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6" r:id="rId3"/>
    <p:sldId id="257" r:id="rId4"/>
    <p:sldId id="258" r:id="rId5"/>
    <p:sldId id="261" r:id="rId6"/>
    <p:sldId id="259" r:id="rId7"/>
    <p:sldId id="260"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167FFB-EA34-1E47-9043-D969537E6A9D}" type="datetimeFigureOut">
              <a:rPr lang="en-US" smtClean="0"/>
              <a:t>9/8/19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C56B53-66CD-1142-ADDD-563253520A61}" type="slidenum">
              <a:rPr lang="en-US" smtClean="0"/>
              <a:t>‹#›</a:t>
            </a:fld>
            <a:endParaRPr lang="en-US"/>
          </a:p>
        </p:txBody>
      </p:sp>
    </p:spTree>
    <p:extLst>
      <p:ext uri="{BB962C8B-B14F-4D97-AF65-F5344CB8AC3E}">
        <p14:creationId xmlns:p14="http://schemas.microsoft.com/office/powerpoint/2010/main" val="1573671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C56B53-66CD-1142-ADDD-563253520A61}" type="slidenum">
              <a:rPr lang="en-US" smtClean="0"/>
              <a:t>6</a:t>
            </a:fld>
            <a:endParaRPr lang="en-US"/>
          </a:p>
        </p:txBody>
      </p:sp>
    </p:spTree>
    <p:extLst>
      <p:ext uri="{BB962C8B-B14F-4D97-AF65-F5344CB8AC3E}">
        <p14:creationId xmlns:p14="http://schemas.microsoft.com/office/powerpoint/2010/main" val="1206285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7FB70-565E-1042-BD91-0CC1619F65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EE8335-5E3B-FC42-9F38-5434DFAC6E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A8E0AC-2045-9A41-A1A1-598222B062BD}"/>
              </a:ext>
            </a:extLst>
          </p:cNvPr>
          <p:cNvSpPr>
            <a:spLocks noGrp="1"/>
          </p:cNvSpPr>
          <p:nvPr>
            <p:ph type="dt" sz="half" idx="10"/>
          </p:nvPr>
        </p:nvSpPr>
        <p:spPr/>
        <p:txBody>
          <a:bodyPr/>
          <a:lstStyle/>
          <a:p>
            <a:fld id="{5489C4DC-AC03-3945-92E6-80E13A2A7A95}" type="datetimeFigureOut">
              <a:rPr lang="en-US" smtClean="0"/>
              <a:t>9/8/19</a:t>
            </a:fld>
            <a:endParaRPr lang="en-US"/>
          </a:p>
        </p:txBody>
      </p:sp>
      <p:sp>
        <p:nvSpPr>
          <p:cNvPr id="5" name="Footer Placeholder 4">
            <a:extLst>
              <a:ext uri="{FF2B5EF4-FFF2-40B4-BE49-F238E27FC236}">
                <a16:creationId xmlns:a16="http://schemas.microsoft.com/office/drawing/2014/main" id="{E49ED3C2-D185-174B-A85B-4993A3679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4C4E0-70A8-4949-81B7-F118BF8EA1D6}"/>
              </a:ext>
            </a:extLst>
          </p:cNvPr>
          <p:cNvSpPr>
            <a:spLocks noGrp="1"/>
          </p:cNvSpPr>
          <p:nvPr>
            <p:ph type="sldNum" sz="quarter" idx="12"/>
          </p:nvPr>
        </p:nvSpPr>
        <p:spPr/>
        <p:txBody>
          <a:bodyPr/>
          <a:lstStyle/>
          <a:p>
            <a:fld id="{E4D7125B-DA27-4A4C-9C1B-DD49E93D5DCB}" type="slidenum">
              <a:rPr lang="en-US" smtClean="0"/>
              <a:t>‹#›</a:t>
            </a:fld>
            <a:endParaRPr lang="en-US"/>
          </a:p>
        </p:txBody>
      </p:sp>
    </p:spTree>
    <p:extLst>
      <p:ext uri="{BB962C8B-B14F-4D97-AF65-F5344CB8AC3E}">
        <p14:creationId xmlns:p14="http://schemas.microsoft.com/office/powerpoint/2010/main" val="1296677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CE8C3-72B3-E849-AD81-84FC602AA9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9DCE12-5C39-9244-A179-FD946387D4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A1A5E9-319F-E54C-83EE-4FFE876C0ADC}"/>
              </a:ext>
            </a:extLst>
          </p:cNvPr>
          <p:cNvSpPr>
            <a:spLocks noGrp="1"/>
          </p:cNvSpPr>
          <p:nvPr>
            <p:ph type="dt" sz="half" idx="10"/>
          </p:nvPr>
        </p:nvSpPr>
        <p:spPr/>
        <p:txBody>
          <a:bodyPr/>
          <a:lstStyle/>
          <a:p>
            <a:fld id="{5489C4DC-AC03-3945-92E6-80E13A2A7A95}" type="datetimeFigureOut">
              <a:rPr lang="en-US" smtClean="0"/>
              <a:t>9/8/19</a:t>
            </a:fld>
            <a:endParaRPr lang="en-US"/>
          </a:p>
        </p:txBody>
      </p:sp>
      <p:sp>
        <p:nvSpPr>
          <p:cNvPr id="5" name="Footer Placeholder 4">
            <a:extLst>
              <a:ext uri="{FF2B5EF4-FFF2-40B4-BE49-F238E27FC236}">
                <a16:creationId xmlns:a16="http://schemas.microsoft.com/office/drawing/2014/main" id="{90868752-03D4-354B-9FE3-B5E92C7E7C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7B466C-1F3A-BE46-8ABB-55C93B5A34BD}"/>
              </a:ext>
            </a:extLst>
          </p:cNvPr>
          <p:cNvSpPr>
            <a:spLocks noGrp="1"/>
          </p:cNvSpPr>
          <p:nvPr>
            <p:ph type="sldNum" sz="quarter" idx="12"/>
          </p:nvPr>
        </p:nvSpPr>
        <p:spPr/>
        <p:txBody>
          <a:bodyPr/>
          <a:lstStyle/>
          <a:p>
            <a:fld id="{E4D7125B-DA27-4A4C-9C1B-DD49E93D5DCB}" type="slidenum">
              <a:rPr lang="en-US" smtClean="0"/>
              <a:t>‹#›</a:t>
            </a:fld>
            <a:endParaRPr lang="en-US"/>
          </a:p>
        </p:txBody>
      </p:sp>
    </p:spTree>
    <p:extLst>
      <p:ext uri="{BB962C8B-B14F-4D97-AF65-F5344CB8AC3E}">
        <p14:creationId xmlns:p14="http://schemas.microsoft.com/office/powerpoint/2010/main" val="4243615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5D9539-78E8-F049-B36E-16C3EF71CC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443650-D52B-7147-B7C8-B991F7CA7C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224EFF-3451-8842-82F6-1DFC84206786}"/>
              </a:ext>
            </a:extLst>
          </p:cNvPr>
          <p:cNvSpPr>
            <a:spLocks noGrp="1"/>
          </p:cNvSpPr>
          <p:nvPr>
            <p:ph type="dt" sz="half" idx="10"/>
          </p:nvPr>
        </p:nvSpPr>
        <p:spPr/>
        <p:txBody>
          <a:bodyPr/>
          <a:lstStyle/>
          <a:p>
            <a:fld id="{5489C4DC-AC03-3945-92E6-80E13A2A7A95}" type="datetimeFigureOut">
              <a:rPr lang="en-US" smtClean="0"/>
              <a:t>9/8/19</a:t>
            </a:fld>
            <a:endParaRPr lang="en-US"/>
          </a:p>
        </p:txBody>
      </p:sp>
      <p:sp>
        <p:nvSpPr>
          <p:cNvPr id="5" name="Footer Placeholder 4">
            <a:extLst>
              <a:ext uri="{FF2B5EF4-FFF2-40B4-BE49-F238E27FC236}">
                <a16:creationId xmlns:a16="http://schemas.microsoft.com/office/drawing/2014/main" id="{DAB27AE5-0CD3-864D-A410-BE5E457CC4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F83F31-CDD4-E540-81FC-D79352F4B608}"/>
              </a:ext>
            </a:extLst>
          </p:cNvPr>
          <p:cNvSpPr>
            <a:spLocks noGrp="1"/>
          </p:cNvSpPr>
          <p:nvPr>
            <p:ph type="sldNum" sz="quarter" idx="12"/>
          </p:nvPr>
        </p:nvSpPr>
        <p:spPr/>
        <p:txBody>
          <a:bodyPr/>
          <a:lstStyle/>
          <a:p>
            <a:fld id="{E4D7125B-DA27-4A4C-9C1B-DD49E93D5DCB}" type="slidenum">
              <a:rPr lang="en-US" smtClean="0"/>
              <a:t>‹#›</a:t>
            </a:fld>
            <a:endParaRPr lang="en-US"/>
          </a:p>
        </p:txBody>
      </p:sp>
    </p:spTree>
    <p:extLst>
      <p:ext uri="{BB962C8B-B14F-4D97-AF65-F5344CB8AC3E}">
        <p14:creationId xmlns:p14="http://schemas.microsoft.com/office/powerpoint/2010/main" val="3978097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FBD3B-5F6C-024A-95A3-DA0E03FBF3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E72D46-7B3A-8644-8FFD-AF2F06D3ED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71168-D48B-E148-AC3D-8C9519EC6C08}"/>
              </a:ext>
            </a:extLst>
          </p:cNvPr>
          <p:cNvSpPr>
            <a:spLocks noGrp="1"/>
          </p:cNvSpPr>
          <p:nvPr>
            <p:ph type="dt" sz="half" idx="10"/>
          </p:nvPr>
        </p:nvSpPr>
        <p:spPr/>
        <p:txBody>
          <a:bodyPr/>
          <a:lstStyle/>
          <a:p>
            <a:fld id="{5489C4DC-AC03-3945-92E6-80E13A2A7A95}" type="datetimeFigureOut">
              <a:rPr lang="en-US" smtClean="0"/>
              <a:t>9/8/19</a:t>
            </a:fld>
            <a:endParaRPr lang="en-US"/>
          </a:p>
        </p:txBody>
      </p:sp>
      <p:sp>
        <p:nvSpPr>
          <p:cNvPr id="5" name="Footer Placeholder 4">
            <a:extLst>
              <a:ext uri="{FF2B5EF4-FFF2-40B4-BE49-F238E27FC236}">
                <a16:creationId xmlns:a16="http://schemas.microsoft.com/office/drawing/2014/main" id="{3F066684-5FD7-5B4F-A546-EF7D23956F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527C72-51CD-6C47-B820-8DC2727FC74C}"/>
              </a:ext>
            </a:extLst>
          </p:cNvPr>
          <p:cNvSpPr>
            <a:spLocks noGrp="1"/>
          </p:cNvSpPr>
          <p:nvPr>
            <p:ph type="sldNum" sz="quarter" idx="12"/>
          </p:nvPr>
        </p:nvSpPr>
        <p:spPr/>
        <p:txBody>
          <a:bodyPr/>
          <a:lstStyle/>
          <a:p>
            <a:fld id="{E4D7125B-DA27-4A4C-9C1B-DD49E93D5DCB}" type="slidenum">
              <a:rPr lang="en-US" smtClean="0"/>
              <a:t>‹#›</a:t>
            </a:fld>
            <a:endParaRPr lang="en-US"/>
          </a:p>
        </p:txBody>
      </p:sp>
    </p:spTree>
    <p:extLst>
      <p:ext uri="{BB962C8B-B14F-4D97-AF65-F5344CB8AC3E}">
        <p14:creationId xmlns:p14="http://schemas.microsoft.com/office/powerpoint/2010/main" val="3259290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1E810-B0C0-7041-9BF7-DCFEC3AB89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D91E11-EA91-354D-A940-5EC09685C2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F4AF69-CD08-F64B-8FF1-F06598ABF206}"/>
              </a:ext>
            </a:extLst>
          </p:cNvPr>
          <p:cNvSpPr>
            <a:spLocks noGrp="1"/>
          </p:cNvSpPr>
          <p:nvPr>
            <p:ph type="dt" sz="half" idx="10"/>
          </p:nvPr>
        </p:nvSpPr>
        <p:spPr/>
        <p:txBody>
          <a:bodyPr/>
          <a:lstStyle/>
          <a:p>
            <a:fld id="{5489C4DC-AC03-3945-92E6-80E13A2A7A95}" type="datetimeFigureOut">
              <a:rPr lang="en-US" smtClean="0"/>
              <a:t>9/8/19</a:t>
            </a:fld>
            <a:endParaRPr lang="en-US"/>
          </a:p>
        </p:txBody>
      </p:sp>
      <p:sp>
        <p:nvSpPr>
          <p:cNvPr id="5" name="Footer Placeholder 4">
            <a:extLst>
              <a:ext uri="{FF2B5EF4-FFF2-40B4-BE49-F238E27FC236}">
                <a16:creationId xmlns:a16="http://schemas.microsoft.com/office/drawing/2014/main" id="{AE89332F-A9B1-C14C-9CE9-9F9B1CCFFA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4856E6-F79B-F44C-940A-BA24088A7EB5}"/>
              </a:ext>
            </a:extLst>
          </p:cNvPr>
          <p:cNvSpPr>
            <a:spLocks noGrp="1"/>
          </p:cNvSpPr>
          <p:nvPr>
            <p:ph type="sldNum" sz="quarter" idx="12"/>
          </p:nvPr>
        </p:nvSpPr>
        <p:spPr/>
        <p:txBody>
          <a:bodyPr/>
          <a:lstStyle/>
          <a:p>
            <a:fld id="{E4D7125B-DA27-4A4C-9C1B-DD49E93D5DCB}" type="slidenum">
              <a:rPr lang="en-US" smtClean="0"/>
              <a:t>‹#›</a:t>
            </a:fld>
            <a:endParaRPr lang="en-US"/>
          </a:p>
        </p:txBody>
      </p:sp>
    </p:spTree>
    <p:extLst>
      <p:ext uri="{BB962C8B-B14F-4D97-AF65-F5344CB8AC3E}">
        <p14:creationId xmlns:p14="http://schemas.microsoft.com/office/powerpoint/2010/main" val="322533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7BEBC-5AA7-274D-A30C-8B372E1D3A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43CAC4-903D-274D-BE30-CF776632F8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8522E3-0DAC-1140-96D3-B6302EACBC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B601EC-985D-234B-86FF-A82B12AA1423}"/>
              </a:ext>
            </a:extLst>
          </p:cNvPr>
          <p:cNvSpPr>
            <a:spLocks noGrp="1"/>
          </p:cNvSpPr>
          <p:nvPr>
            <p:ph type="dt" sz="half" idx="10"/>
          </p:nvPr>
        </p:nvSpPr>
        <p:spPr/>
        <p:txBody>
          <a:bodyPr/>
          <a:lstStyle/>
          <a:p>
            <a:fld id="{5489C4DC-AC03-3945-92E6-80E13A2A7A95}" type="datetimeFigureOut">
              <a:rPr lang="en-US" smtClean="0"/>
              <a:t>9/8/19</a:t>
            </a:fld>
            <a:endParaRPr lang="en-US"/>
          </a:p>
        </p:txBody>
      </p:sp>
      <p:sp>
        <p:nvSpPr>
          <p:cNvPr id="6" name="Footer Placeholder 5">
            <a:extLst>
              <a:ext uri="{FF2B5EF4-FFF2-40B4-BE49-F238E27FC236}">
                <a16:creationId xmlns:a16="http://schemas.microsoft.com/office/drawing/2014/main" id="{3299C70E-DA2D-6344-95AE-4F50EC42AD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DF039D-46C6-7C49-8CE5-A6F9F69AF4FB}"/>
              </a:ext>
            </a:extLst>
          </p:cNvPr>
          <p:cNvSpPr>
            <a:spLocks noGrp="1"/>
          </p:cNvSpPr>
          <p:nvPr>
            <p:ph type="sldNum" sz="quarter" idx="12"/>
          </p:nvPr>
        </p:nvSpPr>
        <p:spPr/>
        <p:txBody>
          <a:bodyPr/>
          <a:lstStyle/>
          <a:p>
            <a:fld id="{E4D7125B-DA27-4A4C-9C1B-DD49E93D5DCB}" type="slidenum">
              <a:rPr lang="en-US" smtClean="0"/>
              <a:t>‹#›</a:t>
            </a:fld>
            <a:endParaRPr lang="en-US"/>
          </a:p>
        </p:txBody>
      </p:sp>
    </p:spTree>
    <p:extLst>
      <p:ext uri="{BB962C8B-B14F-4D97-AF65-F5344CB8AC3E}">
        <p14:creationId xmlns:p14="http://schemas.microsoft.com/office/powerpoint/2010/main" val="117500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E25EE-1E7C-5C4B-AE62-C6AAD994FC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DD193E-719B-834E-8D5C-8E02328D5C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C76B5D-14CA-E34F-A618-FF2B4A6DC0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E6C93A-A3B3-A440-949A-29418B6226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51412A-847C-034E-9DDC-9F6988241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8C3F56-885E-AF43-9CB7-86BB5369BF49}"/>
              </a:ext>
            </a:extLst>
          </p:cNvPr>
          <p:cNvSpPr>
            <a:spLocks noGrp="1"/>
          </p:cNvSpPr>
          <p:nvPr>
            <p:ph type="dt" sz="half" idx="10"/>
          </p:nvPr>
        </p:nvSpPr>
        <p:spPr/>
        <p:txBody>
          <a:bodyPr/>
          <a:lstStyle/>
          <a:p>
            <a:fld id="{5489C4DC-AC03-3945-92E6-80E13A2A7A95}" type="datetimeFigureOut">
              <a:rPr lang="en-US" smtClean="0"/>
              <a:t>9/8/19</a:t>
            </a:fld>
            <a:endParaRPr lang="en-US"/>
          </a:p>
        </p:txBody>
      </p:sp>
      <p:sp>
        <p:nvSpPr>
          <p:cNvPr id="8" name="Footer Placeholder 7">
            <a:extLst>
              <a:ext uri="{FF2B5EF4-FFF2-40B4-BE49-F238E27FC236}">
                <a16:creationId xmlns:a16="http://schemas.microsoft.com/office/drawing/2014/main" id="{2AD4E7A2-5F43-FD40-9615-AE4BB4898B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969F26-4318-7640-AB91-63D590CC32FD}"/>
              </a:ext>
            </a:extLst>
          </p:cNvPr>
          <p:cNvSpPr>
            <a:spLocks noGrp="1"/>
          </p:cNvSpPr>
          <p:nvPr>
            <p:ph type="sldNum" sz="quarter" idx="12"/>
          </p:nvPr>
        </p:nvSpPr>
        <p:spPr/>
        <p:txBody>
          <a:bodyPr/>
          <a:lstStyle/>
          <a:p>
            <a:fld id="{E4D7125B-DA27-4A4C-9C1B-DD49E93D5DCB}" type="slidenum">
              <a:rPr lang="en-US" smtClean="0"/>
              <a:t>‹#›</a:t>
            </a:fld>
            <a:endParaRPr lang="en-US"/>
          </a:p>
        </p:txBody>
      </p:sp>
    </p:spTree>
    <p:extLst>
      <p:ext uri="{BB962C8B-B14F-4D97-AF65-F5344CB8AC3E}">
        <p14:creationId xmlns:p14="http://schemas.microsoft.com/office/powerpoint/2010/main" val="1309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68913-18A2-2A4F-A2A3-3995820500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71DF5B-3A22-134C-A0B6-062F38915C09}"/>
              </a:ext>
            </a:extLst>
          </p:cNvPr>
          <p:cNvSpPr>
            <a:spLocks noGrp="1"/>
          </p:cNvSpPr>
          <p:nvPr>
            <p:ph type="dt" sz="half" idx="10"/>
          </p:nvPr>
        </p:nvSpPr>
        <p:spPr/>
        <p:txBody>
          <a:bodyPr/>
          <a:lstStyle/>
          <a:p>
            <a:fld id="{5489C4DC-AC03-3945-92E6-80E13A2A7A95}" type="datetimeFigureOut">
              <a:rPr lang="en-US" smtClean="0"/>
              <a:t>9/8/19</a:t>
            </a:fld>
            <a:endParaRPr lang="en-US"/>
          </a:p>
        </p:txBody>
      </p:sp>
      <p:sp>
        <p:nvSpPr>
          <p:cNvPr id="4" name="Footer Placeholder 3">
            <a:extLst>
              <a:ext uri="{FF2B5EF4-FFF2-40B4-BE49-F238E27FC236}">
                <a16:creationId xmlns:a16="http://schemas.microsoft.com/office/drawing/2014/main" id="{F1968FF2-EF13-1C42-94B9-0F6748CC45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F5669E-8E13-1447-A173-B4C29AE0D180}"/>
              </a:ext>
            </a:extLst>
          </p:cNvPr>
          <p:cNvSpPr>
            <a:spLocks noGrp="1"/>
          </p:cNvSpPr>
          <p:nvPr>
            <p:ph type="sldNum" sz="quarter" idx="12"/>
          </p:nvPr>
        </p:nvSpPr>
        <p:spPr/>
        <p:txBody>
          <a:bodyPr/>
          <a:lstStyle/>
          <a:p>
            <a:fld id="{E4D7125B-DA27-4A4C-9C1B-DD49E93D5DCB}" type="slidenum">
              <a:rPr lang="en-US" smtClean="0"/>
              <a:t>‹#›</a:t>
            </a:fld>
            <a:endParaRPr lang="en-US"/>
          </a:p>
        </p:txBody>
      </p:sp>
    </p:spTree>
    <p:extLst>
      <p:ext uri="{BB962C8B-B14F-4D97-AF65-F5344CB8AC3E}">
        <p14:creationId xmlns:p14="http://schemas.microsoft.com/office/powerpoint/2010/main" val="2306259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0C47A3-5667-4848-BDEE-D25DE995D046}"/>
              </a:ext>
            </a:extLst>
          </p:cNvPr>
          <p:cNvSpPr>
            <a:spLocks noGrp="1"/>
          </p:cNvSpPr>
          <p:nvPr>
            <p:ph type="dt" sz="half" idx="10"/>
          </p:nvPr>
        </p:nvSpPr>
        <p:spPr/>
        <p:txBody>
          <a:bodyPr/>
          <a:lstStyle/>
          <a:p>
            <a:fld id="{5489C4DC-AC03-3945-92E6-80E13A2A7A95}" type="datetimeFigureOut">
              <a:rPr lang="en-US" smtClean="0"/>
              <a:t>9/8/19</a:t>
            </a:fld>
            <a:endParaRPr lang="en-US"/>
          </a:p>
        </p:txBody>
      </p:sp>
      <p:sp>
        <p:nvSpPr>
          <p:cNvPr id="3" name="Footer Placeholder 2">
            <a:extLst>
              <a:ext uri="{FF2B5EF4-FFF2-40B4-BE49-F238E27FC236}">
                <a16:creationId xmlns:a16="http://schemas.microsoft.com/office/drawing/2014/main" id="{47462E41-8AD8-9C48-9611-242199CC04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F7D36C-AFB1-D143-B64A-31D65E95878F}"/>
              </a:ext>
            </a:extLst>
          </p:cNvPr>
          <p:cNvSpPr>
            <a:spLocks noGrp="1"/>
          </p:cNvSpPr>
          <p:nvPr>
            <p:ph type="sldNum" sz="quarter" idx="12"/>
          </p:nvPr>
        </p:nvSpPr>
        <p:spPr/>
        <p:txBody>
          <a:bodyPr/>
          <a:lstStyle/>
          <a:p>
            <a:fld id="{E4D7125B-DA27-4A4C-9C1B-DD49E93D5DCB}" type="slidenum">
              <a:rPr lang="en-US" smtClean="0"/>
              <a:t>‹#›</a:t>
            </a:fld>
            <a:endParaRPr lang="en-US"/>
          </a:p>
        </p:txBody>
      </p:sp>
    </p:spTree>
    <p:extLst>
      <p:ext uri="{BB962C8B-B14F-4D97-AF65-F5344CB8AC3E}">
        <p14:creationId xmlns:p14="http://schemas.microsoft.com/office/powerpoint/2010/main" val="2522549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4DA41-24BA-8E4A-A524-05A80B59BB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1E90B9-FA20-AC41-A6A9-D3707E21F3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9AB68F-0A1E-F443-9AA3-93AB5E3349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BFB906-F4D4-2B49-B61E-A24BFBFD0187}"/>
              </a:ext>
            </a:extLst>
          </p:cNvPr>
          <p:cNvSpPr>
            <a:spLocks noGrp="1"/>
          </p:cNvSpPr>
          <p:nvPr>
            <p:ph type="dt" sz="half" idx="10"/>
          </p:nvPr>
        </p:nvSpPr>
        <p:spPr/>
        <p:txBody>
          <a:bodyPr/>
          <a:lstStyle/>
          <a:p>
            <a:fld id="{5489C4DC-AC03-3945-92E6-80E13A2A7A95}" type="datetimeFigureOut">
              <a:rPr lang="en-US" smtClean="0"/>
              <a:t>9/8/19</a:t>
            </a:fld>
            <a:endParaRPr lang="en-US"/>
          </a:p>
        </p:txBody>
      </p:sp>
      <p:sp>
        <p:nvSpPr>
          <p:cNvPr id="6" name="Footer Placeholder 5">
            <a:extLst>
              <a:ext uri="{FF2B5EF4-FFF2-40B4-BE49-F238E27FC236}">
                <a16:creationId xmlns:a16="http://schemas.microsoft.com/office/drawing/2014/main" id="{C29ADED6-A1F0-4F43-B415-5AE217378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1C0D31-8D44-864C-892D-5835B29DB1AD}"/>
              </a:ext>
            </a:extLst>
          </p:cNvPr>
          <p:cNvSpPr>
            <a:spLocks noGrp="1"/>
          </p:cNvSpPr>
          <p:nvPr>
            <p:ph type="sldNum" sz="quarter" idx="12"/>
          </p:nvPr>
        </p:nvSpPr>
        <p:spPr/>
        <p:txBody>
          <a:bodyPr/>
          <a:lstStyle/>
          <a:p>
            <a:fld id="{E4D7125B-DA27-4A4C-9C1B-DD49E93D5DCB}" type="slidenum">
              <a:rPr lang="en-US" smtClean="0"/>
              <a:t>‹#›</a:t>
            </a:fld>
            <a:endParaRPr lang="en-US"/>
          </a:p>
        </p:txBody>
      </p:sp>
    </p:spTree>
    <p:extLst>
      <p:ext uri="{BB962C8B-B14F-4D97-AF65-F5344CB8AC3E}">
        <p14:creationId xmlns:p14="http://schemas.microsoft.com/office/powerpoint/2010/main" val="2827556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79F0A-8BB0-AB4A-A518-C744A287EE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E91135-7653-BE49-8BB8-70F6EC89C8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4E7BC3-9738-604A-98C2-2776DFC025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E55F95-837F-D44F-A262-5DEBB72E07E9}"/>
              </a:ext>
            </a:extLst>
          </p:cNvPr>
          <p:cNvSpPr>
            <a:spLocks noGrp="1"/>
          </p:cNvSpPr>
          <p:nvPr>
            <p:ph type="dt" sz="half" idx="10"/>
          </p:nvPr>
        </p:nvSpPr>
        <p:spPr/>
        <p:txBody>
          <a:bodyPr/>
          <a:lstStyle/>
          <a:p>
            <a:fld id="{5489C4DC-AC03-3945-92E6-80E13A2A7A95}" type="datetimeFigureOut">
              <a:rPr lang="en-US" smtClean="0"/>
              <a:t>9/8/19</a:t>
            </a:fld>
            <a:endParaRPr lang="en-US"/>
          </a:p>
        </p:txBody>
      </p:sp>
      <p:sp>
        <p:nvSpPr>
          <p:cNvPr id="6" name="Footer Placeholder 5">
            <a:extLst>
              <a:ext uri="{FF2B5EF4-FFF2-40B4-BE49-F238E27FC236}">
                <a16:creationId xmlns:a16="http://schemas.microsoft.com/office/drawing/2014/main" id="{14C63435-9217-094D-A14C-269FDD3EEE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B5D961-B7A7-E444-8F46-B3DF73ADBD71}"/>
              </a:ext>
            </a:extLst>
          </p:cNvPr>
          <p:cNvSpPr>
            <a:spLocks noGrp="1"/>
          </p:cNvSpPr>
          <p:nvPr>
            <p:ph type="sldNum" sz="quarter" idx="12"/>
          </p:nvPr>
        </p:nvSpPr>
        <p:spPr/>
        <p:txBody>
          <a:bodyPr/>
          <a:lstStyle/>
          <a:p>
            <a:fld id="{E4D7125B-DA27-4A4C-9C1B-DD49E93D5DCB}" type="slidenum">
              <a:rPr lang="en-US" smtClean="0"/>
              <a:t>‹#›</a:t>
            </a:fld>
            <a:endParaRPr lang="en-US"/>
          </a:p>
        </p:txBody>
      </p:sp>
    </p:spTree>
    <p:extLst>
      <p:ext uri="{BB962C8B-B14F-4D97-AF65-F5344CB8AC3E}">
        <p14:creationId xmlns:p14="http://schemas.microsoft.com/office/powerpoint/2010/main" val="2543472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DAA439-58C7-E948-8A9D-8F114ABA59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54E75C-A37C-3B4B-9680-1E15F66454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8188A8-68F5-4642-8DB0-D9F0D3A8EC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89C4DC-AC03-3945-92E6-80E13A2A7A95}" type="datetimeFigureOut">
              <a:rPr lang="en-US" smtClean="0"/>
              <a:t>9/8/19</a:t>
            </a:fld>
            <a:endParaRPr lang="en-US"/>
          </a:p>
        </p:txBody>
      </p:sp>
      <p:sp>
        <p:nvSpPr>
          <p:cNvPr id="5" name="Footer Placeholder 4">
            <a:extLst>
              <a:ext uri="{FF2B5EF4-FFF2-40B4-BE49-F238E27FC236}">
                <a16:creationId xmlns:a16="http://schemas.microsoft.com/office/drawing/2014/main" id="{F06A43F5-9927-854E-84B1-A69DB9DC2E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F50EC6-7D1C-D349-997D-D905B0AC9E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125B-DA27-4A4C-9C1B-DD49E93D5DCB}" type="slidenum">
              <a:rPr lang="en-US" smtClean="0"/>
              <a:t>‹#›</a:t>
            </a:fld>
            <a:endParaRPr lang="en-US"/>
          </a:p>
        </p:txBody>
      </p:sp>
    </p:spTree>
    <p:extLst>
      <p:ext uri="{BB962C8B-B14F-4D97-AF65-F5344CB8AC3E}">
        <p14:creationId xmlns:p14="http://schemas.microsoft.com/office/powerpoint/2010/main" val="2622594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3FA13-5022-CD48-BB72-64F528D72555}"/>
              </a:ext>
            </a:extLst>
          </p:cNvPr>
          <p:cNvSpPr>
            <a:spLocks noGrp="1"/>
          </p:cNvSpPr>
          <p:nvPr>
            <p:ph type="ctrTitle"/>
          </p:nvPr>
        </p:nvSpPr>
        <p:spPr/>
        <p:txBody>
          <a:bodyPr/>
          <a:lstStyle/>
          <a:p>
            <a:r>
              <a:rPr lang="en-US" dirty="0"/>
              <a:t>A Brief Tour of Likelihood</a:t>
            </a:r>
          </a:p>
        </p:txBody>
      </p:sp>
      <p:sp>
        <p:nvSpPr>
          <p:cNvPr id="3" name="Subtitle 2">
            <a:extLst>
              <a:ext uri="{FF2B5EF4-FFF2-40B4-BE49-F238E27FC236}">
                <a16:creationId xmlns:a16="http://schemas.microsoft.com/office/drawing/2014/main" id="{5C3E3A53-3832-6340-A23C-3AEE89CE1DF6}"/>
              </a:ext>
            </a:extLst>
          </p:cNvPr>
          <p:cNvSpPr>
            <a:spLocks noGrp="1"/>
          </p:cNvSpPr>
          <p:nvPr>
            <p:ph type="subTitle" idx="1"/>
          </p:nvPr>
        </p:nvSpPr>
        <p:spPr/>
        <p:txBody>
          <a:bodyPr/>
          <a:lstStyle/>
          <a:p>
            <a:r>
              <a:rPr lang="en-US" dirty="0"/>
              <a:t>Chris H. Wilson</a:t>
            </a:r>
          </a:p>
          <a:p>
            <a:r>
              <a:rPr lang="en-US" dirty="0"/>
              <a:t>AGR 6932 </a:t>
            </a:r>
          </a:p>
        </p:txBody>
      </p:sp>
    </p:spTree>
    <p:extLst>
      <p:ext uri="{BB962C8B-B14F-4D97-AF65-F5344CB8AC3E}">
        <p14:creationId xmlns:p14="http://schemas.microsoft.com/office/powerpoint/2010/main" val="1987569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11A38-5C72-4E4C-80D6-B3719C32F98D}"/>
              </a:ext>
            </a:extLst>
          </p:cNvPr>
          <p:cNvSpPr>
            <a:spLocks noGrp="1"/>
          </p:cNvSpPr>
          <p:nvPr>
            <p:ph type="title"/>
          </p:nvPr>
        </p:nvSpPr>
        <p:spPr/>
        <p:txBody>
          <a:bodyPr/>
          <a:lstStyle/>
          <a:p>
            <a:r>
              <a:rPr lang="en-US" dirty="0"/>
              <a:t>Notes from last class</a:t>
            </a:r>
          </a:p>
        </p:txBody>
      </p:sp>
      <p:sp>
        <p:nvSpPr>
          <p:cNvPr id="3" name="Content Placeholder 2">
            <a:extLst>
              <a:ext uri="{FF2B5EF4-FFF2-40B4-BE49-F238E27FC236}">
                <a16:creationId xmlns:a16="http://schemas.microsoft.com/office/drawing/2014/main" id="{A2AE28EA-5E9F-CF40-B3B8-1BF86D3972AD}"/>
              </a:ext>
            </a:extLst>
          </p:cNvPr>
          <p:cNvSpPr>
            <a:spLocks noGrp="1"/>
          </p:cNvSpPr>
          <p:nvPr>
            <p:ph idx="1"/>
          </p:nvPr>
        </p:nvSpPr>
        <p:spPr/>
        <p:txBody>
          <a:bodyPr/>
          <a:lstStyle/>
          <a:p>
            <a:pPr marL="0" indent="0">
              <a:buNone/>
            </a:pPr>
            <a:r>
              <a:rPr lang="en-US" dirty="0"/>
              <a:t>Clarification: </a:t>
            </a:r>
          </a:p>
          <a:p>
            <a:r>
              <a:rPr lang="en-US" dirty="0"/>
              <a:t>Marginal computation </a:t>
            </a:r>
          </a:p>
          <a:p>
            <a:r>
              <a:rPr lang="en-US" dirty="0"/>
              <a:t>Exponential is special case of gamma with alpha = 1 (I believe I said 2)</a:t>
            </a:r>
          </a:p>
          <a:p>
            <a:r>
              <a:rPr lang="en-US" dirty="0"/>
              <a:t>Convergence under Central Limit Theorem: </a:t>
            </a:r>
          </a:p>
          <a:p>
            <a:pPr marL="514350" indent="-514350">
              <a:buFont typeface="+mj-lt"/>
              <a:buAutoNum type="arabicPeriod"/>
            </a:pPr>
            <a:r>
              <a:rPr lang="en-US" dirty="0"/>
              <a:t>Different parts of distribution converge at different speeds (extreme value theory deals with max(x)/min(x) rather than mean(x))</a:t>
            </a:r>
          </a:p>
          <a:p>
            <a:pPr marL="514350" indent="-514350">
              <a:buFont typeface="+mj-lt"/>
              <a:buAutoNum type="arabicPeriod"/>
            </a:pPr>
            <a:r>
              <a:rPr lang="en-US" dirty="0"/>
              <a:t>Random variables with infinite variance (sufficiently fat-tailed, i.e. Pareto with exponent &lt; 2) do not converge</a:t>
            </a:r>
          </a:p>
          <a:p>
            <a:endParaRPr lang="en-US" dirty="0"/>
          </a:p>
          <a:p>
            <a:endParaRPr lang="en-US" dirty="0"/>
          </a:p>
        </p:txBody>
      </p:sp>
    </p:spTree>
    <p:extLst>
      <p:ext uri="{BB962C8B-B14F-4D97-AF65-F5344CB8AC3E}">
        <p14:creationId xmlns:p14="http://schemas.microsoft.com/office/powerpoint/2010/main" val="2612378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A84B0-92B4-3D4C-9631-AE52C6CAAA07}"/>
              </a:ext>
            </a:extLst>
          </p:cNvPr>
          <p:cNvSpPr>
            <a:spLocks noGrp="1"/>
          </p:cNvSpPr>
          <p:nvPr>
            <p:ph type="title"/>
          </p:nvPr>
        </p:nvSpPr>
        <p:spPr/>
        <p:txBody>
          <a:bodyPr>
            <a:normAutofit/>
          </a:bodyPr>
          <a:lstStyle/>
          <a:p>
            <a:r>
              <a:rPr lang="en-US" sz="4800" dirty="0"/>
              <a:t>How do we learn from data?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951042-D63E-8A45-BEEF-789916258306}"/>
                  </a:ext>
                </a:extLst>
              </p:cNvPr>
              <p:cNvSpPr>
                <a:spLocks noGrp="1"/>
              </p:cNvSpPr>
              <p:nvPr>
                <p:ph idx="1"/>
              </p:nvPr>
            </p:nvSpPr>
            <p:spPr/>
            <p:txBody>
              <a:bodyPr/>
              <a:lstStyle/>
              <a:p>
                <a:r>
                  <a:rPr lang="en-US" dirty="0">
                    <a:latin typeface="+mj-lt"/>
                  </a:rPr>
                  <a:t>It is all about what we condition on! </a:t>
                </a:r>
              </a:p>
              <a:p>
                <a:r>
                  <a:rPr lang="en-US" dirty="0">
                    <a:latin typeface="+mj-lt"/>
                  </a:rPr>
                  <a:t>So far, we have examined distributions of the form:</a:t>
                </a:r>
              </a:p>
              <a:p>
                <a:pPr marL="0" indent="0" algn="ctr">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𝑦</m:t>
                          </m:r>
                        </m:e>
                        <m:e>
                          <m:r>
                            <a:rPr lang="en-US" b="0" i="1" smtClean="0">
                              <a:latin typeface="Cambria Math" panose="02040503050406030204" pitchFamily="18" charset="0"/>
                              <a:ea typeface="Cambria Math" panose="02040503050406030204" pitchFamily="18" charset="0"/>
                            </a:rPr>
                            <m:t>𝜃</m:t>
                          </m:r>
                        </m:e>
                      </m:d>
                    </m:oMath>
                  </m:oMathPara>
                </a14:m>
                <a:endParaRPr lang="en-US" b="0" dirty="0">
                  <a:latin typeface="+mj-lt"/>
                  <a:ea typeface="Cambria Math" panose="02040503050406030204" pitchFamily="18" charset="0"/>
                </a:endParaRPr>
              </a:p>
              <a:p>
                <a:pPr marL="0" indent="0" algn="ctr">
                  <a:buNone/>
                </a:pPr>
                <a:r>
                  <a:rPr lang="en-US" dirty="0">
                    <a:latin typeface="+mj-lt"/>
                  </a:rPr>
                  <a:t>where we have treated </a:t>
                </a:r>
                <a14:m>
                  <m:oMath xmlns:m="http://schemas.openxmlformats.org/officeDocument/2006/math">
                    <m:r>
                      <a:rPr lang="en-US" b="0" i="1" smtClean="0">
                        <a:latin typeface="Cambria Math" panose="02040503050406030204" pitchFamily="18" charset="0"/>
                        <a:ea typeface="Cambria Math" panose="02040503050406030204" pitchFamily="18" charset="0"/>
                      </a:rPr>
                      <m:t>𝜃</m:t>
                    </m:r>
                  </m:oMath>
                </a14:m>
                <a:r>
                  <a:rPr lang="en-US" dirty="0">
                    <a:latin typeface="+mj-lt"/>
                  </a:rPr>
                  <a:t> as </a:t>
                </a:r>
                <a:r>
                  <a:rPr lang="en-US" i="1" dirty="0">
                    <a:latin typeface="+mj-lt"/>
                  </a:rPr>
                  <a:t>known</a:t>
                </a:r>
                <a:r>
                  <a:rPr lang="en-US" dirty="0">
                    <a:latin typeface="+mj-lt"/>
                  </a:rPr>
                  <a:t>, and analyzed the distribution of </a:t>
                </a:r>
                <a14:m>
                  <m:oMath xmlns:m="http://schemas.openxmlformats.org/officeDocument/2006/math">
                    <m:r>
                      <a:rPr lang="en-US" b="0" i="1" smtClean="0">
                        <a:latin typeface="Cambria Math" panose="02040503050406030204" pitchFamily="18" charset="0"/>
                      </a:rPr>
                      <m:t>𝑦</m:t>
                    </m:r>
                  </m:oMath>
                </a14:m>
                <a:endParaRPr lang="en-US" i="1" dirty="0">
                  <a:latin typeface="+mj-lt"/>
                </a:endParaRPr>
              </a:p>
              <a:p>
                <a:r>
                  <a:rPr lang="en-US" dirty="0">
                    <a:latin typeface="+mj-lt"/>
                  </a:rPr>
                  <a:t>But what is the central problem of statistics? </a:t>
                </a:r>
              </a:p>
              <a:p>
                <a:pPr marL="457200" lvl="1" indent="0" algn="ctr">
                  <a:buNone/>
                </a:pPr>
                <a:r>
                  <a:rPr lang="en-US" dirty="0">
                    <a:latin typeface="+mj-lt"/>
                  </a:rPr>
                  <a:t>To </a:t>
                </a:r>
                <a:r>
                  <a:rPr lang="en-US" b="1" dirty="0">
                    <a:latin typeface="+mj-lt"/>
                  </a:rPr>
                  <a:t>estimate</a:t>
                </a:r>
                <a:r>
                  <a:rPr lang="en-US" dirty="0">
                    <a:latin typeface="+mj-lt"/>
                  </a:rPr>
                  <a:t> </a:t>
                </a:r>
                <a14:m>
                  <m:oMath xmlns:m="http://schemas.openxmlformats.org/officeDocument/2006/math">
                    <m:r>
                      <a:rPr lang="en-US" b="0" i="1" smtClean="0">
                        <a:latin typeface="Cambria Math" panose="02040503050406030204" pitchFamily="18" charset="0"/>
                        <a:ea typeface="Cambria Math" panose="02040503050406030204" pitchFamily="18" charset="0"/>
                      </a:rPr>
                      <m:t>𝜃</m:t>
                    </m:r>
                  </m:oMath>
                </a14:m>
                <a:r>
                  <a:rPr lang="en-US" dirty="0">
                    <a:latin typeface="+mj-lt"/>
                  </a:rPr>
                  <a:t> given data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 </m:t>
                    </m:r>
                  </m:oMath>
                </a14:m>
                <a:endParaRPr lang="en-US" b="0" dirty="0">
                  <a:latin typeface="+mj-lt"/>
                </a:endParaRPr>
              </a:p>
              <a:p>
                <a:r>
                  <a:rPr lang="en-US" b="0" dirty="0">
                    <a:latin typeface="+mj-lt"/>
                  </a:rPr>
                  <a:t>The machinery necessary to do this is to treat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𝑦</m:t>
                        </m:r>
                      </m:e>
                      <m:e>
                        <m:r>
                          <a:rPr lang="en-US" b="0" i="1" smtClean="0">
                            <a:latin typeface="Cambria Math" panose="02040503050406030204" pitchFamily="18" charset="0"/>
                            <a:ea typeface="Cambria Math" panose="02040503050406030204" pitchFamily="18" charset="0"/>
                          </a:rPr>
                          <m:t>𝜃</m:t>
                        </m:r>
                      </m:e>
                    </m:d>
                  </m:oMath>
                </a14:m>
                <a:r>
                  <a:rPr lang="en-US" dirty="0">
                    <a:latin typeface="+mj-lt"/>
                    <a:ea typeface="Cambria Math" panose="02040503050406030204" pitchFamily="18" charset="0"/>
                  </a:rPr>
                  <a:t> as a special kind of function called a </a:t>
                </a:r>
                <a:r>
                  <a:rPr lang="en-US" i="1" dirty="0">
                    <a:latin typeface="+mj-lt"/>
                    <a:ea typeface="Cambria Math" panose="02040503050406030204" pitchFamily="18" charset="0"/>
                  </a:rPr>
                  <a:t>likelihood </a:t>
                </a:r>
                <a:r>
                  <a:rPr lang="en-US" dirty="0">
                    <a:latin typeface="+mj-lt"/>
                    <a:ea typeface="Cambria Math" panose="02040503050406030204" pitchFamily="18" charset="0"/>
                  </a:rPr>
                  <a:t>[frequentists write it as </a:t>
                </a:r>
                <a14:m>
                  <m:oMath xmlns:m="http://schemas.openxmlformats.org/officeDocument/2006/math">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r>
                  <a:rPr lang="en-US" b="0" dirty="0">
                    <a:latin typeface="+mj-lt"/>
                    <a:ea typeface="Cambria Math" panose="02040503050406030204" pitchFamily="18" charset="0"/>
                  </a:rPr>
                  <a:t>]</a:t>
                </a:r>
              </a:p>
              <a:p>
                <a:pPr marL="0" indent="0">
                  <a:buNone/>
                </a:pPr>
                <a:endParaRPr lang="en-US" b="0" dirty="0"/>
              </a:p>
              <a:p>
                <a:endParaRPr lang="en-US" i="1" dirty="0"/>
              </a:p>
            </p:txBody>
          </p:sp>
        </mc:Choice>
        <mc:Fallback xmlns="">
          <p:sp>
            <p:nvSpPr>
              <p:cNvPr id="3" name="Content Placeholder 2">
                <a:extLst>
                  <a:ext uri="{FF2B5EF4-FFF2-40B4-BE49-F238E27FC236}">
                    <a16:creationId xmlns:a16="http://schemas.microsoft.com/office/drawing/2014/main" id="{FC951042-D63E-8A45-BEEF-789916258306}"/>
                  </a:ext>
                </a:extLst>
              </p:cNvPr>
              <p:cNvSpPr>
                <a:spLocks noGrp="1" noRot="1" noChangeAspect="1" noMove="1" noResize="1" noEditPoints="1" noAdjustHandles="1" noChangeArrowheads="1" noChangeShapeType="1" noTextEdit="1"/>
              </p:cNvSpPr>
              <p:nvPr>
                <p:ph idx="1"/>
              </p:nvPr>
            </p:nvSpPr>
            <p:spPr>
              <a:blipFill>
                <a:blip r:embed="rId2"/>
                <a:stretch>
                  <a:fillRect l="-965" t="-2632" r="-1809"/>
                </a:stretch>
              </a:blipFill>
            </p:spPr>
            <p:txBody>
              <a:bodyPr/>
              <a:lstStyle/>
              <a:p>
                <a:r>
                  <a:rPr lang="en-US">
                    <a:noFill/>
                  </a:rPr>
                  <a:t> </a:t>
                </a:r>
              </a:p>
            </p:txBody>
          </p:sp>
        </mc:Fallback>
      </mc:AlternateContent>
    </p:spTree>
    <p:extLst>
      <p:ext uri="{BB962C8B-B14F-4D97-AF65-F5344CB8AC3E}">
        <p14:creationId xmlns:p14="http://schemas.microsoft.com/office/powerpoint/2010/main" val="970169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70DD6-D523-CA44-94E0-FCAE153171C8}"/>
              </a:ext>
            </a:extLst>
          </p:cNvPr>
          <p:cNvSpPr>
            <a:spLocks noGrp="1"/>
          </p:cNvSpPr>
          <p:nvPr>
            <p:ph type="title"/>
          </p:nvPr>
        </p:nvSpPr>
        <p:spPr>
          <a:xfrm>
            <a:off x="0" y="0"/>
            <a:ext cx="12192000" cy="1325563"/>
          </a:xfrm>
        </p:spPr>
        <p:txBody>
          <a:bodyPr>
            <a:normAutofit/>
          </a:bodyPr>
          <a:lstStyle/>
          <a:p>
            <a:pPr algn="ctr"/>
            <a:r>
              <a:rPr lang="en-US" sz="4800" dirty="0"/>
              <a:t>Sherlock Holmes and Statistics </a:t>
            </a:r>
          </a:p>
        </p:txBody>
      </p:sp>
      <p:sp>
        <p:nvSpPr>
          <p:cNvPr id="3" name="Content Placeholder 2">
            <a:extLst>
              <a:ext uri="{FF2B5EF4-FFF2-40B4-BE49-F238E27FC236}">
                <a16:creationId xmlns:a16="http://schemas.microsoft.com/office/drawing/2014/main" id="{576C4738-D1AF-494A-8106-172A8DA4A293}"/>
              </a:ext>
            </a:extLst>
          </p:cNvPr>
          <p:cNvSpPr>
            <a:spLocks noGrp="1"/>
          </p:cNvSpPr>
          <p:nvPr>
            <p:ph idx="1"/>
          </p:nvPr>
        </p:nvSpPr>
        <p:spPr>
          <a:xfrm>
            <a:off x="187870" y="1555532"/>
            <a:ext cx="7055069" cy="4540948"/>
          </a:xfrm>
        </p:spPr>
        <p:txBody>
          <a:bodyPr>
            <a:normAutofit/>
          </a:bodyPr>
          <a:lstStyle/>
          <a:p>
            <a:r>
              <a:rPr lang="en-US" dirty="0">
                <a:latin typeface="+mj-lt"/>
              </a:rPr>
              <a:t>Sir Arthur Conan Doyle’s inimitable character popularized what is known as </a:t>
            </a:r>
            <a:r>
              <a:rPr lang="en-US" i="1" dirty="0">
                <a:latin typeface="+mj-lt"/>
              </a:rPr>
              <a:t>abductive reasoning</a:t>
            </a:r>
          </a:p>
          <a:p>
            <a:pPr lvl="1"/>
            <a:r>
              <a:rPr lang="en-US" i="1" dirty="0">
                <a:latin typeface="+mj-lt"/>
              </a:rPr>
              <a:t>NOT </a:t>
            </a:r>
            <a:r>
              <a:rPr lang="en-US" dirty="0">
                <a:latin typeface="+mj-lt"/>
              </a:rPr>
              <a:t>formal deductive logic! </a:t>
            </a:r>
          </a:p>
          <a:p>
            <a:r>
              <a:rPr lang="en-US" dirty="0">
                <a:latin typeface="+mj-lt"/>
              </a:rPr>
              <a:t>Given the observed evidence, what is the most plausible explanation? </a:t>
            </a:r>
          </a:p>
          <a:p>
            <a:r>
              <a:rPr lang="en-US" dirty="0">
                <a:latin typeface="+mj-lt"/>
              </a:rPr>
              <a:t>Likelihoods are the mathematical encapsulation of this style of reasoning  </a:t>
            </a:r>
          </a:p>
          <a:p>
            <a:pPr marL="0" indent="0">
              <a:buNone/>
            </a:pPr>
            <a:br>
              <a:rPr lang="en-US" dirty="0"/>
            </a:br>
            <a:endParaRPr lang="en-US" dirty="0"/>
          </a:p>
          <a:p>
            <a:endParaRPr lang="en-US" dirty="0"/>
          </a:p>
          <a:p>
            <a:endParaRPr lang="en-US" dirty="0"/>
          </a:p>
        </p:txBody>
      </p:sp>
      <p:pic>
        <p:nvPicPr>
          <p:cNvPr id="5" name="Picture 4">
            <a:extLst>
              <a:ext uri="{FF2B5EF4-FFF2-40B4-BE49-F238E27FC236}">
                <a16:creationId xmlns:a16="http://schemas.microsoft.com/office/drawing/2014/main" id="{3C88AF61-BB08-6547-A4BB-A26913A2C8FF}"/>
              </a:ext>
            </a:extLst>
          </p:cNvPr>
          <p:cNvPicPr>
            <a:picLocks noChangeAspect="1"/>
          </p:cNvPicPr>
          <p:nvPr/>
        </p:nvPicPr>
        <p:blipFill rotWithShape="1">
          <a:blip r:embed="rId2"/>
          <a:srcRect l="26267" r="24351"/>
          <a:stretch/>
        </p:blipFill>
        <p:spPr>
          <a:xfrm>
            <a:off x="7031422" y="1400120"/>
            <a:ext cx="4972708" cy="4454718"/>
          </a:xfrm>
          <a:prstGeom prst="rect">
            <a:avLst/>
          </a:prstGeom>
        </p:spPr>
      </p:pic>
    </p:spTree>
    <p:extLst>
      <p:ext uri="{BB962C8B-B14F-4D97-AF65-F5344CB8AC3E}">
        <p14:creationId xmlns:p14="http://schemas.microsoft.com/office/powerpoint/2010/main" val="1658133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BD67090-B6EE-CD49-B19F-E3C55F60D4F0}"/>
              </a:ext>
            </a:extLst>
          </p:cNvPr>
          <p:cNvSpPr>
            <a:spLocks noGrp="1"/>
          </p:cNvSpPr>
          <p:nvPr>
            <p:ph type="title"/>
          </p:nvPr>
        </p:nvSpPr>
        <p:spPr>
          <a:xfrm>
            <a:off x="966952" y="1204108"/>
            <a:ext cx="2669406" cy="1781175"/>
          </a:xfrm>
        </p:spPr>
        <p:txBody>
          <a:bodyPr>
            <a:normAutofit/>
          </a:bodyPr>
          <a:lstStyle/>
          <a:p>
            <a:r>
              <a:rPr lang="en-US" sz="3200" dirty="0">
                <a:solidFill>
                  <a:srgbClr val="FFFFFF"/>
                </a:solidFill>
              </a:rPr>
              <a:t>The Likelihood Curve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058F44D-1260-7D42-B0B4-4E65ED2E4F90}"/>
                  </a:ext>
                </a:extLst>
              </p:cNvPr>
              <p:cNvSpPr>
                <a:spLocks noGrp="1"/>
              </p:cNvSpPr>
              <p:nvPr>
                <p:ph idx="1"/>
              </p:nvPr>
            </p:nvSpPr>
            <p:spPr>
              <a:xfrm>
                <a:off x="966952" y="3355130"/>
                <a:ext cx="2669406" cy="2662611"/>
              </a:xfrm>
            </p:spPr>
            <p:txBody>
              <a:bodyPr>
                <a:normAutofit fontScale="85000" lnSpcReduction="10000"/>
              </a:bodyPr>
              <a:lstStyle/>
              <a:p>
                <a:r>
                  <a:rPr lang="en-US" sz="2400" dirty="0">
                    <a:latin typeface="+mj-lt"/>
                  </a:rPr>
                  <a:t>The Likelihood is a function of fixed data y, and unknown parameter</a:t>
                </a:r>
                <a:r>
                  <a:rPr lang="en-US" sz="2400" b="0" dirty="0">
                    <a:latin typeface="+mj-lt"/>
                    <a:ea typeface="Cambria Math" panose="02040503050406030204" pitchFamily="18" charset="0"/>
                  </a:rPr>
                  <a:t> </a:t>
                </a:r>
                <a14:m>
                  <m:oMath xmlns:m="http://schemas.openxmlformats.org/officeDocument/2006/math">
                    <m:r>
                      <a:rPr lang="en-US" sz="2400" b="0" i="1">
                        <a:latin typeface="Cambria Math" panose="02040503050406030204" pitchFamily="18" charset="0"/>
                        <a:ea typeface="Cambria Math" panose="02040503050406030204" pitchFamily="18" charset="0"/>
                      </a:rPr>
                      <m:t>𝜃</m:t>
                    </m:r>
                  </m:oMath>
                </a14:m>
                <a:r>
                  <a:rPr lang="en-US" sz="2400" dirty="0">
                    <a:latin typeface="+mj-lt"/>
                  </a:rPr>
                  <a:t> </a:t>
                </a:r>
              </a:p>
              <a:p>
                <a:pPr marL="0" indent="0">
                  <a:buNone/>
                </a:pPr>
                <a:r>
                  <a:rPr lang="en-US" sz="2400" dirty="0">
                    <a:latin typeface="+mj-lt"/>
                  </a:rPr>
                  <a:t>For example (in textbook): in a Gamma model assume y = 75 observed biomass , where variance is known to be 2500 </a:t>
                </a:r>
              </a:p>
              <a:p>
                <a:pPr marL="0" indent="0">
                  <a:buNone/>
                </a:pPr>
                <a:endParaRPr lang="en-US" sz="1600" dirty="0"/>
              </a:p>
            </p:txBody>
          </p:sp>
        </mc:Choice>
        <mc:Fallback xmlns="">
          <p:sp>
            <p:nvSpPr>
              <p:cNvPr id="3" name="Content Placeholder 2">
                <a:extLst>
                  <a:ext uri="{FF2B5EF4-FFF2-40B4-BE49-F238E27FC236}">
                    <a16:creationId xmlns:a16="http://schemas.microsoft.com/office/drawing/2014/main" id="{B058F44D-1260-7D42-B0B4-4E65ED2E4F90}"/>
                  </a:ext>
                </a:extLst>
              </p:cNvPr>
              <p:cNvSpPr>
                <a:spLocks noGrp="1" noRot="1" noChangeAspect="1" noMove="1" noResize="1" noEditPoints="1" noAdjustHandles="1" noChangeArrowheads="1" noChangeShapeType="1" noTextEdit="1"/>
              </p:cNvSpPr>
              <p:nvPr>
                <p:ph idx="1"/>
              </p:nvPr>
            </p:nvSpPr>
            <p:spPr>
              <a:xfrm>
                <a:off x="966952" y="3355130"/>
                <a:ext cx="2669406" cy="2662611"/>
              </a:xfrm>
              <a:blipFill>
                <a:blip r:embed="rId2"/>
                <a:stretch>
                  <a:fillRect l="-1896" t="-3810" r="-948" b="-3333"/>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A7E9EA84-F832-724A-8D67-D29DE368762C}"/>
              </a:ext>
            </a:extLst>
          </p:cNvPr>
          <p:cNvPicPr>
            <a:picLocks noChangeAspect="1"/>
          </p:cNvPicPr>
          <p:nvPr/>
        </p:nvPicPr>
        <p:blipFill>
          <a:blip r:embed="rId3"/>
          <a:stretch>
            <a:fillRect/>
          </a:stretch>
        </p:blipFill>
        <p:spPr>
          <a:xfrm>
            <a:off x="4405869" y="734624"/>
            <a:ext cx="7218571" cy="5413928"/>
          </a:xfrm>
          <a:prstGeom prst="rect">
            <a:avLst/>
          </a:prstGeom>
        </p:spPr>
      </p:pic>
      <p:sp>
        <p:nvSpPr>
          <p:cNvPr id="13" name="TextBox 12">
            <a:extLst>
              <a:ext uri="{FF2B5EF4-FFF2-40B4-BE49-F238E27FC236}">
                <a16:creationId xmlns:a16="http://schemas.microsoft.com/office/drawing/2014/main" id="{465062AC-F172-C148-A829-FA2EAD015545}"/>
              </a:ext>
            </a:extLst>
          </p:cNvPr>
          <p:cNvSpPr txBox="1"/>
          <p:nvPr/>
        </p:nvSpPr>
        <p:spPr>
          <a:xfrm>
            <a:off x="4059932" y="6232634"/>
            <a:ext cx="4391523" cy="523220"/>
          </a:xfrm>
          <a:prstGeom prst="rect">
            <a:avLst/>
          </a:prstGeom>
          <a:noFill/>
        </p:spPr>
        <p:txBody>
          <a:bodyPr wrap="none" rtlCol="0">
            <a:spAutoFit/>
          </a:bodyPr>
          <a:lstStyle/>
          <a:p>
            <a:r>
              <a:rPr lang="en-US" sz="2800" dirty="0">
                <a:latin typeface="+mj-lt"/>
              </a:rPr>
              <a:t>Is this a probability measure?</a:t>
            </a:r>
          </a:p>
        </p:txBody>
      </p:sp>
    </p:spTree>
    <p:extLst>
      <p:ext uri="{BB962C8B-B14F-4D97-AF65-F5344CB8AC3E}">
        <p14:creationId xmlns:p14="http://schemas.microsoft.com/office/powerpoint/2010/main" val="3835375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C00EE-0718-EB41-951D-EA0C85089BBB}"/>
              </a:ext>
            </a:extLst>
          </p:cNvPr>
          <p:cNvSpPr>
            <a:spLocks noGrp="1"/>
          </p:cNvSpPr>
          <p:nvPr>
            <p:ph type="title"/>
          </p:nvPr>
        </p:nvSpPr>
        <p:spPr>
          <a:xfrm>
            <a:off x="838200" y="18255"/>
            <a:ext cx="10515600" cy="1325563"/>
          </a:xfrm>
        </p:spPr>
        <p:txBody>
          <a:bodyPr>
            <a:normAutofit fontScale="90000"/>
          </a:bodyPr>
          <a:lstStyle/>
          <a:p>
            <a:r>
              <a:rPr lang="en-US" sz="4800" dirty="0"/>
              <a:t>What parameter values make observed data most likely?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4361900-1DD8-F542-A5C0-7395C82C8260}"/>
                  </a:ext>
                </a:extLst>
              </p:cNvPr>
              <p:cNvSpPr>
                <a:spLocks noGrp="1"/>
              </p:cNvSpPr>
              <p:nvPr>
                <p:ph idx="1"/>
              </p:nvPr>
            </p:nvSpPr>
            <p:spPr>
              <a:xfrm>
                <a:off x="838200" y="1583887"/>
                <a:ext cx="10515600" cy="4351338"/>
              </a:xfrm>
            </p:spPr>
            <p:txBody>
              <a:bodyPr>
                <a:normAutofit/>
              </a:bodyPr>
              <a:lstStyle/>
              <a:p>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Data</m:t>
                        </m:r>
                        <m:r>
                          <a:rPr lang="en-US" b="0" i="0" smtClean="0">
                            <a:latin typeface="Cambria Math" panose="02040503050406030204" pitchFamily="18" charset="0"/>
                          </a:rPr>
                          <m:t>: </m:t>
                        </m:r>
                        <m:r>
                          <a:rPr lang="en-US" b="0" i="1" smtClean="0">
                            <a:latin typeface="Cambria Math" panose="02040503050406030204" pitchFamily="18" charset="0"/>
                          </a:rPr>
                          <m:t>𝑦</m:t>
                        </m:r>
                      </m:e>
                      <m:sub>
                        <m:r>
                          <a:rPr lang="en-US" b="0" i="1" smtClean="0">
                            <a:latin typeface="Cambria Math" panose="02040503050406030204" pitchFamily="18" charset="0"/>
                          </a:rPr>
                          <m:t>𝑜𝑏𝑠</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−0.13,0.68,−0.34</m:t>
                        </m:r>
                      </m:e>
                    </m:d>
                  </m:oMath>
                </a14:m>
                <a:endParaRPr lang="en-US" b="0" dirty="0">
                  <a:latin typeface="+mj-lt"/>
                </a:endParaRPr>
              </a:p>
              <a:p>
                <a:r>
                  <a:rPr lang="en-US" b="0" dirty="0">
                    <a:latin typeface="+mj-lt"/>
                  </a:rPr>
                  <a:t>Model: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 ~ </m:t>
                    </m:r>
                    <m:r>
                      <a:rPr lang="en-US" b="0" i="1" smtClean="0">
                        <a:latin typeface="Cambria Math" panose="02040503050406030204" pitchFamily="18" charset="0"/>
                      </a:rPr>
                      <m:t>𝑁𝑜𝑟𝑚𝑎𝑙</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,1)</m:t>
                    </m:r>
                  </m:oMath>
                </a14:m>
                <a:endParaRPr lang="en-US" dirty="0">
                  <a:latin typeface="+mj-lt"/>
                </a:endParaRPr>
              </a:p>
              <a:p>
                <a:pPr marL="0" indent="0">
                  <a:buNone/>
                </a:pPr>
                <a:r>
                  <a:rPr lang="en-US" dirty="0">
                    <a:latin typeface="+mj-lt"/>
                  </a:rPr>
                  <a:t>Solve: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𝜇</m:t>
                        </m:r>
                      </m:e>
                      <m:sup>
                        <m:r>
                          <a:rPr lang="en-US" b="0" i="1" smtClean="0">
                            <a:latin typeface="Cambria Math" panose="02040503050406030204" pitchFamily="18" charset="0"/>
                          </a:rPr>
                          <m:t>𝑚𝑎𝑥</m:t>
                        </m:r>
                      </m:sup>
                    </m:sSup>
                    <m:r>
                      <a:rPr lang="en-US" b="0" i="0" smtClean="0">
                        <a:latin typeface="Cambria Math" panose="02040503050406030204" pitchFamily="18" charset="0"/>
                      </a:rPr>
                      <m:t>,1]</m:t>
                    </m:r>
                  </m:oMath>
                </a14:m>
                <a:endParaRPr lang="en-US" dirty="0">
                  <a:latin typeface="+mj-lt"/>
                </a:endParaRPr>
              </a:p>
              <a:p>
                <a:pPr marL="0" indent="0">
                  <a:buNone/>
                </a:pPr>
                <a:r>
                  <a:rPr lang="en-US" dirty="0">
                    <a:latin typeface="+mj-lt"/>
                  </a:rPr>
                  <a:t>Recall our work on joint probabilities, where we can write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1,</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3</m:t>
                        </m:r>
                      </m:e>
                    </m:d>
                    <m:r>
                      <a:rPr lang="en-US" b="0" i="0" smtClean="0">
                        <a:latin typeface="Cambria Math" panose="02040503050406030204" pitchFamily="18" charset="0"/>
                      </a:rPr>
                      <m:t>=</m:t>
                    </m:r>
                    <m:d>
                      <m:dPr>
                        <m:begChr m:val="["/>
                        <m:endChr m:val="]"/>
                        <m:ctrlPr>
                          <a:rPr lang="en-US" b="0" i="1" smtClean="0">
                            <a:latin typeface="Cambria Math" panose="02040503050406030204" pitchFamily="18" charset="0"/>
                          </a:rPr>
                        </m:ctrlPr>
                      </m:dPr>
                      <m:e>
                        <m:r>
                          <m:rPr>
                            <m:sty m:val="p"/>
                          </m:rPr>
                          <a:rPr lang="en-US" b="0" i="0" smtClean="0">
                            <a:latin typeface="Cambria Math" panose="02040503050406030204" pitchFamily="18" charset="0"/>
                          </a:rPr>
                          <m:t>y</m:t>
                        </m:r>
                        <m:r>
                          <a:rPr lang="en-US" b="0" i="0" smtClean="0">
                            <a:latin typeface="Cambria Math" panose="02040503050406030204" pitchFamily="18" charset="0"/>
                          </a:rPr>
                          <m:t>1</m:t>
                        </m:r>
                      </m:e>
                      <m:e>
                        <m:r>
                          <m:rPr>
                            <m:sty m:val="p"/>
                          </m:rPr>
                          <a:rPr lang="en-US" b="0" i="0" smtClean="0">
                            <a:latin typeface="Cambria Math" panose="02040503050406030204" pitchFamily="18" charset="0"/>
                          </a:rPr>
                          <m:t>y</m:t>
                        </m:r>
                        <m:r>
                          <a:rPr lang="en-US" b="0" i="0" smtClean="0">
                            <a:latin typeface="Cambria Math" panose="02040503050406030204" pitchFamily="18" charset="0"/>
                          </a:rPr>
                          <m:t>2,</m:t>
                        </m:r>
                        <m:r>
                          <m:rPr>
                            <m:sty m:val="p"/>
                          </m:rPr>
                          <a:rPr lang="en-US" b="0" i="0" smtClean="0">
                            <a:latin typeface="Cambria Math" panose="02040503050406030204" pitchFamily="18" charset="0"/>
                          </a:rPr>
                          <m:t>y</m:t>
                        </m:r>
                        <m:r>
                          <a:rPr lang="en-US" b="0" i="0" smtClean="0">
                            <a:latin typeface="Cambria Math" panose="02040503050406030204" pitchFamily="18" charset="0"/>
                          </a:rPr>
                          <m:t>3</m:t>
                        </m:r>
                      </m:e>
                    </m:d>
                    <m:d>
                      <m:dPr>
                        <m:begChr m:val="["/>
                        <m:endChr m:val="]"/>
                        <m:ctrlPr>
                          <a:rPr lang="en-US" b="0" i="1" smtClean="0">
                            <a:latin typeface="Cambria Math" panose="02040503050406030204" pitchFamily="18" charset="0"/>
                          </a:rPr>
                        </m:ctrlPr>
                      </m:dPr>
                      <m:e>
                        <m:r>
                          <m:rPr>
                            <m:sty m:val="p"/>
                          </m:rPr>
                          <a:rPr lang="en-US" b="0" i="0" smtClean="0">
                            <a:latin typeface="Cambria Math" panose="02040503050406030204" pitchFamily="18" charset="0"/>
                          </a:rPr>
                          <m:t>y</m:t>
                        </m:r>
                        <m:r>
                          <a:rPr lang="en-US" b="0" i="0" smtClean="0">
                            <a:latin typeface="Cambria Math" panose="02040503050406030204" pitchFamily="18" charset="0"/>
                          </a:rPr>
                          <m:t>2</m:t>
                        </m:r>
                      </m:e>
                      <m:e>
                        <m:r>
                          <m:rPr>
                            <m:sty m:val="p"/>
                          </m:rPr>
                          <a:rPr lang="en-US" b="0" i="0" smtClean="0">
                            <a:latin typeface="Cambria Math" panose="02040503050406030204" pitchFamily="18" charset="0"/>
                          </a:rPr>
                          <m:t>y</m:t>
                        </m:r>
                        <m:r>
                          <a:rPr lang="en-US" b="0" i="0" smtClean="0">
                            <a:latin typeface="Cambria Math" panose="02040503050406030204" pitchFamily="18" charset="0"/>
                          </a:rPr>
                          <m:t>3</m:t>
                        </m:r>
                      </m:e>
                    </m:d>
                    <m:r>
                      <a:rPr lang="en-US" b="0" i="0" smtClean="0">
                        <a:latin typeface="Cambria Math" panose="02040503050406030204" pitchFamily="18" charset="0"/>
                      </a:rPr>
                      <m:t>[</m:t>
                    </m:r>
                    <m:r>
                      <m:rPr>
                        <m:sty m:val="p"/>
                      </m:rPr>
                      <a:rPr lang="en-US" b="0" i="0" smtClean="0">
                        <a:latin typeface="Cambria Math" panose="02040503050406030204" pitchFamily="18" charset="0"/>
                      </a:rPr>
                      <m:t>y</m:t>
                    </m:r>
                    <m:r>
                      <a:rPr lang="en-US" b="0" i="0" smtClean="0">
                        <a:latin typeface="Cambria Math" panose="02040503050406030204" pitchFamily="18" charset="0"/>
                      </a:rPr>
                      <m:t>3]</m:t>
                    </m:r>
                  </m:oMath>
                </a14:m>
                <a:r>
                  <a:rPr lang="en-US" dirty="0">
                    <a:latin typeface="+mj-lt"/>
                  </a:rPr>
                  <a:t> = [y1][y2][y3] (assuming </a:t>
                </a:r>
                <a:r>
                  <a:rPr lang="en-US" dirty="0" err="1">
                    <a:latin typeface="+mj-lt"/>
                  </a:rPr>
                  <a:t>iid</a:t>
                </a:r>
                <a:r>
                  <a:rPr lang="en-US" dirty="0">
                    <a:latin typeface="+mj-lt"/>
                  </a:rPr>
                  <a:t>) </a:t>
                </a:r>
              </a:p>
              <a:p>
                <a:pPr marL="0" indent="0">
                  <a:buNone/>
                </a:pPr>
                <a:r>
                  <a:rPr lang="en-US" dirty="0">
                    <a:latin typeface="+mj-lt"/>
                  </a:rPr>
                  <a:t>So, our likelihood is a </a:t>
                </a:r>
                <a:r>
                  <a:rPr lang="en-US" i="1" dirty="0">
                    <a:latin typeface="+mj-lt"/>
                  </a:rPr>
                  <a:t>product function </a:t>
                </a:r>
                <a14:m>
                  <m:oMath xmlns:m="http://schemas.openxmlformats.org/officeDocument/2006/math">
                    <m:r>
                      <a:rPr lang="en-US" b="0" i="1" smtClean="0">
                        <a:latin typeface="Cambria Math" panose="02040503050406030204" pitchFamily="18" charset="0"/>
                      </a:rPr>
                      <m:t>[−0.13|</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𝜇</m:t>
                        </m:r>
                      </m:e>
                      <m:sup>
                        <m:r>
                          <a:rPr lang="en-US" b="0" i="1" smtClean="0">
                            <a:latin typeface="Cambria Math" panose="02040503050406030204" pitchFamily="18" charset="0"/>
                          </a:rPr>
                          <m:t>𝑚𝑎𝑥</m:t>
                        </m:r>
                      </m:sup>
                    </m:sSup>
                    <m:r>
                      <a:rPr lang="en-US" b="0" i="0" smtClean="0">
                        <a:latin typeface="Cambria Math" panose="02040503050406030204" pitchFamily="18" charset="0"/>
                      </a:rPr>
                      <m:t>,1]</m:t>
                    </m:r>
                  </m:oMath>
                </a14:m>
                <a:r>
                  <a:rPr lang="en-US" b="0" dirty="0">
                    <a:latin typeface="+mj-lt"/>
                  </a:rPr>
                  <a:t> </a:t>
                </a:r>
                <a14:m>
                  <m:oMath xmlns:m="http://schemas.openxmlformats.org/officeDocument/2006/math">
                    <m:r>
                      <a:rPr lang="en-US" b="0" i="1" smtClean="0">
                        <a:latin typeface="Cambria Math" panose="02040503050406030204" pitchFamily="18" charset="0"/>
                      </a:rPr>
                      <m:t>[0.68|</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𝜇</m:t>
                        </m:r>
                      </m:e>
                      <m:sup>
                        <m:r>
                          <a:rPr lang="en-US" b="0" i="1" smtClean="0">
                            <a:latin typeface="Cambria Math" panose="02040503050406030204" pitchFamily="18" charset="0"/>
                          </a:rPr>
                          <m:t>𝑚𝑎𝑥</m:t>
                        </m:r>
                      </m:sup>
                    </m:sSup>
                    <m:r>
                      <a:rPr lang="en-US" b="0" i="0" smtClean="0">
                        <a:latin typeface="Cambria Math" panose="02040503050406030204" pitchFamily="18" charset="0"/>
                      </a:rPr>
                      <m:t>,1]</m:t>
                    </m:r>
                  </m:oMath>
                </a14:m>
                <a:r>
                  <a:rPr lang="en-US" b="0" dirty="0">
                    <a:latin typeface="+mj-lt"/>
                  </a:rPr>
                  <a:t> </a:t>
                </a:r>
                <a14:m>
                  <m:oMath xmlns:m="http://schemas.openxmlformats.org/officeDocument/2006/math">
                    <m:r>
                      <a:rPr lang="en-US" b="0" i="1" smtClean="0">
                        <a:latin typeface="Cambria Math" panose="02040503050406030204" pitchFamily="18" charset="0"/>
                      </a:rPr>
                      <m:t>[−0.34|</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𝜇</m:t>
                        </m:r>
                      </m:e>
                      <m:sup>
                        <m:r>
                          <a:rPr lang="en-US" b="0" i="1" smtClean="0">
                            <a:latin typeface="Cambria Math" panose="02040503050406030204" pitchFamily="18" charset="0"/>
                          </a:rPr>
                          <m:t>𝑚𝑎𝑥</m:t>
                        </m:r>
                      </m:sup>
                    </m:sSup>
                    <m:r>
                      <a:rPr lang="en-US" b="0" i="0" smtClean="0">
                        <a:latin typeface="Cambria Math" panose="02040503050406030204" pitchFamily="18" charset="0"/>
                      </a:rPr>
                      <m:t>,1]</m:t>
                    </m:r>
                  </m:oMath>
                </a14:m>
                <a:endParaRPr lang="en-US" i="1" dirty="0">
                  <a:latin typeface="+mj-lt"/>
                </a:endParaRPr>
              </a:p>
              <a:p>
                <a:r>
                  <a:rPr lang="en-US" dirty="0">
                    <a:latin typeface="+mj-lt"/>
                  </a:rPr>
                  <a:t>Notice that this is </a:t>
                </a:r>
                <a:r>
                  <a:rPr lang="en-US" i="1" dirty="0">
                    <a:latin typeface="+mj-lt"/>
                  </a:rPr>
                  <a:t>unnormalized</a:t>
                </a:r>
                <a:r>
                  <a:rPr lang="en-US" dirty="0">
                    <a:latin typeface="+mj-lt"/>
                  </a:rPr>
                  <a:t>, so is not a proper probability distribution until we combine with a distribution over [</a:t>
                </a:r>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 </m:t>
                    </m:r>
                  </m:oMath>
                </a14:m>
                <a:endParaRPr lang="en-US" dirty="0">
                  <a:latin typeface="+mj-lt"/>
                </a:endParaRPr>
              </a:p>
            </p:txBody>
          </p:sp>
        </mc:Choice>
        <mc:Fallback xmlns="">
          <p:sp>
            <p:nvSpPr>
              <p:cNvPr id="3" name="Content Placeholder 2">
                <a:extLst>
                  <a:ext uri="{FF2B5EF4-FFF2-40B4-BE49-F238E27FC236}">
                    <a16:creationId xmlns:a16="http://schemas.microsoft.com/office/drawing/2014/main" id="{D4361900-1DD8-F542-A5C0-7395C82C8260}"/>
                  </a:ext>
                </a:extLst>
              </p:cNvPr>
              <p:cNvSpPr>
                <a:spLocks noGrp="1" noRot="1" noChangeAspect="1" noMove="1" noResize="1" noEditPoints="1" noAdjustHandles="1" noChangeArrowheads="1" noChangeShapeType="1" noTextEdit="1"/>
              </p:cNvSpPr>
              <p:nvPr>
                <p:ph idx="1"/>
              </p:nvPr>
            </p:nvSpPr>
            <p:spPr>
              <a:xfrm>
                <a:off x="838200" y="1583887"/>
                <a:ext cx="10515600" cy="4351338"/>
              </a:xfrm>
              <a:blipFill>
                <a:blip r:embed="rId3"/>
                <a:stretch>
                  <a:fillRect l="-1086" t="-1749"/>
                </a:stretch>
              </a:blipFill>
            </p:spPr>
            <p:txBody>
              <a:bodyPr/>
              <a:lstStyle/>
              <a:p>
                <a:r>
                  <a:rPr lang="en-US">
                    <a:noFill/>
                  </a:rPr>
                  <a:t> </a:t>
                </a:r>
              </a:p>
            </p:txBody>
          </p:sp>
        </mc:Fallback>
      </mc:AlternateContent>
    </p:spTree>
    <p:extLst>
      <p:ext uri="{BB962C8B-B14F-4D97-AF65-F5344CB8AC3E}">
        <p14:creationId xmlns:p14="http://schemas.microsoft.com/office/powerpoint/2010/main" val="2142506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D5FF09-72CC-5F46-8A4B-484A40778902}"/>
              </a:ext>
            </a:extLst>
          </p:cNvPr>
          <p:cNvPicPr>
            <a:picLocks noChangeAspect="1"/>
          </p:cNvPicPr>
          <p:nvPr/>
        </p:nvPicPr>
        <p:blipFill>
          <a:blip r:embed="rId2"/>
          <a:stretch>
            <a:fillRect/>
          </a:stretch>
        </p:blipFill>
        <p:spPr>
          <a:xfrm>
            <a:off x="609600" y="1862815"/>
            <a:ext cx="10972800" cy="4572000"/>
          </a:xfrm>
          <a:prstGeom prst="rect">
            <a:avLst/>
          </a:prstGeom>
        </p:spPr>
      </p:pic>
      <p:sp>
        <p:nvSpPr>
          <p:cNvPr id="6" name="TextBox 5">
            <a:extLst>
              <a:ext uri="{FF2B5EF4-FFF2-40B4-BE49-F238E27FC236}">
                <a16:creationId xmlns:a16="http://schemas.microsoft.com/office/drawing/2014/main" id="{0D1F12D0-33AB-6746-BA13-E2C6EFD70D6C}"/>
              </a:ext>
            </a:extLst>
          </p:cNvPr>
          <p:cNvSpPr txBox="1"/>
          <p:nvPr/>
        </p:nvSpPr>
        <p:spPr>
          <a:xfrm>
            <a:off x="2458995" y="1625599"/>
            <a:ext cx="566181" cy="369332"/>
          </a:xfrm>
          <a:prstGeom prst="rect">
            <a:avLst/>
          </a:prstGeom>
          <a:noFill/>
        </p:spPr>
        <p:txBody>
          <a:bodyPr wrap="none" rtlCol="0">
            <a:spAutoFit/>
          </a:bodyPr>
          <a:lstStyle/>
          <a:p>
            <a:r>
              <a:rPr lang="en-US" dirty="0"/>
              <a:t>N=3</a:t>
            </a:r>
          </a:p>
        </p:txBody>
      </p:sp>
      <p:sp>
        <p:nvSpPr>
          <p:cNvPr id="7" name="TextBox 6">
            <a:extLst>
              <a:ext uri="{FF2B5EF4-FFF2-40B4-BE49-F238E27FC236}">
                <a16:creationId xmlns:a16="http://schemas.microsoft.com/office/drawing/2014/main" id="{397ED7A2-0F4F-E543-909E-84D3EA946E61}"/>
              </a:ext>
            </a:extLst>
          </p:cNvPr>
          <p:cNvSpPr txBox="1"/>
          <p:nvPr/>
        </p:nvSpPr>
        <p:spPr>
          <a:xfrm>
            <a:off x="6093771" y="1551801"/>
            <a:ext cx="857927" cy="369332"/>
          </a:xfrm>
          <a:prstGeom prst="rect">
            <a:avLst/>
          </a:prstGeom>
          <a:noFill/>
        </p:spPr>
        <p:txBody>
          <a:bodyPr wrap="none" rtlCol="0">
            <a:spAutoFit/>
          </a:bodyPr>
          <a:lstStyle/>
          <a:p>
            <a:r>
              <a:rPr lang="en-US" dirty="0"/>
              <a:t>N=3,30</a:t>
            </a:r>
          </a:p>
        </p:txBody>
      </p:sp>
      <p:sp>
        <p:nvSpPr>
          <p:cNvPr id="8" name="TextBox 7">
            <a:extLst>
              <a:ext uri="{FF2B5EF4-FFF2-40B4-BE49-F238E27FC236}">
                <a16:creationId xmlns:a16="http://schemas.microsoft.com/office/drawing/2014/main" id="{4860E678-D5B8-7146-86D7-8CC3593F97E4}"/>
              </a:ext>
            </a:extLst>
          </p:cNvPr>
          <p:cNvSpPr txBox="1"/>
          <p:nvPr/>
        </p:nvSpPr>
        <p:spPr>
          <a:xfrm>
            <a:off x="9591329" y="1570679"/>
            <a:ext cx="974947" cy="369332"/>
          </a:xfrm>
          <a:prstGeom prst="rect">
            <a:avLst/>
          </a:prstGeom>
          <a:noFill/>
        </p:spPr>
        <p:txBody>
          <a:bodyPr wrap="none" rtlCol="0">
            <a:spAutoFit/>
          </a:bodyPr>
          <a:lstStyle/>
          <a:p>
            <a:r>
              <a:rPr lang="en-US" dirty="0"/>
              <a:t>N=3,300</a:t>
            </a:r>
          </a:p>
        </p:txBody>
      </p:sp>
      <p:sp>
        <p:nvSpPr>
          <p:cNvPr id="9" name="TextBox 8">
            <a:extLst>
              <a:ext uri="{FF2B5EF4-FFF2-40B4-BE49-F238E27FC236}">
                <a16:creationId xmlns:a16="http://schemas.microsoft.com/office/drawing/2014/main" id="{BB32EB85-D447-8D49-AB88-0FCDC353B2E8}"/>
              </a:ext>
            </a:extLst>
          </p:cNvPr>
          <p:cNvSpPr txBox="1"/>
          <p:nvPr/>
        </p:nvSpPr>
        <p:spPr>
          <a:xfrm>
            <a:off x="294290" y="106403"/>
            <a:ext cx="11288110" cy="830997"/>
          </a:xfrm>
          <a:prstGeom prst="rect">
            <a:avLst/>
          </a:prstGeom>
          <a:noFill/>
        </p:spPr>
        <p:txBody>
          <a:bodyPr wrap="square" rtlCol="0">
            <a:spAutoFit/>
          </a:bodyPr>
          <a:lstStyle/>
          <a:p>
            <a:pPr algn="ctr"/>
            <a:r>
              <a:rPr lang="en-US" sz="4800" dirty="0"/>
              <a:t>Likelihood Profiles</a:t>
            </a:r>
          </a:p>
        </p:txBody>
      </p:sp>
    </p:spTree>
    <p:extLst>
      <p:ext uri="{BB962C8B-B14F-4D97-AF65-F5344CB8AC3E}">
        <p14:creationId xmlns:p14="http://schemas.microsoft.com/office/powerpoint/2010/main" val="2350128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6A3FA-8C4D-3C42-9F12-203EBB8DA943}"/>
              </a:ext>
            </a:extLst>
          </p:cNvPr>
          <p:cNvSpPr>
            <a:spLocks noGrp="1"/>
          </p:cNvSpPr>
          <p:nvPr>
            <p:ph type="title"/>
          </p:nvPr>
        </p:nvSpPr>
        <p:spPr>
          <a:xfrm>
            <a:off x="838200" y="18255"/>
            <a:ext cx="10515600" cy="1325563"/>
          </a:xfrm>
        </p:spPr>
        <p:txBody>
          <a:bodyPr/>
          <a:lstStyle/>
          <a:p>
            <a:r>
              <a:rPr lang="en-US" dirty="0"/>
              <a:t>What do you do with likelihoods?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74D997-8F66-5044-B248-E15312789950}"/>
                  </a:ext>
                </a:extLst>
              </p:cNvPr>
              <p:cNvSpPr>
                <a:spLocks noGrp="1"/>
              </p:cNvSpPr>
              <p:nvPr>
                <p:ph idx="1"/>
              </p:nvPr>
            </p:nvSpPr>
            <p:spPr>
              <a:xfrm>
                <a:off x="596462" y="1253331"/>
                <a:ext cx="10515600" cy="4351338"/>
              </a:xfrm>
            </p:spPr>
            <p:txBody>
              <a:bodyPr>
                <a:normAutofit lnSpcReduction="10000"/>
              </a:bodyPr>
              <a:lstStyle/>
              <a:p>
                <a:r>
                  <a:rPr lang="en-US" dirty="0">
                    <a:latin typeface="+mj-lt"/>
                  </a:rPr>
                  <a:t>The likelihood profile is not of any inherent interest. </a:t>
                </a:r>
              </a:p>
              <a:p>
                <a:pPr lvl="1"/>
                <a:r>
                  <a:rPr lang="en-US" dirty="0">
                    <a:latin typeface="+mj-lt"/>
                  </a:rPr>
                  <a:t>Values of the density, like probability densities, are not useful or interesting to inspect. </a:t>
                </a:r>
                <a:r>
                  <a:rPr lang="en-US" u="sng" dirty="0">
                    <a:latin typeface="+mj-lt"/>
                  </a:rPr>
                  <a:t>They have no interpretation. </a:t>
                </a:r>
              </a:p>
              <a:p>
                <a:r>
                  <a:rPr lang="en-US" dirty="0">
                    <a:latin typeface="+mj-lt"/>
                  </a:rPr>
                  <a:t>So, what do we do? </a:t>
                </a:r>
              </a:p>
              <a:p>
                <a:pPr marL="914400" lvl="1" indent="-457200">
                  <a:buFont typeface="+mj-lt"/>
                  <a:buAutoNum type="arabicPeriod"/>
                </a:pPr>
                <a:r>
                  <a:rPr lang="en-US" dirty="0">
                    <a:latin typeface="+mj-lt"/>
                  </a:rPr>
                  <a:t>Just like probability densities exist in order to be integrated over in the Quest for Expectations, likelihood curves by themselves only exist in order to be maximized (or minimized if negative log likelihood)</a:t>
                </a:r>
              </a:p>
              <a:p>
                <a:pPr lvl="2"/>
                <a:r>
                  <a:rPr lang="en-US" dirty="0">
                    <a:latin typeface="+mj-lt"/>
                  </a:rPr>
                  <a:t>Satisfies the usual Frequentist goal of selecting a distinguished point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𝑚𝑎𝑥</m:t>
                        </m:r>
                      </m:sup>
                    </m:sSup>
                  </m:oMath>
                </a14:m>
                <a:r>
                  <a:rPr lang="en-US" dirty="0">
                    <a:latin typeface="+mj-lt"/>
                  </a:rPr>
                  <a:t> from the set of possible parameter values </a:t>
                </a:r>
              </a:p>
              <a:p>
                <a:pPr marL="914400" lvl="1" indent="-457200">
                  <a:buFont typeface="+mj-lt"/>
                  <a:buAutoNum type="arabicPeriod"/>
                </a:pPr>
                <a:r>
                  <a:rPr lang="en-US" dirty="0">
                    <a:latin typeface="+mj-lt"/>
                  </a:rPr>
                  <a:t>Likelihoods can be compared as ratios to quantify support for one parameter value over another, or one model over another, from data</a:t>
                </a:r>
              </a:p>
              <a:p>
                <a:pPr marL="914400" lvl="1" indent="-457200">
                  <a:buFont typeface="+mj-lt"/>
                  <a:buAutoNum type="arabicPeriod"/>
                </a:pPr>
                <a:r>
                  <a:rPr lang="en-US" dirty="0">
                    <a:latin typeface="+mj-lt"/>
                  </a:rPr>
                  <a:t>Can be combined with a </a:t>
                </a:r>
                <a:r>
                  <a:rPr lang="en-US" i="1" dirty="0">
                    <a:latin typeface="+mj-lt"/>
                  </a:rPr>
                  <a:t>prior distribution </a:t>
                </a:r>
                <a:r>
                  <a:rPr lang="en-US" dirty="0">
                    <a:latin typeface="+mj-lt"/>
                  </a:rPr>
                  <a:t>over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i="1" dirty="0">
                    <a:latin typeface="+mj-lt"/>
                  </a:rPr>
                  <a:t> </a:t>
                </a:r>
                <a:r>
                  <a:rPr lang="en-US" dirty="0">
                    <a:latin typeface="+mj-lt"/>
                  </a:rPr>
                  <a:t>to create a proper joint Bayesian model for probabilistic inference on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i="1" dirty="0">
                    <a:latin typeface="+mj-lt"/>
                  </a:rPr>
                  <a:t> </a:t>
                </a:r>
                <a:r>
                  <a:rPr lang="en-US" dirty="0">
                    <a:latin typeface="+mj-lt"/>
                  </a:rPr>
                  <a:t>(topic of next class). </a:t>
                </a:r>
                <a:endParaRPr lang="en-US" i="1" dirty="0">
                  <a:latin typeface="+mj-lt"/>
                </a:endParaRPr>
              </a:p>
            </p:txBody>
          </p:sp>
        </mc:Choice>
        <mc:Fallback xmlns="">
          <p:sp>
            <p:nvSpPr>
              <p:cNvPr id="3" name="Content Placeholder 2">
                <a:extLst>
                  <a:ext uri="{FF2B5EF4-FFF2-40B4-BE49-F238E27FC236}">
                    <a16:creationId xmlns:a16="http://schemas.microsoft.com/office/drawing/2014/main" id="{B874D997-8F66-5044-B248-E15312789950}"/>
                  </a:ext>
                </a:extLst>
              </p:cNvPr>
              <p:cNvSpPr>
                <a:spLocks noGrp="1" noRot="1" noChangeAspect="1" noMove="1" noResize="1" noEditPoints="1" noAdjustHandles="1" noChangeArrowheads="1" noChangeShapeType="1" noTextEdit="1"/>
              </p:cNvSpPr>
              <p:nvPr>
                <p:ph idx="1"/>
              </p:nvPr>
            </p:nvSpPr>
            <p:spPr>
              <a:xfrm>
                <a:off x="596462" y="1253331"/>
                <a:ext cx="10515600" cy="4351338"/>
              </a:xfrm>
              <a:blipFill>
                <a:blip r:embed="rId2"/>
                <a:stretch>
                  <a:fillRect l="-965" t="-3207" r="-844" b="-3207"/>
                </a:stretch>
              </a:blipFill>
            </p:spPr>
            <p:txBody>
              <a:bodyPr/>
              <a:lstStyle/>
              <a:p>
                <a:r>
                  <a:rPr lang="en-US">
                    <a:noFill/>
                  </a:rPr>
                  <a:t> </a:t>
                </a:r>
              </a:p>
            </p:txBody>
          </p:sp>
        </mc:Fallback>
      </mc:AlternateContent>
    </p:spTree>
    <p:extLst>
      <p:ext uri="{BB962C8B-B14F-4D97-AF65-F5344CB8AC3E}">
        <p14:creationId xmlns:p14="http://schemas.microsoft.com/office/powerpoint/2010/main" val="4087768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95F27-1E9C-A04D-AE10-154732EB50F1}"/>
              </a:ext>
            </a:extLst>
          </p:cNvPr>
          <p:cNvSpPr>
            <a:spLocks noGrp="1"/>
          </p:cNvSpPr>
          <p:nvPr>
            <p:ph type="title"/>
          </p:nvPr>
        </p:nvSpPr>
        <p:spPr/>
        <p:txBody>
          <a:bodyPr/>
          <a:lstStyle/>
          <a:p>
            <a:r>
              <a:rPr lang="en-US" dirty="0"/>
              <a:t>Maximum Likelihood </a:t>
            </a:r>
          </a:p>
        </p:txBody>
      </p:sp>
      <p:sp>
        <p:nvSpPr>
          <p:cNvPr id="3" name="Content Placeholder 2">
            <a:extLst>
              <a:ext uri="{FF2B5EF4-FFF2-40B4-BE49-F238E27FC236}">
                <a16:creationId xmlns:a16="http://schemas.microsoft.com/office/drawing/2014/main" id="{E22C632F-9752-BD49-A389-1F8CB667095E}"/>
              </a:ext>
            </a:extLst>
          </p:cNvPr>
          <p:cNvSpPr>
            <a:spLocks noGrp="1"/>
          </p:cNvSpPr>
          <p:nvPr>
            <p:ph idx="1"/>
          </p:nvPr>
        </p:nvSpPr>
        <p:spPr/>
        <p:txBody>
          <a:bodyPr/>
          <a:lstStyle/>
          <a:p>
            <a:r>
              <a:rPr lang="en-US" dirty="0">
                <a:latin typeface="+mj-lt"/>
              </a:rPr>
              <a:t>Analytical example for Binomial parameter p (on board) </a:t>
            </a:r>
          </a:p>
          <a:p>
            <a:r>
              <a:rPr lang="en-US" dirty="0">
                <a:latin typeface="+mj-lt"/>
              </a:rPr>
              <a:t>Analytical example for Normal distribution mu (on board) </a:t>
            </a:r>
          </a:p>
          <a:p>
            <a:pPr marL="0" indent="0">
              <a:buNone/>
            </a:pPr>
            <a:endParaRPr lang="en-US" dirty="0"/>
          </a:p>
        </p:txBody>
      </p:sp>
    </p:spTree>
    <p:extLst>
      <p:ext uri="{BB962C8B-B14F-4D97-AF65-F5344CB8AC3E}">
        <p14:creationId xmlns:p14="http://schemas.microsoft.com/office/powerpoint/2010/main" val="1484421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14245</TotalTime>
  <Words>571</Words>
  <Application>Microsoft Macintosh PowerPoint</Application>
  <PresentationFormat>Widescreen</PresentationFormat>
  <Paragraphs>51</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Office Theme</vt:lpstr>
      <vt:lpstr>A Brief Tour of Likelihood</vt:lpstr>
      <vt:lpstr>Notes from last class</vt:lpstr>
      <vt:lpstr>How do we learn from data? </vt:lpstr>
      <vt:lpstr>Sherlock Holmes and Statistics </vt:lpstr>
      <vt:lpstr>The Likelihood Curve</vt:lpstr>
      <vt:lpstr>What parameter values make observed data most likely? </vt:lpstr>
      <vt:lpstr>PowerPoint Presentation</vt:lpstr>
      <vt:lpstr>What do you do with likelihoods? </vt:lpstr>
      <vt:lpstr>Maximum Likelihood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Brief Tour of Likelihood</dc:title>
  <dc:creator>Wilson,Chris H</dc:creator>
  <cp:lastModifiedBy>Wilson,Chris H</cp:lastModifiedBy>
  <cp:revision>13</cp:revision>
  <dcterms:created xsi:type="dcterms:W3CDTF">2019-08-18T23:35:11Z</dcterms:created>
  <dcterms:modified xsi:type="dcterms:W3CDTF">2019-09-14T19:52:46Z</dcterms:modified>
</cp:coreProperties>
</file>