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372de82088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372de82088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372de8208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372de8208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372de8208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372de8208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372de8208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372de8208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372de8208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372de8208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372de8208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372de8208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372de8208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372de8208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372de8208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372de8208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372de8208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372de8208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i.org/10.1145/3410566.3410594" TargetMode="External"/><Relationship Id="rId4" Type="http://schemas.openxmlformats.org/officeDocument/2006/relationships/hyperlink" Target="https://doi.org/10.1145/3573942.357394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Sentiment Analysis of Social Media Posts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Krish Patel and Charles Woo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83" name="Google Shape;183;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AutoNum type="arabicPeriod"/>
            </a:pPr>
            <a:r>
              <a:rPr lang="en"/>
              <a:t>Colton Aarts, Fan Jiang, and Liang Chen. 2020. A practical application for sentiment analysis on social media textual data. In Proceedings of the 24th Symposium on International Database Engineering &amp; Applications (IDEAS '20). Association for Computing Machinery, New York, NY, USA, Article 26, 1–6. </a:t>
            </a:r>
            <a:r>
              <a:rPr lang="en" u="sng">
                <a:solidFill>
                  <a:schemeClr val="hlink"/>
                </a:solidFill>
                <a:hlinkClick r:id="rId3"/>
              </a:rPr>
              <a:t>https://doi.org/10.1145/3410566.3410594</a:t>
            </a:r>
            <a:endParaRPr/>
          </a:p>
          <a:p>
            <a:pPr indent="-304958" lvl="0" marL="457200" rtl="0" algn="l">
              <a:spcBef>
                <a:spcPts val="0"/>
              </a:spcBef>
              <a:spcAft>
                <a:spcPts val="0"/>
              </a:spcAft>
              <a:buSzPct val="100000"/>
              <a:buAutoNum type="arabicPeriod"/>
            </a:pPr>
            <a:r>
              <a:rPr lang="en"/>
              <a:t>Zhe Wang, Ying Liu, Jie Fang, and Daxiang Li. 2023. Deep Learning-Based Sentiment Analysis for Social Media. In Proceedings of the 2022 5th International Conference on Artificial Intelligence and Pattern Recognition (AIPR '22). Association for Computing Machinery, New York, NY, USA, 30–37. </a:t>
            </a:r>
            <a:r>
              <a:rPr lang="en" u="sng">
                <a:solidFill>
                  <a:schemeClr val="hlink"/>
                </a:solidFill>
                <a:hlinkClick r:id="rId4"/>
              </a:rPr>
              <a:t>https://doi.org/10.1145/3573942.3573947</a:t>
            </a:r>
            <a:endParaRPr/>
          </a:p>
          <a:p>
            <a:pPr indent="-304958" lvl="0" marL="457200" rtl="0" algn="l">
              <a:spcBef>
                <a:spcPts val="0"/>
              </a:spcBef>
              <a:spcAft>
                <a:spcPts val="0"/>
              </a:spcAft>
              <a:buSzPct val="100000"/>
              <a:buAutoNum type="arabicPeriod"/>
            </a:pPr>
            <a:r>
              <a:rPr lang="en"/>
              <a:t>S. Borkar and K. Kolhe, “A Review on Sentiment Analysis of Twitter Data Using Machine Learning Techniques,” International Journal of Emerging Technologies and Innovative Research, vol. 6, no. 6, pp. 691-696, June 2019.</a:t>
            </a:r>
            <a:endParaRPr/>
          </a:p>
          <a:p>
            <a:pPr indent="-304958" lvl="0" marL="457200" rtl="0" algn="l">
              <a:spcBef>
                <a:spcPts val="0"/>
              </a:spcBef>
              <a:spcAft>
                <a:spcPts val="0"/>
              </a:spcAft>
              <a:buSzPct val="100000"/>
              <a:buAutoNum type="arabicPeriod"/>
            </a:pPr>
            <a:r>
              <a:rPr lang="en"/>
              <a:t>S. Gupta and M. Reddy, “Sentiment Analysis Using NLP and Machine Learning: A Survey,” ACM Computing Surveys, vol. 54, no. 4, Article 85, pp. 1-34, 2022.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Sentiment Analysis</a:t>
            </a:r>
            <a:endParaRPr/>
          </a:p>
          <a:p>
            <a:pPr indent="-287972" lvl="1" marL="914400" rtl="0" algn="l">
              <a:spcBef>
                <a:spcPts val="0"/>
              </a:spcBef>
              <a:spcAft>
                <a:spcPts val="0"/>
              </a:spcAft>
              <a:buSzPct val="100000"/>
              <a:buChar char="○"/>
            </a:pPr>
            <a:r>
              <a:rPr lang="en"/>
              <a:t>Natural Language Processing technique that analyzes Text and interprets emotion of the text.</a:t>
            </a:r>
            <a:endParaRPr/>
          </a:p>
          <a:p>
            <a:pPr indent="-287972" lvl="1" marL="914400" rtl="0" algn="l">
              <a:spcBef>
                <a:spcPts val="0"/>
              </a:spcBef>
              <a:spcAft>
                <a:spcPts val="0"/>
              </a:spcAft>
              <a:buSzPct val="100000"/>
              <a:buChar char="○"/>
            </a:pPr>
            <a:r>
              <a:rPr lang="en"/>
              <a:t>Helps in analyzing public opinion, attitudes, and emotions of posts that people make.</a:t>
            </a:r>
            <a:endParaRPr/>
          </a:p>
          <a:p>
            <a:pPr indent="-298767" lvl="0" marL="457200" rtl="0" algn="l">
              <a:spcBef>
                <a:spcPts val="0"/>
              </a:spcBef>
              <a:spcAft>
                <a:spcPts val="0"/>
              </a:spcAft>
              <a:buSzPct val="100000"/>
              <a:buChar char="●"/>
            </a:pPr>
            <a:r>
              <a:rPr lang="en"/>
              <a:t>Research Questions</a:t>
            </a:r>
            <a:endParaRPr/>
          </a:p>
          <a:p>
            <a:pPr indent="-287972" lvl="1" marL="914400" rtl="0" algn="l">
              <a:spcBef>
                <a:spcPts val="0"/>
              </a:spcBef>
              <a:spcAft>
                <a:spcPts val="0"/>
              </a:spcAft>
              <a:buSzPct val="100000"/>
              <a:buChar char="○"/>
            </a:pPr>
            <a:r>
              <a:rPr lang="en"/>
              <a:t>How can we develop a effective sentiment analysis method that analyzes a broad range of emotions? </a:t>
            </a:r>
            <a:endParaRPr/>
          </a:p>
          <a:p>
            <a:pPr indent="-287972" lvl="1" marL="914400" rtl="0" algn="l">
              <a:spcBef>
                <a:spcPts val="0"/>
              </a:spcBef>
              <a:spcAft>
                <a:spcPts val="0"/>
              </a:spcAft>
              <a:buSzPct val="100000"/>
              <a:buChar char="○"/>
            </a:pPr>
            <a:r>
              <a:rPr lang="en"/>
              <a:t>How do overcome the challenges where we have to analyze non-text, such as images and other sources?</a:t>
            </a:r>
            <a:endParaRPr/>
          </a:p>
          <a:p>
            <a:pPr indent="-298767" lvl="0" marL="457200" rtl="0" algn="l">
              <a:spcBef>
                <a:spcPts val="0"/>
              </a:spcBef>
              <a:spcAft>
                <a:spcPts val="0"/>
              </a:spcAft>
              <a:buSzPct val="100000"/>
              <a:buChar char="●"/>
            </a:pPr>
            <a:r>
              <a:rPr lang="en"/>
              <a:t>Major Themes</a:t>
            </a:r>
            <a:endParaRPr/>
          </a:p>
          <a:p>
            <a:pPr indent="-287972" lvl="1" marL="914400" rtl="0" algn="l">
              <a:spcBef>
                <a:spcPts val="0"/>
              </a:spcBef>
              <a:spcAft>
                <a:spcPts val="0"/>
              </a:spcAft>
              <a:buSzPct val="100000"/>
              <a:buChar char="○"/>
            </a:pPr>
            <a:r>
              <a:rPr lang="en"/>
              <a:t>Combining Machine Learning with Non Machine Learning Models for better performance</a:t>
            </a:r>
            <a:endParaRPr/>
          </a:p>
          <a:p>
            <a:pPr indent="-287972" lvl="1" marL="914400" rtl="0" algn="l">
              <a:spcBef>
                <a:spcPts val="0"/>
              </a:spcBef>
              <a:spcAft>
                <a:spcPts val="0"/>
              </a:spcAft>
              <a:buSzPct val="100000"/>
              <a:buChar char="○"/>
            </a:pPr>
            <a:r>
              <a:rPr lang="en"/>
              <a:t>Machine Learning and Deep Learning </a:t>
            </a:r>
            <a:r>
              <a:rPr lang="en"/>
              <a:t>require</a:t>
            </a:r>
            <a:r>
              <a:rPr lang="en"/>
              <a:t> a lot of data.</a:t>
            </a:r>
            <a:endParaRPr/>
          </a:p>
          <a:p>
            <a:pPr indent="-298767" lvl="0" marL="457200" rtl="0" algn="l">
              <a:spcBef>
                <a:spcPts val="0"/>
              </a:spcBef>
              <a:spcAft>
                <a:spcPts val="0"/>
              </a:spcAft>
              <a:buSzPct val="100000"/>
              <a:buChar char="●"/>
            </a:pPr>
            <a:r>
              <a:rPr lang="en"/>
              <a:t>Similarities</a:t>
            </a:r>
            <a:r>
              <a:rPr lang="en"/>
              <a:t> and Differences</a:t>
            </a:r>
            <a:endParaRPr/>
          </a:p>
          <a:p>
            <a:pPr indent="-287972" lvl="1" marL="914400" rtl="0" algn="l">
              <a:spcBef>
                <a:spcPts val="0"/>
              </a:spcBef>
              <a:spcAft>
                <a:spcPts val="0"/>
              </a:spcAft>
              <a:buSzPct val="100000"/>
              <a:buChar char="○"/>
            </a:pPr>
            <a:r>
              <a:rPr lang="en"/>
              <a:t>Similarities</a:t>
            </a:r>
            <a:r>
              <a:rPr lang="en"/>
              <a:t> - Utilized Stop Word Technique in PreProcessing</a:t>
            </a:r>
            <a:endParaRPr/>
          </a:p>
          <a:p>
            <a:pPr indent="-287972" lvl="1" marL="914400" rtl="0" algn="l">
              <a:spcBef>
                <a:spcPts val="0"/>
              </a:spcBef>
              <a:spcAft>
                <a:spcPts val="0"/>
              </a:spcAft>
              <a:buSzPct val="100000"/>
              <a:buChar char="○"/>
            </a:pPr>
            <a:r>
              <a:rPr lang="en"/>
              <a:t>Differences - 3 different approaches for Sentiment Analysis, Lexicon, Machine Learning, and Hybrid Approach.</a:t>
            </a:r>
            <a:endParaRPr/>
          </a:p>
          <a:p>
            <a:pPr indent="-298767" lvl="0" marL="457200" rtl="0" algn="l">
              <a:spcBef>
                <a:spcPts val="0"/>
              </a:spcBef>
              <a:spcAft>
                <a:spcPts val="0"/>
              </a:spcAft>
              <a:buSzPct val="100000"/>
              <a:buChar char="●"/>
            </a:pPr>
            <a:r>
              <a:rPr lang="en"/>
              <a:t>Approaches</a:t>
            </a:r>
            <a:endParaRPr/>
          </a:p>
          <a:p>
            <a:pPr indent="-287972" lvl="1" marL="914400" rtl="0" algn="l">
              <a:spcBef>
                <a:spcPts val="0"/>
              </a:spcBef>
              <a:spcAft>
                <a:spcPts val="0"/>
              </a:spcAft>
              <a:buSzPct val="100000"/>
              <a:buChar char="○"/>
            </a:pPr>
            <a:r>
              <a:rPr lang="en"/>
              <a:t>Similarities</a:t>
            </a:r>
            <a:r>
              <a:rPr lang="en"/>
              <a:t> - Machine Learning and Deep Learning were common approaches used in the studies observed.</a:t>
            </a:r>
            <a:endParaRPr/>
          </a:p>
          <a:p>
            <a:pPr indent="-287972" lvl="1" marL="914400" rtl="0" algn="l">
              <a:spcBef>
                <a:spcPts val="0"/>
              </a:spcBef>
              <a:spcAft>
                <a:spcPts val="0"/>
              </a:spcAft>
              <a:buSzPct val="100000"/>
              <a:buChar char="○"/>
            </a:pPr>
            <a:r>
              <a:rPr lang="en"/>
              <a:t>Differences - Lexicon Based and Ensemble </a:t>
            </a:r>
            <a:r>
              <a:rPr lang="en"/>
              <a:t>Classifiers</a:t>
            </a:r>
            <a:r>
              <a:rPr lang="en"/>
              <a:t>, which is not based on training data is used.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Article 1: A Practical Application for sentiment analysis on social media textual data</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Research Question</a:t>
            </a:r>
            <a:endParaRPr/>
          </a:p>
          <a:p>
            <a:pPr indent="-298450" lvl="1" marL="914400" rtl="0" algn="l">
              <a:spcBef>
                <a:spcPts val="0"/>
              </a:spcBef>
              <a:spcAft>
                <a:spcPts val="0"/>
              </a:spcAft>
              <a:buSzPts val="1100"/>
              <a:buChar char="○"/>
            </a:pPr>
            <a:r>
              <a:rPr lang="en"/>
              <a:t>How can we develop a new method for sentiment analysis for a broad range of emotions and not just positive or negative?</a:t>
            </a:r>
            <a:endParaRPr/>
          </a:p>
          <a:p>
            <a:pPr indent="-311150" lvl="0" marL="457200" rtl="0" algn="l">
              <a:spcBef>
                <a:spcPts val="0"/>
              </a:spcBef>
              <a:spcAft>
                <a:spcPts val="0"/>
              </a:spcAft>
              <a:buSzPts val="1300"/>
              <a:buChar char="●"/>
            </a:pPr>
            <a:r>
              <a:rPr lang="en"/>
              <a:t>Methodology</a:t>
            </a:r>
            <a:endParaRPr/>
          </a:p>
          <a:p>
            <a:pPr indent="-298450" lvl="1" marL="914400" rtl="0" algn="l">
              <a:spcBef>
                <a:spcPts val="0"/>
              </a:spcBef>
              <a:spcAft>
                <a:spcPts val="0"/>
              </a:spcAft>
              <a:buSzPts val="1100"/>
              <a:buChar char="○"/>
            </a:pPr>
            <a:r>
              <a:rPr lang="en"/>
              <a:t>Developed an Ensemble Classifier - Combination of multiple classifiers so that weakness in each can complement each other.</a:t>
            </a:r>
            <a:endParaRPr/>
          </a:p>
          <a:p>
            <a:pPr indent="-311150" lvl="0" marL="457200" rtl="0" algn="l">
              <a:spcBef>
                <a:spcPts val="0"/>
              </a:spcBef>
              <a:spcAft>
                <a:spcPts val="0"/>
              </a:spcAft>
              <a:buSzPts val="1300"/>
              <a:buChar char="●"/>
            </a:pPr>
            <a:r>
              <a:rPr lang="en"/>
              <a:t>Key Findings and </a:t>
            </a:r>
            <a:r>
              <a:rPr lang="en"/>
              <a:t>Contributions</a:t>
            </a:r>
            <a:endParaRPr/>
          </a:p>
          <a:p>
            <a:pPr indent="-298450" lvl="1" marL="914400" rtl="0" algn="l">
              <a:spcBef>
                <a:spcPts val="0"/>
              </a:spcBef>
              <a:spcAft>
                <a:spcPts val="0"/>
              </a:spcAft>
              <a:buSzPts val="1100"/>
              <a:buChar char="○"/>
            </a:pPr>
            <a:r>
              <a:rPr lang="en"/>
              <a:t>There was a drop in performance in multi class labeling.</a:t>
            </a:r>
            <a:endParaRPr/>
          </a:p>
          <a:p>
            <a:pPr indent="-311150" lvl="0" marL="457200" rtl="0" algn="l">
              <a:spcBef>
                <a:spcPts val="0"/>
              </a:spcBef>
              <a:spcAft>
                <a:spcPts val="0"/>
              </a:spcAft>
              <a:buSzPts val="1300"/>
              <a:buChar char="●"/>
            </a:pPr>
            <a:r>
              <a:rPr lang="en"/>
              <a:t>Strengths and Limitations</a:t>
            </a:r>
            <a:endParaRPr/>
          </a:p>
          <a:p>
            <a:pPr indent="-298450" lvl="1" marL="914400" rtl="0" algn="l">
              <a:spcBef>
                <a:spcPts val="0"/>
              </a:spcBef>
              <a:spcAft>
                <a:spcPts val="0"/>
              </a:spcAft>
              <a:buSzPts val="1100"/>
              <a:buChar char="○"/>
            </a:pPr>
            <a:r>
              <a:rPr lang="en"/>
              <a:t>Tested various emotions and tested with multi class and just one class of emotions.</a:t>
            </a:r>
            <a:endParaRPr/>
          </a:p>
          <a:p>
            <a:pPr indent="-298450" lvl="1" marL="914400" rtl="0" algn="l">
              <a:spcBef>
                <a:spcPts val="0"/>
              </a:spcBef>
              <a:spcAft>
                <a:spcPts val="0"/>
              </a:spcAft>
              <a:buSzPts val="1100"/>
              <a:buChar char="○"/>
            </a:pPr>
            <a:r>
              <a:rPr lang="en"/>
              <a:t>Not enough data which causes performance drop.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Article 2: Deep Learning: Based Sentiment Analysis for Social Media</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Research Question</a:t>
            </a:r>
            <a:endParaRPr/>
          </a:p>
          <a:p>
            <a:pPr indent="-298450" lvl="1" marL="914400" rtl="0" algn="l">
              <a:spcBef>
                <a:spcPts val="0"/>
              </a:spcBef>
              <a:spcAft>
                <a:spcPts val="0"/>
              </a:spcAft>
              <a:buSzPts val="1100"/>
              <a:buChar char="○"/>
            </a:pPr>
            <a:r>
              <a:rPr lang="en"/>
              <a:t>How can we develop a sentiment analysis that can analyze multiple sources of information, such as text and image together and not just text?</a:t>
            </a:r>
            <a:endParaRPr/>
          </a:p>
          <a:p>
            <a:pPr indent="-311150" lvl="0" marL="457200" rtl="0" algn="l">
              <a:spcBef>
                <a:spcPts val="0"/>
              </a:spcBef>
              <a:spcAft>
                <a:spcPts val="0"/>
              </a:spcAft>
              <a:buSzPts val="1300"/>
              <a:buChar char="●"/>
            </a:pPr>
            <a:r>
              <a:rPr lang="en"/>
              <a:t>Methodology</a:t>
            </a:r>
            <a:endParaRPr/>
          </a:p>
          <a:p>
            <a:pPr indent="-298450" lvl="1" marL="914400" rtl="0" algn="l">
              <a:spcBef>
                <a:spcPts val="0"/>
              </a:spcBef>
              <a:spcAft>
                <a:spcPts val="0"/>
              </a:spcAft>
              <a:buSzPts val="1100"/>
              <a:buChar char="○"/>
            </a:pPr>
            <a:r>
              <a:rPr lang="en"/>
              <a:t>Develop Deep Learning Algorithms for fusion that combines features from text and image to be able to determine overall sentiment of the post.</a:t>
            </a:r>
            <a:endParaRPr/>
          </a:p>
          <a:p>
            <a:pPr indent="-311150" lvl="0" marL="457200" rtl="0" algn="l">
              <a:spcBef>
                <a:spcPts val="0"/>
              </a:spcBef>
              <a:spcAft>
                <a:spcPts val="0"/>
              </a:spcAft>
              <a:buSzPts val="1300"/>
              <a:buChar char="●"/>
            </a:pPr>
            <a:r>
              <a:rPr lang="en"/>
              <a:t>Key Findings and Contributions</a:t>
            </a:r>
            <a:endParaRPr/>
          </a:p>
          <a:p>
            <a:pPr indent="-298450" lvl="1" marL="914400" rtl="0" algn="l">
              <a:spcBef>
                <a:spcPts val="0"/>
              </a:spcBef>
              <a:spcAft>
                <a:spcPts val="0"/>
              </a:spcAft>
              <a:buSzPts val="1100"/>
              <a:buChar char="○"/>
            </a:pPr>
            <a:r>
              <a:rPr lang="en"/>
              <a:t>Text outperforms images in the unimodal sentiment recognition, which highlights that text is most important in multimodal analysis. Effect of multimodal is higher since it gets information from multiple sources.</a:t>
            </a:r>
            <a:endParaRPr/>
          </a:p>
          <a:p>
            <a:pPr indent="-311150" lvl="0" marL="457200" rtl="0" algn="l">
              <a:spcBef>
                <a:spcPts val="0"/>
              </a:spcBef>
              <a:spcAft>
                <a:spcPts val="0"/>
              </a:spcAft>
              <a:buSzPts val="1300"/>
              <a:buChar char="●"/>
            </a:pPr>
            <a:r>
              <a:rPr lang="en"/>
              <a:t>Strengths and Limitations</a:t>
            </a:r>
            <a:endParaRPr/>
          </a:p>
          <a:p>
            <a:pPr indent="-298450" lvl="1" marL="914400" rtl="0" algn="l">
              <a:spcBef>
                <a:spcPts val="0"/>
              </a:spcBef>
              <a:spcAft>
                <a:spcPts val="0"/>
              </a:spcAft>
              <a:buSzPts val="1100"/>
              <a:buChar char="○"/>
            </a:pPr>
            <a:r>
              <a:rPr lang="en"/>
              <a:t>Effectively analyzes strengths and weaknesses of different deep learning approaches.</a:t>
            </a:r>
            <a:endParaRPr/>
          </a:p>
          <a:p>
            <a:pPr indent="-298450" lvl="1" marL="914400" rtl="0" algn="l">
              <a:spcBef>
                <a:spcPts val="0"/>
              </a:spcBef>
              <a:spcAft>
                <a:spcPts val="0"/>
              </a:spcAft>
              <a:buSzPts val="1100"/>
              <a:buChar char="○"/>
            </a:pPr>
            <a:r>
              <a:rPr lang="en"/>
              <a:t>Text and image may have no correlation and thus evaluating correlations between text and image remain an issue in visual and text sentiment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122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Article 3: Sentiment Analysis of Twitter Data Using Machine Learning Techniques</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Research Question</a:t>
            </a:r>
            <a:endParaRPr/>
          </a:p>
          <a:p>
            <a:pPr indent="-298450" lvl="1" marL="914400" rtl="0" algn="l">
              <a:spcBef>
                <a:spcPts val="0"/>
              </a:spcBef>
              <a:spcAft>
                <a:spcPts val="0"/>
              </a:spcAft>
              <a:buSzPts val="1100"/>
              <a:buChar char="○"/>
            </a:pPr>
            <a:r>
              <a:rPr lang="en"/>
              <a:t>How effective are different machine learning techniques for sentiment analysis on Twitter data?</a:t>
            </a:r>
            <a:endParaRPr/>
          </a:p>
          <a:p>
            <a:pPr indent="-311150" lvl="0" marL="457200" rtl="0" algn="l">
              <a:spcBef>
                <a:spcPts val="0"/>
              </a:spcBef>
              <a:spcAft>
                <a:spcPts val="0"/>
              </a:spcAft>
              <a:buSzPts val="1300"/>
              <a:buChar char="●"/>
            </a:pPr>
            <a:r>
              <a:rPr lang="en"/>
              <a:t>Methodology</a:t>
            </a:r>
            <a:endParaRPr/>
          </a:p>
          <a:p>
            <a:pPr indent="-298450" lvl="1" marL="914400" rtl="0" algn="l">
              <a:spcBef>
                <a:spcPts val="0"/>
              </a:spcBef>
              <a:spcAft>
                <a:spcPts val="0"/>
              </a:spcAft>
              <a:buSzPts val="1100"/>
              <a:buChar char="○"/>
            </a:pPr>
            <a:r>
              <a:rPr lang="en"/>
              <a:t>Supervised Learning (Naive Bayes, SVM, Maximum Entropy), Twitter API data collection, feature extraction (BoW, FD-IDF, N-Grams)</a:t>
            </a:r>
            <a:endParaRPr/>
          </a:p>
          <a:p>
            <a:pPr indent="-311150" lvl="0" marL="457200" rtl="0" algn="l">
              <a:spcBef>
                <a:spcPts val="0"/>
              </a:spcBef>
              <a:spcAft>
                <a:spcPts val="0"/>
              </a:spcAft>
              <a:buSzPts val="1300"/>
              <a:buChar char="●"/>
            </a:pPr>
            <a:r>
              <a:rPr lang="en"/>
              <a:t>Key Findings and Contributions</a:t>
            </a:r>
            <a:endParaRPr/>
          </a:p>
          <a:p>
            <a:pPr indent="-298450" lvl="1" marL="914400" rtl="0" algn="l">
              <a:spcBef>
                <a:spcPts val="0"/>
              </a:spcBef>
              <a:spcAft>
                <a:spcPts val="0"/>
              </a:spcAft>
              <a:buSzPts val="1100"/>
              <a:buChar char="○"/>
            </a:pPr>
            <a:r>
              <a:rPr lang="en"/>
              <a:t>SVM outperformed Naive Bayes and Maximum Entropy. Challenges include imbalance data, sarcasm, and slang.</a:t>
            </a:r>
            <a:endParaRPr/>
          </a:p>
          <a:p>
            <a:pPr indent="-311150" lvl="0" marL="457200" rtl="0" algn="l">
              <a:spcBef>
                <a:spcPts val="0"/>
              </a:spcBef>
              <a:spcAft>
                <a:spcPts val="0"/>
              </a:spcAft>
              <a:buSzPts val="1300"/>
              <a:buChar char="●"/>
            </a:pPr>
            <a:r>
              <a:rPr lang="en"/>
              <a:t>Strengths and Limitations</a:t>
            </a:r>
            <a:endParaRPr/>
          </a:p>
          <a:p>
            <a:pPr indent="-298450" lvl="1" marL="914400" rtl="0" algn="l">
              <a:spcBef>
                <a:spcPts val="0"/>
              </a:spcBef>
              <a:spcAft>
                <a:spcPts val="0"/>
              </a:spcAft>
              <a:buSzPts val="1100"/>
              <a:buChar char="○"/>
            </a:pPr>
            <a:r>
              <a:rPr lang="en"/>
              <a:t>Strengths include comprehensive review of ML techniques for Twitter Sentiment Analysis.</a:t>
            </a:r>
            <a:endParaRPr/>
          </a:p>
          <a:p>
            <a:pPr indent="-298450" lvl="1" marL="914400" rtl="0" algn="l">
              <a:spcBef>
                <a:spcPts val="0"/>
              </a:spcBef>
              <a:spcAft>
                <a:spcPts val="0"/>
              </a:spcAft>
              <a:buSzPts val="1100"/>
              <a:buChar char="○"/>
            </a:pPr>
            <a:r>
              <a:rPr lang="en"/>
              <a:t>Limitations are that it doesn’t provide experimental results and benchmarks.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Article 4: Sentiment Analysis Using NLP and Machine Learning: A Survey</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Research Question</a:t>
            </a:r>
            <a:endParaRPr/>
          </a:p>
          <a:p>
            <a:pPr indent="-298450" lvl="1" marL="914400" rtl="0" algn="l">
              <a:spcBef>
                <a:spcPts val="0"/>
              </a:spcBef>
              <a:spcAft>
                <a:spcPts val="0"/>
              </a:spcAft>
              <a:buSzPts val="1100"/>
              <a:buChar char="○"/>
            </a:pPr>
            <a:r>
              <a:rPr lang="en"/>
              <a:t>What are the current sentiment analysis using NLP and ML, and what are their strengths and weaknesses?</a:t>
            </a:r>
            <a:endParaRPr/>
          </a:p>
          <a:p>
            <a:pPr indent="-311150" lvl="0" marL="457200" rtl="0" algn="l">
              <a:spcBef>
                <a:spcPts val="0"/>
              </a:spcBef>
              <a:spcAft>
                <a:spcPts val="0"/>
              </a:spcAft>
              <a:buSzPts val="1300"/>
              <a:buChar char="●"/>
            </a:pPr>
            <a:r>
              <a:rPr lang="en"/>
              <a:t>Methodology</a:t>
            </a:r>
            <a:endParaRPr/>
          </a:p>
          <a:p>
            <a:pPr indent="-298450" lvl="1" marL="914400" rtl="0" algn="l">
              <a:spcBef>
                <a:spcPts val="0"/>
              </a:spcBef>
              <a:spcAft>
                <a:spcPts val="0"/>
              </a:spcAft>
              <a:buSzPts val="1100"/>
              <a:buChar char="○"/>
            </a:pPr>
            <a:r>
              <a:rPr lang="en"/>
              <a:t>Literature review of over 150 papers, categorized the most common sentiment analysis approaches into lexicon-based, machine learning-based, and hybrid approaches.</a:t>
            </a:r>
            <a:endParaRPr/>
          </a:p>
          <a:p>
            <a:pPr indent="-311150" lvl="0" marL="457200" rtl="0" algn="l">
              <a:spcBef>
                <a:spcPts val="0"/>
              </a:spcBef>
              <a:spcAft>
                <a:spcPts val="0"/>
              </a:spcAft>
              <a:buSzPts val="1300"/>
              <a:buChar char="●"/>
            </a:pPr>
            <a:r>
              <a:rPr lang="en"/>
              <a:t>Key Findings and Contributions</a:t>
            </a:r>
            <a:endParaRPr/>
          </a:p>
          <a:p>
            <a:pPr indent="-298450" lvl="1" marL="914400" rtl="0" algn="l">
              <a:spcBef>
                <a:spcPts val="0"/>
              </a:spcBef>
              <a:spcAft>
                <a:spcPts val="0"/>
              </a:spcAft>
              <a:buSzPts val="1100"/>
              <a:buChar char="○"/>
            </a:pPr>
            <a:r>
              <a:rPr lang="en"/>
              <a:t>Hybrid models improve accuracy, advanced NLP techniques can enhance sentiment analysis, and models like BERT can impact performance.</a:t>
            </a:r>
            <a:endParaRPr/>
          </a:p>
          <a:p>
            <a:pPr indent="-311150" lvl="0" marL="457200" rtl="0" algn="l">
              <a:spcBef>
                <a:spcPts val="0"/>
              </a:spcBef>
              <a:spcAft>
                <a:spcPts val="0"/>
              </a:spcAft>
              <a:buSzPts val="1300"/>
              <a:buChar char="●"/>
            </a:pPr>
            <a:r>
              <a:rPr lang="en"/>
              <a:t>Strengths and Limitations</a:t>
            </a:r>
            <a:endParaRPr/>
          </a:p>
          <a:p>
            <a:pPr indent="-298450" lvl="1" marL="914400" rtl="0" algn="l">
              <a:spcBef>
                <a:spcPts val="0"/>
              </a:spcBef>
              <a:spcAft>
                <a:spcPts val="0"/>
              </a:spcAft>
              <a:buSzPts val="1100"/>
              <a:buChar char="○"/>
            </a:pPr>
            <a:r>
              <a:rPr lang="en"/>
              <a:t>Strengths include: Comprehensive analysis of various sentiment analysis techniques.</a:t>
            </a:r>
            <a:endParaRPr/>
          </a:p>
          <a:p>
            <a:pPr indent="-298450" lvl="1" marL="914400" rtl="0" algn="l">
              <a:spcBef>
                <a:spcPts val="0"/>
              </a:spcBef>
              <a:spcAft>
                <a:spcPts val="0"/>
              </a:spcAft>
              <a:buSzPts val="1100"/>
              <a:buChar char="○"/>
            </a:pPr>
            <a:r>
              <a:rPr lang="en"/>
              <a:t>Limitations include: Theoretical survey without experiment results.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Gaps</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Multilingual</a:t>
            </a:r>
            <a:r>
              <a:rPr lang="en"/>
              <a:t> Sentiment Analysis: A </a:t>
            </a:r>
            <a:r>
              <a:rPr lang="en"/>
              <a:t>significant</a:t>
            </a:r>
            <a:r>
              <a:rPr lang="en"/>
              <a:t> gap exists in analyzing non-English social media data.</a:t>
            </a:r>
            <a:endParaRPr/>
          </a:p>
          <a:p>
            <a:pPr indent="-311150" lvl="0" marL="457200" rtl="0" algn="l">
              <a:spcBef>
                <a:spcPts val="0"/>
              </a:spcBef>
              <a:spcAft>
                <a:spcPts val="0"/>
              </a:spcAft>
              <a:buSzPts val="1300"/>
              <a:buChar char="●"/>
            </a:pPr>
            <a:r>
              <a:rPr lang="en"/>
              <a:t>Real-Time Processing Capabilities: Limited research on developing models that can process and analyze data in real time.</a:t>
            </a:r>
            <a:endParaRPr/>
          </a:p>
          <a:p>
            <a:pPr indent="-311150" lvl="0" marL="457200" rtl="0" algn="l">
              <a:spcBef>
                <a:spcPts val="0"/>
              </a:spcBef>
              <a:spcAft>
                <a:spcPts val="0"/>
              </a:spcAft>
              <a:buSzPts val="1300"/>
              <a:buChar char="●"/>
            </a:pPr>
            <a:r>
              <a:rPr lang="en"/>
              <a:t>Handling Contextual Nuances: </a:t>
            </a:r>
            <a:r>
              <a:rPr lang="en"/>
              <a:t>Existing</a:t>
            </a:r>
            <a:r>
              <a:rPr lang="en"/>
              <a:t> models struggle with interpreting sarcasm, irony, and slang in social media language.</a:t>
            </a:r>
            <a:endParaRPr/>
          </a:p>
          <a:p>
            <a:pPr indent="-311150" lvl="0" marL="457200" rtl="0" algn="l">
              <a:spcBef>
                <a:spcPts val="0"/>
              </a:spcBef>
              <a:spcAft>
                <a:spcPts val="0"/>
              </a:spcAft>
              <a:buSzPts val="1300"/>
              <a:buChar char="●"/>
            </a:pPr>
            <a:r>
              <a:rPr lang="en"/>
              <a:t>Multimodal Sentiment Analysis - Need more effective methods when analyzing multiple source of information such as text and image together for overall sentiment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Build Upon Existing Work</a:t>
            </a:r>
            <a:endParaRPr/>
          </a:p>
        </p:txBody>
      </p:sp>
      <p:sp>
        <p:nvSpPr>
          <p:cNvPr id="171" name="Google Shape;171;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Combining both Machine Learning and Non Machine Learning approaches and seeing performance differences with solo approaches.</a:t>
            </a:r>
            <a:endParaRPr/>
          </a:p>
          <a:p>
            <a:pPr indent="-311150" lvl="0" marL="457200" rtl="0" algn="l">
              <a:spcBef>
                <a:spcPts val="0"/>
              </a:spcBef>
              <a:spcAft>
                <a:spcPts val="0"/>
              </a:spcAft>
              <a:buSzPts val="1300"/>
              <a:buChar char="●"/>
            </a:pPr>
            <a:r>
              <a:rPr lang="en"/>
              <a:t>Experiment with different algorithms and try to analyze a broad range of emotions and seeing performance differences.</a:t>
            </a:r>
            <a:endParaRPr/>
          </a:p>
          <a:p>
            <a:pPr indent="-311150" lvl="0" marL="457200" rtl="0" algn="l">
              <a:spcBef>
                <a:spcPts val="0"/>
              </a:spcBef>
              <a:spcAft>
                <a:spcPts val="0"/>
              </a:spcAft>
              <a:buSzPts val="1300"/>
              <a:buChar char="●"/>
            </a:pPr>
            <a:r>
              <a:rPr lang="en"/>
              <a:t>Try out different pre-processing </a:t>
            </a:r>
            <a:r>
              <a:rPr lang="en"/>
              <a:t>techniques</a:t>
            </a:r>
            <a:r>
              <a:rPr lang="en"/>
              <a:t> and seeing if there are performance differences.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177" name="Google Shape;177;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Key Insights</a:t>
            </a:r>
            <a:endParaRPr/>
          </a:p>
          <a:p>
            <a:pPr indent="-287972" lvl="1" marL="914400" rtl="0" algn="l">
              <a:spcBef>
                <a:spcPts val="0"/>
              </a:spcBef>
              <a:spcAft>
                <a:spcPts val="0"/>
              </a:spcAft>
              <a:buSzPct val="100000"/>
              <a:buChar char="○"/>
            </a:pPr>
            <a:r>
              <a:rPr lang="en"/>
              <a:t>Machine Learning algorithms are constantly evolving to handle unstructured and noisy </a:t>
            </a:r>
            <a:r>
              <a:rPr lang="en"/>
              <a:t>social</a:t>
            </a:r>
            <a:r>
              <a:rPr lang="en"/>
              <a:t> media data.</a:t>
            </a:r>
            <a:endParaRPr/>
          </a:p>
          <a:p>
            <a:pPr indent="-287972" lvl="1" marL="914400" rtl="0" algn="l">
              <a:spcBef>
                <a:spcPts val="0"/>
              </a:spcBef>
              <a:spcAft>
                <a:spcPts val="0"/>
              </a:spcAft>
              <a:buSzPct val="100000"/>
              <a:buChar char="○"/>
            </a:pPr>
            <a:r>
              <a:rPr lang="en"/>
              <a:t>Growing adoption of hybrid models that combine different </a:t>
            </a:r>
            <a:r>
              <a:rPr lang="en"/>
              <a:t>techniques</a:t>
            </a:r>
            <a:r>
              <a:rPr lang="en"/>
              <a:t> are growing.</a:t>
            </a:r>
            <a:endParaRPr/>
          </a:p>
          <a:p>
            <a:pPr indent="-287972" lvl="1" marL="914400" rtl="0" algn="l">
              <a:spcBef>
                <a:spcPts val="0"/>
              </a:spcBef>
              <a:spcAft>
                <a:spcPts val="0"/>
              </a:spcAft>
              <a:buSzPct val="100000"/>
              <a:buChar char="○"/>
            </a:pPr>
            <a:r>
              <a:rPr lang="en"/>
              <a:t>Specific domains such as health related content can require </a:t>
            </a:r>
            <a:r>
              <a:rPr lang="en"/>
              <a:t>specialized</a:t>
            </a:r>
            <a:r>
              <a:rPr lang="en"/>
              <a:t> preprocessing and analysis.</a:t>
            </a:r>
            <a:endParaRPr/>
          </a:p>
          <a:p>
            <a:pPr indent="-287972" lvl="1" marL="914400" rtl="0" algn="l">
              <a:spcBef>
                <a:spcPts val="0"/>
              </a:spcBef>
              <a:spcAft>
                <a:spcPts val="0"/>
              </a:spcAft>
              <a:buSzPct val="100000"/>
              <a:buChar char="○"/>
            </a:pPr>
            <a:r>
              <a:rPr lang="en"/>
              <a:t>MultiModal Analysis - Integration of multiple sources of information continue to be a research area.</a:t>
            </a:r>
            <a:endParaRPr/>
          </a:p>
          <a:p>
            <a:pPr indent="-298767" lvl="0" marL="457200" rtl="0" algn="l">
              <a:spcBef>
                <a:spcPts val="0"/>
              </a:spcBef>
              <a:spcAft>
                <a:spcPts val="0"/>
              </a:spcAft>
              <a:buSzPct val="100000"/>
              <a:buChar char="●"/>
            </a:pPr>
            <a:r>
              <a:rPr lang="en"/>
              <a:t>Existing Research Gap</a:t>
            </a:r>
            <a:endParaRPr/>
          </a:p>
          <a:p>
            <a:pPr indent="-287972" lvl="1" marL="914400" rtl="0" algn="l">
              <a:spcBef>
                <a:spcPts val="0"/>
              </a:spcBef>
              <a:spcAft>
                <a:spcPts val="0"/>
              </a:spcAft>
              <a:buSzPct val="100000"/>
              <a:buChar char="○"/>
            </a:pPr>
            <a:r>
              <a:rPr lang="en"/>
              <a:t>Multilingual Sentiment Analysis</a:t>
            </a:r>
            <a:endParaRPr/>
          </a:p>
          <a:p>
            <a:pPr indent="-287972" lvl="1" marL="914400" rtl="0" algn="l">
              <a:spcBef>
                <a:spcPts val="0"/>
              </a:spcBef>
              <a:spcAft>
                <a:spcPts val="0"/>
              </a:spcAft>
              <a:buSzPct val="100000"/>
              <a:buChar char="○"/>
            </a:pPr>
            <a:r>
              <a:rPr lang="en"/>
              <a:t>Real Time Processing</a:t>
            </a:r>
            <a:endParaRPr/>
          </a:p>
          <a:p>
            <a:pPr indent="-287972" lvl="1" marL="914400" rtl="0" algn="l">
              <a:spcBef>
                <a:spcPts val="0"/>
              </a:spcBef>
              <a:spcAft>
                <a:spcPts val="0"/>
              </a:spcAft>
              <a:buSzPct val="100000"/>
              <a:buChar char="○"/>
            </a:pPr>
            <a:r>
              <a:rPr lang="en"/>
              <a:t>Handling contextual nuances</a:t>
            </a:r>
            <a:endParaRPr/>
          </a:p>
          <a:p>
            <a:pPr indent="-287972" lvl="1" marL="914400" rtl="0" algn="l">
              <a:spcBef>
                <a:spcPts val="0"/>
              </a:spcBef>
              <a:spcAft>
                <a:spcPts val="0"/>
              </a:spcAft>
              <a:buSzPct val="100000"/>
              <a:buChar char="○"/>
            </a:pPr>
            <a:r>
              <a:rPr lang="en"/>
              <a:t>MultiModal Sentiment Analysis</a:t>
            </a:r>
            <a:endParaRPr/>
          </a:p>
          <a:p>
            <a:pPr indent="-298767" lvl="0" marL="457200" rtl="0" algn="l">
              <a:spcBef>
                <a:spcPts val="0"/>
              </a:spcBef>
              <a:spcAft>
                <a:spcPts val="0"/>
              </a:spcAft>
              <a:buSzPct val="100000"/>
              <a:buChar char="●"/>
            </a:pPr>
            <a:r>
              <a:rPr lang="en"/>
              <a:t>Next Steps in Research</a:t>
            </a:r>
            <a:endParaRPr/>
          </a:p>
          <a:p>
            <a:pPr indent="-287972" lvl="1" marL="914400" rtl="0" algn="l">
              <a:spcBef>
                <a:spcPts val="0"/>
              </a:spcBef>
              <a:spcAft>
                <a:spcPts val="0"/>
              </a:spcAft>
              <a:buSzPct val="100000"/>
              <a:buChar char="○"/>
            </a:pPr>
            <a:r>
              <a:rPr lang="en"/>
              <a:t>Develop Real-Time Multilingual models</a:t>
            </a:r>
            <a:endParaRPr/>
          </a:p>
          <a:p>
            <a:pPr indent="-287972" lvl="1" marL="914400" rtl="0" algn="l">
              <a:spcBef>
                <a:spcPts val="0"/>
              </a:spcBef>
              <a:spcAft>
                <a:spcPts val="0"/>
              </a:spcAft>
              <a:buSzPct val="100000"/>
              <a:buChar char="○"/>
            </a:pPr>
            <a:r>
              <a:rPr lang="en"/>
              <a:t>Enhanced Contextual Understanding</a:t>
            </a:r>
            <a:endParaRPr/>
          </a:p>
          <a:p>
            <a:pPr indent="-287972" lvl="1" marL="914400" rtl="0" algn="l">
              <a:spcBef>
                <a:spcPts val="0"/>
              </a:spcBef>
              <a:spcAft>
                <a:spcPts val="0"/>
              </a:spcAft>
              <a:buSzPct val="100000"/>
              <a:buChar char="○"/>
            </a:pPr>
            <a:r>
              <a:rPr lang="en"/>
              <a:t>Domain Adaptability</a:t>
            </a:r>
            <a:endParaRPr/>
          </a:p>
          <a:p>
            <a:pPr indent="-287972" lvl="1" marL="914400" rtl="0" algn="l">
              <a:spcBef>
                <a:spcPts val="0"/>
              </a:spcBef>
              <a:spcAft>
                <a:spcPts val="0"/>
              </a:spcAft>
              <a:buSzPct val="100000"/>
              <a:buChar char="○"/>
            </a:pPr>
            <a:r>
              <a:rPr lang="en"/>
              <a:t>Multi-Modal Approach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