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78" r:id="rId2"/>
    <p:sldId id="296" r:id="rId3"/>
    <p:sldId id="293" r:id="rId4"/>
    <p:sldId id="256" r:id="rId5"/>
    <p:sldId id="259" r:id="rId6"/>
    <p:sldId id="284" r:id="rId7"/>
    <p:sldId id="285" r:id="rId8"/>
    <p:sldId id="279" r:id="rId9"/>
    <p:sldId id="311" r:id="rId10"/>
    <p:sldId id="292" r:id="rId11"/>
    <p:sldId id="280" r:id="rId12"/>
    <p:sldId id="281" r:id="rId13"/>
    <p:sldId id="282" r:id="rId14"/>
    <p:sldId id="283" r:id="rId15"/>
    <p:sldId id="302" r:id="rId16"/>
    <p:sldId id="261" r:id="rId17"/>
    <p:sldId id="272" r:id="rId18"/>
    <p:sldId id="273" r:id="rId19"/>
    <p:sldId id="286" r:id="rId20"/>
    <p:sldId id="287" r:id="rId21"/>
    <p:sldId id="288" r:id="rId22"/>
    <p:sldId id="297" r:id="rId23"/>
    <p:sldId id="298" r:id="rId24"/>
    <p:sldId id="274" r:id="rId25"/>
    <p:sldId id="289" r:id="rId26"/>
    <p:sldId id="275" r:id="rId27"/>
    <p:sldId id="290" r:id="rId28"/>
    <p:sldId id="276" r:id="rId29"/>
    <p:sldId id="291" r:id="rId30"/>
    <p:sldId id="303" r:id="rId31"/>
    <p:sldId id="304" r:id="rId32"/>
    <p:sldId id="305" r:id="rId33"/>
    <p:sldId id="263" r:id="rId34"/>
    <p:sldId id="262" r:id="rId35"/>
    <p:sldId id="264" r:id="rId36"/>
    <p:sldId id="294" r:id="rId37"/>
    <p:sldId id="265" r:id="rId38"/>
    <p:sldId id="266" r:id="rId39"/>
    <p:sldId id="267" r:id="rId40"/>
    <p:sldId id="268" r:id="rId41"/>
    <p:sldId id="270" r:id="rId42"/>
    <p:sldId id="271" r:id="rId43"/>
    <p:sldId id="306" r:id="rId44"/>
    <p:sldId id="307" r:id="rId45"/>
    <p:sldId id="309" r:id="rId46"/>
    <p:sldId id="310" r:id="rId47"/>
    <p:sldId id="301" r:id="rId48"/>
    <p:sldId id="300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32BD5-3D78-47D2-99EA-4C8A52AAB6BF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B15E5-DB3A-48FA-8B66-BA2343B5FA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613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2B15E5-DB3A-48FA-8B66-BA2343B5FADA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8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556D1-6375-5EC3-5E93-32F331F9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E29060-5E04-E776-DEB7-C88C9BBE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89482A-AFD8-6B05-ECF7-A6A66E703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281031-9C38-4A64-608E-B0235C31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1DFBD2-73DD-DB1F-269E-BFA1F977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0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FD010-7312-13DB-A085-147B4C97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3C0758-093F-4113-B673-85E09A38C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1BE1D1-EC70-A857-7D66-FB84E78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65DABB-BBCC-7D83-2D8F-B20CF3BA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940CB1-44BF-269B-5A2B-E0A183DC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7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932C93-C29F-EFC4-CEAA-8EB5AD27A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40C1B-D866-11FD-7DE2-2542650B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8B31C-72FE-BC05-95E7-60DDD208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822442-BF01-0AFC-CACE-395AEC53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DD8032-46C6-1539-3312-E9584369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36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34D076-BD6B-EAD4-F371-8268EFE3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BC065-8C9C-DD89-3343-76C30488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9B35CF-48FB-13EB-86B0-DA872D15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E804C2-1B52-6AF0-7263-A208B77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E0E443-5FEB-EFB8-76AA-16467137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57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FBCCA-29F7-5FCB-6475-1A7411D2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6139F1-7254-E237-BB3D-E0A14061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5E7A5C-0209-CE20-DE3C-2A042CBD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AAD03-3EED-6C98-1038-B521AE11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E1F04-A7CF-3FF5-C375-D6958E8A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04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79B4B-0E91-406C-7B61-7F61A0A9A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3C8F9-6C4D-533D-0714-631558092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B8F841-39D0-EEED-9920-639D3CD9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094FB5-F248-C4CB-9A3C-BBA58B62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441269-14D5-0CF7-BCD2-16C18E8A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B39A31-B619-5421-6C23-8B16F5CB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31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A77671-9D0E-74D3-347E-95EE77D5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115C68-0EA8-9D0D-5AC1-B76014704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334826-A0B3-E727-D356-BE7B7A78F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77D982B-A7CE-7B3A-00FF-9AEF59A31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12D39F2-D688-0115-DA91-94400F5E1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A609F49-1E9A-CC32-BAB3-8EA5BD0E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648202A-FF25-F0FF-3D56-EB88348A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4E20A05-F6BA-A5C3-12E7-C5506D0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9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4A1D7-07E8-5731-0234-1A67AA6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0B3C32-3C39-BD60-68DB-B8C4E89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AC08ACA-53E5-BF12-C4CD-45F3A801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B95B4E-0B73-F2FE-EF23-0B5947A9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1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70CFBF-6CD8-0705-9A3D-1C0851F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ABD1700-8214-CA5C-B7F6-D10095C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BD54E0-A82D-C205-469A-B11E3BA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9102-16CB-C79A-9C68-00F594CD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ED9DA-72D6-DF40-87AA-231D4C729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B72702-1FE9-BD5D-7AF6-317782E93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102FBD-B542-1DE3-6C8B-0ACC6D63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2EEFF4-0E35-BBB4-383E-D13C44AD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6BB2F6-AFB3-B84B-23A2-9C96D0A7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2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6D23D4-FB84-C474-75A2-AA4A761F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0C1B34-BC12-75FE-9E54-01559B5DC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3DA4C4-1701-401B-4723-5F62C13BD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68F0FC-7AE2-A53B-484D-1DA4C28C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68824E-F454-4490-F455-82DD8CA4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9F3069-0BE3-8A71-88EB-AA67CE1A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1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12B642-2984-8E85-8933-7B1B5E4B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C17D5C-5634-8E8A-8F68-D7E86A579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E758A2-2EF5-E2FE-BEA0-52BD94EC9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03088-C4FE-4D0A-B38B-5562E382AD63}" type="datetimeFigureOut">
              <a:rPr lang="zh-TW" altLang="en-US" smtClean="0"/>
              <a:t>2025/2/20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5DC5EC-3F3E-FF3D-8409-5F99BACA5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D7C7E-B616-D5D9-57FB-3F4345D93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74F8-FF87-4A8C-930D-1ACF6B3125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8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2CE2A-C3B2-6B61-5241-7A48B8C7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6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主要功能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4EE55-6A7E-F2FF-7508-F1A1DEDE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151"/>
            <a:ext cx="10515600" cy="5727031"/>
          </a:xfrm>
          <a:noFill/>
        </p:spPr>
        <p:txBody>
          <a:bodyPr>
            <a:normAutofit/>
          </a:bodyPr>
          <a:lstStyle/>
          <a:p>
            <a:r>
              <a:rPr lang="zh-TW" altLang="en-US" dirty="0"/>
              <a:t>這個程式是希望可以簡化股市投資的記帳過程，每次交易只需要紀錄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日期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金額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股數</a:t>
            </a:r>
            <a:r>
              <a:rPr lang="zh-TW" altLang="en-US" dirty="0"/>
              <a:t>，其餘資料皆會自動帶入計算。</a:t>
            </a:r>
            <a:endParaRPr lang="en-US" altLang="zh-TW" dirty="0"/>
          </a:p>
          <a:p>
            <a:r>
              <a:rPr lang="zh-TW" altLang="en-US" dirty="0"/>
              <a:t>程式可以自動帶入股利資料，也會自動計算補充保費等</a:t>
            </a:r>
            <a:endParaRPr lang="en-US" altLang="zh-TW" dirty="0"/>
          </a:p>
          <a:p>
            <a:r>
              <a:rPr lang="zh-TW" altLang="en-US" dirty="0"/>
              <a:t>另外也會自動區分是否為</a:t>
            </a:r>
            <a:r>
              <a:rPr lang="en-US" altLang="zh-TW" dirty="0"/>
              <a:t>ETF(</a:t>
            </a:r>
            <a:r>
              <a:rPr lang="zh-TW" altLang="en-US" dirty="0"/>
              <a:t>交易稅不一樣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並且可以自動計算出平均年化報酬率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2946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0C4D-7486-0338-8F07-793D8712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007947B-B235-3BD7-CB0F-1DAF20936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AE33826-D7AB-4DAE-8763-27001D9FD1B1}"/>
              </a:ext>
            </a:extLst>
          </p:cNvPr>
          <p:cNvSpPr/>
          <p:nvPr/>
        </p:nvSpPr>
        <p:spPr>
          <a:xfrm>
            <a:off x="5610367" y="551909"/>
            <a:ext cx="896899" cy="253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CF67E73-C868-92BF-96AF-25BB2A8AD109}"/>
              </a:ext>
            </a:extLst>
          </p:cNvPr>
          <p:cNvSpPr txBox="1"/>
          <p:nvPr/>
        </p:nvSpPr>
        <p:spPr>
          <a:xfrm>
            <a:off x="105004" y="157504"/>
            <a:ext cx="2420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顯示所有交易：</a:t>
            </a:r>
            <a:endParaRPr lang="en-US" altLang="zh-TW" dirty="0"/>
          </a:p>
          <a:p>
            <a:r>
              <a:rPr lang="zh-TW" altLang="en-US" dirty="0"/>
              <a:t>顯示所有曾經交易過的股票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432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DDCA8E9-A030-8C52-37AD-25DEBC25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C04AF7-1FE1-F632-E507-699249D76627}"/>
              </a:ext>
            </a:extLst>
          </p:cNvPr>
          <p:cNvSpPr/>
          <p:nvPr/>
        </p:nvSpPr>
        <p:spPr>
          <a:xfrm>
            <a:off x="5601400" y="551909"/>
            <a:ext cx="896899" cy="253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EE5610-6D37-642B-CB5F-53C48FBB244C}"/>
              </a:ext>
            </a:extLst>
          </p:cNvPr>
          <p:cNvSpPr txBox="1"/>
          <p:nvPr/>
        </p:nvSpPr>
        <p:spPr>
          <a:xfrm>
            <a:off x="105003" y="157504"/>
            <a:ext cx="2420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僅顯示目前庫存：</a:t>
            </a:r>
            <a:endParaRPr lang="en-US" altLang="zh-TW" dirty="0"/>
          </a:p>
          <a:p>
            <a:r>
              <a:rPr lang="zh-TW" altLang="en-US" dirty="0"/>
              <a:t>已經出清的股票不會出現</a:t>
            </a:r>
          </a:p>
          <a:p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928914-A121-1F6B-5AB8-903C65E69852}"/>
              </a:ext>
            </a:extLst>
          </p:cNvPr>
          <p:cNvSpPr/>
          <p:nvPr/>
        </p:nvSpPr>
        <p:spPr>
          <a:xfrm>
            <a:off x="4492368" y="746282"/>
            <a:ext cx="664273" cy="1709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91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1D22C-3265-DF47-D2BD-C1403F8A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28BF197-FEAF-AA74-12EF-70E125AE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9D5FDFB-5304-2908-0917-519E1DCBD995}"/>
              </a:ext>
            </a:extLst>
          </p:cNvPr>
          <p:cNvSpPr/>
          <p:nvPr/>
        </p:nvSpPr>
        <p:spPr>
          <a:xfrm>
            <a:off x="5610362" y="551909"/>
            <a:ext cx="896899" cy="253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DCF618-191D-DB60-35AB-9878FA6E06C2}"/>
              </a:ext>
            </a:extLst>
          </p:cNvPr>
          <p:cNvSpPr txBox="1"/>
          <p:nvPr/>
        </p:nvSpPr>
        <p:spPr>
          <a:xfrm>
            <a:off x="105003" y="157504"/>
            <a:ext cx="24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僅顯示已無庫存：</a:t>
            </a:r>
            <a:endParaRPr lang="en-US" altLang="zh-TW" dirty="0"/>
          </a:p>
          <a:p>
            <a:r>
              <a:rPr lang="zh-TW" altLang="en-US" dirty="0"/>
              <a:t>只顯示已經出清的股票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35E434-31A7-FD73-265C-985AB8BCF645}"/>
              </a:ext>
            </a:extLst>
          </p:cNvPr>
          <p:cNvSpPr/>
          <p:nvPr/>
        </p:nvSpPr>
        <p:spPr>
          <a:xfrm>
            <a:off x="4724402" y="746282"/>
            <a:ext cx="584639" cy="1701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24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68F023A-92EF-E5D6-D385-EF8D1BA9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0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B1E9667-72FD-8BE3-AC57-D7A751C7FF83}"/>
              </a:ext>
            </a:extLst>
          </p:cNvPr>
          <p:cNvSpPr/>
          <p:nvPr/>
        </p:nvSpPr>
        <p:spPr>
          <a:xfrm>
            <a:off x="2834519" y="1864661"/>
            <a:ext cx="1289246" cy="33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73A1566-6CF3-FE8A-7D36-C2FE1E832159}"/>
              </a:ext>
            </a:extLst>
          </p:cNvPr>
          <p:cNvSpPr txBox="1"/>
          <p:nvPr/>
        </p:nvSpPr>
        <p:spPr>
          <a:xfrm>
            <a:off x="105003" y="157504"/>
            <a:ext cx="2420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按住滑鼠左鍵可以拖移改變順序</a:t>
            </a:r>
          </a:p>
        </p:txBody>
      </p:sp>
    </p:spTree>
    <p:extLst>
      <p:ext uri="{BB962C8B-B14F-4D97-AF65-F5344CB8AC3E}">
        <p14:creationId xmlns:p14="http://schemas.microsoft.com/office/powerpoint/2010/main" val="118172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1EC1E6-F007-977F-D21A-177FAB2B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5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8A8854E-43FC-7C19-7CE1-F87865E7A784}"/>
              </a:ext>
            </a:extLst>
          </p:cNvPr>
          <p:cNvSpPr txBox="1"/>
          <p:nvPr/>
        </p:nvSpPr>
        <p:spPr>
          <a:xfrm>
            <a:off x="105004" y="157504"/>
            <a:ext cx="242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點選標題列，可以自動排序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6D3EBBB-921C-4289-2C4A-600F40E75E7E}"/>
              </a:ext>
            </a:extLst>
          </p:cNvPr>
          <p:cNvSpPr/>
          <p:nvPr/>
        </p:nvSpPr>
        <p:spPr>
          <a:xfrm>
            <a:off x="3864815" y="753034"/>
            <a:ext cx="7816197" cy="17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EEA2FA-06A7-7E62-21A0-228394B92C58}"/>
              </a:ext>
            </a:extLst>
          </p:cNvPr>
          <p:cNvSpPr/>
          <p:nvPr/>
        </p:nvSpPr>
        <p:spPr>
          <a:xfrm>
            <a:off x="6414225" y="941293"/>
            <a:ext cx="647518" cy="1479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142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96486774-C743-2181-D77F-5EF90EF5920E}"/>
              </a:ext>
            </a:extLst>
          </p:cNvPr>
          <p:cNvSpPr txBox="1"/>
          <p:nvPr/>
        </p:nvSpPr>
        <p:spPr>
          <a:xfrm>
            <a:off x="105004" y="157504"/>
            <a:ext cx="242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承前，雙擊標題列，可以恢復原先順序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D9AE932-BC5C-86C3-B4BC-9A19283F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474782B-2456-8B51-E7B8-2E894C01CB18}"/>
              </a:ext>
            </a:extLst>
          </p:cNvPr>
          <p:cNvSpPr/>
          <p:nvPr/>
        </p:nvSpPr>
        <p:spPr>
          <a:xfrm>
            <a:off x="3864815" y="753034"/>
            <a:ext cx="7816197" cy="17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48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E5E0468-A0AA-619F-0319-2ECF83E5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F47583E-A7EC-B7F2-82FD-15445B11B41E}"/>
              </a:ext>
            </a:extLst>
          </p:cNvPr>
          <p:cNvSpPr txBox="1"/>
          <p:nvPr/>
        </p:nvSpPr>
        <p:spPr>
          <a:xfrm>
            <a:off x="105004" y="157504"/>
            <a:ext cx="24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點擊任一欄位下方會顯示出這支股票所有的交易資料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8479FB-6F12-E7EA-4C39-AD10CCDFC459}"/>
              </a:ext>
            </a:extLst>
          </p:cNvPr>
          <p:cNvSpPr/>
          <p:nvPr/>
        </p:nvSpPr>
        <p:spPr>
          <a:xfrm>
            <a:off x="2878882" y="770021"/>
            <a:ext cx="9085356" cy="1675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0D7D18-EA60-4E56-A981-A5C1A1BD080C}"/>
              </a:ext>
            </a:extLst>
          </p:cNvPr>
          <p:cNvSpPr/>
          <p:nvPr/>
        </p:nvSpPr>
        <p:spPr>
          <a:xfrm>
            <a:off x="6344010" y="5682851"/>
            <a:ext cx="1531292" cy="20563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06869-D147-F914-A665-FF727C7A587C}"/>
              </a:ext>
            </a:extLst>
          </p:cNvPr>
          <p:cNvSpPr/>
          <p:nvPr/>
        </p:nvSpPr>
        <p:spPr>
          <a:xfrm>
            <a:off x="8610448" y="5701598"/>
            <a:ext cx="3473976" cy="20481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809293-3F65-73B1-31CE-01F15D06D91C}"/>
              </a:ext>
            </a:extLst>
          </p:cNvPr>
          <p:cNvSpPr/>
          <p:nvPr/>
        </p:nvSpPr>
        <p:spPr>
          <a:xfrm>
            <a:off x="6343283" y="5900876"/>
            <a:ext cx="1531292" cy="2056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9B8412-9669-7576-0E44-63E947D5CDDF}"/>
              </a:ext>
            </a:extLst>
          </p:cNvPr>
          <p:cNvSpPr/>
          <p:nvPr/>
        </p:nvSpPr>
        <p:spPr>
          <a:xfrm>
            <a:off x="8618465" y="5918081"/>
            <a:ext cx="3473977" cy="2048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E8A9766-3980-0E17-8705-7E4205C89734}"/>
              </a:ext>
            </a:extLst>
          </p:cNvPr>
          <p:cNvSpPr txBox="1"/>
          <p:nvPr/>
        </p:nvSpPr>
        <p:spPr>
          <a:xfrm>
            <a:off x="5070295" y="53256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highlight>
                  <a:srgbClr val="000000"/>
                </a:highlight>
              </a:rPr>
              <a:t>可以編輯或是刪除歷史交易資料</a:t>
            </a:r>
          </a:p>
        </p:txBody>
      </p:sp>
    </p:spTree>
    <p:extLst>
      <p:ext uri="{BB962C8B-B14F-4D97-AF65-F5344CB8AC3E}">
        <p14:creationId xmlns:p14="http://schemas.microsoft.com/office/powerpoint/2010/main" val="2579636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36C25A3-2DD8-36FF-5DCF-B59A4FC87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3BAC829-648B-9507-6295-BB0260E54DA1}"/>
              </a:ext>
            </a:extLst>
          </p:cNvPr>
          <p:cNvSpPr txBox="1"/>
          <p:nvPr/>
        </p:nvSpPr>
        <p:spPr>
          <a:xfrm>
            <a:off x="105003" y="157504"/>
            <a:ext cx="242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輸入股票代碼後可以將股票加入交易清單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E52CCC3-BEE2-0287-BF7E-379DF1404B09}"/>
              </a:ext>
            </a:extLst>
          </p:cNvPr>
          <p:cNvSpPr/>
          <p:nvPr/>
        </p:nvSpPr>
        <p:spPr>
          <a:xfrm>
            <a:off x="2860986" y="558828"/>
            <a:ext cx="1780674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89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0575C669-89D8-66CB-4B7B-AD45ECB6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2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B7BB11-7F81-C3EE-A84E-BD0233F5EC1E}"/>
              </a:ext>
            </a:extLst>
          </p:cNvPr>
          <p:cNvSpPr/>
          <p:nvPr/>
        </p:nvSpPr>
        <p:spPr>
          <a:xfrm>
            <a:off x="2563695" y="6220233"/>
            <a:ext cx="1604893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C01DAD4-E854-831A-9A09-D30711509A1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366142" y="4303059"/>
            <a:ext cx="2909152" cy="1917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CCBDD0-A33F-F314-F71A-15FA225375E3}"/>
              </a:ext>
            </a:extLst>
          </p:cNvPr>
          <p:cNvSpPr txBox="1"/>
          <p:nvPr/>
        </p:nvSpPr>
        <p:spPr>
          <a:xfrm>
            <a:off x="105003" y="157504"/>
            <a:ext cx="242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新增現股交易紀錄</a:t>
            </a:r>
            <a:r>
              <a:rPr lang="en-US" altLang="zh-TW" dirty="0"/>
              <a:t>(</a:t>
            </a:r>
            <a:r>
              <a:rPr lang="zh-TW" altLang="en-US" dirty="0"/>
              <a:t>買進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403D80-AF68-E7A1-4793-703204DF60FA}"/>
              </a:ext>
            </a:extLst>
          </p:cNvPr>
          <p:cNvSpPr/>
          <p:nvPr/>
        </p:nvSpPr>
        <p:spPr>
          <a:xfrm>
            <a:off x="6386432" y="2651323"/>
            <a:ext cx="420012" cy="223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30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39E9949E-8DDA-06BA-4AC6-459AF846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BBCDCE5-798E-C3B3-B576-0491CFCAEA59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現股買進結果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AC0292-863E-60D9-DDC2-7E32F65DF70F}"/>
              </a:ext>
            </a:extLst>
          </p:cNvPr>
          <p:cNvSpPr/>
          <p:nvPr/>
        </p:nvSpPr>
        <p:spPr>
          <a:xfrm>
            <a:off x="3373864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A239F1-1083-6C07-3C89-B2A8E0808D69}"/>
              </a:ext>
            </a:extLst>
          </p:cNvPr>
          <p:cNvSpPr/>
          <p:nvPr/>
        </p:nvSpPr>
        <p:spPr>
          <a:xfrm>
            <a:off x="4206277" y="2690699"/>
            <a:ext cx="2172540" cy="34738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619FD4-4596-FD66-1140-91D5CB708E56}"/>
              </a:ext>
            </a:extLst>
          </p:cNvPr>
          <p:cNvSpPr/>
          <p:nvPr/>
        </p:nvSpPr>
        <p:spPr>
          <a:xfrm>
            <a:off x="9721904" y="770021"/>
            <a:ext cx="656268" cy="3500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04685CD-3184-4C07-CF2D-1225F1A41B90}"/>
              </a:ext>
            </a:extLst>
          </p:cNvPr>
          <p:cNvCxnSpPr>
            <a:cxnSpLocks/>
          </p:cNvCxnSpPr>
          <p:nvPr/>
        </p:nvCxnSpPr>
        <p:spPr>
          <a:xfrm flipH="1">
            <a:off x="5307621" y="1120031"/>
            <a:ext cx="4414283" cy="157066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8125B86-656D-E162-8C69-98DAE67AFEC6}"/>
              </a:ext>
            </a:extLst>
          </p:cNvPr>
          <p:cNvSpPr txBox="1"/>
          <p:nvPr/>
        </p:nvSpPr>
        <p:spPr>
          <a:xfrm>
            <a:off x="7503461" y="1841697"/>
            <a:ext cx="4340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若是有自動帶入股利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那買進後，就會自動跑出後續的股利分配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0CF7BA-2B36-1218-7A7B-4AC1E4613A3C}"/>
              </a:ext>
            </a:extLst>
          </p:cNvPr>
          <p:cNvSpPr txBox="1"/>
          <p:nvPr/>
        </p:nvSpPr>
        <p:spPr>
          <a:xfrm>
            <a:off x="3582853" y="2362767"/>
            <a:ext cx="137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買進的結果</a:t>
            </a:r>
          </a:p>
        </p:txBody>
      </p:sp>
    </p:spTree>
    <p:extLst>
      <p:ext uri="{BB962C8B-B14F-4D97-AF65-F5344CB8AC3E}">
        <p14:creationId xmlns:p14="http://schemas.microsoft.com/office/powerpoint/2010/main" val="15803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F899-26FC-7499-C84F-B2EA2CF5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97613-5F6B-9886-6C88-22A472BF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6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內建設定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9022D5-2A5B-D39E-ED68-D8EA2D6FC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151"/>
            <a:ext cx="10515600" cy="5727031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現股交易：</a:t>
            </a:r>
            <a:endParaRPr lang="en-US" altLang="zh-TW" dirty="0"/>
          </a:p>
          <a:p>
            <a:pPr lvl="1"/>
            <a:r>
              <a:rPr lang="zh-TW" altLang="en-US" dirty="0"/>
              <a:t>整張交易手續費</a:t>
            </a:r>
            <a:r>
              <a:rPr lang="en-US" altLang="zh-TW" dirty="0"/>
              <a:t>0.1425%</a:t>
            </a:r>
            <a:r>
              <a:rPr lang="zh-TW" altLang="en-US" dirty="0"/>
              <a:t>，可設定折數，最低</a:t>
            </a:r>
            <a:r>
              <a:rPr lang="en-US" altLang="zh-TW" dirty="0"/>
              <a:t>20</a:t>
            </a:r>
            <a:r>
              <a:rPr lang="zh-TW" altLang="en-US" dirty="0"/>
              <a:t>元</a:t>
            </a:r>
            <a:r>
              <a:rPr lang="en-US" altLang="zh-TW" dirty="0"/>
              <a:t>(</a:t>
            </a:r>
            <a:r>
              <a:rPr lang="zh-TW" altLang="en-US" dirty="0"/>
              <a:t>可自訂設定</a:t>
            </a:r>
            <a:r>
              <a:rPr lang="en-US" altLang="zh-TW" dirty="0"/>
              <a:t>) </a:t>
            </a:r>
            <a:r>
              <a:rPr lang="zh-TW" altLang="en-US" dirty="0"/>
              <a:t>；零股交易手續費最低</a:t>
            </a:r>
            <a:r>
              <a:rPr lang="en-US" altLang="zh-TW" dirty="0"/>
              <a:t>1</a:t>
            </a:r>
            <a:r>
              <a:rPr lang="zh-TW" altLang="en-US" dirty="0"/>
              <a:t>元</a:t>
            </a:r>
            <a:r>
              <a:rPr lang="en-US" altLang="zh-TW" dirty="0"/>
              <a:t>(</a:t>
            </a:r>
            <a:r>
              <a:rPr lang="zh-TW" altLang="en-US" dirty="0"/>
              <a:t>可自訂設定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售出債劵 </a:t>
            </a:r>
            <a:r>
              <a:rPr lang="en-US" altLang="zh-TW" dirty="0"/>
              <a:t>ETF </a:t>
            </a:r>
            <a:r>
              <a:rPr lang="zh-TW" altLang="en-US" dirty="0"/>
              <a:t>不用課交易稅，其餘 </a:t>
            </a:r>
            <a:r>
              <a:rPr lang="en-US" altLang="zh-TW" dirty="0"/>
              <a:t>ETF</a:t>
            </a:r>
            <a:r>
              <a:rPr lang="zh-TW" altLang="en-US" dirty="0"/>
              <a:t> 扣 </a:t>
            </a:r>
            <a:r>
              <a:rPr lang="en-US" altLang="zh-TW" dirty="0"/>
              <a:t>0.1% </a:t>
            </a:r>
            <a:r>
              <a:rPr lang="zh-TW" altLang="en-US" dirty="0"/>
              <a:t>交易稅</a:t>
            </a:r>
          </a:p>
          <a:p>
            <a:r>
              <a:rPr lang="zh-TW" altLang="en-US" dirty="0"/>
              <a:t>定期定額交易：</a:t>
            </a:r>
            <a:endParaRPr lang="en-US" altLang="zh-TW" dirty="0"/>
          </a:p>
          <a:p>
            <a:pPr lvl="1"/>
            <a:r>
              <a:rPr lang="zh-TW" altLang="en-US" dirty="0"/>
              <a:t>可以使用固定手續費，也可使用與現股交易相同的手續費計算</a:t>
            </a:r>
            <a:endParaRPr lang="en-US" altLang="zh-TW" dirty="0"/>
          </a:p>
          <a:p>
            <a:r>
              <a:rPr lang="zh-TW" altLang="en-US" dirty="0"/>
              <a:t>股利：</a:t>
            </a:r>
            <a:endParaRPr lang="en-US" altLang="zh-TW" dirty="0"/>
          </a:p>
          <a:p>
            <a:pPr lvl="1"/>
            <a:r>
              <a:rPr lang="zh-TW" altLang="en-US" dirty="0"/>
              <a:t>可以自動帶入</a:t>
            </a:r>
            <a:r>
              <a:rPr lang="en-US" altLang="zh-TW" dirty="0"/>
              <a:t>2010</a:t>
            </a:r>
            <a:r>
              <a:rPr lang="zh-TW" altLang="en-US" dirty="0"/>
              <a:t>年之後的股利</a:t>
            </a:r>
            <a:endParaRPr lang="en-US" altLang="zh-TW" dirty="0"/>
          </a:p>
          <a:p>
            <a:pPr lvl="1"/>
            <a:r>
              <a:rPr lang="en-US" altLang="zh-TW" dirty="0"/>
              <a:t>2018 </a:t>
            </a:r>
            <a:r>
              <a:rPr lang="zh-TW" altLang="en-US" dirty="0"/>
              <a:t>年前沒有兩稅合一，所以可扣抵稅額無法計算，表示實拿的股利會跟存摺有些許差異。</a:t>
            </a:r>
            <a:endParaRPr lang="en-US" altLang="zh-TW" dirty="0"/>
          </a:p>
          <a:p>
            <a:pPr lvl="1"/>
            <a:r>
              <a:rPr lang="zh-TW" altLang="en-US" dirty="0"/>
              <a:t>補充保費：</a:t>
            </a:r>
            <a:endParaRPr lang="en-US" altLang="zh-TW" dirty="0"/>
          </a:p>
          <a:p>
            <a:pPr lvl="2"/>
            <a:r>
              <a:rPr lang="zh-TW" altLang="en-US" dirty="0"/>
              <a:t>現金股利</a:t>
            </a:r>
            <a:r>
              <a:rPr lang="en-US" altLang="zh-TW" dirty="0"/>
              <a:t>+</a:t>
            </a:r>
            <a:r>
              <a:rPr lang="zh-TW" altLang="en-US" dirty="0"/>
              <a:t>股票股利大於</a:t>
            </a:r>
            <a:r>
              <a:rPr lang="en-US" altLang="zh-TW" dirty="0"/>
              <a:t>2</a:t>
            </a:r>
            <a:r>
              <a:rPr lang="zh-TW" altLang="en-US" dirty="0"/>
              <a:t>萬，</a:t>
            </a:r>
            <a:r>
              <a:rPr lang="en-US" altLang="zh-TW" dirty="0"/>
              <a:t>2013~2021</a:t>
            </a:r>
            <a:r>
              <a:rPr lang="zh-TW" altLang="en-US" dirty="0"/>
              <a:t>年扣補充保費</a:t>
            </a:r>
            <a:r>
              <a:rPr lang="en-US" altLang="zh-TW" dirty="0"/>
              <a:t>1.91% </a:t>
            </a:r>
            <a:r>
              <a:rPr lang="zh-TW" altLang="en-US" dirty="0"/>
              <a:t>；</a:t>
            </a:r>
            <a:r>
              <a:rPr lang="en-US" altLang="zh-TW" dirty="0"/>
              <a:t>2021</a:t>
            </a:r>
            <a:r>
              <a:rPr lang="zh-TW" altLang="en-US" dirty="0"/>
              <a:t>之後扣補充保費</a:t>
            </a:r>
            <a:r>
              <a:rPr lang="en-US" altLang="zh-TW" dirty="0"/>
              <a:t>2.11%</a:t>
            </a:r>
          </a:p>
          <a:p>
            <a:pPr lvl="2"/>
            <a:r>
              <a:rPr lang="zh-TW" altLang="en-US" dirty="0"/>
              <a:t>由於</a:t>
            </a:r>
            <a:r>
              <a:rPr lang="en-US" altLang="zh-TW" dirty="0"/>
              <a:t>ETF</a:t>
            </a:r>
            <a:r>
              <a:rPr lang="zh-TW" altLang="en-US" dirty="0"/>
              <a:t> 股利來源有平準金的部分，因此建議自行設定補充保費</a:t>
            </a:r>
            <a:endParaRPr lang="en-US" altLang="zh-TW" dirty="0"/>
          </a:p>
          <a:p>
            <a:pPr lvl="2"/>
            <a:r>
              <a:rPr lang="en-US" altLang="zh-TW" dirty="0"/>
              <a:t>KY</a:t>
            </a:r>
            <a:r>
              <a:rPr lang="zh-TW" altLang="en-US" dirty="0"/>
              <a:t>不需要扣補充保費，公司戶不用扣補充保費</a:t>
            </a:r>
            <a:r>
              <a:rPr lang="en-US" altLang="zh-TW" dirty="0"/>
              <a:t>(</a:t>
            </a:r>
            <a:r>
              <a:rPr lang="zh-TW" altLang="en-US" dirty="0"/>
              <a:t>自己勾選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現金股利匯款手續費，預設</a:t>
            </a:r>
            <a:r>
              <a:rPr lang="en-US" altLang="zh-TW" dirty="0"/>
              <a:t>10</a:t>
            </a:r>
            <a:r>
              <a:rPr lang="zh-TW" altLang="en-US" dirty="0"/>
              <a:t>元，也可自行設定。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754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891C4D9-8044-804C-6F62-0C9A89560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517" y="0"/>
            <a:ext cx="9659155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6D718BC-C526-C31C-FBFF-FEED15245905}"/>
              </a:ext>
            </a:extLst>
          </p:cNvPr>
          <p:cNvSpPr/>
          <p:nvPr/>
        </p:nvSpPr>
        <p:spPr>
          <a:xfrm>
            <a:off x="6923930" y="2668823"/>
            <a:ext cx="420012" cy="2231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F54E9-FF85-34CA-375D-6B99654827A8}"/>
              </a:ext>
            </a:extLst>
          </p:cNvPr>
          <p:cNvSpPr txBox="1"/>
          <p:nvPr/>
        </p:nvSpPr>
        <p:spPr>
          <a:xfrm>
            <a:off x="105003" y="157504"/>
            <a:ext cx="2407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新增現股交易紀錄</a:t>
            </a:r>
            <a:r>
              <a:rPr lang="en-US" altLang="zh-TW" dirty="0"/>
              <a:t>(</a:t>
            </a:r>
            <a:r>
              <a:rPr lang="zh-TW" altLang="en-US" dirty="0"/>
              <a:t>賣出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CE684B-3009-AEE4-B08A-6495451AEFA7}"/>
              </a:ext>
            </a:extLst>
          </p:cNvPr>
          <p:cNvSpPr/>
          <p:nvPr/>
        </p:nvSpPr>
        <p:spPr>
          <a:xfrm>
            <a:off x="2608514" y="6220233"/>
            <a:ext cx="1560074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206EFAB-7A56-5E69-19DB-CD4B62B91E0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88551" y="4607859"/>
            <a:ext cx="2922602" cy="1612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3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FC371DD-845B-9CA2-4BC1-CF17517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FA339A8-39E1-2A27-0662-6A0E03AA6A50}"/>
              </a:ext>
            </a:extLst>
          </p:cNvPr>
          <p:cNvSpPr/>
          <p:nvPr/>
        </p:nvSpPr>
        <p:spPr>
          <a:xfrm>
            <a:off x="4861397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81B0CC2-B895-D9A4-5B0C-AC2A83E12AA9}"/>
              </a:ext>
            </a:extLst>
          </p:cNvPr>
          <p:cNvSpPr txBox="1"/>
          <p:nvPr/>
        </p:nvSpPr>
        <p:spPr>
          <a:xfrm>
            <a:off x="4624215" y="2353801"/>
            <a:ext cx="140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賣出的結果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07E12E5-514C-EA54-C2D1-02E95C3EDADD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現股賣出結果</a:t>
            </a:r>
          </a:p>
        </p:txBody>
      </p:sp>
    </p:spTree>
    <p:extLst>
      <p:ext uri="{BB962C8B-B14F-4D97-AF65-F5344CB8AC3E}">
        <p14:creationId xmlns:p14="http://schemas.microsoft.com/office/powerpoint/2010/main" val="2818259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8AC4061-0B16-E93F-F493-B760D023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7" y="0"/>
            <a:ext cx="965172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8F217E-7484-26CD-55D8-2C517863754E}"/>
              </a:ext>
            </a:extLst>
          </p:cNvPr>
          <p:cNvSpPr/>
          <p:nvPr/>
        </p:nvSpPr>
        <p:spPr>
          <a:xfrm>
            <a:off x="7528037" y="2636925"/>
            <a:ext cx="635122" cy="2556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73074C-08E2-2E30-A811-C266400B550D}"/>
              </a:ext>
            </a:extLst>
          </p:cNvPr>
          <p:cNvSpPr/>
          <p:nvPr/>
        </p:nvSpPr>
        <p:spPr>
          <a:xfrm>
            <a:off x="2554730" y="6220233"/>
            <a:ext cx="168004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17389DBF-1147-F8C6-051D-CDB415A75E0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394753" y="4347882"/>
            <a:ext cx="2887189" cy="18723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469A54-30DB-62DC-227C-DAF881669D90}"/>
              </a:ext>
            </a:extLst>
          </p:cNvPr>
          <p:cNvSpPr txBox="1"/>
          <p:nvPr/>
        </p:nvSpPr>
        <p:spPr>
          <a:xfrm>
            <a:off x="6009892" y="4773256"/>
            <a:ext cx="5910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要達成當沖買賣的條件是：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</a:rPr>
              <a:t>1.</a:t>
            </a:r>
            <a:r>
              <a:rPr lang="zh-TW" altLang="en-US" dirty="0">
                <a:solidFill>
                  <a:srgbClr val="FFFF00"/>
                </a:solidFill>
              </a:rPr>
              <a:t> 買進、賣出都要勾選當沖交易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</a:rPr>
              <a:t>2.</a:t>
            </a:r>
            <a:r>
              <a:rPr lang="zh-TW" altLang="en-US" dirty="0">
                <a:solidFill>
                  <a:srgbClr val="FFFF00"/>
                </a:solidFill>
              </a:rPr>
              <a:t> 交易日期要在同一天，且交易日期要在</a:t>
            </a:r>
            <a:r>
              <a:rPr lang="en-US" altLang="zh-TW" dirty="0">
                <a:solidFill>
                  <a:srgbClr val="FFFF00"/>
                </a:solidFill>
              </a:rPr>
              <a:t>2017/4/28</a:t>
            </a:r>
            <a:r>
              <a:rPr lang="zh-TW" altLang="en-US" dirty="0">
                <a:solidFill>
                  <a:srgbClr val="FFFF00"/>
                </a:solidFill>
              </a:rPr>
              <a:t>之後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en-US" altLang="zh-TW" dirty="0">
                <a:solidFill>
                  <a:srgbClr val="FFFF00"/>
                </a:solidFill>
              </a:rPr>
              <a:t>3.</a:t>
            </a:r>
            <a:r>
              <a:rPr lang="zh-TW" altLang="en-US" dirty="0">
                <a:solidFill>
                  <a:srgbClr val="FFFF00"/>
                </a:solidFill>
              </a:rPr>
              <a:t> 數量要符合</a:t>
            </a:r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若不符合的話就會被視為普通賣出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0680B91-C4C3-CD5A-7CAD-455F6C6DDA62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當沖買賣條件</a:t>
            </a:r>
          </a:p>
        </p:txBody>
      </p:sp>
    </p:spTree>
    <p:extLst>
      <p:ext uri="{BB962C8B-B14F-4D97-AF65-F5344CB8AC3E}">
        <p14:creationId xmlns:p14="http://schemas.microsoft.com/office/powerpoint/2010/main" val="3891123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87DB09C-0024-6C31-3ED5-3B2531B2E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70" y="0"/>
            <a:ext cx="9651725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310DA03-76B3-8CA2-E74C-2F44AD5DAB58}"/>
              </a:ext>
            </a:extLst>
          </p:cNvPr>
          <p:cNvSpPr/>
          <p:nvPr/>
        </p:nvSpPr>
        <p:spPr>
          <a:xfrm>
            <a:off x="4081553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D35C218-F9ED-C642-1DE6-5A7D7C8E05BF}"/>
              </a:ext>
            </a:extLst>
          </p:cNvPr>
          <p:cNvSpPr txBox="1"/>
          <p:nvPr/>
        </p:nvSpPr>
        <p:spPr>
          <a:xfrm>
            <a:off x="3718864" y="2353802"/>
            <a:ext cx="189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當沖賣出的結果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51615A5-CB7A-5FBC-54D8-EE12977C8FAD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當沖賣出結果</a:t>
            </a:r>
          </a:p>
        </p:txBody>
      </p:sp>
    </p:spTree>
    <p:extLst>
      <p:ext uri="{BB962C8B-B14F-4D97-AF65-F5344CB8AC3E}">
        <p14:creationId xmlns:p14="http://schemas.microsoft.com/office/powerpoint/2010/main" val="200151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2458A0-1C06-32C4-1EB3-28558E5B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683385F-ED64-DDD6-40DF-52235BB045A4}"/>
              </a:ext>
            </a:extLst>
          </p:cNvPr>
          <p:cNvSpPr/>
          <p:nvPr/>
        </p:nvSpPr>
        <p:spPr>
          <a:xfrm>
            <a:off x="4144690" y="6220233"/>
            <a:ext cx="160168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DEDD04-DAD9-BD06-B12E-F14D56404CA2}"/>
              </a:ext>
            </a:extLst>
          </p:cNvPr>
          <p:cNvSpPr txBox="1"/>
          <p:nvPr/>
        </p:nvSpPr>
        <p:spPr>
          <a:xfrm>
            <a:off x="105003" y="157504"/>
            <a:ext cx="2411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新增定期定額交易紀錄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E</a:t>
            </a:r>
            <a:endParaRPr lang="zh-TW" altLang="en-US" dirty="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B06200-E373-CB81-7107-B60306BFEAA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945533" y="4930588"/>
            <a:ext cx="1150467" cy="1289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DAB53C1-370A-4100-6614-1A0A543F1506}"/>
              </a:ext>
            </a:extLst>
          </p:cNvPr>
          <p:cNvSpPr txBox="1"/>
          <p:nvPr/>
        </p:nvSpPr>
        <p:spPr>
          <a:xfrm>
            <a:off x="3320480" y="2808438"/>
            <a:ext cx="2703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因為定期定額的交易各家劵商的計算方式略有不同</a:t>
            </a:r>
            <a:r>
              <a:rPr lang="en-US" altLang="zh-TW" dirty="0">
                <a:solidFill>
                  <a:srgbClr val="FFFF00"/>
                </a:solidFill>
              </a:rPr>
              <a:t>(</a:t>
            </a:r>
            <a:r>
              <a:rPr lang="zh-TW" altLang="en-US" dirty="0">
                <a:solidFill>
                  <a:srgbClr val="FFFF00"/>
                </a:solidFill>
              </a:rPr>
              <a:t>尤其是小數點的進位方式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r>
              <a:rPr lang="zh-TW" altLang="en-US" dirty="0">
                <a:solidFill>
                  <a:srgbClr val="FFFF00"/>
                </a:solidFill>
              </a:rPr>
              <a:t> 所以金額部分提供每股金額及總金額兩種輸入方式。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手續費也可以自行設定</a:t>
            </a:r>
          </a:p>
        </p:txBody>
      </p:sp>
    </p:spTree>
    <p:extLst>
      <p:ext uri="{BB962C8B-B14F-4D97-AF65-F5344CB8AC3E}">
        <p14:creationId xmlns:p14="http://schemas.microsoft.com/office/powerpoint/2010/main" val="41984305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CA7516A-C7CF-5778-3541-4871B82E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0BE4F3-93BE-506D-462E-EA75A76CF080}"/>
              </a:ext>
            </a:extLst>
          </p:cNvPr>
          <p:cNvSpPr txBox="1"/>
          <p:nvPr/>
        </p:nvSpPr>
        <p:spPr>
          <a:xfrm>
            <a:off x="105003" y="157504"/>
            <a:ext cx="2028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定期定額買進結果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1D182B-9627-81AE-51C9-738038D4FAE1}"/>
              </a:ext>
            </a:extLst>
          </p:cNvPr>
          <p:cNvSpPr/>
          <p:nvPr/>
        </p:nvSpPr>
        <p:spPr>
          <a:xfrm>
            <a:off x="3364901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302D64D-A8A8-F2DD-7572-919C7D448256}"/>
              </a:ext>
            </a:extLst>
          </p:cNvPr>
          <p:cNvSpPr txBox="1"/>
          <p:nvPr/>
        </p:nvSpPr>
        <p:spPr>
          <a:xfrm>
            <a:off x="105003" y="1745672"/>
            <a:ext cx="24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定期定額跟現股買進的差異主要是在手續費的計算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791886-9871-3F45-7A93-7AE7B88E0399}"/>
              </a:ext>
            </a:extLst>
          </p:cNvPr>
          <p:cNvSpPr txBox="1"/>
          <p:nvPr/>
        </p:nvSpPr>
        <p:spPr>
          <a:xfrm>
            <a:off x="3609745" y="2353801"/>
            <a:ext cx="229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定期定額買進的結果</a:t>
            </a:r>
          </a:p>
        </p:txBody>
      </p:sp>
    </p:spTree>
    <p:extLst>
      <p:ext uri="{BB962C8B-B14F-4D97-AF65-F5344CB8AC3E}">
        <p14:creationId xmlns:p14="http://schemas.microsoft.com/office/powerpoint/2010/main" val="429122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E087EBB-5582-DC15-AB65-E3FE36A8F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FA2666-6D94-77BF-342C-1C409A3E41F4}"/>
              </a:ext>
            </a:extLst>
          </p:cNvPr>
          <p:cNvSpPr/>
          <p:nvPr/>
        </p:nvSpPr>
        <p:spPr>
          <a:xfrm>
            <a:off x="7360023" y="6220233"/>
            <a:ext cx="1613647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46998D-8E63-379B-8578-BAB45109B792}"/>
              </a:ext>
            </a:extLst>
          </p:cNvPr>
          <p:cNvSpPr txBox="1"/>
          <p:nvPr/>
        </p:nvSpPr>
        <p:spPr>
          <a:xfrm>
            <a:off x="105003" y="157504"/>
            <a:ext cx="2420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新增增資認購紀錄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03CA926-0D33-0ADE-4E42-155BC55D056F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279341" y="4401371"/>
            <a:ext cx="887506" cy="1818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20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913A64-305B-6049-13E9-6878551D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493DFEE-5CD8-603A-E305-F4C40FD8DA1B}"/>
              </a:ext>
            </a:extLst>
          </p:cNvPr>
          <p:cNvSpPr/>
          <p:nvPr/>
        </p:nvSpPr>
        <p:spPr>
          <a:xfrm>
            <a:off x="3364897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F79B29-C778-C254-1297-39CBF742EAAE}"/>
              </a:ext>
            </a:extLst>
          </p:cNvPr>
          <p:cNvSpPr txBox="1"/>
          <p:nvPr/>
        </p:nvSpPr>
        <p:spPr>
          <a:xfrm>
            <a:off x="3654568" y="2374074"/>
            <a:ext cx="229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現金增資買進的結果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010D73-2731-460D-88BC-D60E215E4CA6}"/>
              </a:ext>
            </a:extLst>
          </p:cNvPr>
          <p:cNvSpPr txBox="1"/>
          <p:nvPr/>
        </p:nvSpPr>
        <p:spPr>
          <a:xfrm>
            <a:off x="105003" y="1745672"/>
            <a:ext cx="2420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現金增資不需要手續費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1028F29-6CC3-3CE6-DEB8-4CA63C913D2B}"/>
              </a:ext>
            </a:extLst>
          </p:cNvPr>
          <p:cNvSpPr txBox="1"/>
          <p:nvPr/>
        </p:nvSpPr>
        <p:spPr>
          <a:xfrm>
            <a:off x="105003" y="157504"/>
            <a:ext cx="242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現金增資買進結果</a:t>
            </a:r>
          </a:p>
        </p:txBody>
      </p:sp>
    </p:spTree>
    <p:extLst>
      <p:ext uri="{BB962C8B-B14F-4D97-AF65-F5344CB8AC3E}">
        <p14:creationId xmlns:p14="http://schemas.microsoft.com/office/powerpoint/2010/main" val="284047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6D4886-0C70-2A37-304E-321728AD1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A19233-52C0-2611-0773-2D0394ED973B}"/>
              </a:ext>
            </a:extLst>
          </p:cNvPr>
          <p:cNvSpPr/>
          <p:nvPr/>
        </p:nvSpPr>
        <p:spPr>
          <a:xfrm>
            <a:off x="8946776" y="6220233"/>
            <a:ext cx="160632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943F123-90CE-41D5-9DB3-3515926E20BB}"/>
              </a:ext>
            </a:extLst>
          </p:cNvPr>
          <p:cNvSpPr txBox="1"/>
          <p:nvPr/>
        </p:nvSpPr>
        <p:spPr>
          <a:xfrm>
            <a:off x="105003" y="157504"/>
            <a:ext cx="2420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新增現金減資紀錄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可使用快捷鍵</a:t>
            </a:r>
            <a:r>
              <a:rPr lang="en-US" altLang="zh-TW" dirty="0"/>
              <a:t>R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CACFA57-A959-1F10-E606-435D09AAD35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322954" y="4123765"/>
            <a:ext cx="2426985" cy="2096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18A62EC-423B-8643-CEB8-50EE3D7A0C88}"/>
              </a:ext>
            </a:extLst>
          </p:cNvPr>
          <p:cNvSpPr/>
          <p:nvPr/>
        </p:nvSpPr>
        <p:spPr>
          <a:xfrm>
            <a:off x="6642847" y="3633751"/>
            <a:ext cx="1255059" cy="203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19F8D6E-BF7F-F13A-497D-513BF5D145CC}"/>
              </a:ext>
            </a:extLst>
          </p:cNvPr>
          <p:cNvSpPr txBox="1"/>
          <p:nvPr/>
        </p:nvSpPr>
        <p:spPr>
          <a:xfrm>
            <a:off x="8259630" y="2733561"/>
            <a:ext cx="3755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「現金減資」跟「虧損減資」的差別是在於有沒有退現金回來。</a:t>
            </a:r>
            <a:endParaRPr lang="en-US" altLang="zh-TW" dirty="0">
              <a:solidFill>
                <a:srgbClr val="FFFF00"/>
              </a:solidFill>
            </a:endParaRPr>
          </a:p>
          <a:p>
            <a:endParaRPr lang="en-US" altLang="zh-TW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因為「現金減資」有退現金，所以累積成本會降低；相反的「虧損減資」沒有退現金，所以成本不會改變。但兩者的股數變化則是相同的計算方式。</a:t>
            </a:r>
          </a:p>
        </p:txBody>
      </p:sp>
    </p:spTree>
    <p:extLst>
      <p:ext uri="{BB962C8B-B14F-4D97-AF65-F5344CB8AC3E}">
        <p14:creationId xmlns:p14="http://schemas.microsoft.com/office/powerpoint/2010/main" val="1469694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3BB7CA7C-F192-A1AC-026F-3F2EF1EA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0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E50FC1-57FC-6225-F9E0-838F646CC811}"/>
              </a:ext>
            </a:extLst>
          </p:cNvPr>
          <p:cNvSpPr/>
          <p:nvPr/>
        </p:nvSpPr>
        <p:spPr>
          <a:xfrm>
            <a:off x="4843040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50F312-9436-1646-8924-70BD3B1AD7D9}"/>
              </a:ext>
            </a:extLst>
          </p:cNvPr>
          <p:cNvSpPr txBox="1"/>
          <p:nvPr/>
        </p:nvSpPr>
        <p:spPr>
          <a:xfrm>
            <a:off x="3629283" y="2383722"/>
            <a:ext cx="534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現金減資的結果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除了股數以外，成本也會改變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13F283-E1D9-456F-9BFE-4392AF8E1492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現金減資結果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B8F286-5B99-98A6-A4F4-DD3951DBE120}"/>
              </a:ext>
            </a:extLst>
          </p:cNvPr>
          <p:cNvSpPr/>
          <p:nvPr/>
        </p:nvSpPr>
        <p:spPr>
          <a:xfrm>
            <a:off x="4149238" y="5136776"/>
            <a:ext cx="1490074" cy="215153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30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36C21A-8D6D-4584-CCE3-4E9A35F8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8776"/>
            <a:ext cx="10515600" cy="5258187"/>
          </a:xfrm>
        </p:spPr>
        <p:txBody>
          <a:bodyPr/>
          <a:lstStyle/>
          <a:p>
            <a:r>
              <a:rPr lang="zh-TW" altLang="en-US" dirty="0"/>
              <a:t>年化報酬率使用 </a:t>
            </a:r>
            <a:r>
              <a:rPr lang="en-US" altLang="zh-TW" dirty="0"/>
              <a:t>XIRR </a:t>
            </a:r>
            <a:r>
              <a:rPr lang="zh-TW" altLang="en-US" dirty="0"/>
              <a:t>方式計算至前一交易日的股價</a:t>
            </a:r>
            <a:endParaRPr lang="en-US" altLang="zh-TW" dirty="0"/>
          </a:p>
          <a:p>
            <a:r>
              <a:rPr lang="zh-TW" altLang="en-US" dirty="0"/>
              <a:t>所有資料來自於「公開資訊觀測站」、「臺灣證劵交易所」、「證劵櫃檯買賣中心」</a:t>
            </a:r>
            <a:endParaRPr lang="en-US" altLang="zh-TW" dirty="0"/>
          </a:p>
          <a:p>
            <a:r>
              <a:rPr lang="zh-TW" altLang="en-US" dirty="0"/>
              <a:t>所有資料會暫存在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C:\Users\%UserName%\AppData\Local\FoxInfo</a:t>
            </a:r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4677D0B-A47F-DD13-2F9E-8E9EE2CD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365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其他資訊</a:t>
            </a:r>
          </a:p>
        </p:txBody>
      </p:sp>
    </p:spTree>
    <p:extLst>
      <p:ext uri="{BB962C8B-B14F-4D97-AF65-F5344CB8AC3E}">
        <p14:creationId xmlns:p14="http://schemas.microsoft.com/office/powerpoint/2010/main" val="362719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AC8DB-3E0E-6A52-A8E0-FA70DE4C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9E85706-B0EF-59AE-DD81-ABE69943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26696F8-C08F-D532-C221-BFBB02921F64}"/>
              </a:ext>
            </a:extLst>
          </p:cNvPr>
          <p:cNvSpPr/>
          <p:nvPr/>
        </p:nvSpPr>
        <p:spPr>
          <a:xfrm>
            <a:off x="4843040" y="2690699"/>
            <a:ext cx="796271" cy="3473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007B2F-48F2-94BD-BB31-A7C0B64397DA}"/>
              </a:ext>
            </a:extLst>
          </p:cNvPr>
          <p:cNvSpPr txBox="1"/>
          <p:nvPr/>
        </p:nvSpPr>
        <p:spPr>
          <a:xfrm>
            <a:off x="3744509" y="2383722"/>
            <a:ext cx="335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虧損減資的結果</a:t>
            </a:r>
            <a:r>
              <a:rPr lang="en-US" altLang="zh-TW" b="1" dirty="0">
                <a:solidFill>
                  <a:srgbClr val="FF0000"/>
                </a:solidFill>
              </a:rPr>
              <a:t>(</a:t>
            </a:r>
            <a:r>
              <a:rPr lang="zh-TW" altLang="en-US" b="1" dirty="0">
                <a:solidFill>
                  <a:srgbClr val="FF0000"/>
                </a:solidFill>
              </a:rPr>
              <a:t>成本不會改變</a:t>
            </a:r>
            <a:r>
              <a:rPr lang="en-US" altLang="zh-TW" b="1" dirty="0">
                <a:solidFill>
                  <a:srgbClr val="FF0000"/>
                </a:solidFill>
              </a:rPr>
              <a:t>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6D79779-5089-BF57-04CC-36199DCF1711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虧損減資結果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31E2F1-B498-B4B9-BDA3-916E025FF51B}"/>
              </a:ext>
            </a:extLst>
          </p:cNvPr>
          <p:cNvSpPr/>
          <p:nvPr/>
        </p:nvSpPr>
        <p:spPr>
          <a:xfrm>
            <a:off x="4149238" y="5136776"/>
            <a:ext cx="1490074" cy="215153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8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FAF14-B1E7-7ED2-D1C5-91AF7A26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D9ED6F4-8F1C-8C7F-EF1B-1CB410CFC2B6}"/>
              </a:ext>
            </a:extLst>
          </p:cNvPr>
          <p:cNvSpPr txBox="1"/>
          <p:nvPr/>
        </p:nvSpPr>
        <p:spPr>
          <a:xfrm>
            <a:off x="105003" y="157504"/>
            <a:ext cx="2411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新增股票分割紀錄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C3DD394-A056-6310-838E-9E694398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A7E21D-538A-70A6-4510-555BE3E90E0F}"/>
              </a:ext>
            </a:extLst>
          </p:cNvPr>
          <p:cNvSpPr/>
          <p:nvPr/>
        </p:nvSpPr>
        <p:spPr>
          <a:xfrm>
            <a:off x="10524562" y="6220233"/>
            <a:ext cx="1606326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551EE3B-D7C2-F332-8C6D-CF1CF1B5E5A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8014447" y="4132729"/>
            <a:ext cx="3313278" cy="2087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13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5F7DFD-37DB-856F-007A-C4C6CD647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7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D4CC41-0B33-FB7B-F50C-785D25D92B38}"/>
              </a:ext>
            </a:extLst>
          </p:cNvPr>
          <p:cNvSpPr/>
          <p:nvPr/>
        </p:nvSpPr>
        <p:spPr>
          <a:xfrm>
            <a:off x="4114797" y="2715033"/>
            <a:ext cx="753038" cy="3363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D6E558-49CF-F68C-3D6F-00BBD19DAEBD}"/>
              </a:ext>
            </a:extLst>
          </p:cNvPr>
          <p:cNvSpPr/>
          <p:nvPr/>
        </p:nvSpPr>
        <p:spPr>
          <a:xfrm>
            <a:off x="3361765" y="5342964"/>
            <a:ext cx="1506070" cy="215153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340E6E-2E7A-9847-3BF4-3DB94B98357B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股票分割結果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48AADB-E409-FAB9-21B0-06A2E45257AE}"/>
              </a:ext>
            </a:extLst>
          </p:cNvPr>
          <p:cNvSpPr txBox="1"/>
          <p:nvPr/>
        </p:nvSpPr>
        <p:spPr>
          <a:xfrm>
            <a:off x="3744509" y="2383722"/>
            <a:ext cx="335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股票分割的結果</a:t>
            </a:r>
          </a:p>
        </p:txBody>
      </p:sp>
    </p:spTree>
    <p:extLst>
      <p:ext uri="{BB962C8B-B14F-4D97-AF65-F5344CB8AC3E}">
        <p14:creationId xmlns:p14="http://schemas.microsoft.com/office/powerpoint/2010/main" val="264469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10635EC-B8C6-8466-6E48-F9E6DF39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9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010F5CF-8EF3-955C-6E8F-C1644A132F43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顯示日期由新到舊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1E05ED-58B4-E717-A48E-114B16FADD7E}"/>
              </a:ext>
            </a:extLst>
          </p:cNvPr>
          <p:cNvSpPr/>
          <p:nvPr/>
        </p:nvSpPr>
        <p:spPr>
          <a:xfrm>
            <a:off x="2590800" y="2707340"/>
            <a:ext cx="9502588" cy="38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F1ED82-BF74-535A-6966-FC92C0F1332D}"/>
              </a:ext>
            </a:extLst>
          </p:cNvPr>
          <p:cNvSpPr txBox="1"/>
          <p:nvPr/>
        </p:nvSpPr>
        <p:spPr>
          <a:xfrm>
            <a:off x="6689482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日期由新到舊</a:t>
            </a:r>
          </a:p>
        </p:txBody>
      </p:sp>
    </p:spTree>
    <p:extLst>
      <p:ext uri="{BB962C8B-B14F-4D97-AF65-F5344CB8AC3E}">
        <p14:creationId xmlns:p14="http://schemas.microsoft.com/office/powerpoint/2010/main" val="585577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3FFDB383-59C6-9235-194A-7193E2A4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469E97-F897-A8AC-C2D7-DFEA377650D1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顯示日期由舊到新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9477F0-2413-4D12-08E2-9D8459AFC36B}"/>
              </a:ext>
            </a:extLst>
          </p:cNvPr>
          <p:cNvSpPr txBox="1"/>
          <p:nvPr/>
        </p:nvSpPr>
        <p:spPr>
          <a:xfrm>
            <a:off x="6689483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日期由舊到新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47588B-3128-7768-2AC7-EFDA7A79FFCC}"/>
              </a:ext>
            </a:extLst>
          </p:cNvPr>
          <p:cNvSpPr/>
          <p:nvPr/>
        </p:nvSpPr>
        <p:spPr>
          <a:xfrm>
            <a:off x="2590800" y="2707340"/>
            <a:ext cx="9502588" cy="3854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845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4A4291F-F8F0-A7D2-879E-9024F74C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0473E2-F93E-6347-FAB9-65E7CCF91E06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顯示全部交易紀錄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E94ED7D-B5A3-7108-1A47-5412226EDEA3}"/>
              </a:ext>
            </a:extLst>
          </p:cNvPr>
          <p:cNvSpPr txBox="1"/>
          <p:nvPr/>
        </p:nvSpPr>
        <p:spPr>
          <a:xfrm>
            <a:off x="6940496" y="23538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顯示全部交易紀錄</a:t>
            </a:r>
          </a:p>
        </p:txBody>
      </p:sp>
    </p:spTree>
    <p:extLst>
      <p:ext uri="{BB962C8B-B14F-4D97-AF65-F5344CB8AC3E}">
        <p14:creationId xmlns:p14="http://schemas.microsoft.com/office/powerpoint/2010/main" val="13466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937C3AA-FC4E-3E41-F2F6-F6E91347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5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5AE084B-D74A-1C79-E0D8-289AFA293C80}"/>
              </a:ext>
            </a:extLst>
          </p:cNvPr>
          <p:cNvSpPr txBox="1"/>
          <p:nvPr/>
        </p:nvSpPr>
        <p:spPr>
          <a:xfrm>
            <a:off x="6949457" y="235381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顯示十筆交易紀錄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564437-9CE5-FF5A-F138-0E877A0E183B}"/>
              </a:ext>
            </a:extLst>
          </p:cNvPr>
          <p:cNvSpPr txBox="1"/>
          <p:nvPr/>
        </p:nvSpPr>
        <p:spPr>
          <a:xfrm>
            <a:off x="105003" y="1575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顯示十筆交易紀錄</a:t>
            </a:r>
          </a:p>
        </p:txBody>
      </p:sp>
    </p:spTree>
    <p:extLst>
      <p:ext uri="{BB962C8B-B14F-4D97-AF65-F5344CB8AC3E}">
        <p14:creationId xmlns:p14="http://schemas.microsoft.com/office/powerpoint/2010/main" val="1318637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8C46748-BDF4-9BC3-6129-437FC290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C2B78F1-4023-575D-A678-66253ED09062}"/>
              </a:ext>
            </a:extLst>
          </p:cNvPr>
          <p:cNvSpPr txBox="1"/>
          <p:nvPr/>
        </p:nvSpPr>
        <p:spPr>
          <a:xfrm>
            <a:off x="105003" y="1575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以一股為單位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31CA8D-E331-B56F-6B93-5F347D9E9A19}"/>
              </a:ext>
            </a:extLst>
          </p:cNvPr>
          <p:cNvSpPr/>
          <p:nvPr/>
        </p:nvSpPr>
        <p:spPr>
          <a:xfrm>
            <a:off x="2617694" y="5346395"/>
            <a:ext cx="9475693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817262-AEBE-1784-42F6-EA4BEFB087C1}"/>
              </a:ext>
            </a:extLst>
          </p:cNvPr>
          <p:cNvSpPr/>
          <p:nvPr/>
        </p:nvSpPr>
        <p:spPr>
          <a:xfrm>
            <a:off x="4476265" y="765647"/>
            <a:ext cx="647517" cy="1653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9610C5-4620-3412-1755-82EF06481FB2}"/>
              </a:ext>
            </a:extLst>
          </p:cNvPr>
          <p:cNvSpPr/>
          <p:nvPr/>
        </p:nvSpPr>
        <p:spPr>
          <a:xfrm>
            <a:off x="2525198" y="3451248"/>
            <a:ext cx="9550261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3054C9-6942-8073-D10C-9CA3E02F0ADA}"/>
              </a:ext>
            </a:extLst>
          </p:cNvPr>
          <p:cNvSpPr txBox="1"/>
          <p:nvPr/>
        </p:nvSpPr>
        <p:spPr>
          <a:xfrm>
            <a:off x="7057035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以一股為單位</a:t>
            </a:r>
          </a:p>
        </p:txBody>
      </p:sp>
    </p:spTree>
    <p:extLst>
      <p:ext uri="{BB962C8B-B14F-4D97-AF65-F5344CB8AC3E}">
        <p14:creationId xmlns:p14="http://schemas.microsoft.com/office/powerpoint/2010/main" val="6396828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89D25333-AA68-7A12-F1AB-B447AC7DD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2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32F07C-9CF5-D113-E133-09B672B3D06A}"/>
              </a:ext>
            </a:extLst>
          </p:cNvPr>
          <p:cNvSpPr/>
          <p:nvPr/>
        </p:nvSpPr>
        <p:spPr>
          <a:xfrm>
            <a:off x="2581835" y="5346395"/>
            <a:ext cx="9484659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340C33-DDA5-DC28-1010-682C6A2C0B35}"/>
              </a:ext>
            </a:extLst>
          </p:cNvPr>
          <p:cNvSpPr/>
          <p:nvPr/>
        </p:nvSpPr>
        <p:spPr>
          <a:xfrm>
            <a:off x="4476256" y="765647"/>
            <a:ext cx="647517" cy="16537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2FE96F-219E-7CEB-19F6-8E4D5D553CA6}"/>
              </a:ext>
            </a:extLst>
          </p:cNvPr>
          <p:cNvSpPr/>
          <p:nvPr/>
        </p:nvSpPr>
        <p:spPr>
          <a:xfrm>
            <a:off x="2581835" y="3454842"/>
            <a:ext cx="9493623" cy="184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C5ECADF-90AE-AFE8-1444-05C647CEA2D6}"/>
              </a:ext>
            </a:extLst>
          </p:cNvPr>
          <p:cNvSpPr txBox="1"/>
          <p:nvPr/>
        </p:nvSpPr>
        <p:spPr>
          <a:xfrm>
            <a:off x="105003" y="1575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以一張為單位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B2F6AD-B534-9B18-0E74-B8A59BB63E18}"/>
              </a:ext>
            </a:extLst>
          </p:cNvPr>
          <p:cNvSpPr txBox="1"/>
          <p:nvPr/>
        </p:nvSpPr>
        <p:spPr>
          <a:xfrm>
            <a:off x="7030143" y="23538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以一張為單位</a:t>
            </a:r>
          </a:p>
        </p:txBody>
      </p:sp>
    </p:spTree>
    <p:extLst>
      <p:ext uri="{BB962C8B-B14F-4D97-AF65-F5344CB8AC3E}">
        <p14:creationId xmlns:p14="http://schemas.microsoft.com/office/powerpoint/2010/main" val="2710644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9DF72441-1A93-4767-D8E0-FA61616FC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3" y="0"/>
            <a:ext cx="965172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C9B5CC-561C-33B7-CF55-83B245BDF9A4}"/>
              </a:ext>
            </a:extLst>
          </p:cNvPr>
          <p:cNvSpPr/>
          <p:nvPr/>
        </p:nvSpPr>
        <p:spPr>
          <a:xfrm>
            <a:off x="2590800" y="2723145"/>
            <a:ext cx="9502588" cy="17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0519C2-7A44-4E1B-1C39-647D43592DFA}"/>
              </a:ext>
            </a:extLst>
          </p:cNvPr>
          <p:cNvSpPr txBox="1"/>
          <p:nvPr/>
        </p:nvSpPr>
        <p:spPr>
          <a:xfrm>
            <a:off x="105003" y="157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以西元顯示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8E2818-C213-3EA4-593C-82957DDB34C1}"/>
              </a:ext>
            </a:extLst>
          </p:cNvPr>
          <p:cNvSpPr txBox="1"/>
          <p:nvPr/>
        </p:nvSpPr>
        <p:spPr>
          <a:xfrm>
            <a:off x="6555015" y="23538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以西元顯示</a:t>
            </a:r>
          </a:p>
        </p:txBody>
      </p:sp>
    </p:spTree>
    <p:extLst>
      <p:ext uri="{BB962C8B-B14F-4D97-AF65-F5344CB8AC3E}">
        <p14:creationId xmlns:p14="http://schemas.microsoft.com/office/powerpoint/2010/main" val="2631185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7698520-4F22-8F3E-3C27-4BA52B563579}"/>
              </a:ext>
            </a:extLst>
          </p:cNvPr>
          <p:cNvSpPr txBox="1"/>
          <p:nvPr/>
        </p:nvSpPr>
        <p:spPr>
          <a:xfrm>
            <a:off x="105003" y="157504"/>
            <a:ext cx="203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j-ea"/>
                <a:ea typeface="+mj-ea"/>
                <a:cs typeface="Arial" panose="020B0604020202020204" pitchFamily="34" charset="0"/>
              </a:rPr>
              <a:t>初始啟動畫面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C05E16-C831-FC04-5421-4F04CB7E3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29" y="0"/>
            <a:ext cx="9287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09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410A6418-21A3-28A9-2031-0DB83336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5" y="0"/>
            <a:ext cx="9651725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C095DFC-3627-B6F1-6812-D957E5AB0640}"/>
              </a:ext>
            </a:extLst>
          </p:cNvPr>
          <p:cNvSpPr txBox="1"/>
          <p:nvPr/>
        </p:nvSpPr>
        <p:spPr>
          <a:xfrm>
            <a:off x="105003" y="1575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以民國顯示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61A4C3-A539-4282-8C88-50D0D4263917}"/>
              </a:ext>
            </a:extLst>
          </p:cNvPr>
          <p:cNvSpPr txBox="1"/>
          <p:nvPr/>
        </p:nvSpPr>
        <p:spPr>
          <a:xfrm>
            <a:off x="6599838" y="23538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以民國顯示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2D86A3-9B6A-AB6E-F5E9-5D292FFDD656}"/>
              </a:ext>
            </a:extLst>
          </p:cNvPr>
          <p:cNvSpPr/>
          <p:nvPr/>
        </p:nvSpPr>
        <p:spPr>
          <a:xfrm>
            <a:off x="2590800" y="2723145"/>
            <a:ext cx="9502588" cy="172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43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54DAF-640C-2642-EFDD-A55B7AD4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2DB0DD94-0762-BBEB-4B34-93FB2F06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18F509D-1148-DC07-2CFE-D094225A1491}"/>
              </a:ext>
            </a:extLst>
          </p:cNvPr>
          <p:cNvSpPr/>
          <p:nvPr/>
        </p:nvSpPr>
        <p:spPr>
          <a:xfrm>
            <a:off x="9743774" y="756896"/>
            <a:ext cx="647518" cy="36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445D34-0EEE-6701-7FB2-1F904586E160}"/>
              </a:ext>
            </a:extLst>
          </p:cNvPr>
          <p:cNvSpPr/>
          <p:nvPr/>
        </p:nvSpPr>
        <p:spPr>
          <a:xfrm>
            <a:off x="4105835" y="2708199"/>
            <a:ext cx="4482353" cy="3031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43E4BC-B4AE-90AB-0B30-A20E97A95F0B}"/>
              </a:ext>
            </a:extLst>
          </p:cNvPr>
          <p:cNvSpPr txBox="1"/>
          <p:nvPr/>
        </p:nvSpPr>
        <p:spPr>
          <a:xfrm>
            <a:off x="105003" y="157504"/>
            <a:ext cx="242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使用自動帶入股利，股利會從網上下載後自動帶入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E895859-4DD4-545B-3AC5-450FC3FDF5FB}"/>
              </a:ext>
            </a:extLst>
          </p:cNvPr>
          <p:cNvSpPr txBox="1"/>
          <p:nvPr/>
        </p:nvSpPr>
        <p:spPr>
          <a:xfrm>
            <a:off x="4437068" y="571882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FF00"/>
                </a:solidFill>
              </a:rPr>
              <a:t>自動帶入股利的話就不能編輯或刪除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42F7A-F9D7-A3EC-F87A-A1B761C9BF0F}"/>
              </a:ext>
            </a:extLst>
          </p:cNvPr>
          <p:cNvSpPr/>
          <p:nvPr/>
        </p:nvSpPr>
        <p:spPr>
          <a:xfrm>
            <a:off x="4105835" y="5740157"/>
            <a:ext cx="4482353" cy="3609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125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F233-5828-1B16-8467-C2869949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F3A6A97-689A-5F87-61C3-28B7547F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35" y="0"/>
            <a:ext cx="9651725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3323F94-FDD6-7630-1299-D282C01DA988}"/>
              </a:ext>
            </a:extLst>
          </p:cNvPr>
          <p:cNvSpPr/>
          <p:nvPr/>
        </p:nvSpPr>
        <p:spPr>
          <a:xfrm>
            <a:off x="9734815" y="756896"/>
            <a:ext cx="647518" cy="363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6ABECE-E6F3-A178-CEB0-E8CAACEC34E7}"/>
              </a:ext>
            </a:extLst>
          </p:cNvPr>
          <p:cNvSpPr/>
          <p:nvPr/>
        </p:nvSpPr>
        <p:spPr>
          <a:xfrm>
            <a:off x="3345720" y="2681219"/>
            <a:ext cx="788251" cy="3417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CA7508-F51E-BBB5-54A0-A596B611BA0A}"/>
              </a:ext>
            </a:extLst>
          </p:cNvPr>
          <p:cNvSpPr/>
          <p:nvPr/>
        </p:nvSpPr>
        <p:spPr>
          <a:xfrm>
            <a:off x="5737412" y="6238921"/>
            <a:ext cx="1605155" cy="206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14F9F89-23D9-40F8-61ED-B1071B7F86B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539990" y="4428565"/>
            <a:ext cx="653795" cy="1810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84056BC-DB6C-21BC-72F9-B9E795212203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也可以手動輸入股利</a:t>
            </a: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2EA1D0-78ED-9C08-1B75-02DF298AA25B}"/>
              </a:ext>
            </a:extLst>
          </p:cNvPr>
          <p:cNvSpPr txBox="1"/>
          <p:nvPr/>
        </p:nvSpPr>
        <p:spPr>
          <a:xfrm>
            <a:off x="9272854" y="11705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手動輸入股利</a:t>
            </a:r>
          </a:p>
        </p:txBody>
      </p:sp>
    </p:spTree>
    <p:extLst>
      <p:ext uri="{BB962C8B-B14F-4D97-AF65-F5344CB8AC3E}">
        <p14:creationId xmlns:p14="http://schemas.microsoft.com/office/powerpoint/2010/main" val="3784468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6A2CD90-7B59-D966-2383-F0538F8ABFE4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編輯股利匯費設定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A46197-B852-A3A0-1C09-6A14E8EF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5" y="770385"/>
            <a:ext cx="2143424" cy="31436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5F44E1-3E08-BFDA-6ABB-603440FD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627" y="770385"/>
            <a:ext cx="2848373" cy="427732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F78C989-E61E-3D7C-2250-F68B4E40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68" y="0"/>
            <a:ext cx="4308863" cy="68580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759F867-882D-2699-6513-E5929698F863}"/>
              </a:ext>
            </a:extLst>
          </p:cNvPr>
          <p:cNvSpPr/>
          <p:nvPr/>
        </p:nvSpPr>
        <p:spPr>
          <a:xfrm>
            <a:off x="8901953" y="4204447"/>
            <a:ext cx="2548878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0F92F55A-7F03-5D1A-5A40-4F4FAEDD57F8}"/>
              </a:ext>
            </a:extLst>
          </p:cNvPr>
          <p:cNvSpPr/>
          <p:nvPr/>
        </p:nvSpPr>
        <p:spPr>
          <a:xfrm>
            <a:off x="2525649" y="2157563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C81ABAE6-69FA-BA4F-B171-3F6186DD0D6A}"/>
              </a:ext>
            </a:extLst>
          </p:cNvPr>
          <p:cNvSpPr/>
          <p:nvPr/>
        </p:nvSpPr>
        <p:spPr>
          <a:xfrm>
            <a:off x="6225974" y="2169148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AC5B7F7-F62A-39BB-CD8B-1A4AB2B58A49}"/>
              </a:ext>
            </a:extLst>
          </p:cNvPr>
          <p:cNvSpPr txBox="1"/>
          <p:nvPr/>
        </p:nvSpPr>
        <p:spPr>
          <a:xfrm>
            <a:off x="165465" y="5276308"/>
            <a:ext cx="6898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股利匯費通常是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但若是劵商跟股務代理公司是同一間的話，匯費有機會可以減少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所以這邊提供自行設定各支股票的匯費功能，沒有設定的股票則都用</a:t>
            </a:r>
            <a:r>
              <a:rPr lang="en-US" altLang="zh-TW" b="1" dirty="0">
                <a:solidFill>
                  <a:srgbClr val="FF0000"/>
                </a:solidFill>
              </a:rPr>
              <a:t>10</a:t>
            </a:r>
            <a:r>
              <a:rPr lang="zh-TW" altLang="en-US" b="1" dirty="0">
                <a:solidFill>
                  <a:srgbClr val="FF0000"/>
                </a:solidFill>
              </a:rPr>
              <a:t>元計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47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F839F-EA2E-7EA5-BA8A-A7D6FBD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490E898-4875-D059-5831-B8981FB313A3}"/>
              </a:ext>
            </a:extLst>
          </p:cNvPr>
          <p:cNvSpPr txBox="1"/>
          <p:nvPr/>
        </p:nvSpPr>
        <p:spPr>
          <a:xfrm>
            <a:off x="105003" y="157504"/>
            <a:ext cx="241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編輯現股交易最低手續費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F3DAD3-DCEE-975A-A5FB-E117BB05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04" y="803835"/>
            <a:ext cx="2105319" cy="30770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837E4D9-5DC7-A335-E8A2-B7635447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696" y="809072"/>
            <a:ext cx="1752845" cy="1276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E68CB17-CDFF-C1B7-63EA-4797C1896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427" y="803835"/>
            <a:ext cx="2276793" cy="593490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75966049-4FD1-8910-2E72-F6DFC38BFEED}"/>
              </a:ext>
            </a:extLst>
          </p:cNvPr>
          <p:cNvSpPr/>
          <p:nvPr/>
        </p:nvSpPr>
        <p:spPr>
          <a:xfrm>
            <a:off x="4488061" y="1447336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957EF63-6E51-63FE-2460-8962E493437E}"/>
              </a:ext>
            </a:extLst>
          </p:cNvPr>
          <p:cNvSpPr/>
          <p:nvPr/>
        </p:nvSpPr>
        <p:spPr>
          <a:xfrm>
            <a:off x="7248760" y="1447336"/>
            <a:ext cx="61244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3F979B-F0CF-A0F3-EB5E-7D47D4AC884C}"/>
              </a:ext>
            </a:extLst>
          </p:cNvPr>
          <p:cNvSpPr/>
          <p:nvPr/>
        </p:nvSpPr>
        <p:spPr>
          <a:xfrm>
            <a:off x="9161808" y="5683623"/>
            <a:ext cx="923486" cy="26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F8594AF-03E3-E32C-01D1-19F42399BEC9}"/>
              </a:ext>
            </a:extLst>
          </p:cNvPr>
          <p:cNvSpPr txBox="1"/>
          <p:nvPr/>
        </p:nvSpPr>
        <p:spPr>
          <a:xfrm>
            <a:off x="1554585" y="4718167"/>
            <a:ext cx="375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提供設定各家劵商的最低手續費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現股交易預設為</a:t>
            </a:r>
            <a:r>
              <a:rPr lang="en-US" altLang="zh-TW" b="1" dirty="0">
                <a:solidFill>
                  <a:srgbClr val="FF0000"/>
                </a:solidFill>
              </a:rPr>
              <a:t>20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零股交易預設為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r>
              <a:rPr lang="zh-TW" altLang="en-US" b="1" dirty="0">
                <a:solidFill>
                  <a:srgbClr val="FF0000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107134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C120-1830-7DDC-17CB-636B7DC6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E086F64-E061-E6BD-861B-3300FC2F9991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成本不會扣除股利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44C2D5-9F71-5046-3B78-CC824A71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7" y="0"/>
            <a:ext cx="965172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D3E4CBEC-2CB0-162C-91C2-7993C4ADF8C2}"/>
              </a:ext>
            </a:extLst>
          </p:cNvPr>
          <p:cNvSpPr txBox="1"/>
          <p:nvPr/>
        </p:nvSpPr>
        <p:spPr>
          <a:xfrm>
            <a:off x="3446134" y="2772821"/>
            <a:ext cx="65943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選擇「成本會扣除股利」：成本的計算會扣除掉現金股利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選擇「成本不會扣除股利」：成本的計算忽略現金股利</a:t>
            </a: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999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B31AD-ABE5-5136-4365-44EDDE687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708E63A-B23E-A99C-6B13-A61011EE1298}"/>
              </a:ext>
            </a:extLst>
          </p:cNvPr>
          <p:cNvSpPr txBox="1"/>
          <p:nvPr/>
        </p:nvSpPr>
        <p:spPr>
          <a:xfrm>
            <a:off x="105003" y="157504"/>
            <a:ext cx="241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補充保費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DE51F0-3ED2-917E-6D93-219F6573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198" y="0"/>
            <a:ext cx="9651725" cy="68580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77A90B-0FB7-3C17-8CF9-12DF9499F50C}"/>
              </a:ext>
            </a:extLst>
          </p:cNvPr>
          <p:cNvSpPr txBox="1"/>
          <p:nvPr/>
        </p:nvSpPr>
        <p:spPr>
          <a:xfrm>
            <a:off x="5203216" y="4117527"/>
            <a:ext cx="6594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一般股票的股利補充保費可以自動計算。但若是</a:t>
            </a:r>
            <a:r>
              <a:rPr lang="en-US" altLang="zh-TW" b="1" dirty="0">
                <a:solidFill>
                  <a:srgbClr val="FF0000"/>
                </a:solidFill>
              </a:rPr>
              <a:t>ETF</a:t>
            </a:r>
            <a:r>
              <a:rPr lang="zh-TW" altLang="en-US" b="1" dirty="0">
                <a:solidFill>
                  <a:srgbClr val="FF0000"/>
                </a:solidFill>
              </a:rPr>
              <a:t>，則股利的來源還包含了收益平準金以及交易所得，所以只有部分股利須計算補充保費。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因為抓取不到收益平準金以及交易所得佔整體股利的百分比，在這種情況下只能手動設定補充保費，程式無法自動帶入。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7D2C2E-253B-6C07-D335-4DBB6F44C936}"/>
              </a:ext>
            </a:extLst>
          </p:cNvPr>
          <p:cNvSpPr/>
          <p:nvPr/>
        </p:nvSpPr>
        <p:spPr>
          <a:xfrm>
            <a:off x="5773271" y="6248401"/>
            <a:ext cx="1559858" cy="206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2A9AED-B487-5592-1D71-16DF21308D78}"/>
              </a:ext>
            </a:extLst>
          </p:cNvPr>
          <p:cNvSpPr/>
          <p:nvPr/>
        </p:nvSpPr>
        <p:spPr>
          <a:xfrm>
            <a:off x="4840942" y="591672"/>
            <a:ext cx="627529" cy="179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831EDB-DE1E-D27B-7A79-629906420CA3}"/>
              </a:ext>
            </a:extLst>
          </p:cNvPr>
          <p:cNvSpPr/>
          <p:nvPr/>
        </p:nvSpPr>
        <p:spPr>
          <a:xfrm>
            <a:off x="10273554" y="932331"/>
            <a:ext cx="627529" cy="179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069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F54C2B-289D-B010-CE98-095EE7BF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54" y="153004"/>
            <a:ext cx="2733695" cy="30956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9FAB17-B56F-F136-237E-CA034193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039" y="3609349"/>
            <a:ext cx="2738458" cy="309564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ED5B6B-E19D-0F7C-9055-3A97BF228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277" y="153004"/>
            <a:ext cx="2743220" cy="30956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CE2B80-8812-2B29-7A7D-73BD1EA41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954" y="3609348"/>
            <a:ext cx="2543194" cy="309564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73C026E-9711-688D-7705-707F4B29E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2630" y="3609348"/>
            <a:ext cx="2543194" cy="3095648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E357AA25-6223-218D-75D6-A6A12308C297}"/>
              </a:ext>
            </a:extLst>
          </p:cNvPr>
          <p:cNvSpPr/>
          <p:nvPr/>
        </p:nvSpPr>
        <p:spPr>
          <a:xfrm>
            <a:off x="4882632" y="1662545"/>
            <a:ext cx="318645" cy="179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07841CF0-222B-11FB-3CAF-D499E9B725CB}"/>
              </a:ext>
            </a:extLst>
          </p:cNvPr>
          <p:cNvSpPr/>
          <p:nvPr/>
        </p:nvSpPr>
        <p:spPr>
          <a:xfrm>
            <a:off x="4793892" y="5232643"/>
            <a:ext cx="318645" cy="179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D51C7815-E081-B5F4-6E10-2984056FD22D}"/>
              </a:ext>
            </a:extLst>
          </p:cNvPr>
          <p:cNvSpPr/>
          <p:nvPr/>
        </p:nvSpPr>
        <p:spPr>
          <a:xfrm>
            <a:off x="8104241" y="5232643"/>
            <a:ext cx="318645" cy="179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B84460-A74E-587C-1D53-D742F25A6096}"/>
              </a:ext>
            </a:extLst>
          </p:cNvPr>
          <p:cNvSpPr/>
          <p:nvPr/>
        </p:nvSpPr>
        <p:spPr>
          <a:xfrm>
            <a:off x="9415256" y="3972609"/>
            <a:ext cx="927526" cy="45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DA5A43E-50D1-60EC-11CA-A0B8CF619B35}"/>
              </a:ext>
            </a:extLst>
          </p:cNvPr>
          <p:cNvSpPr txBox="1"/>
          <p:nvPr/>
        </p:nvSpPr>
        <p:spPr>
          <a:xfrm>
            <a:off x="8632834" y="32988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匯入後的群組交易紀錄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1DC29F7-68D9-F6FB-4DE8-FFE0D32ACBF0}"/>
              </a:ext>
            </a:extLst>
          </p:cNvPr>
          <p:cNvSpPr/>
          <p:nvPr/>
        </p:nvSpPr>
        <p:spPr>
          <a:xfrm>
            <a:off x="2898788" y="542515"/>
            <a:ext cx="927526" cy="4506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D987C5-101C-585C-552E-8BE6846883C1}"/>
              </a:ext>
            </a:extLst>
          </p:cNvPr>
          <p:cNvSpPr txBox="1"/>
          <p:nvPr/>
        </p:nvSpPr>
        <p:spPr>
          <a:xfrm>
            <a:off x="8042193" y="16406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匯出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蜘蛛人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的交易紀錄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A2EC73A-404B-FF0C-8F7C-D6C04DF6230B}"/>
              </a:ext>
            </a:extLst>
          </p:cNvPr>
          <p:cNvSpPr txBox="1"/>
          <p:nvPr/>
        </p:nvSpPr>
        <p:spPr>
          <a:xfrm>
            <a:off x="105004" y="157504"/>
            <a:ext cx="161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其他功能</a:t>
            </a:r>
          </a:p>
        </p:txBody>
      </p:sp>
    </p:spTree>
    <p:extLst>
      <p:ext uri="{BB962C8B-B14F-4D97-AF65-F5344CB8AC3E}">
        <p14:creationId xmlns:p14="http://schemas.microsoft.com/office/powerpoint/2010/main" val="3215505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3EAA8E79-0EEF-1E66-80CE-A2AA8CEFB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47" y="270365"/>
            <a:ext cx="11134806" cy="311469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FAAD084-C829-2FCB-0EF7-4ADAC74F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8" y="2195408"/>
            <a:ext cx="11134806" cy="311469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0CEA032-F7C4-1906-427E-3114980A6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44" y="4511170"/>
            <a:ext cx="11134806" cy="2076465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C80DAA2-02B2-C34E-CABD-D11514B2A552}"/>
              </a:ext>
            </a:extLst>
          </p:cNvPr>
          <p:cNvSpPr txBox="1"/>
          <p:nvPr/>
        </p:nvSpPr>
        <p:spPr>
          <a:xfrm>
            <a:off x="8622087" y="668195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r>
              <a:rPr lang="zh-TW" altLang="en-US" b="1" dirty="0">
                <a:solidFill>
                  <a:srgbClr val="FF0000"/>
                </a:solidFill>
              </a:rPr>
              <a:t>匯出單支股票交易紀錄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E339E98-BA5C-4B66-3EBD-EC7CDFE13EE5}"/>
              </a:ext>
            </a:extLst>
          </p:cNvPr>
          <p:cNvSpPr txBox="1"/>
          <p:nvPr/>
        </p:nvSpPr>
        <p:spPr>
          <a:xfrm>
            <a:off x="2684321" y="391818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r>
              <a:rPr lang="zh-TW" altLang="en-US" b="1" dirty="0">
                <a:solidFill>
                  <a:srgbClr val="FF0000"/>
                </a:solidFill>
              </a:rPr>
              <a:t>匯入單支股票交易紀錄到當前群組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117A716-79EE-867E-9EB4-43723BC6239C}"/>
              </a:ext>
            </a:extLst>
          </p:cNvPr>
          <p:cNvSpPr txBox="1"/>
          <p:nvPr/>
        </p:nvSpPr>
        <p:spPr>
          <a:xfrm>
            <a:off x="4563304" y="6333246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r>
              <a:rPr lang="zh-TW" altLang="en-US" b="1" dirty="0">
                <a:solidFill>
                  <a:srgbClr val="FF0000"/>
                </a:solidFill>
              </a:rPr>
              <a:t>匯入後的結果</a:t>
            </a:r>
          </a:p>
        </p:txBody>
      </p:sp>
    </p:spTree>
    <p:extLst>
      <p:ext uri="{BB962C8B-B14F-4D97-AF65-F5344CB8AC3E}">
        <p14:creationId xmlns:p14="http://schemas.microsoft.com/office/powerpoint/2010/main" val="336663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333D2C7-7BA4-45BE-5E4B-6D49DA4E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0" y="0"/>
            <a:ext cx="9287649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DDC3280-280D-5DFA-0A6D-B8575D933AF3}"/>
              </a:ext>
            </a:extLst>
          </p:cNvPr>
          <p:cNvSpPr txBox="1"/>
          <p:nvPr/>
        </p:nvSpPr>
        <p:spPr>
          <a:xfrm>
            <a:off x="105003" y="157504"/>
            <a:ext cx="2779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雙擊</a:t>
            </a:r>
            <a:r>
              <a:rPr lang="en-US" altLang="zh-TW" dirty="0"/>
              <a:t>Tab</a:t>
            </a:r>
            <a:r>
              <a:rPr lang="zh-TW" altLang="en-US" dirty="0"/>
              <a:t>，可以更改名稱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AAC8EF-6148-ECBF-7BC2-74C55D52B402}"/>
              </a:ext>
            </a:extLst>
          </p:cNvPr>
          <p:cNvSpPr/>
          <p:nvPr/>
        </p:nvSpPr>
        <p:spPr>
          <a:xfrm>
            <a:off x="2967319" y="384887"/>
            <a:ext cx="608142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26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60A73BE-B3DE-DDC8-9642-5AD4A9D1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926" y="0"/>
            <a:ext cx="3941124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565FC4-A782-B972-DC4A-F902363BED62}"/>
              </a:ext>
            </a:extLst>
          </p:cNvPr>
          <p:cNvSpPr txBox="1"/>
          <p:nvPr/>
        </p:nvSpPr>
        <p:spPr>
          <a:xfrm>
            <a:off x="105003" y="157504"/>
            <a:ext cx="278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雙擊最後一個</a:t>
            </a:r>
            <a:r>
              <a:rPr lang="en-US" altLang="zh-TW" dirty="0"/>
              <a:t>Tab</a:t>
            </a:r>
            <a:r>
              <a:rPr lang="zh-TW" altLang="en-US" dirty="0"/>
              <a:t>，可以建立新的</a:t>
            </a:r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10C28EED-5A01-6B25-CA8C-5381E158CFCA}"/>
              </a:ext>
            </a:extLst>
          </p:cNvPr>
          <p:cNvSpPr/>
          <p:nvPr/>
        </p:nvSpPr>
        <p:spPr>
          <a:xfrm>
            <a:off x="7297895" y="3273683"/>
            <a:ext cx="507208" cy="31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625DBA-2093-5FD5-AB4F-2474E7EF2CED}"/>
              </a:ext>
            </a:extLst>
          </p:cNvPr>
          <p:cNvSpPr/>
          <p:nvPr/>
        </p:nvSpPr>
        <p:spPr>
          <a:xfrm>
            <a:off x="8919882" y="367553"/>
            <a:ext cx="616336" cy="209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85121C-F34A-0688-F52F-E3DD7238ED25}"/>
              </a:ext>
            </a:extLst>
          </p:cNvPr>
          <p:cNvSpPr txBox="1"/>
          <p:nvPr/>
        </p:nvSpPr>
        <p:spPr>
          <a:xfrm>
            <a:off x="8984953" y="10019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新建立的群組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67927F-EE50-1C53-29C7-B2B53FFD9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58" y="0"/>
            <a:ext cx="3948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5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18ECE1F6-174E-5F53-D8ED-E107CC79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532" y="0"/>
            <a:ext cx="9287649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CC15BA0-3052-ECE7-816F-11FFC2A5DBEA}"/>
              </a:ext>
            </a:extLst>
          </p:cNvPr>
          <p:cNvSpPr txBox="1"/>
          <p:nvPr/>
        </p:nvSpPr>
        <p:spPr>
          <a:xfrm>
            <a:off x="105003" y="175434"/>
            <a:ext cx="27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拖移</a:t>
            </a:r>
            <a:r>
              <a:rPr lang="en-US" altLang="zh-TW" dirty="0"/>
              <a:t>Tab</a:t>
            </a:r>
            <a:r>
              <a:rPr lang="zh-TW" altLang="en-US" dirty="0"/>
              <a:t>可以改變順序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4ECD55-35A3-BEA1-8D64-116B5405D24F}"/>
              </a:ext>
            </a:extLst>
          </p:cNvPr>
          <p:cNvSpPr/>
          <p:nvPr/>
        </p:nvSpPr>
        <p:spPr>
          <a:xfrm>
            <a:off x="3074897" y="384887"/>
            <a:ext cx="1228165" cy="245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7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CED55C74-3A6C-2CAA-7861-6DFEB618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1" y="0"/>
            <a:ext cx="965172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332876-07E7-26BE-770F-8FF32C73E873}"/>
              </a:ext>
            </a:extLst>
          </p:cNvPr>
          <p:cNvSpPr/>
          <p:nvPr/>
        </p:nvSpPr>
        <p:spPr>
          <a:xfrm>
            <a:off x="8480617" y="568766"/>
            <a:ext cx="1992966" cy="193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30426E-C080-591D-3A5E-C18E0AEAD815}"/>
              </a:ext>
            </a:extLst>
          </p:cNvPr>
          <p:cNvSpPr txBox="1"/>
          <p:nvPr/>
        </p:nvSpPr>
        <p:spPr>
          <a:xfrm>
            <a:off x="105003" y="157504"/>
            <a:ext cx="161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版面顯示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6F84565-CE82-3C4E-D6BB-678CEB47E68F}"/>
              </a:ext>
            </a:extLst>
          </p:cNvPr>
          <p:cNvSpPr txBox="1"/>
          <p:nvPr/>
        </p:nvSpPr>
        <p:spPr>
          <a:xfrm>
            <a:off x="7834943" y="28000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歷史總損益及平均年化報酬率</a:t>
            </a:r>
          </a:p>
        </p:txBody>
      </p:sp>
    </p:spTree>
    <p:extLst>
      <p:ext uri="{BB962C8B-B14F-4D97-AF65-F5344CB8AC3E}">
        <p14:creationId xmlns:p14="http://schemas.microsoft.com/office/powerpoint/2010/main" val="391859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511EC-4B86-E343-EA1C-8F4BFDF2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50BCB23-E0C5-A386-F0F5-24ACD798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00" y="0"/>
            <a:ext cx="9651725" cy="68580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BB0CE10-2DF8-9616-5E74-84F3AC21A988}"/>
              </a:ext>
            </a:extLst>
          </p:cNvPr>
          <p:cNvSpPr txBox="1"/>
          <p:nvPr/>
        </p:nvSpPr>
        <p:spPr>
          <a:xfrm>
            <a:off x="105003" y="157504"/>
            <a:ext cx="242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版面顯示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點收盤後即可顯示當日收盤價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DA7AB20-B3AA-EFDD-4E4B-9E38A67169C8}"/>
              </a:ext>
            </a:extLst>
          </p:cNvPr>
          <p:cNvSpPr txBox="1"/>
          <p:nvPr/>
        </p:nvSpPr>
        <p:spPr>
          <a:xfrm>
            <a:off x="3487169" y="2782669"/>
            <a:ext cx="772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因為上市、上櫃、興櫃公司收盤價的出爐時間不一致，通常是上市先，其次上櫃，最後興櫃。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所以若是收盤價尚未出爐的股票顏色會是淺灰色，代表該股價是前一個交易日的收盤價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5B969F-B264-6FFE-6F5F-74488520CDA9}"/>
              </a:ext>
            </a:extLst>
          </p:cNvPr>
          <p:cNvSpPr/>
          <p:nvPr/>
        </p:nvSpPr>
        <p:spPr>
          <a:xfrm>
            <a:off x="5798627" y="757668"/>
            <a:ext cx="646998" cy="16717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75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1183</Words>
  <Application>Microsoft Office PowerPoint</Application>
  <PresentationFormat>寬螢幕</PresentationFormat>
  <Paragraphs>139</Paragraphs>
  <Slides>48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佈景主題</vt:lpstr>
      <vt:lpstr>主要功能</vt:lpstr>
      <vt:lpstr>內建設定</vt:lpstr>
      <vt:lpstr>其他資訊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WeiChien Tu</dc:creator>
  <cp:lastModifiedBy>WeiChien Tu</cp:lastModifiedBy>
  <cp:revision>103</cp:revision>
  <cp:lastPrinted>2025-02-24T06:25:45Z</cp:lastPrinted>
  <dcterms:created xsi:type="dcterms:W3CDTF">2025-01-14T07:29:32Z</dcterms:created>
  <dcterms:modified xsi:type="dcterms:W3CDTF">2025-02-24T06:38:03Z</dcterms:modified>
</cp:coreProperties>
</file>