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90" r:id="rId2"/>
    <p:sldId id="300" r:id="rId3"/>
    <p:sldId id="291" r:id="rId4"/>
    <p:sldId id="307" r:id="rId5"/>
    <p:sldId id="299" r:id="rId6"/>
    <p:sldId id="301" r:id="rId7"/>
    <p:sldId id="302" r:id="rId8"/>
    <p:sldId id="304" r:id="rId9"/>
    <p:sldId id="287" r:id="rId10"/>
    <p:sldId id="263" r:id="rId11"/>
    <p:sldId id="281" r:id="rId12"/>
    <p:sldId id="303" r:id="rId13"/>
    <p:sldId id="305" r:id="rId14"/>
    <p:sldId id="295" r:id="rId15"/>
    <p:sldId id="306" r:id="rId16"/>
    <p:sldId id="273" r:id="rId17"/>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pos="136">
          <p15:clr>
            <a:srgbClr val="A4A3A4"/>
          </p15:clr>
        </p15:guide>
        <p15:guide id="2" orient="horz" pos="3208">
          <p15:clr>
            <a:srgbClr val="A4A3A4"/>
          </p15:clr>
        </p15:guide>
        <p15:guide id="3" pos="2880">
          <p15:clr>
            <a:srgbClr val="A4A3A4"/>
          </p15:clr>
        </p15:guide>
        <p15:guide id="4" pos="5624">
          <p15:clr>
            <a:srgbClr val="A4A3A4"/>
          </p15:clr>
        </p15:guide>
        <p15:guide id="5" orient="horz" pos="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程杭" initials="张" lastIdx="1" clrIdx="0">
    <p:extLst>
      <p:ext uri="{19B8F6BF-5375-455C-9EA6-DF929625EA0E}">
        <p15:presenceInfo xmlns:p15="http://schemas.microsoft.com/office/powerpoint/2012/main" userId="f2d4f035aaeedc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F2F5"/>
    <a:srgbClr val="304371"/>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0" autoAdjust="0"/>
    <p:restoredTop sz="94660"/>
  </p:normalViewPr>
  <p:slideViewPr>
    <p:cSldViewPr snapToGrid="0" showGuides="1">
      <p:cViewPr varScale="1">
        <p:scale>
          <a:sx n="114" d="100"/>
          <a:sy n="114" d="100"/>
        </p:scale>
        <p:origin x="427" y="82"/>
      </p:cViewPr>
      <p:guideLst>
        <p:guide pos="136"/>
        <p:guide orient="horz" pos="3208"/>
        <p:guide pos="2880"/>
        <p:guide pos="5624"/>
        <p:guide orient="horz" pos="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2022/11/10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更多模板请关注：https://haosc.taobao.com</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和内容">
    <p:bg>
      <p:bgPr>
        <a:blipFill rotWithShape="1">
          <a:blip r:embed="rId2">
            <a:alphaModFix amt="51000"/>
          </a:blip>
          <a:stretch>
            <a:fillRect/>
          </a:stretch>
        </a:blipFill>
        <a:effectLst/>
      </p:bgPr>
    </p:bg>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3"/>
            <a:ext cx="2057400" cy="273844"/>
          </a:xfrm>
        </p:spPr>
        <p:txBody>
          <a:bodyPr/>
          <a:lstStyle/>
          <a:p>
            <a:fld id="{D669989D-4831-4E99-B76E-9A53CB0F3A88}" type="datetimeFigureOut">
              <a:rPr lang="zh-CN" altLang="en-US" smtClean="0"/>
              <a:t>2022/11/10</a:t>
            </a:fld>
            <a:endParaRPr lang="zh-CN" altLang="en-US"/>
          </a:p>
        </p:txBody>
      </p:sp>
      <p:sp>
        <p:nvSpPr>
          <p:cNvPr id="6" name="Footer Placeholder 5"/>
          <p:cNvSpPr>
            <a:spLocks noGrp="1"/>
          </p:cNvSpPr>
          <p:nvPr>
            <p:ph type="ftr" sz="quarter" idx="11"/>
          </p:nvPr>
        </p:nvSpPr>
        <p:spPr>
          <a:xfrm>
            <a:off x="3028950" y="4767263"/>
            <a:ext cx="3086100" cy="273844"/>
          </a:xfr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p:spPr>
        <p:txBody>
          <a:bodyPr/>
          <a:lstStyle/>
          <a:p>
            <a:fld id="{D669989D-4831-4E99-B76E-9A53CB0F3A88}" type="datetimeFigureOut">
              <a:rPr lang="zh-CN" altLang="en-US" smtClean="0"/>
              <a:t>2022/11/10</a:t>
            </a:fld>
            <a:endParaRPr lang="zh-CN" altLang="en-US"/>
          </a:p>
        </p:txBody>
      </p:sp>
      <p:sp>
        <p:nvSpPr>
          <p:cNvPr id="5" name="Footer Placeholder 4"/>
          <p:cNvSpPr>
            <a:spLocks noGrp="1"/>
          </p:cNvSpPr>
          <p:nvPr>
            <p:ph type="ftr" sz="quarter" idx="11"/>
          </p:nvPr>
        </p:nvSpPr>
        <p:spPr>
          <a:xfrm>
            <a:off x="3028950" y="4767263"/>
            <a:ext cx="3086100" cy="273844"/>
          </a:xfr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p:spPr>
        <p:txBody>
          <a:bodyPr/>
          <a:lstStyle/>
          <a:p>
            <a:fld id="{D669989D-4831-4E99-B76E-9A53CB0F3A88}" type="datetimeFigureOut">
              <a:rPr lang="zh-CN" altLang="en-US" smtClean="0"/>
              <a:t>2022/11/10</a:t>
            </a:fld>
            <a:endParaRPr lang="zh-CN" altLang="en-US"/>
          </a:p>
        </p:txBody>
      </p:sp>
      <p:sp>
        <p:nvSpPr>
          <p:cNvPr id="5" name="Footer Placeholder 4"/>
          <p:cNvSpPr>
            <a:spLocks noGrp="1"/>
          </p:cNvSpPr>
          <p:nvPr>
            <p:ph type="ftr" sz="quarter" idx="11"/>
          </p:nvPr>
        </p:nvSpPr>
        <p:spPr>
          <a:xfrm>
            <a:off x="3028950" y="4767263"/>
            <a:ext cx="3086100" cy="273844"/>
          </a:xfr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3" name="Picture Placeholder 7"/>
          <p:cNvSpPr>
            <a:spLocks noGrp="1"/>
          </p:cNvSpPr>
          <p:nvPr>
            <p:ph type="pic" sz="quarter" idx="14"/>
          </p:nvPr>
        </p:nvSpPr>
        <p:spPr>
          <a:xfrm>
            <a:off x="309860"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4" name="Picture Placeholder 7"/>
          <p:cNvSpPr>
            <a:spLocks noGrp="1"/>
          </p:cNvSpPr>
          <p:nvPr>
            <p:ph type="pic" sz="quarter" idx="15"/>
          </p:nvPr>
        </p:nvSpPr>
        <p:spPr>
          <a:xfrm>
            <a:off x="3348624"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Picture Placeholder 7"/>
          <p:cNvSpPr>
            <a:spLocks noGrp="1"/>
          </p:cNvSpPr>
          <p:nvPr>
            <p:ph type="pic" sz="quarter" idx="16"/>
          </p:nvPr>
        </p:nvSpPr>
        <p:spPr>
          <a:xfrm>
            <a:off x="6387388"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矩形 15"/>
          <p:cNvSpPr/>
          <p:nvPr userDrawn="1"/>
        </p:nvSpPr>
        <p:spPr>
          <a:xfrm>
            <a:off x="309860" y="2805681"/>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3348624"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6387388"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8147154" y="105427"/>
            <a:ext cx="819654" cy="692361"/>
            <a:chOff x="2992437" y="0"/>
            <a:chExt cx="2543175" cy="2148217"/>
          </a:xfrm>
          <a:solidFill>
            <a:srgbClr val="304371"/>
          </a:solidFill>
        </p:grpSpPr>
        <p:grpSp>
          <p:nvGrpSpPr>
            <p:cNvPr id="9" name="组合 8"/>
            <p:cNvGrpSpPr/>
            <p:nvPr/>
          </p:nvGrpSpPr>
          <p:grpSpPr>
            <a:xfrm>
              <a:off x="2992437" y="1183017"/>
              <a:ext cx="2543175" cy="965200"/>
              <a:chOff x="3297238" y="2879725"/>
              <a:chExt cx="2543175" cy="965200"/>
            </a:xfrm>
            <a:grpFill/>
          </p:grpSpPr>
          <p:sp>
            <p:nvSpPr>
              <p:cNvPr id="27"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0" name="组合 9"/>
            <p:cNvGrpSpPr/>
            <p:nvPr/>
          </p:nvGrpSpPr>
          <p:grpSpPr>
            <a:xfrm>
              <a:off x="3763962" y="0"/>
              <a:ext cx="1069105" cy="1067923"/>
              <a:chOff x="3851276" y="1292225"/>
              <a:chExt cx="1435100" cy="1433513"/>
            </a:xfrm>
            <a:grpFill/>
          </p:grpSpPr>
          <p:sp>
            <p:nvSpPr>
              <p:cNvPr id="11"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4767263"/>
            <a:ext cx="2057400" cy="273844"/>
          </a:xfrm>
        </p:spPr>
        <p:txBody>
          <a:bodyPr/>
          <a:lstStyle/>
          <a:p>
            <a:fld id="{D669989D-4831-4E99-B76E-9A53CB0F3A88}" type="datetimeFigureOut">
              <a:rPr lang="zh-CN" altLang="en-US" smtClean="0"/>
              <a:t>2022/11/10</a:t>
            </a:fld>
            <a:endParaRPr lang="zh-CN" altLang="en-US"/>
          </a:p>
        </p:txBody>
      </p:sp>
      <p:sp>
        <p:nvSpPr>
          <p:cNvPr id="6" name="Footer Placeholder 5"/>
          <p:cNvSpPr>
            <a:spLocks noGrp="1"/>
          </p:cNvSpPr>
          <p:nvPr>
            <p:ph type="ftr" sz="quarter" idx="11"/>
          </p:nvPr>
        </p:nvSpPr>
        <p:spPr>
          <a:xfrm>
            <a:off x="3028950" y="4767263"/>
            <a:ext cx="3086100" cy="273844"/>
          </a:xfr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4767263"/>
            <a:ext cx="2057400" cy="273844"/>
          </a:xfrm>
        </p:spPr>
        <p:txBody>
          <a:bodyPr/>
          <a:lstStyle/>
          <a:p>
            <a:fld id="{D669989D-4831-4E99-B76E-9A53CB0F3A88}" type="datetimeFigureOut">
              <a:rPr lang="zh-CN" altLang="en-US" smtClean="0"/>
              <a:t>2022/11/10</a:t>
            </a:fld>
            <a:endParaRPr lang="zh-CN" altLang="en-US"/>
          </a:p>
        </p:txBody>
      </p:sp>
      <p:sp>
        <p:nvSpPr>
          <p:cNvPr id="8" name="Footer Placeholder 7"/>
          <p:cNvSpPr>
            <a:spLocks noGrp="1"/>
          </p:cNvSpPr>
          <p:nvPr>
            <p:ph type="ftr" sz="quarter" idx="11"/>
          </p:nvPr>
        </p:nvSpPr>
        <p:spPr>
          <a:xfrm>
            <a:off x="3028950" y="4767263"/>
            <a:ext cx="3086100" cy="273844"/>
          </a:xfrm>
        </p:spPr>
        <p:txBody>
          <a:bodyPr/>
          <a:lstStyle/>
          <a:p>
            <a:endParaRPr lang="zh-CN" altLang="en-US"/>
          </a:p>
        </p:txBody>
      </p:sp>
      <p:sp>
        <p:nvSpPr>
          <p:cNvPr id="9" name="Slide Number Placeholder 8"/>
          <p:cNvSpPr>
            <a:spLocks noGrp="1"/>
          </p:cNvSpPr>
          <p:nvPr>
            <p:ph type="sldNum" sz="quarter" idx="12"/>
          </p:nvPr>
        </p:nvSpPr>
        <p:spPr>
          <a:xfrm>
            <a:off x="6457950" y="4767263"/>
            <a:ext cx="2057400" cy="273844"/>
          </a:xfrm>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4767263"/>
            <a:ext cx="2057400" cy="273844"/>
          </a:xfrm>
        </p:spPr>
        <p:txBody>
          <a:bodyPr/>
          <a:lstStyle/>
          <a:p>
            <a:fld id="{D669989D-4831-4E99-B76E-9A53CB0F3A88}" type="datetimeFigureOut">
              <a:rPr lang="zh-CN" altLang="en-US" smtClean="0"/>
              <a:t>2022/11/10</a:t>
            </a:fld>
            <a:endParaRPr lang="zh-CN" altLang="en-US"/>
          </a:p>
        </p:txBody>
      </p:sp>
      <p:sp>
        <p:nvSpPr>
          <p:cNvPr id="4" name="Footer Placeholder 3"/>
          <p:cNvSpPr>
            <a:spLocks noGrp="1"/>
          </p:cNvSpPr>
          <p:nvPr>
            <p:ph type="ftr" sz="quarter" idx="11"/>
          </p:nvPr>
        </p:nvSpPr>
        <p:spPr>
          <a:xfrm>
            <a:off x="3028950" y="4767263"/>
            <a:ext cx="3086100" cy="273844"/>
          </a:xfrm>
        </p:spPr>
        <p:txBody>
          <a:bodyPr/>
          <a:lstStyle/>
          <a:p>
            <a:endParaRPr lang="zh-CN" altLang="en-US"/>
          </a:p>
        </p:txBody>
      </p:sp>
      <p:sp>
        <p:nvSpPr>
          <p:cNvPr id="5" name="Slide Number Placeholder 4"/>
          <p:cNvSpPr>
            <a:spLocks noGrp="1"/>
          </p:cNvSpPr>
          <p:nvPr>
            <p:ph type="sldNum" sz="quarter" idx="12"/>
          </p:nvPr>
        </p:nvSpPr>
        <p:spPr>
          <a:xfrm>
            <a:off x="6457950" y="4767263"/>
            <a:ext cx="2057400" cy="273844"/>
          </a:xfrm>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p:spPr>
        <p:txBody>
          <a:bodyPr/>
          <a:lstStyle/>
          <a:p>
            <a:fld id="{D669989D-4831-4E99-B76E-9A53CB0F3A88}" type="datetimeFigureOut">
              <a:rPr lang="zh-CN" altLang="en-US" smtClean="0"/>
              <a:t>2022/11/10</a:t>
            </a:fld>
            <a:endParaRPr lang="zh-CN" altLang="en-US"/>
          </a:p>
        </p:txBody>
      </p:sp>
      <p:sp>
        <p:nvSpPr>
          <p:cNvPr id="3" name="Footer Placeholder 2"/>
          <p:cNvSpPr>
            <a:spLocks noGrp="1"/>
          </p:cNvSpPr>
          <p:nvPr>
            <p:ph type="ftr" sz="quarter" idx="11"/>
          </p:nvPr>
        </p:nvSpPr>
        <p:spPr>
          <a:xfrm>
            <a:off x="3028950" y="4767263"/>
            <a:ext cx="3086100" cy="273844"/>
          </a:xfrm>
        </p:spPr>
        <p:txBody>
          <a:bodyPr/>
          <a:lstStyle/>
          <a:p>
            <a:endParaRPr lang="zh-CN" altLang="en-US"/>
          </a:p>
        </p:txBody>
      </p:sp>
      <p:sp>
        <p:nvSpPr>
          <p:cNvPr id="4" name="Slide Number Placeholder 3"/>
          <p:cNvSpPr>
            <a:spLocks noGrp="1"/>
          </p:cNvSpPr>
          <p:nvPr>
            <p:ph type="sldNum" sz="quarter" idx="12"/>
          </p:nvPr>
        </p:nvSpPr>
        <p:spPr>
          <a:xfrm>
            <a:off x="6457950" y="4767263"/>
            <a:ext cx="2057400" cy="273844"/>
          </a:xfrm>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3"/>
            <a:ext cx="2057400" cy="273844"/>
          </a:xfrm>
        </p:spPr>
        <p:txBody>
          <a:bodyPr/>
          <a:lstStyle/>
          <a:p>
            <a:fld id="{D669989D-4831-4E99-B76E-9A53CB0F3A88}" type="datetimeFigureOut">
              <a:rPr lang="zh-CN" altLang="en-US" smtClean="0"/>
              <a:t>2022/11/10</a:t>
            </a:fld>
            <a:endParaRPr lang="zh-CN" altLang="en-US"/>
          </a:p>
        </p:txBody>
      </p:sp>
      <p:sp>
        <p:nvSpPr>
          <p:cNvPr id="6" name="Footer Placeholder 5"/>
          <p:cNvSpPr>
            <a:spLocks noGrp="1"/>
          </p:cNvSpPr>
          <p:nvPr>
            <p:ph type="ftr" sz="quarter" idx="11"/>
          </p:nvPr>
        </p:nvSpPr>
        <p:spPr>
          <a:xfrm>
            <a:off x="3028950" y="4767263"/>
            <a:ext cx="3086100" cy="273844"/>
          </a:xfr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31" name="矩形 30"/>
          <p:cNvSpPr/>
          <p:nvPr/>
        </p:nvSpPr>
        <p:spPr bwMode="auto">
          <a:xfrm>
            <a:off x="2628999" y="2170570"/>
            <a:ext cx="3885999" cy="400110"/>
          </a:xfrm>
          <a:prstGeom prst="rect">
            <a:avLst/>
          </a:prstGeom>
        </p:spPr>
        <p:txBody>
          <a:bodyPr wrap="none">
            <a:spAutoFit/>
          </a:bodyPr>
          <a:lstStyle/>
          <a:p>
            <a:pPr algn="ctr">
              <a:defRPr/>
            </a:pPr>
            <a:r>
              <a:rPr lang="zh-CN" altLang="en-US"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课设</a:t>
            </a:r>
            <a:r>
              <a:rPr lang="en-US" altLang="zh-CN"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室内用户运动时序数据分类</a:t>
            </a:r>
          </a:p>
        </p:txBody>
      </p:sp>
      <p:sp>
        <p:nvSpPr>
          <p:cNvPr id="32" name="矩形 31"/>
          <p:cNvSpPr/>
          <p:nvPr/>
        </p:nvSpPr>
        <p:spPr>
          <a:xfrm>
            <a:off x="2489105" y="2663081"/>
            <a:ext cx="4155479" cy="306705"/>
          </a:xfrm>
          <a:prstGeom prst="rect">
            <a:avLst/>
          </a:prstGeom>
        </p:spPr>
        <p:txBody>
          <a:bodyPr wrap="square">
            <a:spAutoFit/>
          </a:bodyPr>
          <a:lstStyle/>
          <a:p>
            <a:pPr algn="ctr"/>
            <a:r>
              <a:rPr lang="zh-CN" altLang="en-US" sz="1400" dirty="0">
                <a:solidFill>
                  <a:schemeClr val="accent1"/>
                </a:solidFill>
                <a:latin typeface="Arial" panose="020B0604020202020204"/>
              </a:rPr>
              <a:t>张程杭</a:t>
            </a:r>
            <a:r>
              <a:rPr lang="en-US" altLang="zh-CN" sz="1400" dirty="0">
                <a:solidFill>
                  <a:schemeClr val="accent1"/>
                </a:solidFill>
                <a:latin typeface="Arial" panose="020B0604020202020204"/>
              </a:rPr>
              <a:t>20200440406</a:t>
            </a:r>
            <a:endParaRPr lang="zh-CN" altLang="en-US" sz="1400" dirty="0">
              <a:solidFill>
                <a:schemeClr val="accent1"/>
              </a:solidFill>
              <a:latin typeface="Arial" panose="020B0604020202020204"/>
            </a:endParaRPr>
          </a:p>
        </p:txBody>
      </p:sp>
      <p:sp>
        <p:nvSpPr>
          <p:cNvPr id="38" name="矩形 37"/>
          <p:cNvSpPr/>
          <p:nvPr/>
        </p:nvSpPr>
        <p:spPr>
          <a:xfrm>
            <a:off x="2962088" y="3001519"/>
            <a:ext cx="3209513" cy="715581"/>
          </a:xfrm>
          <a:prstGeom prst="rect">
            <a:avLst/>
          </a:prstGeom>
        </p:spPr>
        <p:txBody>
          <a:bodyPr wrap="square">
            <a:spAutoFit/>
          </a:bodyPr>
          <a:lstStyle/>
          <a:p>
            <a:pPr lvl="0" algn="ctr">
              <a:lnSpc>
                <a:spcPct val="150000"/>
              </a:lnSpc>
            </a:pPr>
            <a:r>
              <a:rPr lang="en-US" altLang="zh-CN" sz="900" dirty="0">
                <a:solidFill>
                  <a:schemeClr val="tx1">
                    <a:lumMod val="85000"/>
                    <a:lumOff val="15000"/>
                  </a:schemeClr>
                </a:solidFill>
              </a:rPr>
              <a:t>Lorem ipsum dolor sit </a:t>
            </a:r>
            <a:r>
              <a:rPr lang="en-US" altLang="zh-CN" sz="900" dirty="0" err="1">
                <a:solidFill>
                  <a:schemeClr val="tx1">
                    <a:lumMod val="85000"/>
                    <a:lumOff val="15000"/>
                  </a:schemeClr>
                </a:solidFill>
              </a:rPr>
              <a:t>amet</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consectetur</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adipiscing</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elit</a:t>
            </a:r>
            <a:r>
              <a:rPr lang="en-US" altLang="zh-CN" sz="900" dirty="0">
                <a:solidFill>
                  <a:schemeClr val="tx1">
                    <a:lumMod val="85000"/>
                    <a:lumOff val="15000"/>
                  </a:schemeClr>
                </a:solidFill>
              </a:rPr>
              <a:t>. Donec </a:t>
            </a:r>
            <a:r>
              <a:rPr lang="en-US" altLang="zh-CN" sz="900" dirty="0" err="1">
                <a:solidFill>
                  <a:schemeClr val="tx1">
                    <a:lumMod val="85000"/>
                    <a:lumOff val="15000"/>
                  </a:schemeClr>
                </a:solidFill>
              </a:rPr>
              <a:t>luctus</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nibh</a:t>
            </a:r>
            <a:r>
              <a:rPr lang="en-US" altLang="zh-CN" sz="900" dirty="0">
                <a:solidFill>
                  <a:schemeClr val="tx1">
                    <a:lumMod val="85000"/>
                    <a:lumOff val="15000"/>
                  </a:schemeClr>
                </a:solidFill>
              </a:rPr>
              <a:t> sit </a:t>
            </a:r>
            <a:r>
              <a:rPr lang="en-US" altLang="zh-CN" sz="900" dirty="0" err="1">
                <a:solidFill>
                  <a:schemeClr val="tx1">
                    <a:lumMod val="85000"/>
                    <a:lumOff val="15000"/>
                  </a:schemeClr>
                </a:solidFill>
              </a:rPr>
              <a:t>amet</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sem</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vulputate</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venenatis</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bibendum</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orci</a:t>
            </a:r>
            <a:r>
              <a:rPr lang="en-US" altLang="zh-CN" sz="900" dirty="0">
                <a:solidFill>
                  <a:schemeClr val="tx1">
                    <a:lumMod val="85000"/>
                    <a:lumOff val="15000"/>
                  </a:schemeClr>
                </a:solidFill>
              </a:rPr>
              <a:t> pulvinar. </a:t>
            </a:r>
          </a:p>
        </p:txBody>
      </p:sp>
      <p:cxnSp>
        <p:nvCxnSpPr>
          <p:cNvPr id="40" name="直接连接符 39"/>
          <p:cNvCxnSpPr/>
          <p:nvPr/>
        </p:nvCxnSpPr>
        <p:spPr>
          <a:xfrm>
            <a:off x="4436216" y="299747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菱形 1"/>
          <p:cNvSpPr/>
          <p:nvPr/>
        </p:nvSpPr>
        <p:spPr>
          <a:xfrm>
            <a:off x="2233141" y="329378"/>
            <a:ext cx="4667405" cy="466740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bwMode="auto">
          <a:xfrm>
            <a:off x="4054525" y="1760330"/>
            <a:ext cx="1024640" cy="523220"/>
          </a:xfrm>
          <a:prstGeom prst="rect">
            <a:avLst/>
          </a:prstGeom>
        </p:spPr>
        <p:txBody>
          <a:bodyPr wrap="none">
            <a:spAutoFit/>
          </a:bodyPr>
          <a:lstStyle/>
          <a:p>
            <a:pPr algn="ctr">
              <a:defRPr/>
            </a:pPr>
            <a:r>
              <a:rPr lang="en-US" altLang="zh-CN"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2022</a:t>
            </a:r>
            <a:endParaRPr lang="zh-CN" altLang="en-US"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492990" cy="646331"/>
          </a:xfrm>
          <a:prstGeom prst="rect">
            <a:avLst/>
          </a:prstGeom>
          <a:noFill/>
        </p:spPr>
        <p:txBody>
          <a:bodyPr wrap="none">
            <a:spAutoFit/>
          </a:bodyPr>
          <a:lstStyle/>
          <a:p>
            <a:pPr>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第二部分：</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预处理数据</a:t>
            </a:r>
          </a:p>
          <a:p>
            <a:pPr>
              <a:defRPr/>
            </a:pPr>
            <a:endPar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7" name="矩形 8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99385" y="811697"/>
            <a:ext cx="1585284" cy="369332"/>
          </a:xfrm>
          <a:prstGeom prst="rect">
            <a:avLst/>
          </a:prstGeom>
          <a:noFill/>
        </p:spPr>
        <p:txBody>
          <a:bodyPr wrap="square">
            <a:spAutoFit/>
          </a:bodyPr>
          <a:lstStyle/>
          <a:p>
            <a:pPr algn="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模型训练</a:t>
            </a:r>
          </a:p>
        </p:txBody>
      </p:sp>
      <p:cxnSp>
        <p:nvCxnSpPr>
          <p:cNvPr id="89" name="直接连接符 8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392836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2BA1403-AD3B-8CC7-98F8-150F34CE514B}"/>
              </a:ext>
            </a:extLst>
          </p:cNvPr>
          <p:cNvSpPr txBox="1"/>
          <p:nvPr/>
        </p:nvSpPr>
        <p:spPr>
          <a:xfrm>
            <a:off x="384740" y="1181029"/>
            <a:ext cx="8216153" cy="1131079"/>
          </a:xfrm>
          <a:prstGeom prst="rect">
            <a:avLst/>
          </a:prstGeom>
          <a:noFill/>
        </p:spPr>
        <p:txBody>
          <a:bodyPr wrap="square" rtlCol="0">
            <a:spAutoFit/>
          </a:bodyPr>
          <a:lstStyle/>
          <a:p>
            <a:r>
              <a:rPr lang="zh-CN" altLang="en-US" dirty="0"/>
              <a:t>在在此我们选用</a:t>
            </a:r>
            <a:r>
              <a:rPr lang="en-US" altLang="zh-CN" dirty="0" err="1"/>
              <a:t>svm</a:t>
            </a:r>
            <a:r>
              <a:rPr lang="zh-CN" altLang="en-US" dirty="0"/>
              <a:t>来训练模型，而</a:t>
            </a:r>
            <a:r>
              <a:rPr lang="en-US" altLang="zh-CN" dirty="0"/>
              <a:t>python</a:t>
            </a:r>
            <a:r>
              <a:rPr lang="zh-CN" altLang="en-US" dirty="0"/>
              <a:t>有可以直接运用的</a:t>
            </a:r>
            <a:r>
              <a:rPr lang="en-US" altLang="zh-CN" dirty="0" err="1"/>
              <a:t>svm</a:t>
            </a:r>
            <a:r>
              <a:rPr lang="zh-CN" altLang="en-US" dirty="0"/>
              <a:t>，所以在直接导入</a:t>
            </a:r>
            <a:r>
              <a:rPr lang="en-US" altLang="zh-CN" dirty="0" err="1"/>
              <a:t>svm</a:t>
            </a:r>
            <a:r>
              <a:rPr lang="en-US" altLang="zh-CN" dirty="0"/>
              <a:t>,</a:t>
            </a:r>
            <a:r>
              <a:rPr lang="zh-CN" altLang="en-US" dirty="0"/>
              <a:t>后续进行进行参数的不断调试，而参数的调试就是本次实验的重要之处，不同参数的选择会导致最后测试集得出的标签有很大的不同，所以要不断的尝试。</a:t>
            </a:r>
            <a:endParaRPr lang="en-US" altLang="zh-CN" dirty="0"/>
          </a:p>
          <a:p>
            <a:r>
              <a:rPr lang="zh-CN" altLang="en-US" dirty="0"/>
              <a:t>在此也是选用的</a:t>
            </a:r>
            <a:r>
              <a:rPr lang="en-US" altLang="zh-CN" dirty="0"/>
              <a:t>k</a:t>
            </a:r>
            <a:r>
              <a:rPr lang="zh-CN" altLang="en-US" dirty="0"/>
              <a:t>折交叉验证法来反复的训练，而在训练的过程中也得出，在本模型中</a:t>
            </a:r>
            <a:r>
              <a:rPr lang="en-US" altLang="zh-CN" dirty="0"/>
              <a:t>k&gt;=5</a:t>
            </a:r>
            <a:r>
              <a:rPr lang="zh-CN" altLang="en-US" dirty="0"/>
              <a:t>时，对模型的影响就微乎其微了。下图分别是</a:t>
            </a:r>
            <a:r>
              <a:rPr lang="en-US" altLang="zh-CN" dirty="0"/>
              <a:t>k=5,k=10</a:t>
            </a:r>
            <a:r>
              <a:rPr lang="zh-CN" altLang="en-US" dirty="0"/>
              <a:t>成绩截图</a:t>
            </a:r>
          </a:p>
        </p:txBody>
      </p:sp>
      <p:pic>
        <p:nvPicPr>
          <p:cNvPr id="5" name="图片 4">
            <a:extLst>
              <a:ext uri="{FF2B5EF4-FFF2-40B4-BE49-F238E27FC236}">
                <a16:creationId xmlns:a16="http://schemas.microsoft.com/office/drawing/2014/main" id="{53D3982E-C88E-0906-700D-F4526DDA0899}"/>
              </a:ext>
            </a:extLst>
          </p:cNvPr>
          <p:cNvPicPr>
            <a:picLocks noChangeAspect="1"/>
          </p:cNvPicPr>
          <p:nvPr/>
        </p:nvPicPr>
        <p:blipFill>
          <a:blip r:embed="rId3"/>
          <a:stretch>
            <a:fillRect/>
          </a:stretch>
        </p:blipFill>
        <p:spPr>
          <a:xfrm>
            <a:off x="90232" y="2657727"/>
            <a:ext cx="4402585" cy="1966130"/>
          </a:xfrm>
          <a:prstGeom prst="rect">
            <a:avLst/>
          </a:prstGeom>
        </p:spPr>
      </p:pic>
      <p:pic>
        <p:nvPicPr>
          <p:cNvPr id="8" name="图片 7">
            <a:extLst>
              <a:ext uri="{FF2B5EF4-FFF2-40B4-BE49-F238E27FC236}">
                <a16:creationId xmlns:a16="http://schemas.microsoft.com/office/drawing/2014/main" id="{FF9D5D6F-55F3-6A2B-5492-785D1C9D0BC9}"/>
              </a:ext>
            </a:extLst>
          </p:cNvPr>
          <p:cNvPicPr>
            <a:picLocks noChangeAspect="1"/>
          </p:cNvPicPr>
          <p:nvPr/>
        </p:nvPicPr>
        <p:blipFill>
          <a:blip r:embed="rId4"/>
          <a:stretch>
            <a:fillRect/>
          </a:stretch>
        </p:blipFill>
        <p:spPr>
          <a:xfrm>
            <a:off x="4247450" y="2657727"/>
            <a:ext cx="4600715" cy="1981372"/>
          </a:xfrm>
          <a:prstGeom prst="rect">
            <a:avLst/>
          </a:prstGeom>
        </p:spPr>
      </p:pic>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804790-406D-B1D4-2D36-CDA9E16DE55E}"/>
              </a:ext>
            </a:extLst>
          </p:cNvPr>
          <p:cNvSpPr txBox="1"/>
          <p:nvPr/>
        </p:nvSpPr>
        <p:spPr>
          <a:xfrm>
            <a:off x="638734" y="430306"/>
            <a:ext cx="3267635" cy="300082"/>
          </a:xfrm>
          <a:prstGeom prst="rect">
            <a:avLst/>
          </a:prstGeom>
          <a:noFill/>
        </p:spPr>
        <p:txBody>
          <a:bodyPr wrap="square" rtlCol="0">
            <a:spAutoFit/>
          </a:bodyPr>
          <a:lstStyle/>
          <a:p>
            <a:r>
              <a:rPr lang="zh-CN" altLang="en-US" dirty="0"/>
              <a:t>训练模型代码</a:t>
            </a:r>
          </a:p>
        </p:txBody>
      </p:sp>
      <p:pic>
        <p:nvPicPr>
          <p:cNvPr id="4" name="图片 3">
            <a:extLst>
              <a:ext uri="{FF2B5EF4-FFF2-40B4-BE49-F238E27FC236}">
                <a16:creationId xmlns:a16="http://schemas.microsoft.com/office/drawing/2014/main" id="{41D5F9FA-ECD4-D5BD-419C-B7CACA5C8A4F}"/>
              </a:ext>
            </a:extLst>
          </p:cNvPr>
          <p:cNvPicPr>
            <a:picLocks noChangeAspect="1"/>
          </p:cNvPicPr>
          <p:nvPr/>
        </p:nvPicPr>
        <p:blipFill>
          <a:blip r:embed="rId3"/>
          <a:stretch>
            <a:fillRect/>
          </a:stretch>
        </p:blipFill>
        <p:spPr>
          <a:xfrm>
            <a:off x="638734" y="730388"/>
            <a:ext cx="6999194" cy="2865918"/>
          </a:xfrm>
          <a:prstGeom prst="rect">
            <a:avLst/>
          </a:prstGeom>
        </p:spPr>
      </p:pic>
      <p:sp>
        <p:nvSpPr>
          <p:cNvPr id="5" name="文本框 4">
            <a:extLst>
              <a:ext uri="{FF2B5EF4-FFF2-40B4-BE49-F238E27FC236}">
                <a16:creationId xmlns:a16="http://schemas.microsoft.com/office/drawing/2014/main" id="{BCD687CA-146E-74E0-E5DE-36A656AC0863}"/>
              </a:ext>
            </a:extLst>
          </p:cNvPr>
          <p:cNvSpPr txBox="1"/>
          <p:nvPr/>
        </p:nvSpPr>
        <p:spPr>
          <a:xfrm>
            <a:off x="638734" y="3743698"/>
            <a:ext cx="7698441" cy="1131079"/>
          </a:xfrm>
          <a:prstGeom prst="rect">
            <a:avLst/>
          </a:prstGeom>
          <a:noFill/>
        </p:spPr>
        <p:txBody>
          <a:bodyPr wrap="square" rtlCol="0">
            <a:spAutoFit/>
          </a:bodyPr>
          <a:lstStyle/>
          <a:p>
            <a:r>
              <a:rPr lang="en-US" altLang="zh-CN" b="1" dirty="0"/>
              <a:t>C</a:t>
            </a:r>
            <a:r>
              <a:rPr lang="zh-CN" altLang="en-US" b="1" dirty="0"/>
              <a:t>：</a:t>
            </a:r>
            <a:r>
              <a:rPr lang="zh-CN" altLang="en-US" dirty="0"/>
              <a:t>惩罚参数</a:t>
            </a:r>
            <a:r>
              <a:rPr lang="en-US" altLang="zh-CN" dirty="0"/>
              <a:t>C</a:t>
            </a:r>
            <a:r>
              <a:rPr lang="zh-CN" altLang="en-US" dirty="0"/>
              <a:t>（</a:t>
            </a:r>
            <a:r>
              <a:rPr lang="en-US" altLang="zh-CN" dirty="0"/>
              <a:t>0-1</a:t>
            </a:r>
            <a:r>
              <a:rPr lang="zh-CN" altLang="en-US" dirty="0"/>
              <a:t>），越大代表这个分类器对在边界内的噪声点的容忍度越小，分类准确率高，但是容易过拟合，泛化能力差。所以一般情况下，应该适当减小</a:t>
            </a:r>
            <a:r>
              <a:rPr lang="en-US" altLang="zh-CN" dirty="0"/>
              <a:t>C</a:t>
            </a:r>
            <a:r>
              <a:rPr lang="zh-CN" altLang="en-US" dirty="0"/>
              <a:t>，对在边界范围内的噪声有一定容忍。</a:t>
            </a:r>
          </a:p>
          <a:p>
            <a:r>
              <a:rPr lang="en-US" altLang="zh-CN" b="1" dirty="0"/>
              <a:t>kernel</a:t>
            </a:r>
            <a:r>
              <a:rPr lang="en-US" altLang="zh-CN" dirty="0"/>
              <a:t>:</a:t>
            </a:r>
            <a:r>
              <a:rPr lang="zh-CN" altLang="en-US" dirty="0"/>
              <a:t>核函数，在此选择的</a:t>
            </a:r>
            <a:r>
              <a:rPr lang="en-US" altLang="zh-CN" dirty="0"/>
              <a:t>poly</a:t>
            </a:r>
            <a:r>
              <a:rPr lang="zh-CN" altLang="en-US" dirty="0"/>
              <a:t>多项式</a:t>
            </a:r>
          </a:p>
          <a:p>
            <a:r>
              <a:rPr lang="en-US" altLang="zh-CN" b="1" dirty="0"/>
              <a:t>degree:</a:t>
            </a:r>
            <a:r>
              <a:rPr lang="zh-CN" altLang="en-US" dirty="0"/>
              <a:t>多项式</a:t>
            </a:r>
            <a:r>
              <a:rPr lang="en-US" altLang="zh-CN" dirty="0"/>
              <a:t>poly</a:t>
            </a:r>
            <a:r>
              <a:rPr lang="zh-CN" altLang="en-US" dirty="0"/>
              <a:t>函数的维度，默认</a:t>
            </a:r>
            <a:r>
              <a:rPr lang="en-US" altLang="zh-CN" dirty="0"/>
              <a:t>3</a:t>
            </a:r>
          </a:p>
          <a:p>
            <a:r>
              <a:rPr lang="en-US" altLang="zh-CN" b="1" dirty="0"/>
              <a:t>cafe0:</a:t>
            </a:r>
            <a:r>
              <a:rPr lang="zh-CN" altLang="en-US" dirty="0"/>
              <a:t>核函数的常数项。对于</a:t>
            </a:r>
            <a:r>
              <a:rPr lang="en-US" altLang="zh-CN" dirty="0"/>
              <a:t>poly</a:t>
            </a:r>
            <a:r>
              <a:rPr lang="zh-CN" altLang="en-US" dirty="0"/>
              <a:t>和</a:t>
            </a:r>
            <a:r>
              <a:rPr lang="en-US" altLang="zh-CN" dirty="0"/>
              <a:t>sigmoid</a:t>
            </a:r>
            <a:r>
              <a:rPr lang="zh-CN" altLang="en-US" dirty="0"/>
              <a:t>有用</a:t>
            </a:r>
          </a:p>
        </p:txBody>
      </p:sp>
    </p:spTree>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492990" cy="646331"/>
          </a:xfrm>
          <a:prstGeom prst="rect">
            <a:avLst/>
          </a:prstGeom>
          <a:noFill/>
        </p:spPr>
        <p:txBody>
          <a:bodyPr wrap="none">
            <a:spAutoFit/>
          </a:bodyPr>
          <a:lstStyle/>
          <a:p>
            <a:pPr>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第二部分：</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预处理数据</a:t>
            </a:r>
          </a:p>
          <a:p>
            <a:pPr>
              <a:defRPr/>
            </a:pPr>
            <a:endPar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3764252" y="2177178"/>
            <a:ext cx="2122640" cy="285399"/>
          </a:xfrm>
          <a:prstGeom prst="rect">
            <a:avLst/>
          </a:prstGeom>
        </p:spPr>
        <p:txBody>
          <a:bodyPr wrap="square">
            <a:spAutoFit/>
          </a:bodyPr>
          <a:lstStyle/>
          <a:p>
            <a:pPr algn="ctr">
              <a:lnSpc>
                <a:spcPct val="130000"/>
              </a:lnSpc>
              <a:spcBef>
                <a:spcPts val="600"/>
              </a:spcBef>
            </a:pPr>
            <a:r>
              <a:rPr lang="en-US" altLang="zh-CN" sz="1050" dirty="0">
                <a:solidFill>
                  <a:schemeClr val="tx1">
                    <a:lumMod val="85000"/>
                    <a:lumOff val="15000"/>
                  </a:schemeClr>
                </a:solidFill>
              </a:rPr>
              <a:t>. </a:t>
            </a:r>
          </a:p>
        </p:txBody>
      </p:sp>
      <p:sp>
        <p:nvSpPr>
          <p:cNvPr id="3" name="文本框 2">
            <a:extLst>
              <a:ext uri="{FF2B5EF4-FFF2-40B4-BE49-F238E27FC236}">
                <a16:creationId xmlns:a16="http://schemas.microsoft.com/office/drawing/2014/main" id="{47135CF1-AEA8-1A68-BC9A-3903C0DABC6A}"/>
              </a:ext>
            </a:extLst>
          </p:cNvPr>
          <p:cNvSpPr txBox="1"/>
          <p:nvPr/>
        </p:nvSpPr>
        <p:spPr>
          <a:xfrm>
            <a:off x="-112831" y="811697"/>
            <a:ext cx="3229144" cy="461665"/>
          </a:xfrm>
          <a:prstGeom prst="rect">
            <a:avLst/>
          </a:prstGeom>
          <a:noFill/>
        </p:spPr>
        <p:txBody>
          <a:bodyPr wrap="square">
            <a:spAutoFit/>
          </a:bodyPr>
          <a:lstStyle/>
          <a:p>
            <a:pPr algn="ctr" fontAlgn="base">
              <a:spcBef>
                <a:spcPct val="0"/>
              </a:spcBef>
              <a:spcAft>
                <a:spcPct val="0"/>
              </a:spcAft>
              <a:defRPr/>
            </a:pPr>
            <a:r>
              <a:rPr lang="en-US" altLang="zh-CN" sz="2400" dirty="0" err="1">
                <a:latin typeface="Arial" panose="020B0604020202020204"/>
                <a:ea typeface="方正兰亭黑_GBK"/>
              </a:rPr>
              <a:t>LightGBM</a:t>
            </a:r>
            <a:r>
              <a:rPr lang="zh-CN" altLang="en-US" sz="2400" dirty="0">
                <a:latin typeface="Arial" panose="020B0604020202020204"/>
                <a:ea typeface="方正兰亭黑_GBK"/>
              </a:rPr>
              <a:t>模型：</a:t>
            </a:r>
            <a:endParaRPr lang="en-US" altLang="zh-CN" sz="2400" dirty="0">
              <a:latin typeface="Arial" panose="020B0604020202020204"/>
              <a:ea typeface="方正兰亭黑_GBK"/>
            </a:endParaRPr>
          </a:p>
        </p:txBody>
      </p:sp>
      <p:sp>
        <p:nvSpPr>
          <p:cNvPr id="5" name="文本框 4">
            <a:extLst>
              <a:ext uri="{FF2B5EF4-FFF2-40B4-BE49-F238E27FC236}">
                <a16:creationId xmlns:a16="http://schemas.microsoft.com/office/drawing/2014/main" id="{1B7B0852-6221-D1B4-B0BE-5B75F30915F7}"/>
              </a:ext>
            </a:extLst>
          </p:cNvPr>
          <p:cNvSpPr txBox="1"/>
          <p:nvPr/>
        </p:nvSpPr>
        <p:spPr>
          <a:xfrm>
            <a:off x="322993" y="1319389"/>
            <a:ext cx="6293223" cy="507831"/>
          </a:xfrm>
          <a:prstGeom prst="rect">
            <a:avLst/>
          </a:prstGeom>
          <a:noFill/>
        </p:spPr>
        <p:txBody>
          <a:bodyPr wrap="square" rtlCol="0">
            <a:spAutoFit/>
          </a:bodyPr>
          <a:lstStyle/>
          <a:p>
            <a:r>
              <a:rPr lang="zh-CN" altLang="en-US" dirty="0">
                <a:solidFill>
                  <a:srgbClr val="111111"/>
                </a:solidFill>
                <a:latin typeface="Microsoft YaHei" panose="020B0503020204020204" pitchFamily="34" charset="-122"/>
                <a:ea typeface="Microsoft YaHei" panose="020B0503020204020204" pitchFamily="34" charset="-122"/>
              </a:rPr>
              <a:t>模型特点：</a:t>
            </a:r>
            <a:r>
              <a:rPr lang="zh-CN" altLang="en-US" b="0" i="0" dirty="0">
                <a:solidFill>
                  <a:srgbClr val="111111"/>
                </a:solidFill>
                <a:effectLst/>
                <a:latin typeface="Microsoft YaHei" panose="020B0503020204020204" pitchFamily="34" charset="-122"/>
                <a:ea typeface="Microsoft YaHei" panose="020B0503020204020204" pitchFamily="34" charset="-122"/>
              </a:rPr>
              <a:t>是利用决策树迭代训练以得到最优模型，该模型具有训练效果好、不易过拟合，使用内存低、支持并行化等特点。</a:t>
            </a:r>
            <a:endParaRPr lang="zh-CN" altLang="en-US" dirty="0"/>
          </a:p>
        </p:txBody>
      </p:sp>
      <p:sp>
        <p:nvSpPr>
          <p:cNvPr id="8" name="文本框 7">
            <a:extLst>
              <a:ext uri="{FF2B5EF4-FFF2-40B4-BE49-F238E27FC236}">
                <a16:creationId xmlns:a16="http://schemas.microsoft.com/office/drawing/2014/main" id="{39327BA9-947F-92F7-572C-8BB026006ED1}"/>
              </a:ext>
            </a:extLst>
          </p:cNvPr>
          <p:cNvSpPr txBox="1"/>
          <p:nvPr/>
        </p:nvSpPr>
        <p:spPr>
          <a:xfrm>
            <a:off x="322993" y="2177178"/>
            <a:ext cx="4629150" cy="400110"/>
          </a:xfrm>
          <a:prstGeom prst="rect">
            <a:avLst/>
          </a:prstGeom>
          <a:noFill/>
        </p:spPr>
        <p:txBody>
          <a:bodyPr wrap="square">
            <a:spAutoFit/>
          </a:bodyPr>
          <a:lstStyle/>
          <a:p>
            <a:r>
              <a:rPr lang="zh-CN" altLang="en-US" sz="2000" dirty="0">
                <a:latin typeface="Arial" panose="020B0604020202020204"/>
                <a:ea typeface="方正兰亭黑_GBK"/>
              </a:rPr>
              <a:t>预处理数据：</a:t>
            </a:r>
            <a:r>
              <a:rPr lang="en-US" altLang="zh-CN" sz="2000" dirty="0">
                <a:latin typeface="Arial" panose="020B0604020202020204"/>
                <a:ea typeface="方正兰亭黑_GBK"/>
              </a:rPr>
              <a:t>--</a:t>
            </a:r>
            <a:r>
              <a:rPr lang="en-US" altLang="zh-CN" sz="2000" dirty="0" err="1">
                <a:latin typeface="Arial" panose="020B0604020202020204"/>
                <a:ea typeface="方正兰亭黑_GBK"/>
              </a:rPr>
              <a:t>Tsfresh</a:t>
            </a:r>
            <a:r>
              <a:rPr lang="zh-CN" altLang="en-US" sz="2000" dirty="0">
                <a:latin typeface="Arial" panose="020B0604020202020204"/>
                <a:ea typeface="方正兰亭黑_GBK"/>
              </a:rPr>
              <a:t>特征处理：</a:t>
            </a:r>
            <a:endParaRPr lang="zh-CN" altLang="en-US" sz="2000" dirty="0"/>
          </a:p>
        </p:txBody>
      </p:sp>
      <p:sp>
        <p:nvSpPr>
          <p:cNvPr id="9" name="文本框 8">
            <a:extLst>
              <a:ext uri="{FF2B5EF4-FFF2-40B4-BE49-F238E27FC236}">
                <a16:creationId xmlns:a16="http://schemas.microsoft.com/office/drawing/2014/main" id="{DB064F2F-8CA9-D5FA-781D-11732C2A693B}"/>
              </a:ext>
            </a:extLst>
          </p:cNvPr>
          <p:cNvSpPr txBox="1"/>
          <p:nvPr/>
        </p:nvSpPr>
        <p:spPr>
          <a:xfrm>
            <a:off x="322993" y="2770094"/>
            <a:ext cx="8310019" cy="738664"/>
          </a:xfrm>
          <a:prstGeom prst="rect">
            <a:avLst/>
          </a:prstGeom>
          <a:noFill/>
        </p:spPr>
        <p:txBody>
          <a:bodyPr wrap="square" rtlCol="0">
            <a:spAutoFit/>
          </a:bodyPr>
          <a:lstStyle/>
          <a:p>
            <a:pPr indent="457200"/>
            <a:r>
              <a:rPr lang="zh-CN" altLang="en-US" sz="1400" dirty="0">
                <a:latin typeface="宋体" panose="02010600030101010101" pitchFamily="2" charset="-122"/>
                <a:ea typeface="宋体" panose="02010600030101010101" pitchFamily="2" charset="-122"/>
                <a:cs typeface="华文楷体" panose="02010600040101010101" charset="-122"/>
                <a:sym typeface="+mn-ea"/>
              </a:rPr>
              <a:t>ts</a:t>
            </a:r>
            <a:r>
              <a:rPr lang="en-US" altLang="zh-CN" sz="1400" dirty="0">
                <a:latin typeface="宋体" panose="02010600030101010101" pitchFamily="2" charset="-122"/>
                <a:ea typeface="宋体" panose="02010600030101010101" pitchFamily="2" charset="-122"/>
                <a:cs typeface="华文楷体" panose="02010600040101010101" charset="-122"/>
                <a:sym typeface="+mn-ea"/>
              </a:rPr>
              <a:t>f</a:t>
            </a:r>
            <a:r>
              <a:rPr lang="zh-CN" altLang="en-US" sz="1400" dirty="0">
                <a:latin typeface="宋体" panose="02010600030101010101" pitchFamily="2" charset="-122"/>
                <a:ea typeface="宋体" panose="02010600030101010101" pitchFamily="2" charset="-122"/>
                <a:cs typeface="华文楷体" panose="02010600040101010101" charset="-122"/>
                <a:sym typeface="+mn-ea"/>
              </a:rPr>
              <a:t>resh能自动地计算出大量的时间序列特征，即所谓的特征，这些特征描述了时间序列的基本特征，如峰数、平均值或最大值或更复杂的特征，</a:t>
            </a:r>
            <a:r>
              <a:rPr lang="zh-CN" altLang="en-US" sz="1400" dirty="0">
                <a:latin typeface="宋体" panose="02010600030101010101" pitchFamily="2" charset="-122"/>
                <a:ea typeface="宋体" panose="02010600030101010101" pitchFamily="2" charset="-122"/>
                <a:cs typeface="华文楷体" panose="02010600040101010101" charset="-122"/>
              </a:rPr>
              <a:t>tsfresh包在提取出的众多的特征中，需要选取其中最为相关的，最具有预测能力的特征。</a:t>
            </a:r>
          </a:p>
        </p:txBody>
      </p:sp>
      <p:pic>
        <p:nvPicPr>
          <p:cNvPr id="11" name="图片 10">
            <a:extLst>
              <a:ext uri="{FF2B5EF4-FFF2-40B4-BE49-F238E27FC236}">
                <a16:creationId xmlns:a16="http://schemas.microsoft.com/office/drawing/2014/main" id="{79A4BFA6-0C40-D1E3-3D81-F8F902DAC944}"/>
              </a:ext>
            </a:extLst>
          </p:cNvPr>
          <p:cNvPicPr>
            <a:picLocks noChangeAspect="1"/>
          </p:cNvPicPr>
          <p:nvPr/>
        </p:nvPicPr>
        <p:blipFill>
          <a:blip r:embed="rId3"/>
          <a:stretch>
            <a:fillRect/>
          </a:stretch>
        </p:blipFill>
        <p:spPr>
          <a:xfrm>
            <a:off x="643408" y="3883251"/>
            <a:ext cx="4945809" cy="792549"/>
          </a:xfrm>
          <a:prstGeom prst="rect">
            <a:avLst/>
          </a:prstGeom>
        </p:spPr>
      </p:pic>
    </p:spTree>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5" name="矩形 14"/>
          <p:cNvSpPr/>
          <p:nvPr/>
        </p:nvSpPr>
        <p:spPr>
          <a:xfrm>
            <a:off x="2824381" y="2963755"/>
            <a:ext cx="3495238" cy="278602"/>
          </a:xfrm>
          <a:prstGeom prst="rect">
            <a:avLst/>
          </a:prstGeom>
        </p:spPr>
        <p:txBody>
          <a:bodyPr wrap="square">
            <a:spAutoFit/>
          </a:bodyPr>
          <a:lstStyle/>
          <a:p>
            <a:pPr algn="ctr">
              <a:lnSpc>
                <a:spcPct val="150000"/>
              </a:lnSpc>
            </a:pPr>
            <a:r>
              <a:rPr lang="en-US" altLang="zh-CN" sz="900" dirty="0">
                <a:solidFill>
                  <a:prstClr val="black">
                    <a:lumMod val="85000"/>
                    <a:lumOff val="15000"/>
                  </a:prstClr>
                </a:solidFill>
              </a:rPr>
              <a:t>. </a:t>
            </a:r>
          </a:p>
        </p:txBody>
      </p:sp>
      <p:sp>
        <p:nvSpPr>
          <p:cNvPr id="4" name="文本框 3">
            <a:extLst>
              <a:ext uri="{FF2B5EF4-FFF2-40B4-BE49-F238E27FC236}">
                <a16:creationId xmlns:a16="http://schemas.microsoft.com/office/drawing/2014/main" id="{1B140B63-5A86-B7D6-DD96-7BEF7191E25B}"/>
              </a:ext>
            </a:extLst>
          </p:cNvPr>
          <p:cNvSpPr txBox="1"/>
          <p:nvPr/>
        </p:nvSpPr>
        <p:spPr>
          <a:xfrm>
            <a:off x="867336" y="623222"/>
            <a:ext cx="4572000" cy="300082"/>
          </a:xfrm>
          <a:prstGeom prst="rect">
            <a:avLst/>
          </a:prstGeom>
          <a:noFill/>
        </p:spPr>
        <p:txBody>
          <a:bodyPr wrap="square">
            <a:spAutoFit/>
          </a:bodyPr>
          <a:lstStyle/>
          <a:p>
            <a:r>
              <a:rPr lang="en-US" altLang="zh-CN" dirty="0" err="1"/>
              <a:t>LightGBM</a:t>
            </a:r>
            <a:r>
              <a:rPr lang="zh-CN" altLang="en-US" dirty="0"/>
              <a:t>原理图</a:t>
            </a:r>
          </a:p>
        </p:txBody>
      </p:sp>
      <p:pic>
        <p:nvPicPr>
          <p:cNvPr id="6" name="图片 5">
            <a:extLst>
              <a:ext uri="{FF2B5EF4-FFF2-40B4-BE49-F238E27FC236}">
                <a16:creationId xmlns:a16="http://schemas.microsoft.com/office/drawing/2014/main" id="{77E5CDDF-1CA4-FE25-B332-E6B1A06FF07B}"/>
              </a:ext>
            </a:extLst>
          </p:cNvPr>
          <p:cNvPicPr>
            <a:picLocks noChangeAspect="1"/>
          </p:cNvPicPr>
          <p:nvPr/>
        </p:nvPicPr>
        <p:blipFill>
          <a:blip r:embed="rId3"/>
          <a:stretch>
            <a:fillRect/>
          </a:stretch>
        </p:blipFill>
        <p:spPr>
          <a:xfrm>
            <a:off x="867336" y="923304"/>
            <a:ext cx="5227773" cy="2591025"/>
          </a:xfrm>
          <a:prstGeom prst="rect">
            <a:avLst/>
          </a:prstGeom>
        </p:spPr>
      </p:pic>
      <p:sp>
        <p:nvSpPr>
          <p:cNvPr id="8" name="文本框 7">
            <a:extLst>
              <a:ext uri="{FF2B5EF4-FFF2-40B4-BE49-F238E27FC236}">
                <a16:creationId xmlns:a16="http://schemas.microsoft.com/office/drawing/2014/main" id="{013B47BA-EB8C-DDE2-DCF5-DFC97DB4CC20}"/>
              </a:ext>
            </a:extLst>
          </p:cNvPr>
          <p:cNvSpPr txBox="1"/>
          <p:nvPr/>
        </p:nvSpPr>
        <p:spPr>
          <a:xfrm>
            <a:off x="867336" y="3725093"/>
            <a:ext cx="6985746" cy="1131079"/>
          </a:xfrm>
          <a:prstGeom prst="rect">
            <a:avLst/>
          </a:prstGeom>
          <a:noFill/>
        </p:spPr>
        <p:txBody>
          <a:bodyPr wrap="square">
            <a:spAutoFit/>
          </a:bodyPr>
          <a:lstStyle/>
          <a:p>
            <a:r>
              <a:rPr lang="zh-CN" altLang="en-US" dirty="0"/>
              <a:t>LightGBM采用Leaf-wise的增长策略，该策略每次从当前所有叶子中，找到分裂增益最大的一个叶子，然后分裂，如此循环。因此同Level-wise相比，Leaf-wise的优点是：在分裂次数相同的情况下，Leaf-wise可以降低更多的误差，得到更好的精度；Leaf-wise的缺点是：可能会长出比较深的决策树，产生过拟合。因此LightGBM会在Leaf-wise之上增加了一个最大深度的限制，在保证高效率的同时防止过拟合</a:t>
            </a:r>
          </a:p>
        </p:txBody>
      </p:sp>
    </p:spTree>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194041" y="165366"/>
            <a:ext cx="2492990" cy="646331"/>
          </a:xfrm>
          <a:prstGeom prst="rect">
            <a:avLst/>
          </a:prstGeom>
          <a:noFill/>
        </p:spPr>
        <p:txBody>
          <a:bodyPr wrap="none">
            <a:spAutoFit/>
          </a:bodyPr>
          <a:lstStyle/>
          <a:p>
            <a:pPr>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第二部分：</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预处理数据</a:t>
            </a:r>
          </a:p>
          <a:p>
            <a:pPr>
              <a:defRPr/>
            </a:pPr>
            <a:endParaRPr lang="zh-CN" altLang="en-US" sz="18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连接符 6"/>
          <p:cNvCxnSpPr/>
          <p:nvPr/>
        </p:nvCxnSpPr>
        <p:spPr>
          <a:xfrm>
            <a:off x="194041" y="811697"/>
            <a:ext cx="25790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7074030" y="3874216"/>
            <a:ext cx="2069970" cy="278602"/>
          </a:xfrm>
          <a:prstGeom prst="rect">
            <a:avLst/>
          </a:prstGeom>
        </p:spPr>
        <p:txBody>
          <a:bodyPr wrap="square">
            <a:spAutoFit/>
          </a:bodyPr>
          <a:lstStyle/>
          <a:p>
            <a:pPr algn="ctr">
              <a:lnSpc>
                <a:spcPct val="150000"/>
              </a:lnSpc>
            </a:pPr>
            <a:r>
              <a:rPr lang="en-US" altLang="zh-CN" sz="900" dirty="0">
                <a:solidFill>
                  <a:schemeClr val="tx1">
                    <a:lumMod val="85000"/>
                    <a:lumOff val="15000"/>
                  </a:schemeClr>
                </a:solidFill>
              </a:rPr>
              <a:t>. </a:t>
            </a:r>
          </a:p>
        </p:txBody>
      </p:sp>
      <p:pic>
        <p:nvPicPr>
          <p:cNvPr id="9" name="图片 8">
            <a:extLst>
              <a:ext uri="{FF2B5EF4-FFF2-40B4-BE49-F238E27FC236}">
                <a16:creationId xmlns:a16="http://schemas.microsoft.com/office/drawing/2014/main" id="{EFA3120B-C3FB-1D69-5B3C-E739949C1A31}"/>
              </a:ext>
            </a:extLst>
          </p:cNvPr>
          <p:cNvPicPr>
            <a:picLocks noChangeAspect="1"/>
          </p:cNvPicPr>
          <p:nvPr/>
        </p:nvPicPr>
        <p:blipFill>
          <a:blip r:embed="rId3"/>
          <a:stretch>
            <a:fillRect/>
          </a:stretch>
        </p:blipFill>
        <p:spPr>
          <a:xfrm>
            <a:off x="392749" y="1247076"/>
            <a:ext cx="2979678" cy="3200677"/>
          </a:xfrm>
          <a:prstGeom prst="rect">
            <a:avLst/>
          </a:prstGeom>
        </p:spPr>
      </p:pic>
      <p:sp>
        <p:nvSpPr>
          <p:cNvPr id="11" name="文本框 10">
            <a:extLst>
              <a:ext uri="{FF2B5EF4-FFF2-40B4-BE49-F238E27FC236}">
                <a16:creationId xmlns:a16="http://schemas.microsoft.com/office/drawing/2014/main" id="{D601F084-A441-5CF3-6529-338EAB51AEA5}"/>
              </a:ext>
            </a:extLst>
          </p:cNvPr>
          <p:cNvSpPr txBox="1"/>
          <p:nvPr/>
        </p:nvSpPr>
        <p:spPr>
          <a:xfrm>
            <a:off x="3832411" y="763874"/>
            <a:ext cx="4572000" cy="307777"/>
          </a:xfrm>
          <a:prstGeom prst="rect">
            <a:avLst/>
          </a:prstGeom>
          <a:noFill/>
        </p:spPr>
        <p:txBody>
          <a:bodyPr wrap="square">
            <a:spAutoFit/>
          </a:bodyPr>
          <a:lstStyle/>
          <a:p>
            <a:r>
              <a:rPr lang="zh-CN" altLang="en-US" sz="1400" i="1" dirty="0">
                <a:latin typeface="华文楷体" panose="02010600040101010101" charset="-122"/>
                <a:ea typeface="华文楷体" panose="02010600040101010101" charset="-122"/>
              </a:rPr>
              <a:t>影响模型的三个重要参数：</a:t>
            </a:r>
          </a:p>
        </p:txBody>
      </p:sp>
      <p:sp>
        <p:nvSpPr>
          <p:cNvPr id="13" name="文本框 12">
            <a:extLst>
              <a:ext uri="{FF2B5EF4-FFF2-40B4-BE49-F238E27FC236}">
                <a16:creationId xmlns:a16="http://schemas.microsoft.com/office/drawing/2014/main" id="{67BDA168-E158-26C2-D523-0A762964FD8A}"/>
              </a:ext>
            </a:extLst>
          </p:cNvPr>
          <p:cNvSpPr txBox="1"/>
          <p:nvPr/>
        </p:nvSpPr>
        <p:spPr>
          <a:xfrm>
            <a:off x="3875539" y="1247076"/>
            <a:ext cx="4572000" cy="923330"/>
          </a:xfrm>
          <a:prstGeom prst="rect">
            <a:avLst/>
          </a:prstGeom>
          <a:noFill/>
        </p:spPr>
        <p:txBody>
          <a:bodyPr wrap="square">
            <a:spAutoFit/>
          </a:bodyPr>
          <a:lstStyle/>
          <a:p>
            <a:r>
              <a:rPr lang="zh-CN" altLang="en-US" dirty="0">
                <a:solidFill>
                  <a:schemeClr val="accent1">
                    <a:lumMod val="50000"/>
                    <a:lumOff val="50000"/>
                  </a:schemeClr>
                </a:solidFill>
              </a:rPr>
              <a:t>learning_rate:</a:t>
            </a:r>
          </a:p>
          <a:p>
            <a:endParaRPr lang="zh-CN" altLang="en-US" dirty="0"/>
          </a:p>
          <a:p>
            <a:pPr indent="457200"/>
            <a:r>
              <a:rPr lang="zh-CN" altLang="en-US" dirty="0"/>
              <a:t>学习率，默认设置在0.1，选择比较小的学习率能获得稳定的模型性能，通过不断下降选择找出最好的学习率</a:t>
            </a:r>
          </a:p>
        </p:txBody>
      </p:sp>
      <p:sp>
        <p:nvSpPr>
          <p:cNvPr id="15" name="文本框 14">
            <a:extLst>
              <a:ext uri="{FF2B5EF4-FFF2-40B4-BE49-F238E27FC236}">
                <a16:creationId xmlns:a16="http://schemas.microsoft.com/office/drawing/2014/main" id="{05364014-4045-62C6-40C2-DFB99144DBF3}"/>
              </a:ext>
            </a:extLst>
          </p:cNvPr>
          <p:cNvSpPr txBox="1"/>
          <p:nvPr/>
        </p:nvSpPr>
        <p:spPr>
          <a:xfrm>
            <a:off x="3875539" y="2267504"/>
            <a:ext cx="4572000" cy="923330"/>
          </a:xfrm>
          <a:prstGeom prst="rect">
            <a:avLst/>
          </a:prstGeom>
          <a:noFill/>
        </p:spPr>
        <p:txBody>
          <a:bodyPr wrap="square">
            <a:spAutoFit/>
          </a:bodyPr>
          <a:lstStyle/>
          <a:p>
            <a:r>
              <a:rPr lang="zh-CN" altLang="en-US" dirty="0">
                <a:solidFill>
                  <a:schemeClr val="accent1">
                    <a:lumMod val="50000"/>
                    <a:lumOff val="50000"/>
                  </a:schemeClr>
                </a:solidFill>
              </a:rPr>
              <a:t>max_depth:</a:t>
            </a:r>
          </a:p>
          <a:p>
            <a:endParaRPr lang="zh-CN" altLang="en-US" dirty="0"/>
          </a:p>
          <a:p>
            <a:pPr indent="457200"/>
            <a:r>
              <a:rPr lang="zh-CN" altLang="en-US" dirty="0"/>
              <a:t>树模型的深度。防止过拟合的最重要的参数，一般设置在3-5之间，对模型性能和泛华能力有决定性作用。</a:t>
            </a:r>
          </a:p>
        </p:txBody>
      </p:sp>
      <p:sp>
        <p:nvSpPr>
          <p:cNvPr id="17" name="文本框 16">
            <a:extLst>
              <a:ext uri="{FF2B5EF4-FFF2-40B4-BE49-F238E27FC236}">
                <a16:creationId xmlns:a16="http://schemas.microsoft.com/office/drawing/2014/main" id="{8D2E9803-A5F6-05A6-90C1-EBF0E4B782D9}"/>
              </a:ext>
            </a:extLst>
          </p:cNvPr>
          <p:cNvSpPr txBox="1"/>
          <p:nvPr/>
        </p:nvSpPr>
        <p:spPr>
          <a:xfrm>
            <a:off x="3778624" y="3447977"/>
            <a:ext cx="4572000" cy="1131079"/>
          </a:xfrm>
          <a:prstGeom prst="rect">
            <a:avLst/>
          </a:prstGeom>
          <a:noFill/>
        </p:spPr>
        <p:txBody>
          <a:bodyPr wrap="square">
            <a:spAutoFit/>
          </a:bodyPr>
          <a:lstStyle/>
          <a:p>
            <a:r>
              <a:rPr lang="zh-CN" altLang="en-US" dirty="0"/>
              <a:t> </a:t>
            </a:r>
            <a:r>
              <a:rPr lang="zh-CN" altLang="en-US" dirty="0">
                <a:solidFill>
                  <a:schemeClr val="accent1">
                    <a:lumMod val="50000"/>
                    <a:lumOff val="50000"/>
                  </a:schemeClr>
                </a:solidFill>
              </a:rPr>
              <a:t>num_leaves:</a:t>
            </a:r>
            <a:endParaRPr lang="zh-CN" altLang="en-US" dirty="0"/>
          </a:p>
          <a:p>
            <a:endParaRPr lang="zh-CN" altLang="en-US" dirty="0"/>
          </a:p>
          <a:p>
            <a:pPr indent="457200"/>
            <a:r>
              <a:rPr lang="zh-CN" altLang="en-US" dirty="0"/>
              <a:t>一棵树上的叶子节点个数，节点数要与man_depth来配合，用树模型深度限制叶子节点个数，要小于2^max_depth-1。</a:t>
            </a:r>
          </a:p>
        </p:txBody>
      </p:sp>
      <p:sp>
        <p:nvSpPr>
          <p:cNvPr id="18" name="文本框 17">
            <a:extLst>
              <a:ext uri="{FF2B5EF4-FFF2-40B4-BE49-F238E27FC236}">
                <a16:creationId xmlns:a16="http://schemas.microsoft.com/office/drawing/2014/main" id="{5FA63CF3-AD4F-0988-B2C1-E0A2406F644A}"/>
              </a:ext>
            </a:extLst>
          </p:cNvPr>
          <p:cNvSpPr txBox="1"/>
          <p:nvPr/>
        </p:nvSpPr>
        <p:spPr>
          <a:xfrm>
            <a:off x="322993" y="771569"/>
            <a:ext cx="1900378" cy="300082"/>
          </a:xfrm>
          <a:prstGeom prst="rect">
            <a:avLst/>
          </a:prstGeom>
          <a:noFill/>
        </p:spPr>
        <p:txBody>
          <a:bodyPr wrap="square" rtlCol="0">
            <a:spAutoFit/>
          </a:bodyPr>
          <a:lstStyle/>
          <a:p>
            <a:r>
              <a:rPr lang="zh-CN" altLang="en-US" dirty="0"/>
              <a:t>模型参数：</a:t>
            </a:r>
          </a:p>
        </p:txBody>
      </p:sp>
    </p:spTree>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B8A2C46-DFF8-4F9D-1386-761C7D418550}"/>
              </a:ext>
            </a:extLst>
          </p:cNvPr>
          <p:cNvSpPr txBox="1"/>
          <p:nvPr/>
        </p:nvSpPr>
        <p:spPr>
          <a:xfrm>
            <a:off x="510988" y="726142"/>
            <a:ext cx="4403912" cy="300082"/>
          </a:xfrm>
          <a:prstGeom prst="rect">
            <a:avLst/>
          </a:prstGeom>
          <a:noFill/>
        </p:spPr>
        <p:txBody>
          <a:bodyPr wrap="square" rtlCol="0">
            <a:spAutoFit/>
          </a:bodyPr>
          <a:lstStyle/>
          <a:p>
            <a:r>
              <a:rPr lang="zh-CN" altLang="en-US" dirty="0"/>
              <a:t>最终结果截图：</a:t>
            </a:r>
          </a:p>
        </p:txBody>
      </p:sp>
      <p:pic>
        <p:nvPicPr>
          <p:cNvPr id="7" name="图片 6">
            <a:extLst>
              <a:ext uri="{FF2B5EF4-FFF2-40B4-BE49-F238E27FC236}">
                <a16:creationId xmlns:a16="http://schemas.microsoft.com/office/drawing/2014/main" id="{B9825640-B7A7-5F80-0DC7-6E898CCB3650}"/>
              </a:ext>
            </a:extLst>
          </p:cNvPr>
          <p:cNvPicPr>
            <a:picLocks noChangeAspect="1"/>
          </p:cNvPicPr>
          <p:nvPr/>
        </p:nvPicPr>
        <p:blipFill>
          <a:blip r:embed="rId2"/>
          <a:stretch>
            <a:fillRect/>
          </a:stretch>
        </p:blipFill>
        <p:spPr>
          <a:xfrm>
            <a:off x="350596" y="1637109"/>
            <a:ext cx="8309309" cy="1600339"/>
          </a:xfrm>
          <a:prstGeom prst="rect">
            <a:avLst/>
          </a:prstGeom>
        </p:spPr>
      </p:pic>
    </p:spTree>
    <p:extLst>
      <p:ext uri="{BB962C8B-B14F-4D97-AF65-F5344CB8AC3E}">
        <p14:creationId xmlns:p14="http://schemas.microsoft.com/office/powerpoint/2010/main" val="248734512"/>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56" name="矩形 55"/>
          <p:cNvSpPr/>
          <p:nvPr/>
        </p:nvSpPr>
        <p:spPr bwMode="auto">
          <a:xfrm>
            <a:off x="93420" y="215375"/>
            <a:ext cx="180049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第三部分：总结</a:t>
            </a:r>
          </a:p>
        </p:txBody>
      </p:sp>
      <p:sp>
        <p:nvSpPr>
          <p:cNvPr id="57" name="矩形 56"/>
          <p:cNvSpPr/>
          <p:nvPr/>
        </p:nvSpPr>
        <p:spPr>
          <a:xfrm>
            <a:off x="90232" y="575233"/>
            <a:ext cx="942887"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THE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圆角矩形 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224499" y="1568288"/>
            <a:ext cx="6695001" cy="2958271"/>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schemeClr val="tx1">
                  <a:lumMod val="85000"/>
                  <a:lumOff val="15000"/>
                </a:schemeClr>
              </a:solidFill>
            </a:endParaRPr>
          </a:p>
        </p:txBody>
      </p:sp>
      <p:sp>
        <p:nvSpPr>
          <p:cNvPr id="9" name="椭圆 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51945" y="1948311"/>
            <a:ext cx="423556" cy="423557"/>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0" name="椭圆 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40786" y="1418852"/>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1" name="椭圆 10"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827051" y="1111717"/>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2" name="Freeform 5"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bwMode="auto">
          <a:xfrm>
            <a:off x="7361712" y="4112165"/>
            <a:ext cx="700997" cy="63202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3" name="椭圆 12"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155042" y="4581435"/>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4" name="椭圆 1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062709" y="4056586"/>
            <a:ext cx="158914" cy="158914"/>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5" name="矩形 14"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615960" y="2160089"/>
            <a:ext cx="6096250" cy="1998689"/>
          </a:xfrm>
          <a:prstGeom prst="rect">
            <a:avLst/>
          </a:prstGeom>
        </p:spPr>
        <p:txBody>
          <a:bodyPr wrap="square">
            <a:spAutoFit/>
          </a:bodyPr>
          <a:lstStyle/>
          <a:p>
            <a:pPr>
              <a:lnSpc>
                <a:spcPct val="150000"/>
              </a:lnSpc>
            </a:pPr>
            <a:r>
              <a:rPr lang="zh-CN" altLang="en-US" sz="1200" dirty="0">
                <a:solidFill>
                  <a:schemeClr val="tx1">
                    <a:lumMod val="85000"/>
                    <a:lumOff val="15000"/>
                  </a:schemeClr>
                </a:solidFill>
                <a:latin typeface="+mj-ea"/>
                <a:ea typeface="+mj-ea"/>
              </a:rPr>
              <a:t>这次机器学习课设是对平时上课知识的实际运用，通过对题目的解读，数据的分析，选择合适的算法进行训练模型，通过训练得来的模型预测分析。让我对机器学习的实战有基本的了解，对不同算法的选择有了初步的认识，比如我这次课设中用到的</a:t>
            </a:r>
            <a:r>
              <a:rPr lang="en-US" altLang="zh-CN" sz="1200" dirty="0">
                <a:solidFill>
                  <a:schemeClr val="tx1">
                    <a:lumMod val="85000"/>
                    <a:lumOff val="15000"/>
                  </a:schemeClr>
                </a:solidFill>
                <a:latin typeface="+mj-ea"/>
                <a:ea typeface="+mj-ea"/>
              </a:rPr>
              <a:t>SVM</a:t>
            </a:r>
            <a:r>
              <a:rPr lang="zh-CN" altLang="en-US" sz="1200" dirty="0">
                <a:solidFill>
                  <a:schemeClr val="tx1">
                    <a:lumMod val="85000"/>
                    <a:lumOff val="15000"/>
                  </a:schemeClr>
                </a:solidFill>
                <a:latin typeface="+mj-ea"/>
                <a:ea typeface="+mj-ea"/>
              </a:rPr>
              <a:t>和</a:t>
            </a:r>
            <a:r>
              <a:rPr lang="en-US" altLang="zh-CN" sz="1200" dirty="0" err="1">
                <a:solidFill>
                  <a:schemeClr val="tx1">
                    <a:lumMod val="85000"/>
                    <a:lumOff val="15000"/>
                  </a:schemeClr>
                </a:solidFill>
                <a:latin typeface="+mj-ea"/>
                <a:ea typeface="+mj-ea"/>
              </a:rPr>
              <a:t>LightGBM</a:t>
            </a:r>
            <a:r>
              <a:rPr lang="zh-CN" altLang="en-US" sz="1200" dirty="0">
                <a:solidFill>
                  <a:schemeClr val="tx1">
                    <a:lumMod val="85000"/>
                    <a:lumOff val="15000"/>
                  </a:schemeClr>
                </a:solidFill>
                <a:latin typeface="+mj-ea"/>
                <a:ea typeface="+mj-ea"/>
              </a:rPr>
              <a:t>，就适合高维度，样本少的数据。</a:t>
            </a:r>
            <a:endParaRPr lang="en-US" altLang="zh-CN" sz="1200" dirty="0">
              <a:solidFill>
                <a:schemeClr val="tx1">
                  <a:lumMod val="85000"/>
                  <a:lumOff val="15000"/>
                </a:schemeClr>
              </a:solidFill>
              <a:latin typeface="+mj-ea"/>
              <a:ea typeface="+mj-ea"/>
            </a:endParaRPr>
          </a:p>
          <a:p>
            <a:pPr>
              <a:lnSpc>
                <a:spcPct val="150000"/>
              </a:lnSpc>
            </a:pPr>
            <a:r>
              <a:rPr lang="zh-CN" altLang="en-US" sz="1200" dirty="0">
                <a:solidFill>
                  <a:schemeClr val="tx1">
                    <a:lumMod val="85000"/>
                    <a:lumOff val="15000"/>
                  </a:schemeClr>
                </a:solidFill>
                <a:latin typeface="+mj-ea"/>
                <a:ea typeface="+mj-ea"/>
              </a:rPr>
              <a:t>这次课设最大的收获就是对一个机器项目的流程有了一定的了解，一个模型中参数的选择有很重大的意义，不断的尝试修改，对比，是常事，同时更加深了对知识的理解、运用，对机器学习也产生极大地兴趣。</a:t>
            </a:r>
            <a:endParaRPr lang="en-US" altLang="zh-CN" sz="1200" dirty="0">
              <a:solidFill>
                <a:schemeClr val="tx1">
                  <a:lumMod val="85000"/>
                  <a:lumOff val="15000"/>
                </a:schemeClr>
              </a:solidFill>
              <a:latin typeface="+mj-ea"/>
              <a:ea typeface="+mj-ea"/>
            </a:endParaRPr>
          </a:p>
        </p:txBody>
      </p:sp>
      <p:grpSp>
        <p:nvGrpSpPr>
          <p:cNvPr id="17" name="组合 1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GrpSpPr/>
          <p:nvPr/>
        </p:nvGrpSpPr>
        <p:grpSpPr>
          <a:xfrm>
            <a:off x="781379" y="1141061"/>
            <a:ext cx="1207803" cy="1088968"/>
            <a:chOff x="758944" y="841266"/>
            <a:chExt cx="1207803" cy="1088968"/>
          </a:xfrm>
          <a:solidFill>
            <a:schemeClr val="accent1"/>
          </a:solidFill>
          <a:effectLst/>
        </p:grpSpPr>
        <p:sp>
          <p:nvSpPr>
            <p:cNvPr id="18" name="Freeform 5"/>
            <p:cNvSpPr/>
            <p:nvPr/>
          </p:nvSpPr>
          <p:spPr bwMode="auto">
            <a:xfrm>
              <a:off x="758944" y="841266"/>
              <a:ext cx="1207803" cy="10889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9" name="TextBox 156"/>
            <p:cNvSpPr txBox="1"/>
            <p:nvPr/>
          </p:nvSpPr>
          <p:spPr>
            <a:xfrm>
              <a:off x="922376" y="1143439"/>
              <a:ext cx="880940" cy="507703"/>
            </a:xfrm>
            <a:prstGeom prst="rect">
              <a:avLst/>
            </a:prstGeom>
            <a:grpFill/>
          </p:spPr>
          <p:txBody>
            <a:bodyPr wrap="square" rtlCol="0">
              <a:spAutoFit/>
            </a:bodyPr>
            <a:lstStyle/>
            <a:p>
              <a:pPr algn="ctr"/>
              <a:r>
                <a:rPr lang="zh-CN" altLang="en-US" sz="2700" b="1" dirty="0">
                  <a:solidFill>
                    <a:schemeClr val="bg1"/>
                  </a:solidFill>
                  <a:latin typeface="Impact MT Std" pitchFamily="34" charset="0"/>
                  <a:ea typeface="微软雅黑" panose="020B0503020204020204" pitchFamily="34" charset="-122"/>
                </a:rPr>
                <a:t>总结</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cxnSp>
        <p:nvCxnSpPr>
          <p:cNvPr id="34" name="直接连接符 33"/>
          <p:cNvCxnSpPr/>
          <p:nvPr/>
        </p:nvCxnSpPr>
        <p:spPr>
          <a:xfrm>
            <a:off x="8507553" y="4592875"/>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487068" y="4647886"/>
            <a:ext cx="1415772" cy="276999"/>
          </a:xfrm>
          <a:prstGeom prst="rect">
            <a:avLst/>
          </a:prstGeom>
        </p:spPr>
        <p:txBody>
          <a:bodyPr wrap="none">
            <a:spAutoFit/>
          </a:bodyPr>
          <a:lstStyle/>
          <a:p>
            <a:pPr algn="r">
              <a:defRPr/>
            </a:pPr>
            <a:r>
              <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填写你的课题名称</a:t>
            </a: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矩形 59"/>
          <p:cNvSpPr/>
          <p:nvPr/>
        </p:nvSpPr>
        <p:spPr bwMode="auto">
          <a:xfrm>
            <a:off x="1535206" y="1962591"/>
            <a:ext cx="1481496" cy="769441"/>
          </a:xfrm>
          <a:prstGeom prst="rect">
            <a:avLst/>
          </a:prstGeom>
        </p:spPr>
        <p:txBody>
          <a:bodyPr wrap="none">
            <a:spAutoFit/>
          </a:bodyPr>
          <a:lstStyle/>
          <a:p>
            <a:pPr algn="ctr">
              <a:defRPr/>
            </a:pPr>
            <a:r>
              <a:rPr lang="zh-CN" altLang="en-US" sz="44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目 录</a:t>
            </a:r>
          </a:p>
        </p:txBody>
      </p:sp>
      <p:sp>
        <p:nvSpPr>
          <p:cNvPr id="61" name="文本框 6"/>
          <p:cNvSpPr txBox="1">
            <a:spLocks noChangeArrowheads="1"/>
          </p:cNvSpPr>
          <p:nvPr/>
        </p:nvSpPr>
        <p:spPr bwMode="auto">
          <a:xfrm>
            <a:off x="5602159" y="1127809"/>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背景与任务</a:t>
            </a:r>
          </a:p>
        </p:txBody>
      </p:sp>
      <p:sp>
        <p:nvSpPr>
          <p:cNvPr id="62" name="矩形 61"/>
          <p:cNvSpPr/>
          <p:nvPr/>
        </p:nvSpPr>
        <p:spPr>
          <a:xfrm>
            <a:off x="5602159" y="1411389"/>
            <a:ext cx="2558714"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Background And Significance Of The Selected Topic</a:t>
            </a:r>
          </a:p>
        </p:txBody>
      </p:sp>
      <p:sp>
        <p:nvSpPr>
          <p:cNvPr id="63" name="椭圆 62"/>
          <p:cNvSpPr/>
          <p:nvPr/>
        </p:nvSpPr>
        <p:spPr>
          <a:xfrm>
            <a:off x="5161287" y="1133144"/>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1</a:t>
            </a:r>
            <a:endParaRPr lang="zh-CN" altLang="en-US" sz="1600">
              <a:latin typeface="+mj-lt"/>
            </a:endParaRPr>
          </a:p>
        </p:txBody>
      </p:sp>
      <p:sp>
        <p:nvSpPr>
          <p:cNvPr id="64" name="文本框 6"/>
          <p:cNvSpPr txBox="1">
            <a:spLocks noChangeArrowheads="1"/>
          </p:cNvSpPr>
          <p:nvPr/>
        </p:nvSpPr>
        <p:spPr bwMode="auto">
          <a:xfrm>
            <a:off x="5602159" y="2085889"/>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代码实现过程与思路</a:t>
            </a:r>
          </a:p>
        </p:txBody>
      </p:sp>
      <p:sp>
        <p:nvSpPr>
          <p:cNvPr id="65" name="矩形 64"/>
          <p:cNvSpPr/>
          <p:nvPr/>
        </p:nvSpPr>
        <p:spPr>
          <a:xfrm>
            <a:off x="5602159" y="2369469"/>
            <a:ext cx="1451038" cy="230832"/>
          </a:xfrm>
          <a:prstGeom prst="rect">
            <a:avLst/>
          </a:prstGeom>
        </p:spPr>
        <p:txBody>
          <a:bodyPr wrap="square">
            <a:spAutoFit/>
          </a:bodyPr>
          <a:lstStyle/>
          <a:p>
            <a:pPr algn="ctr" fontAlgn="base">
              <a:spcBef>
                <a:spcPct val="0"/>
              </a:spcBef>
              <a:spcAft>
                <a:spcPct val="0"/>
              </a:spcAft>
              <a:defRPr/>
            </a:pPr>
            <a:r>
              <a:rPr lang="en-US" altLang="zh-CN" sz="900" dirty="0">
                <a:solidFill>
                  <a:srgbClr val="304371"/>
                </a:solidFill>
                <a:latin typeface="Arial" panose="020B0604020202020204"/>
                <a:ea typeface="方正兰亭黑_GBK"/>
              </a:rPr>
              <a:t>Business Modeling</a:t>
            </a:r>
          </a:p>
        </p:txBody>
      </p:sp>
      <p:sp>
        <p:nvSpPr>
          <p:cNvPr id="66" name="椭圆 65"/>
          <p:cNvSpPr/>
          <p:nvPr/>
        </p:nvSpPr>
        <p:spPr>
          <a:xfrm>
            <a:off x="5161287" y="2100703"/>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2</a:t>
            </a:r>
            <a:endParaRPr lang="zh-CN" altLang="en-US" sz="1600">
              <a:latin typeface="+mj-lt"/>
            </a:endParaRPr>
          </a:p>
        </p:txBody>
      </p:sp>
      <p:sp>
        <p:nvSpPr>
          <p:cNvPr id="67" name="文本框 66"/>
          <p:cNvSpPr txBox="1">
            <a:spLocks noChangeArrowheads="1"/>
          </p:cNvSpPr>
          <p:nvPr/>
        </p:nvSpPr>
        <p:spPr bwMode="auto">
          <a:xfrm>
            <a:off x="5602159" y="3031604"/>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总结</a:t>
            </a:r>
          </a:p>
        </p:txBody>
      </p:sp>
      <p:sp>
        <p:nvSpPr>
          <p:cNvPr id="69" name="矩形 68"/>
          <p:cNvSpPr/>
          <p:nvPr/>
        </p:nvSpPr>
        <p:spPr>
          <a:xfrm>
            <a:off x="5602159" y="3314960"/>
            <a:ext cx="824265"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The Summary</a:t>
            </a:r>
          </a:p>
        </p:txBody>
      </p:sp>
      <p:sp>
        <p:nvSpPr>
          <p:cNvPr id="71" name="椭圆 70"/>
          <p:cNvSpPr/>
          <p:nvPr/>
        </p:nvSpPr>
        <p:spPr>
          <a:xfrm>
            <a:off x="5161287" y="3068262"/>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3</a:t>
            </a:r>
            <a:endParaRPr lang="zh-CN" altLang="en-US" sz="1600">
              <a:latin typeface="+mj-lt"/>
            </a:endParaRPr>
          </a:p>
        </p:txBody>
      </p:sp>
      <p:sp>
        <p:nvSpPr>
          <p:cNvPr id="19" name="菱形 18"/>
          <p:cNvSpPr/>
          <p:nvPr/>
        </p:nvSpPr>
        <p:spPr>
          <a:xfrm>
            <a:off x="891272" y="1266456"/>
            <a:ext cx="2769365" cy="276936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bwMode="auto">
          <a:xfrm>
            <a:off x="1337236" y="2676631"/>
            <a:ext cx="1877437" cy="461665"/>
          </a:xfrm>
          <a:prstGeom prst="rect">
            <a:avLst/>
          </a:prstGeom>
        </p:spPr>
        <p:txBody>
          <a:bodyPr wrap="none">
            <a:spAutoFit/>
          </a:bodyPr>
          <a:lstStyle/>
          <a:p>
            <a:pPr algn="ctr">
              <a:defRPr/>
            </a:pPr>
            <a:r>
              <a:rPr lang="en-US" altLang="zh-CN" sz="2400" kern="100" dirty="0">
                <a:solidFill>
                  <a:schemeClr val="accent1"/>
                </a:solidFill>
                <a:latin typeface="+mj-lt"/>
                <a:ea typeface="微软雅黑" panose="020B0503020204020204" pitchFamily="34" charset="-122"/>
                <a:cs typeface="Times New Roman" panose="02020603050405020304" pitchFamily="18" charset="0"/>
              </a:rPr>
              <a:t>CONTENTS</a:t>
            </a:r>
            <a:endParaRPr lang="zh-CN" altLang="en-US" sz="2400" kern="100" dirty="0">
              <a:solidFill>
                <a:schemeClr val="accent1"/>
              </a:solidFill>
              <a:latin typeface="+mj-lt"/>
              <a:ea typeface="微软雅黑" panose="020B0503020204020204" pitchFamily="34" charset="-122"/>
              <a:cs typeface="Times New Roman" panose="02020603050405020304" pitchFamily="18" charset="0"/>
            </a:endParaRPr>
          </a:p>
        </p:txBody>
      </p:sp>
      <p:sp>
        <p:nvSpPr>
          <p:cNvPr id="21" name="矩形 20"/>
          <p:cNvSpPr/>
          <p:nvPr/>
        </p:nvSpPr>
        <p:spPr bwMode="auto">
          <a:xfrm>
            <a:off x="266356" y="4667204"/>
            <a:ext cx="947695" cy="276999"/>
          </a:xfrm>
          <a:prstGeom prst="rect">
            <a:avLst/>
          </a:prstGeom>
        </p:spPr>
        <p:txBody>
          <a:bodyPr wrap="none">
            <a:spAutoFit/>
          </a:bodyPr>
          <a:lstStyle/>
          <a:p>
            <a:pP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2022-9-20</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49299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第一部分：背景与任务</a:t>
            </a:r>
          </a:p>
        </p:txBody>
      </p:sp>
      <p:sp>
        <p:nvSpPr>
          <p:cNvPr id="5" name="矩形 4"/>
          <p:cNvSpPr/>
          <p:nvPr/>
        </p:nvSpPr>
        <p:spPr>
          <a:xfrm>
            <a:off x="90232" y="575233"/>
            <a:ext cx="324640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BACKGROUND AND SIGNIFICANCE OF THE SELECTED TOPIC</a:t>
            </a:r>
          </a:p>
        </p:txBody>
      </p:sp>
      <p:sp>
        <p:nvSpPr>
          <p:cNvPr id="17" name="矩形 16"/>
          <p:cNvSpPr/>
          <p:nvPr/>
        </p:nvSpPr>
        <p:spPr>
          <a:xfrm>
            <a:off x="128818" y="665445"/>
            <a:ext cx="2022711" cy="400110"/>
          </a:xfrm>
          <a:prstGeom prst="rect">
            <a:avLst/>
          </a:prstGeom>
          <a:noFill/>
        </p:spPr>
        <p:txBody>
          <a:bodyPr wrap="square">
            <a:spAutoFit/>
          </a:bodyPr>
          <a:lstStyle/>
          <a:p>
            <a:r>
              <a:rPr lang="en-US" altLang="zh-CN" sz="2000" dirty="0">
                <a:latin typeface="+mj-ea"/>
              </a:rPr>
              <a:t>1.1 </a:t>
            </a:r>
            <a:r>
              <a:rPr lang="zh-CN" altLang="en-US" sz="2000" dirty="0">
                <a:latin typeface="+mj-ea"/>
              </a:rPr>
              <a:t>选题的背景</a:t>
            </a:r>
            <a:endParaRPr lang="zh-CN" altLang="en-US" sz="2000" dirty="0"/>
          </a:p>
        </p:txBody>
      </p:sp>
      <p:sp>
        <p:nvSpPr>
          <p:cNvPr id="18" name="矩形 17"/>
          <p:cNvSpPr/>
          <p:nvPr/>
        </p:nvSpPr>
        <p:spPr>
          <a:xfrm>
            <a:off x="517712" y="1065555"/>
            <a:ext cx="8128705" cy="1997213"/>
          </a:xfrm>
          <a:prstGeom prst="rect">
            <a:avLst/>
          </a:prstGeom>
        </p:spPr>
        <p:txBody>
          <a:bodyPr wrap="square">
            <a:spAutoFit/>
          </a:bodyPr>
          <a:lstStyle/>
          <a:p>
            <a:pPr>
              <a:lnSpc>
                <a:spcPct val="150000"/>
              </a:lnSpc>
            </a:pPr>
            <a:r>
              <a:rPr lang="zh-CN" altLang="en-US" sz="1400" b="0" i="0" dirty="0">
                <a:solidFill>
                  <a:srgbClr val="666666"/>
                </a:solidFill>
                <a:effectLst/>
                <a:latin typeface="Avenir"/>
              </a:rPr>
              <a:t>随着数据量的不断积累，海量时序信息的处理需求日益凸显。作为时间序列数据分析中的重要任务之一，时间序列分类应用广泛且多样。时间序列分类旨在赋予序列某个离散标记。传统特征提取算法使用时间序列中的统计信息作为分类的依据。近年来，基于深度学习的时序分类取得了较大进展。基于端到端的特征提取方式，深度学习可以避免繁琐的人工特征设计。如何对时间序列中进行有效的分类</a:t>
            </a:r>
            <a:r>
              <a:rPr lang="en-US" altLang="zh-CN" sz="1400" b="0" i="0" dirty="0">
                <a:solidFill>
                  <a:srgbClr val="666666"/>
                </a:solidFill>
                <a:effectLst/>
                <a:latin typeface="Avenir"/>
              </a:rPr>
              <a:t>,</a:t>
            </a:r>
            <a:r>
              <a:rPr lang="zh-CN" altLang="en-US" sz="1400" b="0" i="0" dirty="0">
                <a:solidFill>
                  <a:srgbClr val="666666"/>
                </a:solidFill>
                <a:effectLst/>
                <a:latin typeface="Avenir"/>
              </a:rPr>
              <a:t>从繁芜丛杂的数据集中将具有某种特定形态的序列归属到同一个集合，对于学术研究及工业应用具有重要意义。</a:t>
            </a:r>
            <a:endParaRPr lang="en-US" altLang="zh-CN" sz="1400" dirty="0">
              <a:solidFill>
                <a:schemeClr val="bg1"/>
              </a:solidFill>
            </a:endParaRPr>
          </a:p>
        </p:txBody>
      </p:sp>
      <p:sp>
        <p:nvSpPr>
          <p:cNvPr id="20" name="矩形 19"/>
          <p:cNvSpPr/>
          <p:nvPr/>
        </p:nvSpPr>
        <p:spPr>
          <a:xfrm>
            <a:off x="4040659" y="3254482"/>
            <a:ext cx="4856205" cy="309637"/>
          </a:xfrm>
          <a:prstGeom prst="rect">
            <a:avLst/>
          </a:prstGeom>
        </p:spPr>
        <p:txBody>
          <a:bodyPr wrap="square">
            <a:spAutoFit/>
          </a:bodyPr>
          <a:lstStyle/>
          <a:p>
            <a:pPr>
              <a:lnSpc>
                <a:spcPct val="150000"/>
              </a:lnSpc>
            </a:pPr>
            <a:r>
              <a:rPr lang="en-US" altLang="zh-CN" sz="1050" dirty="0">
                <a:solidFill>
                  <a:schemeClr val="bg1"/>
                </a:solidFill>
              </a:rPr>
              <a:t>. </a:t>
            </a:r>
          </a:p>
        </p:txBody>
      </p:sp>
      <p:cxnSp>
        <p:nvCxnSpPr>
          <p:cNvPr id="11" name="直接连接符 10"/>
          <p:cNvCxnSpPr/>
          <p:nvPr/>
        </p:nvCxnSpPr>
        <p:spPr>
          <a:xfrm>
            <a:off x="4133324" y="2253794"/>
            <a:ext cx="1829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26C9A2AD-2D34-299B-B973-482D5F64B527}"/>
              </a:ext>
            </a:extLst>
          </p:cNvPr>
          <p:cNvSpPr txBox="1"/>
          <p:nvPr/>
        </p:nvSpPr>
        <p:spPr>
          <a:xfrm>
            <a:off x="128818" y="3200664"/>
            <a:ext cx="1633817" cy="400110"/>
          </a:xfrm>
          <a:prstGeom prst="rect">
            <a:avLst/>
          </a:prstGeom>
          <a:noFill/>
        </p:spPr>
        <p:txBody>
          <a:bodyPr wrap="square" rtlCol="0">
            <a:spAutoFit/>
          </a:bodyPr>
          <a:lstStyle/>
          <a:p>
            <a:r>
              <a:rPr lang="en-US" altLang="zh-CN" sz="2000" dirty="0">
                <a:latin typeface="+mj-ea"/>
              </a:rPr>
              <a:t>1.2 </a:t>
            </a:r>
            <a:r>
              <a:rPr lang="zh-CN" altLang="en-US" sz="2000" dirty="0">
                <a:latin typeface="+mj-ea"/>
              </a:rPr>
              <a:t>任务</a:t>
            </a:r>
          </a:p>
        </p:txBody>
      </p:sp>
      <p:sp>
        <p:nvSpPr>
          <p:cNvPr id="6" name="文本框 5">
            <a:extLst>
              <a:ext uri="{FF2B5EF4-FFF2-40B4-BE49-F238E27FC236}">
                <a16:creationId xmlns:a16="http://schemas.microsoft.com/office/drawing/2014/main" id="{56FF711F-8DDD-5763-6A86-6C8150633A96}"/>
              </a:ext>
            </a:extLst>
          </p:cNvPr>
          <p:cNvSpPr txBox="1"/>
          <p:nvPr/>
        </p:nvSpPr>
        <p:spPr>
          <a:xfrm>
            <a:off x="598394" y="3637429"/>
            <a:ext cx="7987553" cy="507831"/>
          </a:xfrm>
          <a:prstGeom prst="rect">
            <a:avLst/>
          </a:prstGeom>
          <a:noFill/>
        </p:spPr>
        <p:txBody>
          <a:bodyPr wrap="square" rtlCol="0">
            <a:spAutoFit/>
          </a:bodyPr>
          <a:lstStyle/>
          <a:p>
            <a:r>
              <a:rPr lang="zh-CN" altLang="en-US" b="0" i="0" dirty="0">
                <a:solidFill>
                  <a:srgbClr val="666666"/>
                </a:solidFill>
                <a:effectLst/>
                <a:latin typeface="Avenir"/>
              </a:rPr>
              <a:t>基于上述实际需求以及深度学习的进展，本次训练赛旨在构建通用的时间序列分类算法。通过本赛题建立准确的时间序列分类模型，希望大家探索更为鲁棒的时序特征表述方法。</a:t>
            </a:r>
            <a:endParaRPr lang="zh-CN" altLang="en-US" dirty="0"/>
          </a:p>
        </p:txBody>
      </p:sp>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507800F-426B-1D39-6317-D78C8BE68DF8}"/>
              </a:ext>
            </a:extLst>
          </p:cNvPr>
          <p:cNvSpPr txBox="1"/>
          <p:nvPr/>
        </p:nvSpPr>
        <p:spPr>
          <a:xfrm>
            <a:off x="475989" y="375781"/>
            <a:ext cx="2868460" cy="523220"/>
          </a:xfrm>
          <a:prstGeom prst="rect">
            <a:avLst/>
          </a:prstGeom>
          <a:noFill/>
        </p:spPr>
        <p:txBody>
          <a:bodyPr wrap="square" rtlCol="0">
            <a:spAutoFit/>
          </a:bodyPr>
          <a:lstStyle/>
          <a:p>
            <a:r>
              <a:rPr lang="en-US" altLang="zh-CN" sz="2800" dirty="0"/>
              <a:t>1.3</a:t>
            </a:r>
            <a:r>
              <a:rPr lang="zh-CN" altLang="en-US" sz="2800" dirty="0"/>
              <a:t>评估指标</a:t>
            </a:r>
            <a:r>
              <a:rPr lang="zh-CN" altLang="en-US" dirty="0"/>
              <a:t>：</a:t>
            </a:r>
          </a:p>
        </p:txBody>
      </p:sp>
      <p:pic>
        <p:nvPicPr>
          <p:cNvPr id="4" name="图片 3">
            <a:extLst>
              <a:ext uri="{FF2B5EF4-FFF2-40B4-BE49-F238E27FC236}">
                <a16:creationId xmlns:a16="http://schemas.microsoft.com/office/drawing/2014/main" id="{FADC93FF-9BFA-55C8-984B-7C2A9BEAF8F8}"/>
              </a:ext>
            </a:extLst>
          </p:cNvPr>
          <p:cNvPicPr>
            <a:picLocks noChangeAspect="1"/>
          </p:cNvPicPr>
          <p:nvPr/>
        </p:nvPicPr>
        <p:blipFill>
          <a:blip r:embed="rId2"/>
          <a:stretch>
            <a:fillRect/>
          </a:stretch>
        </p:blipFill>
        <p:spPr>
          <a:xfrm>
            <a:off x="638828" y="1004911"/>
            <a:ext cx="6626269" cy="2217627"/>
          </a:xfrm>
          <a:prstGeom prst="rect">
            <a:avLst/>
          </a:prstGeom>
        </p:spPr>
      </p:pic>
      <p:sp>
        <p:nvSpPr>
          <p:cNvPr id="5" name="文本框 4">
            <a:extLst>
              <a:ext uri="{FF2B5EF4-FFF2-40B4-BE49-F238E27FC236}">
                <a16:creationId xmlns:a16="http://schemas.microsoft.com/office/drawing/2014/main" id="{9853160B-A67D-6E61-45DC-285F9B9AF796}"/>
              </a:ext>
            </a:extLst>
          </p:cNvPr>
          <p:cNvSpPr txBox="1"/>
          <p:nvPr/>
        </p:nvSpPr>
        <p:spPr>
          <a:xfrm>
            <a:off x="475989" y="3222538"/>
            <a:ext cx="6501009" cy="300082"/>
          </a:xfrm>
          <a:prstGeom prst="rect">
            <a:avLst/>
          </a:prstGeom>
          <a:noFill/>
        </p:spPr>
        <p:txBody>
          <a:bodyPr wrap="square" rtlCol="0">
            <a:spAutoFit/>
          </a:bodyPr>
          <a:lstStyle/>
          <a:p>
            <a:r>
              <a:rPr lang="zh-CN" altLang="en-US" dirty="0"/>
              <a:t>最后公式得到的</a:t>
            </a:r>
            <a:r>
              <a:rPr lang="en-US" altLang="zh-CN" dirty="0"/>
              <a:t>score</a:t>
            </a:r>
            <a:r>
              <a:rPr lang="zh-CN" altLang="en-US" dirty="0"/>
              <a:t>就是本次赛题的评估标准，</a:t>
            </a:r>
            <a:r>
              <a:rPr lang="en-US" altLang="zh-CN" dirty="0"/>
              <a:t>score</a:t>
            </a:r>
            <a:r>
              <a:rPr lang="zh-CN" altLang="en-US" dirty="0"/>
              <a:t>越大则效果越好</a:t>
            </a:r>
          </a:p>
        </p:txBody>
      </p:sp>
    </p:spTree>
    <p:extLst>
      <p:ext uri="{BB962C8B-B14F-4D97-AF65-F5344CB8AC3E}">
        <p14:creationId xmlns:p14="http://schemas.microsoft.com/office/powerpoint/2010/main" val="497703577"/>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CE1A271-BB20-2C05-E20E-CA79B3F1A9F1}"/>
              </a:ext>
            </a:extLst>
          </p:cNvPr>
          <p:cNvSpPr txBox="1"/>
          <p:nvPr/>
        </p:nvSpPr>
        <p:spPr>
          <a:xfrm>
            <a:off x="275573" y="438806"/>
            <a:ext cx="4597052" cy="300082"/>
          </a:xfrm>
          <a:prstGeom prst="rect">
            <a:avLst/>
          </a:prstGeom>
          <a:noFill/>
        </p:spPr>
        <p:txBody>
          <a:bodyPr wrap="square" rtlCol="0">
            <a:spAutoFit/>
          </a:bodyPr>
          <a:lstStyle/>
          <a:p>
            <a:r>
              <a:rPr lang="en-US" altLang="zh-CN" dirty="0"/>
              <a:t>1.4</a:t>
            </a:r>
            <a:r>
              <a:rPr lang="zh-CN" altLang="en-US" dirty="0"/>
              <a:t>赛题模型选择</a:t>
            </a:r>
          </a:p>
        </p:txBody>
      </p:sp>
      <p:sp>
        <p:nvSpPr>
          <p:cNvPr id="4" name="文本框 3">
            <a:extLst>
              <a:ext uri="{FF2B5EF4-FFF2-40B4-BE49-F238E27FC236}">
                <a16:creationId xmlns:a16="http://schemas.microsoft.com/office/drawing/2014/main" id="{9DC35D87-8864-9DB5-98E1-33F80C4AD1FC}"/>
              </a:ext>
            </a:extLst>
          </p:cNvPr>
          <p:cNvSpPr txBox="1"/>
          <p:nvPr/>
        </p:nvSpPr>
        <p:spPr>
          <a:xfrm>
            <a:off x="425885" y="1027134"/>
            <a:ext cx="7182976" cy="1169551"/>
          </a:xfrm>
          <a:prstGeom prst="rect">
            <a:avLst/>
          </a:prstGeom>
          <a:noFill/>
        </p:spPr>
        <p:txBody>
          <a:bodyPr wrap="square" rtlCol="0">
            <a:spAutoFit/>
          </a:bodyPr>
          <a:lstStyle/>
          <a:p>
            <a:pPr indent="304800" algn="just" fontAlgn="base"/>
            <a:r>
              <a:rPr lang="zh-CN" altLang="en-US" sz="1400" kern="100" dirty="0">
                <a:effectLst/>
                <a:latin typeface="Times New Roman" panose="02020603050405020304" pitchFamily="18" charset="0"/>
                <a:ea typeface="宋体" panose="02010600030101010101" pitchFamily="2" charset="-122"/>
              </a:rPr>
              <a:t>通过题目给的样本提交实例，以及训练集的标签只有</a:t>
            </a:r>
            <a:r>
              <a:rPr lang="en-US" altLang="zh-CN" sz="1400" kern="100" dirty="0">
                <a:effectLst/>
                <a:latin typeface="Times New Roman" panose="02020603050405020304" pitchFamily="18" charset="0"/>
                <a:ea typeface="宋体" panose="02010600030101010101" pitchFamily="2" charset="-122"/>
              </a:rPr>
              <a:t>0</a:t>
            </a:r>
            <a:r>
              <a:rPr lang="zh-CN" altLang="en-US" sz="1400" kern="100" dirty="0">
                <a:effectLst/>
                <a:latin typeface="Times New Roman" panose="02020603050405020304" pitchFamily="18" charset="0"/>
                <a:ea typeface="宋体" panose="02010600030101010101" pitchFamily="2" charset="-122"/>
              </a:rPr>
              <a:t>或</a:t>
            </a:r>
            <a:r>
              <a:rPr lang="en-US" altLang="zh-CN" sz="1400" kern="100" dirty="0">
                <a:effectLst/>
                <a:latin typeface="Times New Roman" panose="02020603050405020304" pitchFamily="18" charset="0"/>
                <a:ea typeface="宋体" panose="02010600030101010101" pitchFamily="2" charset="-122"/>
              </a:rPr>
              <a:t>1</a:t>
            </a:r>
            <a:r>
              <a:rPr lang="zh-CN" altLang="en-US" sz="1400" kern="100" dirty="0">
                <a:latin typeface="Times New Roman" panose="02020603050405020304" pitchFamily="18" charset="0"/>
                <a:ea typeface="宋体" panose="02010600030101010101" pitchFamily="2" charset="-122"/>
              </a:rPr>
              <a:t>两个数值，可以看出该问题是一个二分类的监督学习问题，为后续训练模型采用的算法提供了选择方向，如朴素贝叶斯，逻辑回归，决策树，</a:t>
            </a:r>
            <a:r>
              <a:rPr lang="en-US" altLang="zh-CN" sz="1400" kern="100" dirty="0">
                <a:latin typeface="Times New Roman" panose="02020603050405020304" pitchFamily="18" charset="0"/>
                <a:ea typeface="宋体" panose="02010600030101010101" pitchFamily="2" charset="-122"/>
              </a:rPr>
              <a:t>SVM</a:t>
            </a:r>
            <a:r>
              <a:rPr lang="zh-CN" altLang="en-US" sz="1400" kern="100" dirty="0">
                <a:latin typeface="Times New Roman" panose="02020603050405020304" pitchFamily="18" charset="0"/>
                <a:ea typeface="宋体" panose="02010600030101010101" pitchFamily="2" charset="-122"/>
              </a:rPr>
              <a:t>等等。</a:t>
            </a:r>
            <a:endParaRPr lang="en-US" altLang="zh-CN" sz="1400" kern="100" dirty="0">
              <a:latin typeface="Times New Roman" panose="02020603050405020304" pitchFamily="18" charset="0"/>
              <a:ea typeface="宋体" panose="02010600030101010101" pitchFamily="2" charset="-122"/>
            </a:endParaRPr>
          </a:p>
          <a:p>
            <a:pPr indent="304800" algn="just" fontAlgn="base"/>
            <a:r>
              <a:rPr lang="zh-CN" altLang="en-US" sz="1400" kern="100" dirty="0">
                <a:latin typeface="Times New Roman" panose="02020603050405020304" pitchFamily="18" charset="0"/>
                <a:ea typeface="宋体" panose="02010600030101010101" pitchFamily="2" charset="-122"/>
              </a:rPr>
              <a:t>根据提供的样本数量在</a:t>
            </a:r>
            <a:r>
              <a:rPr lang="en-US" altLang="zh-CN" sz="1400" kern="100" dirty="0">
                <a:latin typeface="Times New Roman" panose="02020603050405020304" pitchFamily="18" charset="0"/>
                <a:ea typeface="宋体" panose="02010600030101010101" pitchFamily="2" charset="-122"/>
              </a:rPr>
              <a:t>210</a:t>
            </a:r>
            <a:r>
              <a:rPr lang="zh-CN" altLang="en-US" sz="1400" kern="100" dirty="0">
                <a:latin typeface="Times New Roman" panose="02020603050405020304" pitchFamily="18" charset="0"/>
                <a:ea typeface="宋体" panose="02010600030101010101" pitchFamily="2" charset="-122"/>
              </a:rPr>
              <a:t>，数据的特征为</a:t>
            </a:r>
            <a:r>
              <a:rPr lang="en-US" altLang="zh-CN" sz="1400" kern="100" dirty="0">
                <a:latin typeface="Times New Roman" panose="02020603050405020304" pitchFamily="18" charset="0"/>
                <a:ea typeface="宋体" panose="02010600030101010101" pitchFamily="2" charset="-122"/>
              </a:rPr>
              <a:t>240</a:t>
            </a:r>
            <a:r>
              <a:rPr lang="zh-CN" altLang="en-US" sz="1400" kern="100" dirty="0">
                <a:latin typeface="Times New Roman" panose="02020603050405020304" pitchFamily="18" charset="0"/>
                <a:ea typeface="宋体" panose="02010600030101010101" pitchFamily="2" charset="-122"/>
              </a:rPr>
              <a:t>，在首先就想到</a:t>
            </a:r>
            <a:r>
              <a:rPr lang="en-US" altLang="zh-CN" sz="1400" kern="100" dirty="0">
                <a:latin typeface="Times New Roman" panose="02020603050405020304" pitchFamily="18" charset="0"/>
                <a:ea typeface="宋体" panose="02010600030101010101" pitchFamily="2" charset="-122"/>
              </a:rPr>
              <a:t>SVM</a:t>
            </a:r>
            <a:r>
              <a:rPr lang="zh-CN" altLang="en-US" sz="1400" kern="100" dirty="0">
                <a:latin typeface="Times New Roman" panose="02020603050405020304" pitchFamily="18" charset="0"/>
                <a:ea typeface="宋体" panose="02010600030101010101" pitchFamily="2" charset="-122"/>
              </a:rPr>
              <a:t>来解决问题，但效果的有限，为了改进又采取了</a:t>
            </a:r>
            <a:r>
              <a:rPr lang="en-US" altLang="zh-CN" sz="1400" kern="100" dirty="0" err="1">
                <a:latin typeface="Times New Roman" panose="02020603050405020304" pitchFamily="18" charset="0"/>
                <a:ea typeface="宋体" panose="02010600030101010101" pitchFamily="2" charset="-122"/>
              </a:rPr>
              <a:t>LightGBM</a:t>
            </a:r>
            <a:r>
              <a:rPr lang="zh-CN" altLang="en-US" sz="1400" kern="100" dirty="0">
                <a:latin typeface="Times New Roman" panose="02020603050405020304" pitchFamily="18" charset="0"/>
                <a:ea typeface="宋体" panose="02010600030101010101" pitchFamily="2" charset="-122"/>
              </a:rPr>
              <a:t>模型算法在后续采用这两个算法来预测目标值。</a:t>
            </a:r>
            <a:endParaRPr lang="zh-CN" altLang="en-US" dirty="0"/>
          </a:p>
        </p:txBody>
      </p:sp>
      <p:pic>
        <p:nvPicPr>
          <p:cNvPr id="6" name="图片 5">
            <a:extLst>
              <a:ext uri="{FF2B5EF4-FFF2-40B4-BE49-F238E27FC236}">
                <a16:creationId xmlns:a16="http://schemas.microsoft.com/office/drawing/2014/main" id="{27F46C65-FE6C-6E4D-4509-E451D0EE5813}"/>
              </a:ext>
            </a:extLst>
          </p:cNvPr>
          <p:cNvPicPr>
            <a:picLocks noChangeAspect="1"/>
          </p:cNvPicPr>
          <p:nvPr/>
        </p:nvPicPr>
        <p:blipFill>
          <a:blip r:embed="rId3"/>
          <a:stretch>
            <a:fillRect/>
          </a:stretch>
        </p:blipFill>
        <p:spPr>
          <a:xfrm>
            <a:off x="425885" y="2467888"/>
            <a:ext cx="1607959" cy="20641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2863841" y="2094283"/>
            <a:ext cx="3416320" cy="523220"/>
          </a:xfrm>
          <a:prstGeom prst="rect">
            <a:avLst/>
          </a:prstGeom>
          <a:noFill/>
        </p:spPr>
        <p:txBody>
          <a:bodyPr wrap="none">
            <a:spAutoFit/>
          </a:bodyPr>
          <a:lstStyle/>
          <a:p>
            <a:pPr algn="ctr">
              <a:defRPr/>
            </a:pPr>
            <a:r>
              <a:rPr lang="zh-CN" altLang="en-US" sz="28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代码实现过程与思路</a:t>
            </a:r>
          </a:p>
        </p:txBody>
      </p:sp>
      <p:sp>
        <p:nvSpPr>
          <p:cNvPr id="14" name="矩形 13"/>
          <p:cNvSpPr/>
          <p:nvPr/>
        </p:nvSpPr>
        <p:spPr>
          <a:xfrm>
            <a:off x="3912204" y="2617504"/>
            <a:ext cx="1319593" cy="253916"/>
          </a:xfrm>
          <a:prstGeom prst="rect">
            <a:avLst/>
          </a:prstGeom>
        </p:spPr>
        <p:txBody>
          <a:bodyPr wrap="none">
            <a:spAutoFit/>
          </a:bodyPr>
          <a:lstStyle/>
          <a:p>
            <a:pPr algn="ctr" fontAlgn="base">
              <a:spcBef>
                <a:spcPct val="0"/>
              </a:spcBef>
              <a:spcAft>
                <a:spcPct val="0"/>
              </a:spcAft>
              <a:defRPr/>
            </a:pPr>
            <a:r>
              <a:rPr lang="en-US" altLang="zh-CN" sz="1050" dirty="0">
                <a:solidFill>
                  <a:srgbClr val="304371"/>
                </a:solidFill>
                <a:latin typeface="Arial" panose="020B0604020202020204"/>
                <a:ea typeface="方正兰亭黑_GBK"/>
              </a:rPr>
              <a:t>Business Modeling</a:t>
            </a:r>
          </a:p>
        </p:txBody>
      </p:sp>
      <p:sp>
        <p:nvSpPr>
          <p:cNvPr id="15" name="矩形 14"/>
          <p:cNvSpPr/>
          <p:nvPr/>
        </p:nvSpPr>
        <p:spPr>
          <a:xfrm>
            <a:off x="2824381" y="2963755"/>
            <a:ext cx="3495238" cy="507831"/>
          </a:xfrm>
          <a:prstGeom prst="rect">
            <a:avLst/>
          </a:prstGeom>
        </p:spPr>
        <p:txBody>
          <a:bodyPr wrap="square">
            <a:spAutoFit/>
          </a:bodyPr>
          <a:lstStyle/>
          <a:p>
            <a:pPr algn="ct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8" name="Group 4"/>
          <p:cNvGrpSpPr>
            <a:grpSpLocks noChangeAspect="1"/>
          </p:cNvGrpSpPr>
          <p:nvPr/>
        </p:nvGrpSpPr>
        <p:grpSpPr bwMode="auto">
          <a:xfrm>
            <a:off x="4316309" y="637628"/>
            <a:ext cx="511381" cy="446060"/>
            <a:chOff x="352" y="2796"/>
            <a:chExt cx="869" cy="758"/>
          </a:xfrm>
          <a:solidFill>
            <a:schemeClr val="accent1"/>
          </a:solidFill>
        </p:grpSpPr>
        <p:sp>
          <p:nvSpPr>
            <p:cNvPr id="9" name="Freeform 5"/>
            <p:cNvSpPr>
              <a:spLocks noEditPoints="1"/>
            </p:cNvSpPr>
            <p:nvPr/>
          </p:nvSpPr>
          <p:spPr bwMode="auto">
            <a:xfrm>
              <a:off x="352" y="2796"/>
              <a:ext cx="869" cy="758"/>
            </a:xfrm>
            <a:custGeom>
              <a:avLst/>
              <a:gdLst>
                <a:gd name="T0" fmla="*/ 796 w 907"/>
                <a:gd name="T1" fmla="*/ 657 h 791"/>
                <a:gd name="T2" fmla="*/ 876 w 907"/>
                <a:gd name="T3" fmla="*/ 545 h 791"/>
                <a:gd name="T4" fmla="*/ 907 w 907"/>
                <a:gd name="T5" fmla="*/ 519 h 791"/>
                <a:gd name="T6" fmla="*/ 876 w 907"/>
                <a:gd name="T7" fmla="*/ 493 h 791"/>
                <a:gd name="T8" fmla="*/ 796 w 907"/>
                <a:gd name="T9" fmla="*/ 380 h 791"/>
                <a:gd name="T10" fmla="*/ 902 w 907"/>
                <a:gd name="T11" fmla="*/ 272 h 791"/>
                <a:gd name="T12" fmla="*/ 796 w 907"/>
                <a:gd name="T13" fmla="*/ 165 h 791"/>
                <a:gd name="T14" fmla="*/ 876 w 907"/>
                <a:gd name="T15" fmla="*/ 52 h 791"/>
                <a:gd name="T16" fmla="*/ 876 w 907"/>
                <a:gd name="T17" fmla="*/ 0 h 791"/>
                <a:gd name="T18" fmla="*/ 132 w 907"/>
                <a:gd name="T19" fmla="*/ 0 h 791"/>
                <a:gd name="T20" fmla="*/ 0 w 907"/>
                <a:gd name="T21" fmla="*/ 165 h 791"/>
                <a:gd name="T22" fmla="*/ 0 w 907"/>
                <a:gd name="T23" fmla="*/ 380 h 791"/>
                <a:gd name="T24" fmla="*/ 54 w 907"/>
                <a:gd name="T25" fmla="*/ 519 h 791"/>
                <a:gd name="T26" fmla="*/ 0 w 907"/>
                <a:gd name="T27" fmla="*/ 657 h 791"/>
                <a:gd name="T28" fmla="*/ 869 w 907"/>
                <a:gd name="T29" fmla="*/ 791 h 791"/>
                <a:gd name="T30" fmla="*/ 871 w 907"/>
                <a:gd name="T31" fmla="*/ 791 h 791"/>
                <a:gd name="T32" fmla="*/ 902 w 907"/>
                <a:gd name="T33" fmla="*/ 765 h 791"/>
                <a:gd name="T34" fmla="*/ 772 w 907"/>
                <a:gd name="T35" fmla="*/ 246 h 791"/>
                <a:gd name="T36" fmla="*/ 413 w 907"/>
                <a:gd name="T37" fmla="*/ 272 h 791"/>
                <a:gd name="T38" fmla="*/ 772 w 907"/>
                <a:gd name="T39" fmla="*/ 299 h 791"/>
                <a:gd name="T40" fmla="*/ 744 w 907"/>
                <a:gd name="T41" fmla="*/ 411 h 791"/>
                <a:gd name="T42" fmla="*/ 436 w 907"/>
                <a:gd name="T43" fmla="*/ 493 h 791"/>
                <a:gd name="T44" fmla="*/ 436 w 907"/>
                <a:gd name="T45" fmla="*/ 545 h 791"/>
                <a:gd name="T46" fmla="*/ 744 w 907"/>
                <a:gd name="T47" fmla="*/ 627 h 791"/>
                <a:gd name="T48" fmla="*/ 772 w 907"/>
                <a:gd name="T49" fmla="*/ 739 h 791"/>
                <a:gd name="T50" fmla="*/ 51 w 907"/>
                <a:gd name="T51" fmla="*/ 657 h 791"/>
                <a:gd name="T52" fmla="*/ 132 w 907"/>
                <a:gd name="T53" fmla="*/ 545 h 791"/>
                <a:gd name="T54" fmla="*/ 189 w 907"/>
                <a:gd name="T55" fmla="*/ 519 h 791"/>
                <a:gd name="T56" fmla="*/ 132 w 907"/>
                <a:gd name="T57" fmla="*/ 493 h 791"/>
                <a:gd name="T58" fmla="*/ 51 w 907"/>
                <a:gd name="T59" fmla="*/ 380 h 791"/>
                <a:gd name="T60" fmla="*/ 163 w 907"/>
                <a:gd name="T61" fmla="*/ 299 h 791"/>
                <a:gd name="T62" fmla="*/ 163 w 907"/>
                <a:gd name="T63" fmla="*/ 246 h 791"/>
                <a:gd name="T64" fmla="*/ 51 w 907"/>
                <a:gd name="T65" fmla="*/ 165 h 791"/>
                <a:gd name="T66" fmla="*/ 132 w 907"/>
                <a:gd name="T67" fmla="*/ 52 h 791"/>
                <a:gd name="T68" fmla="*/ 744 w 907"/>
                <a:gd name="T69" fmla="*/ 134 h 791"/>
                <a:gd name="T70" fmla="*/ 772 w 907"/>
                <a:gd name="T71" fmla="*/ 246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7" h="791">
                  <a:moveTo>
                    <a:pt x="876" y="739"/>
                  </a:moveTo>
                  <a:cubicBezTo>
                    <a:pt x="832" y="739"/>
                    <a:pt x="796" y="702"/>
                    <a:pt x="796" y="657"/>
                  </a:cubicBezTo>
                  <a:cubicBezTo>
                    <a:pt x="796" y="627"/>
                    <a:pt x="796" y="627"/>
                    <a:pt x="796" y="627"/>
                  </a:cubicBezTo>
                  <a:cubicBezTo>
                    <a:pt x="796" y="582"/>
                    <a:pt x="832" y="545"/>
                    <a:pt x="876" y="545"/>
                  </a:cubicBezTo>
                  <a:cubicBezTo>
                    <a:pt x="882" y="545"/>
                    <a:pt x="882" y="545"/>
                    <a:pt x="882" y="545"/>
                  </a:cubicBezTo>
                  <a:cubicBezTo>
                    <a:pt x="896" y="545"/>
                    <a:pt x="907" y="533"/>
                    <a:pt x="907" y="519"/>
                  </a:cubicBezTo>
                  <a:cubicBezTo>
                    <a:pt x="907" y="504"/>
                    <a:pt x="896" y="493"/>
                    <a:pt x="882" y="493"/>
                  </a:cubicBezTo>
                  <a:cubicBezTo>
                    <a:pt x="876" y="493"/>
                    <a:pt x="876" y="493"/>
                    <a:pt x="876" y="493"/>
                  </a:cubicBezTo>
                  <a:cubicBezTo>
                    <a:pt x="832" y="493"/>
                    <a:pt x="796" y="456"/>
                    <a:pt x="796" y="411"/>
                  </a:cubicBezTo>
                  <a:cubicBezTo>
                    <a:pt x="796" y="380"/>
                    <a:pt x="796" y="380"/>
                    <a:pt x="796" y="380"/>
                  </a:cubicBezTo>
                  <a:cubicBezTo>
                    <a:pt x="796" y="335"/>
                    <a:pt x="832" y="299"/>
                    <a:pt x="876" y="299"/>
                  </a:cubicBezTo>
                  <a:cubicBezTo>
                    <a:pt x="890" y="299"/>
                    <a:pt x="902" y="287"/>
                    <a:pt x="902" y="272"/>
                  </a:cubicBezTo>
                  <a:cubicBezTo>
                    <a:pt x="902" y="258"/>
                    <a:pt x="890" y="246"/>
                    <a:pt x="876" y="246"/>
                  </a:cubicBezTo>
                  <a:cubicBezTo>
                    <a:pt x="832" y="246"/>
                    <a:pt x="796" y="210"/>
                    <a:pt x="796" y="165"/>
                  </a:cubicBezTo>
                  <a:cubicBezTo>
                    <a:pt x="796" y="134"/>
                    <a:pt x="796" y="134"/>
                    <a:pt x="796" y="134"/>
                  </a:cubicBezTo>
                  <a:cubicBezTo>
                    <a:pt x="796" y="89"/>
                    <a:pt x="832" y="52"/>
                    <a:pt x="876" y="52"/>
                  </a:cubicBezTo>
                  <a:cubicBezTo>
                    <a:pt x="890" y="52"/>
                    <a:pt x="902" y="40"/>
                    <a:pt x="902" y="26"/>
                  </a:cubicBezTo>
                  <a:cubicBezTo>
                    <a:pt x="902" y="12"/>
                    <a:pt x="890" y="0"/>
                    <a:pt x="876" y="0"/>
                  </a:cubicBezTo>
                  <a:cubicBezTo>
                    <a:pt x="875" y="0"/>
                    <a:pt x="873" y="0"/>
                    <a:pt x="871" y="0"/>
                  </a:cubicBezTo>
                  <a:cubicBezTo>
                    <a:pt x="132" y="0"/>
                    <a:pt x="132" y="0"/>
                    <a:pt x="132" y="0"/>
                  </a:cubicBezTo>
                  <a:cubicBezTo>
                    <a:pt x="59" y="0"/>
                    <a:pt x="0" y="60"/>
                    <a:pt x="0" y="134"/>
                  </a:cubicBezTo>
                  <a:cubicBezTo>
                    <a:pt x="0" y="165"/>
                    <a:pt x="0" y="165"/>
                    <a:pt x="0" y="165"/>
                  </a:cubicBezTo>
                  <a:cubicBezTo>
                    <a:pt x="0" y="208"/>
                    <a:pt x="20" y="247"/>
                    <a:pt x="54" y="272"/>
                  </a:cubicBezTo>
                  <a:cubicBezTo>
                    <a:pt x="20" y="297"/>
                    <a:pt x="0" y="337"/>
                    <a:pt x="0" y="380"/>
                  </a:cubicBezTo>
                  <a:cubicBezTo>
                    <a:pt x="0" y="411"/>
                    <a:pt x="0" y="411"/>
                    <a:pt x="0" y="411"/>
                  </a:cubicBezTo>
                  <a:cubicBezTo>
                    <a:pt x="0" y="454"/>
                    <a:pt x="20" y="494"/>
                    <a:pt x="54" y="519"/>
                  </a:cubicBezTo>
                  <a:cubicBezTo>
                    <a:pt x="20" y="544"/>
                    <a:pt x="0" y="583"/>
                    <a:pt x="0" y="627"/>
                  </a:cubicBezTo>
                  <a:cubicBezTo>
                    <a:pt x="0" y="657"/>
                    <a:pt x="0" y="657"/>
                    <a:pt x="0" y="657"/>
                  </a:cubicBezTo>
                  <a:cubicBezTo>
                    <a:pt x="0" y="731"/>
                    <a:pt x="59" y="791"/>
                    <a:pt x="132" y="791"/>
                  </a:cubicBezTo>
                  <a:cubicBezTo>
                    <a:pt x="869" y="791"/>
                    <a:pt x="869" y="791"/>
                    <a:pt x="869" y="791"/>
                  </a:cubicBezTo>
                  <a:cubicBezTo>
                    <a:pt x="870" y="791"/>
                    <a:pt x="871" y="791"/>
                    <a:pt x="871" y="791"/>
                  </a:cubicBezTo>
                  <a:cubicBezTo>
                    <a:pt x="871" y="791"/>
                    <a:pt x="871" y="791"/>
                    <a:pt x="871" y="791"/>
                  </a:cubicBezTo>
                  <a:cubicBezTo>
                    <a:pt x="873" y="791"/>
                    <a:pt x="875" y="791"/>
                    <a:pt x="876" y="791"/>
                  </a:cubicBezTo>
                  <a:cubicBezTo>
                    <a:pt x="890" y="791"/>
                    <a:pt x="902" y="780"/>
                    <a:pt x="902" y="765"/>
                  </a:cubicBezTo>
                  <a:cubicBezTo>
                    <a:pt x="902" y="751"/>
                    <a:pt x="890" y="739"/>
                    <a:pt x="876" y="739"/>
                  </a:cubicBezTo>
                  <a:close/>
                  <a:moveTo>
                    <a:pt x="772" y="246"/>
                  </a:moveTo>
                  <a:cubicBezTo>
                    <a:pt x="439" y="246"/>
                    <a:pt x="439" y="246"/>
                    <a:pt x="439" y="246"/>
                  </a:cubicBezTo>
                  <a:cubicBezTo>
                    <a:pt x="425" y="246"/>
                    <a:pt x="413" y="258"/>
                    <a:pt x="413" y="272"/>
                  </a:cubicBezTo>
                  <a:cubicBezTo>
                    <a:pt x="413" y="287"/>
                    <a:pt x="425" y="299"/>
                    <a:pt x="439" y="299"/>
                  </a:cubicBezTo>
                  <a:cubicBezTo>
                    <a:pt x="772" y="299"/>
                    <a:pt x="772" y="299"/>
                    <a:pt x="772" y="299"/>
                  </a:cubicBezTo>
                  <a:cubicBezTo>
                    <a:pt x="754" y="322"/>
                    <a:pt x="744" y="350"/>
                    <a:pt x="744" y="380"/>
                  </a:cubicBezTo>
                  <a:cubicBezTo>
                    <a:pt x="744" y="411"/>
                    <a:pt x="744" y="411"/>
                    <a:pt x="744" y="411"/>
                  </a:cubicBezTo>
                  <a:cubicBezTo>
                    <a:pt x="744" y="441"/>
                    <a:pt x="754" y="470"/>
                    <a:pt x="772" y="493"/>
                  </a:cubicBezTo>
                  <a:cubicBezTo>
                    <a:pt x="436" y="493"/>
                    <a:pt x="436" y="493"/>
                    <a:pt x="436" y="493"/>
                  </a:cubicBezTo>
                  <a:cubicBezTo>
                    <a:pt x="422" y="493"/>
                    <a:pt x="411" y="504"/>
                    <a:pt x="411" y="519"/>
                  </a:cubicBezTo>
                  <a:cubicBezTo>
                    <a:pt x="411" y="533"/>
                    <a:pt x="422" y="545"/>
                    <a:pt x="436" y="545"/>
                  </a:cubicBezTo>
                  <a:cubicBezTo>
                    <a:pt x="772" y="545"/>
                    <a:pt x="772" y="545"/>
                    <a:pt x="772" y="545"/>
                  </a:cubicBezTo>
                  <a:cubicBezTo>
                    <a:pt x="754" y="568"/>
                    <a:pt x="744" y="597"/>
                    <a:pt x="744" y="627"/>
                  </a:cubicBezTo>
                  <a:cubicBezTo>
                    <a:pt x="744" y="657"/>
                    <a:pt x="744" y="657"/>
                    <a:pt x="744" y="657"/>
                  </a:cubicBezTo>
                  <a:cubicBezTo>
                    <a:pt x="744" y="687"/>
                    <a:pt x="754" y="716"/>
                    <a:pt x="772" y="739"/>
                  </a:cubicBezTo>
                  <a:cubicBezTo>
                    <a:pt x="132" y="739"/>
                    <a:pt x="132" y="739"/>
                    <a:pt x="132" y="739"/>
                  </a:cubicBezTo>
                  <a:cubicBezTo>
                    <a:pt x="88" y="739"/>
                    <a:pt x="51" y="702"/>
                    <a:pt x="51" y="657"/>
                  </a:cubicBezTo>
                  <a:cubicBezTo>
                    <a:pt x="51" y="627"/>
                    <a:pt x="51" y="627"/>
                    <a:pt x="51" y="627"/>
                  </a:cubicBezTo>
                  <a:cubicBezTo>
                    <a:pt x="51" y="582"/>
                    <a:pt x="88" y="545"/>
                    <a:pt x="132" y="545"/>
                  </a:cubicBezTo>
                  <a:cubicBezTo>
                    <a:pt x="163" y="545"/>
                    <a:pt x="163" y="545"/>
                    <a:pt x="163" y="545"/>
                  </a:cubicBezTo>
                  <a:cubicBezTo>
                    <a:pt x="178" y="545"/>
                    <a:pt x="189" y="533"/>
                    <a:pt x="189" y="519"/>
                  </a:cubicBezTo>
                  <a:cubicBezTo>
                    <a:pt x="189" y="504"/>
                    <a:pt x="178" y="493"/>
                    <a:pt x="163" y="493"/>
                  </a:cubicBezTo>
                  <a:cubicBezTo>
                    <a:pt x="132" y="493"/>
                    <a:pt x="132" y="493"/>
                    <a:pt x="132" y="493"/>
                  </a:cubicBezTo>
                  <a:cubicBezTo>
                    <a:pt x="88" y="493"/>
                    <a:pt x="51" y="456"/>
                    <a:pt x="51" y="411"/>
                  </a:cubicBezTo>
                  <a:cubicBezTo>
                    <a:pt x="51" y="380"/>
                    <a:pt x="51" y="380"/>
                    <a:pt x="51" y="380"/>
                  </a:cubicBezTo>
                  <a:cubicBezTo>
                    <a:pt x="51" y="335"/>
                    <a:pt x="88" y="299"/>
                    <a:pt x="132" y="299"/>
                  </a:cubicBezTo>
                  <a:cubicBezTo>
                    <a:pt x="163" y="299"/>
                    <a:pt x="163" y="299"/>
                    <a:pt x="163" y="299"/>
                  </a:cubicBezTo>
                  <a:cubicBezTo>
                    <a:pt x="178" y="299"/>
                    <a:pt x="189" y="287"/>
                    <a:pt x="189" y="272"/>
                  </a:cubicBezTo>
                  <a:cubicBezTo>
                    <a:pt x="189" y="258"/>
                    <a:pt x="178" y="246"/>
                    <a:pt x="163" y="246"/>
                  </a:cubicBezTo>
                  <a:cubicBezTo>
                    <a:pt x="132" y="246"/>
                    <a:pt x="132" y="246"/>
                    <a:pt x="132" y="246"/>
                  </a:cubicBezTo>
                  <a:cubicBezTo>
                    <a:pt x="88" y="246"/>
                    <a:pt x="51" y="210"/>
                    <a:pt x="51" y="165"/>
                  </a:cubicBezTo>
                  <a:cubicBezTo>
                    <a:pt x="51" y="134"/>
                    <a:pt x="51" y="134"/>
                    <a:pt x="51" y="134"/>
                  </a:cubicBezTo>
                  <a:cubicBezTo>
                    <a:pt x="51" y="89"/>
                    <a:pt x="88" y="52"/>
                    <a:pt x="132" y="52"/>
                  </a:cubicBezTo>
                  <a:cubicBezTo>
                    <a:pt x="772" y="52"/>
                    <a:pt x="772" y="52"/>
                    <a:pt x="772" y="52"/>
                  </a:cubicBezTo>
                  <a:cubicBezTo>
                    <a:pt x="754" y="75"/>
                    <a:pt x="744" y="104"/>
                    <a:pt x="744" y="134"/>
                  </a:cubicBezTo>
                  <a:cubicBezTo>
                    <a:pt x="744" y="165"/>
                    <a:pt x="744" y="165"/>
                    <a:pt x="744" y="165"/>
                  </a:cubicBezTo>
                  <a:cubicBezTo>
                    <a:pt x="744" y="195"/>
                    <a:pt x="754" y="223"/>
                    <a:pt x="772"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542" y="2923"/>
              <a:ext cx="187" cy="507"/>
            </a:xfrm>
            <a:custGeom>
              <a:avLst/>
              <a:gdLst>
                <a:gd name="T0" fmla="*/ 171 w 196"/>
                <a:gd name="T1" fmla="*/ 0 h 529"/>
                <a:gd name="T2" fmla="*/ 26 w 196"/>
                <a:gd name="T3" fmla="*/ 0 h 529"/>
                <a:gd name="T4" fmla="*/ 0 w 196"/>
                <a:gd name="T5" fmla="*/ 26 h 529"/>
                <a:gd name="T6" fmla="*/ 0 w 196"/>
                <a:gd name="T7" fmla="*/ 502 h 529"/>
                <a:gd name="T8" fmla="*/ 2 w 196"/>
                <a:gd name="T9" fmla="*/ 512 h 529"/>
                <a:gd name="T10" fmla="*/ 16 w 196"/>
                <a:gd name="T11" fmla="*/ 526 h 529"/>
                <a:gd name="T12" fmla="*/ 36 w 196"/>
                <a:gd name="T13" fmla="*/ 526 h 529"/>
                <a:gd name="T14" fmla="*/ 44 w 196"/>
                <a:gd name="T15" fmla="*/ 520 h 529"/>
                <a:gd name="T16" fmla="*/ 98 w 196"/>
                <a:gd name="T17" fmla="*/ 466 h 529"/>
                <a:gd name="T18" fmla="*/ 152 w 196"/>
                <a:gd name="T19" fmla="*/ 520 h 529"/>
                <a:gd name="T20" fmla="*/ 161 w 196"/>
                <a:gd name="T21" fmla="*/ 526 h 529"/>
                <a:gd name="T22" fmla="*/ 171 w 196"/>
                <a:gd name="T23" fmla="*/ 528 h 529"/>
                <a:gd name="T24" fmla="*/ 180 w 196"/>
                <a:gd name="T25" fmla="*/ 526 h 529"/>
                <a:gd name="T26" fmla="*/ 194 w 196"/>
                <a:gd name="T27" fmla="*/ 512 h 529"/>
                <a:gd name="T28" fmla="*/ 196 w 196"/>
                <a:gd name="T29" fmla="*/ 502 h 529"/>
                <a:gd name="T30" fmla="*/ 196 w 196"/>
                <a:gd name="T31" fmla="*/ 26 h 529"/>
                <a:gd name="T32" fmla="*/ 171 w 196"/>
                <a:gd name="T33" fmla="*/ 0 h 529"/>
                <a:gd name="T34" fmla="*/ 145 w 196"/>
                <a:gd name="T35" fmla="*/ 439 h 529"/>
                <a:gd name="T36" fmla="*/ 117 w 196"/>
                <a:gd name="T37" fmla="*/ 410 h 529"/>
                <a:gd name="T38" fmla="*/ 80 w 196"/>
                <a:gd name="T39" fmla="*/ 410 h 529"/>
                <a:gd name="T40" fmla="*/ 52 w 196"/>
                <a:gd name="T41" fmla="*/ 439 h 529"/>
                <a:gd name="T42" fmla="*/ 52 w 196"/>
                <a:gd name="T43" fmla="*/ 53 h 529"/>
                <a:gd name="T44" fmla="*/ 145 w 196"/>
                <a:gd name="T45" fmla="*/ 53 h 529"/>
                <a:gd name="T46" fmla="*/ 145 w 196"/>
                <a:gd name="T47" fmla="*/ 43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529">
                  <a:moveTo>
                    <a:pt x="171" y="0"/>
                  </a:moveTo>
                  <a:cubicBezTo>
                    <a:pt x="26" y="0"/>
                    <a:pt x="26" y="0"/>
                    <a:pt x="26" y="0"/>
                  </a:cubicBezTo>
                  <a:cubicBezTo>
                    <a:pt x="12" y="0"/>
                    <a:pt x="0" y="12"/>
                    <a:pt x="0" y="26"/>
                  </a:cubicBezTo>
                  <a:cubicBezTo>
                    <a:pt x="0" y="502"/>
                    <a:pt x="0" y="502"/>
                    <a:pt x="0" y="502"/>
                  </a:cubicBezTo>
                  <a:cubicBezTo>
                    <a:pt x="0" y="505"/>
                    <a:pt x="1" y="509"/>
                    <a:pt x="2" y="512"/>
                  </a:cubicBezTo>
                  <a:cubicBezTo>
                    <a:pt x="5" y="518"/>
                    <a:pt x="10" y="523"/>
                    <a:pt x="16" y="526"/>
                  </a:cubicBezTo>
                  <a:cubicBezTo>
                    <a:pt x="23" y="529"/>
                    <a:pt x="30" y="529"/>
                    <a:pt x="36" y="526"/>
                  </a:cubicBezTo>
                  <a:cubicBezTo>
                    <a:pt x="39" y="525"/>
                    <a:pt x="42" y="523"/>
                    <a:pt x="44" y="520"/>
                  </a:cubicBezTo>
                  <a:cubicBezTo>
                    <a:pt x="98" y="466"/>
                    <a:pt x="98" y="466"/>
                    <a:pt x="98" y="466"/>
                  </a:cubicBezTo>
                  <a:cubicBezTo>
                    <a:pt x="152" y="520"/>
                    <a:pt x="152" y="520"/>
                    <a:pt x="152" y="520"/>
                  </a:cubicBezTo>
                  <a:cubicBezTo>
                    <a:pt x="155" y="523"/>
                    <a:pt x="158" y="525"/>
                    <a:pt x="161" y="526"/>
                  </a:cubicBezTo>
                  <a:cubicBezTo>
                    <a:pt x="164" y="527"/>
                    <a:pt x="167" y="528"/>
                    <a:pt x="171" y="528"/>
                  </a:cubicBezTo>
                  <a:cubicBezTo>
                    <a:pt x="174" y="528"/>
                    <a:pt x="177" y="527"/>
                    <a:pt x="180" y="526"/>
                  </a:cubicBezTo>
                  <a:cubicBezTo>
                    <a:pt x="187" y="523"/>
                    <a:pt x="192" y="518"/>
                    <a:pt x="194" y="512"/>
                  </a:cubicBezTo>
                  <a:cubicBezTo>
                    <a:pt x="196" y="509"/>
                    <a:pt x="196" y="505"/>
                    <a:pt x="196" y="502"/>
                  </a:cubicBezTo>
                  <a:cubicBezTo>
                    <a:pt x="196" y="26"/>
                    <a:pt x="196" y="26"/>
                    <a:pt x="196" y="26"/>
                  </a:cubicBezTo>
                  <a:cubicBezTo>
                    <a:pt x="196" y="12"/>
                    <a:pt x="185" y="0"/>
                    <a:pt x="171" y="0"/>
                  </a:cubicBezTo>
                  <a:close/>
                  <a:moveTo>
                    <a:pt x="145" y="439"/>
                  </a:moveTo>
                  <a:cubicBezTo>
                    <a:pt x="117" y="410"/>
                    <a:pt x="117" y="410"/>
                    <a:pt x="117" y="410"/>
                  </a:cubicBezTo>
                  <a:cubicBezTo>
                    <a:pt x="107" y="400"/>
                    <a:pt x="90" y="400"/>
                    <a:pt x="80" y="410"/>
                  </a:cubicBezTo>
                  <a:cubicBezTo>
                    <a:pt x="52" y="439"/>
                    <a:pt x="52" y="439"/>
                    <a:pt x="52" y="439"/>
                  </a:cubicBezTo>
                  <a:cubicBezTo>
                    <a:pt x="52" y="53"/>
                    <a:pt x="52" y="53"/>
                    <a:pt x="52" y="53"/>
                  </a:cubicBezTo>
                  <a:cubicBezTo>
                    <a:pt x="145" y="53"/>
                    <a:pt x="145" y="53"/>
                    <a:pt x="145" y="53"/>
                  </a:cubicBezTo>
                  <a:lnTo>
                    <a:pt x="145" y="4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256142" y="205901"/>
            <a:ext cx="3416320" cy="646331"/>
          </a:xfrm>
          <a:prstGeom prst="rect">
            <a:avLst/>
          </a:prstGeom>
          <a:noFill/>
        </p:spPr>
        <p:txBody>
          <a:bodyPr wrap="none">
            <a:spAutoFit/>
          </a:bodyPr>
          <a:lstStyle/>
          <a:p>
            <a:pPr fontAlgn="base">
              <a:spcBef>
                <a:spcPct val="0"/>
              </a:spcBef>
              <a:spcAft>
                <a:spcPct val="0"/>
              </a:spcAft>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a:t>
            </a:r>
            <a:r>
              <a:rPr lang="zh-CN" altLang="en-US" sz="1800" dirty="0">
                <a:solidFill>
                  <a:schemeClr val="accent1"/>
                </a:solidFill>
                <a:latin typeface="+mj-ea"/>
                <a:ea typeface="+mj-ea"/>
              </a:rPr>
              <a:t>代码实现过程与思路</a:t>
            </a:r>
          </a:p>
          <a:p>
            <a:pPr>
              <a:defRPr/>
            </a:pPr>
            <a:endPar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671320" y="575233"/>
            <a:ext cx="1025133" cy="338554"/>
          </a:xfrm>
          <a:prstGeom prst="rect">
            <a:avLst/>
          </a:prstGeom>
        </p:spPr>
        <p:txBody>
          <a:bodyPr wrap="square">
            <a:spAutoFit/>
          </a:bodyPr>
          <a:lstStyle/>
          <a:p>
            <a:pPr algn="ctr" fontAlgn="base">
              <a:spcBef>
                <a:spcPct val="0"/>
              </a:spcBef>
              <a:spcAft>
                <a:spcPct val="0"/>
              </a:spcAft>
              <a:defRPr/>
            </a:pPr>
            <a:r>
              <a:rPr lang="en-US" altLang="zh-CN" sz="800" dirty="0">
                <a:solidFill>
                  <a:srgbClr val="304371"/>
                </a:solidFill>
                <a:latin typeface="Arial" panose="020B0604020202020204"/>
                <a:ea typeface="方正兰亭黑_GBK"/>
              </a:rPr>
              <a:t>Business Modeling</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1" name="菱形 40"/>
          <p:cNvSpPr/>
          <p:nvPr/>
        </p:nvSpPr>
        <p:spPr>
          <a:xfrm>
            <a:off x="671320" y="1207445"/>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菱形 41"/>
          <p:cNvSpPr/>
          <p:nvPr/>
        </p:nvSpPr>
        <p:spPr>
          <a:xfrm>
            <a:off x="671319" y="3247762"/>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5" name="矩形 44"/>
          <p:cNvSpPr/>
          <p:nvPr/>
        </p:nvSpPr>
        <p:spPr>
          <a:xfrm>
            <a:off x="521260" y="1615130"/>
            <a:ext cx="2440500" cy="309637"/>
          </a:xfrm>
          <a:prstGeom prst="rect">
            <a:avLst/>
          </a:prstGeom>
        </p:spPr>
        <p:txBody>
          <a:bodyPr wrap="square">
            <a:spAutoFit/>
          </a:bodyPr>
          <a:lstStyle/>
          <a:p>
            <a:pPr algn="r">
              <a:lnSpc>
                <a:spcPct val="150000"/>
              </a:lnSpc>
            </a:pPr>
            <a:r>
              <a:rPr lang="en-US" altLang="zh-CN" sz="1050" dirty="0">
                <a:solidFill>
                  <a:schemeClr val="tx1">
                    <a:lumMod val="85000"/>
                    <a:lumOff val="15000"/>
                  </a:schemeClr>
                </a:solidFill>
              </a:rPr>
              <a:t> </a:t>
            </a:r>
          </a:p>
        </p:txBody>
      </p:sp>
      <p:sp>
        <p:nvSpPr>
          <p:cNvPr id="47" name="矩形 46"/>
          <p:cNvSpPr/>
          <p:nvPr/>
        </p:nvSpPr>
        <p:spPr bwMode="auto">
          <a:xfrm>
            <a:off x="2256374" y="3258249"/>
            <a:ext cx="1005404" cy="338554"/>
          </a:xfrm>
          <a:prstGeom prst="rect">
            <a:avLst/>
          </a:prstGeom>
          <a:noFill/>
        </p:spPr>
        <p:txBody>
          <a:bodyPr wrap="none">
            <a:spAutoFit/>
          </a:bodyPr>
          <a:lstStyle/>
          <a:p>
            <a:pPr algn="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模型训练</a:t>
            </a:r>
          </a:p>
        </p:txBody>
      </p:sp>
      <p:sp>
        <p:nvSpPr>
          <p:cNvPr id="48" name="矩形 47"/>
          <p:cNvSpPr/>
          <p:nvPr/>
        </p:nvSpPr>
        <p:spPr>
          <a:xfrm>
            <a:off x="2250301" y="3659333"/>
            <a:ext cx="2440500" cy="1061829"/>
          </a:xfrm>
          <a:prstGeom prst="rect">
            <a:avLst/>
          </a:prstGeom>
        </p:spPr>
        <p:txBody>
          <a:bodyPr wrap="square">
            <a:spAutoFit/>
          </a:bodyPr>
          <a:lstStyle/>
          <a:p>
            <a:pPr algn="r">
              <a:lnSpc>
                <a:spcPct val="150000"/>
              </a:lnSpc>
            </a:pPr>
            <a:r>
              <a:rPr lang="en-US" altLang="zh-CN" sz="1050" dirty="0">
                <a:solidFill>
                  <a:schemeClr val="tx1">
                    <a:lumMod val="85000"/>
                    <a:lumOff val="15000"/>
                  </a:schemeClr>
                </a:solidFill>
              </a:rPr>
              <a:t>Lorem ipsum dolor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consectetur</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Donec </a:t>
            </a:r>
            <a:r>
              <a:rPr lang="en-US" altLang="zh-CN" sz="1050" dirty="0" err="1">
                <a:solidFill>
                  <a:schemeClr val="tx1">
                    <a:lumMod val="85000"/>
                    <a:lumOff val="15000"/>
                  </a:schemeClr>
                </a:solidFill>
              </a:rPr>
              <a:t>luctus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nibh</a:t>
            </a:r>
            <a:r>
              <a:rPr lang="en-US" altLang="zh-CN" sz="1050" dirty="0">
                <a:solidFill>
                  <a:schemeClr val="tx1">
                    <a:lumMod val="85000"/>
                    <a:lumOff val="15000"/>
                  </a:schemeClr>
                </a:solidFill>
              </a:rPr>
              <a:t>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sem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vulputate</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venenatis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bibendum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orci</a:t>
            </a:r>
            <a:r>
              <a:rPr lang="en-US" altLang="zh-CN" sz="1050" dirty="0">
                <a:solidFill>
                  <a:schemeClr val="tx1">
                    <a:lumMod val="85000"/>
                    <a:lumOff val="15000"/>
                  </a:schemeClr>
                </a:solidFill>
              </a:rPr>
              <a:t> pulvinar. </a:t>
            </a:r>
          </a:p>
        </p:txBody>
      </p:sp>
      <p:cxnSp>
        <p:nvCxnSpPr>
          <p:cNvPr id="49" name="直接连接符 48"/>
          <p:cNvCxnSpPr/>
          <p:nvPr/>
        </p:nvCxnSpPr>
        <p:spPr>
          <a:xfrm>
            <a:off x="2386694" y="365933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bwMode="auto">
          <a:xfrm>
            <a:off x="2213873" y="1236531"/>
            <a:ext cx="1210588"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预处理数据</a:t>
            </a:r>
          </a:p>
        </p:txBody>
      </p:sp>
      <p:sp>
        <p:nvSpPr>
          <p:cNvPr id="61" name="矩形 60"/>
          <p:cNvSpPr/>
          <p:nvPr/>
        </p:nvSpPr>
        <p:spPr>
          <a:xfrm>
            <a:off x="2250301" y="1580462"/>
            <a:ext cx="2440500" cy="1061829"/>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Lorem ipsum dolor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consectetur</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Donec </a:t>
            </a:r>
            <a:r>
              <a:rPr lang="en-US" altLang="zh-CN" sz="1050" dirty="0" err="1">
                <a:solidFill>
                  <a:schemeClr val="tx1">
                    <a:lumMod val="85000"/>
                    <a:lumOff val="15000"/>
                  </a:schemeClr>
                </a:solidFill>
              </a:rPr>
              <a:t>luctus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nibh</a:t>
            </a:r>
            <a:r>
              <a:rPr lang="en-US" altLang="zh-CN" sz="1050" dirty="0">
                <a:solidFill>
                  <a:schemeClr val="tx1">
                    <a:lumMod val="85000"/>
                    <a:lumOff val="15000"/>
                  </a:schemeClr>
                </a:solidFill>
              </a:rPr>
              <a:t>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sem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vulputate</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venenatis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bibendum</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orci</a:t>
            </a:r>
            <a:r>
              <a:rPr lang="en-US" altLang="zh-CN" sz="1050" dirty="0">
                <a:solidFill>
                  <a:schemeClr val="tx1">
                    <a:lumMod val="85000"/>
                    <a:lumOff val="15000"/>
                  </a:schemeClr>
                </a:solidFill>
              </a:rPr>
              <a:t> pulvinar. </a:t>
            </a:r>
          </a:p>
        </p:txBody>
      </p:sp>
      <p:cxnSp>
        <p:nvCxnSpPr>
          <p:cNvPr id="62" name="直接连接符 61"/>
          <p:cNvCxnSpPr/>
          <p:nvPr/>
        </p:nvCxnSpPr>
        <p:spPr>
          <a:xfrm>
            <a:off x="2295528" y="1615130"/>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1203690" y="1728519"/>
            <a:ext cx="408660" cy="382858"/>
            <a:chOff x="5087836" y="1841051"/>
            <a:chExt cx="408660" cy="382858"/>
          </a:xfrm>
        </p:grpSpPr>
        <p:sp>
          <p:nvSpPr>
            <p:cNvPr id="23" name="AutoShape 110"/>
            <p:cNvSpPr/>
            <p:nvPr/>
          </p:nvSpPr>
          <p:spPr bwMode="auto">
            <a:xfrm>
              <a:off x="5139441" y="1891959"/>
              <a:ext cx="305449" cy="2043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4" name="AutoShape 111"/>
            <p:cNvSpPr/>
            <p:nvPr/>
          </p:nvSpPr>
          <p:spPr bwMode="auto">
            <a:xfrm>
              <a:off x="5087836" y="1841051"/>
              <a:ext cx="408660" cy="3828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5" name="AutoShape 112"/>
          <p:cNvSpPr/>
          <p:nvPr/>
        </p:nvSpPr>
        <p:spPr bwMode="auto">
          <a:xfrm>
            <a:off x="1174940" y="3800080"/>
            <a:ext cx="409324" cy="40752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 name="文本框 1">
            <a:extLst>
              <a:ext uri="{FF2B5EF4-FFF2-40B4-BE49-F238E27FC236}">
                <a16:creationId xmlns:a16="http://schemas.microsoft.com/office/drawing/2014/main" id="{2814E26C-F51C-55CD-AC9C-58F7BF18B535}"/>
              </a:ext>
            </a:extLst>
          </p:cNvPr>
          <p:cNvSpPr txBox="1"/>
          <p:nvPr/>
        </p:nvSpPr>
        <p:spPr>
          <a:xfrm>
            <a:off x="3792720" y="2678519"/>
            <a:ext cx="1473400" cy="338554"/>
          </a:xfrm>
          <a:prstGeom prst="rect">
            <a:avLst/>
          </a:prstGeom>
          <a:noFill/>
        </p:spPr>
        <p:txBody>
          <a:bodyPr wrap="square" rtlCol="0">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a:t>
            </a:r>
          </a:p>
        </p:txBody>
      </p:sp>
    </p:spTree>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5" name="矩形 14"/>
          <p:cNvSpPr/>
          <p:nvPr/>
        </p:nvSpPr>
        <p:spPr>
          <a:xfrm>
            <a:off x="2824381" y="2963755"/>
            <a:ext cx="3495238" cy="278602"/>
          </a:xfrm>
          <a:prstGeom prst="rect">
            <a:avLst/>
          </a:prstGeom>
        </p:spPr>
        <p:txBody>
          <a:bodyPr wrap="square">
            <a:spAutoFit/>
          </a:bodyPr>
          <a:lstStyle/>
          <a:p>
            <a:pPr algn="ctr">
              <a:lnSpc>
                <a:spcPct val="150000"/>
              </a:lnSpc>
            </a:pPr>
            <a:r>
              <a:rPr lang="en-US" altLang="zh-CN" sz="900" dirty="0">
                <a:solidFill>
                  <a:prstClr val="black">
                    <a:lumMod val="85000"/>
                    <a:lumOff val="15000"/>
                  </a:prstClr>
                </a:solidFill>
              </a:rPr>
              <a:t>. </a:t>
            </a:r>
          </a:p>
        </p:txBody>
      </p:sp>
      <p:sp>
        <p:nvSpPr>
          <p:cNvPr id="2" name="文本框 1">
            <a:extLst>
              <a:ext uri="{FF2B5EF4-FFF2-40B4-BE49-F238E27FC236}">
                <a16:creationId xmlns:a16="http://schemas.microsoft.com/office/drawing/2014/main" id="{102AE96E-B8A0-3506-41B3-C2B2D74FB037}"/>
              </a:ext>
            </a:extLst>
          </p:cNvPr>
          <p:cNvSpPr txBox="1"/>
          <p:nvPr/>
        </p:nvSpPr>
        <p:spPr>
          <a:xfrm>
            <a:off x="182950" y="219398"/>
            <a:ext cx="7688179" cy="369332"/>
          </a:xfrm>
          <a:prstGeom prst="rect">
            <a:avLst/>
          </a:prstGeom>
          <a:noFill/>
        </p:spPr>
        <p:txBody>
          <a:bodyPr wrap="square" rtlCol="0">
            <a:spAutoFit/>
          </a:bodyPr>
          <a:lstStyle/>
          <a:p>
            <a:pPr>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第二部分：</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预处理数据</a:t>
            </a:r>
          </a:p>
        </p:txBody>
      </p:sp>
      <p:sp>
        <p:nvSpPr>
          <p:cNvPr id="4" name="文本框 3">
            <a:extLst>
              <a:ext uri="{FF2B5EF4-FFF2-40B4-BE49-F238E27FC236}">
                <a16:creationId xmlns:a16="http://schemas.microsoft.com/office/drawing/2014/main" id="{61E89D16-7E8D-456D-FE4C-CEA26E0D5B9C}"/>
              </a:ext>
            </a:extLst>
          </p:cNvPr>
          <p:cNvSpPr txBox="1"/>
          <p:nvPr/>
        </p:nvSpPr>
        <p:spPr>
          <a:xfrm>
            <a:off x="410134" y="989103"/>
            <a:ext cx="8471647" cy="923330"/>
          </a:xfrm>
          <a:prstGeom prst="rect">
            <a:avLst/>
          </a:prstGeom>
          <a:noFill/>
        </p:spPr>
        <p:txBody>
          <a:bodyPr wrap="square" rtlCol="0">
            <a:spAutoFit/>
          </a:bodyPr>
          <a:lstStyle/>
          <a:p>
            <a:r>
              <a:rPr lang="en-US" altLang="zh-CN" dirty="0"/>
              <a:t>2.1 </a:t>
            </a:r>
            <a:r>
              <a:rPr lang="zh-CN" altLang="en-US" dirty="0"/>
              <a:t>缺失值处理</a:t>
            </a:r>
            <a:endParaRPr lang="en-US" altLang="zh-CN" dirty="0"/>
          </a:p>
          <a:p>
            <a:endParaRPr lang="en-US" altLang="zh-CN" dirty="0"/>
          </a:p>
          <a:p>
            <a:r>
              <a:rPr lang="en-US" altLang="zh-CN" dirty="0"/>
              <a:t>     </a:t>
            </a:r>
            <a:r>
              <a:rPr lang="zh-CN" altLang="en-US" dirty="0"/>
              <a:t>在本实验中训练集和测试集的样本数据是完整的，所以在训练集无需对训练集进行缺失值的处理，所以本次实验也就没有缺失值处理这一步骤。</a:t>
            </a:r>
          </a:p>
        </p:txBody>
      </p:sp>
      <p:sp>
        <p:nvSpPr>
          <p:cNvPr id="5" name="文本框 4">
            <a:extLst>
              <a:ext uri="{FF2B5EF4-FFF2-40B4-BE49-F238E27FC236}">
                <a16:creationId xmlns:a16="http://schemas.microsoft.com/office/drawing/2014/main" id="{5E8A33DE-161A-77CD-7AC6-5D12D9213293}"/>
              </a:ext>
            </a:extLst>
          </p:cNvPr>
          <p:cNvSpPr txBox="1"/>
          <p:nvPr/>
        </p:nvSpPr>
        <p:spPr>
          <a:xfrm>
            <a:off x="410135" y="1986464"/>
            <a:ext cx="2030506" cy="300082"/>
          </a:xfrm>
          <a:prstGeom prst="rect">
            <a:avLst/>
          </a:prstGeom>
          <a:noFill/>
        </p:spPr>
        <p:txBody>
          <a:bodyPr wrap="square" rtlCol="0">
            <a:spAutoFit/>
          </a:bodyPr>
          <a:lstStyle/>
          <a:p>
            <a:r>
              <a:rPr lang="en-US" altLang="zh-CN" dirty="0"/>
              <a:t>2.2</a:t>
            </a:r>
            <a:r>
              <a:rPr lang="zh-CN" altLang="en-US" dirty="0"/>
              <a:t>中心化处理</a:t>
            </a:r>
          </a:p>
        </p:txBody>
      </p:sp>
      <p:sp>
        <p:nvSpPr>
          <p:cNvPr id="10" name="文本框 9">
            <a:extLst>
              <a:ext uri="{FF2B5EF4-FFF2-40B4-BE49-F238E27FC236}">
                <a16:creationId xmlns:a16="http://schemas.microsoft.com/office/drawing/2014/main" id="{0A824B70-D86F-A1F6-F0F1-234E50135483}"/>
              </a:ext>
            </a:extLst>
          </p:cNvPr>
          <p:cNvSpPr txBox="1"/>
          <p:nvPr/>
        </p:nvSpPr>
        <p:spPr>
          <a:xfrm>
            <a:off x="410135" y="2312806"/>
            <a:ext cx="8471647" cy="954107"/>
          </a:xfrm>
          <a:prstGeom prst="rect">
            <a:avLst/>
          </a:prstGeom>
          <a:noFill/>
        </p:spPr>
        <p:txBody>
          <a:bodyPr wrap="square" rtlCol="0">
            <a:spAutoFit/>
          </a:bodyPr>
          <a:lstStyle/>
          <a:p>
            <a:r>
              <a:rPr kumimoji="0" lang="zh-CN" altLang="en-US" sz="1400" b="0" i="0" u="none" strike="noStrike" cap="none" normalizeH="0" baseline="0" dirty="0">
                <a:ln>
                  <a:noFill/>
                </a:ln>
                <a:effectLst/>
                <a:latin typeface="Consolas" panose="020B0609020204030204" pitchFamily="49" charset="0"/>
              </a:rPr>
              <a:t>中心化处理的目的</a:t>
            </a:r>
            <a:r>
              <a:rPr lang="zh-CN" altLang="en-US" sz="1400" dirty="0">
                <a:latin typeface="Consolas" panose="020B0609020204030204" pitchFamily="49" charset="0"/>
              </a:rPr>
              <a:t>是使</a:t>
            </a:r>
            <a:r>
              <a:rPr kumimoji="0" lang="zh-CN" altLang="zh-CN" sz="1400" b="0" i="0" u="none" strike="noStrike" cap="none" normalizeH="0" baseline="0" dirty="0">
                <a:ln>
                  <a:noFill/>
                </a:ln>
                <a:effectLst/>
                <a:latin typeface="Consolas" panose="020B0609020204030204" pitchFamily="49" charset="0"/>
              </a:rPr>
              <a:t>数据中心化和标准化在回归分析中是取消由于量纲不同、自身变异或者数值相差较大所引起的误差</a:t>
            </a:r>
            <a:r>
              <a:rPr kumimoji="0" lang="zh-CN" altLang="en-US" sz="1400" b="0" i="0" u="none" strike="noStrike" cap="none" normalizeH="0" baseline="0" dirty="0">
                <a:ln>
                  <a:noFill/>
                </a:ln>
                <a:effectLst/>
                <a:latin typeface="Consolas" panose="020B0609020204030204" pitchFamily="49" charset="0"/>
              </a:rPr>
              <a:t>，而在我中心化处理时，反而起到了一个反效果，造成了更大的误差。猜测因为原本的特征值范围是在</a:t>
            </a:r>
            <a:r>
              <a:rPr kumimoji="0" lang="en-US" altLang="zh-CN" sz="1400" b="0" i="0" u="none" strike="noStrike" cap="none" normalizeH="0" baseline="0" dirty="0">
                <a:ln>
                  <a:noFill/>
                </a:ln>
                <a:effectLst/>
                <a:latin typeface="Consolas" panose="020B0609020204030204" pitchFamily="49" charset="0"/>
              </a:rPr>
              <a:t>0-1</a:t>
            </a:r>
            <a:r>
              <a:rPr kumimoji="0" lang="zh-CN" altLang="en-US" sz="1400" b="0" i="0" u="none" strike="noStrike" cap="none" normalizeH="0" baseline="0" dirty="0">
                <a:ln>
                  <a:noFill/>
                </a:ln>
                <a:effectLst/>
                <a:latin typeface="Consolas" panose="020B0609020204030204" pitchFamily="49" charset="0"/>
              </a:rPr>
              <a:t>之间，因为一些数本身比较小，</a:t>
            </a:r>
            <a:r>
              <a:rPr lang="zh-CN" altLang="en-US" sz="1400" dirty="0">
                <a:latin typeface="Consolas" panose="020B0609020204030204" pitchFamily="49" charset="0"/>
              </a:rPr>
              <a:t>而再中心化处理之后，超出了原本的数据范围，小于了</a:t>
            </a:r>
            <a:r>
              <a:rPr lang="en-US" altLang="zh-CN" sz="1400" dirty="0">
                <a:latin typeface="Consolas" panose="020B0609020204030204" pitchFamily="49" charset="0"/>
              </a:rPr>
              <a:t>-1</a:t>
            </a:r>
            <a:r>
              <a:rPr lang="zh-CN" altLang="en-US" sz="1400" dirty="0">
                <a:latin typeface="Consolas" panose="020B0609020204030204" pitchFamily="49" charset="0"/>
              </a:rPr>
              <a:t>，所以造成了误差。（左图是进行了中心化处理，右图没有）</a:t>
            </a:r>
            <a:endParaRPr lang="zh-CN" altLang="en-US" dirty="0"/>
          </a:p>
        </p:txBody>
      </p:sp>
      <p:pic>
        <p:nvPicPr>
          <p:cNvPr id="12" name="图片 11">
            <a:extLst>
              <a:ext uri="{FF2B5EF4-FFF2-40B4-BE49-F238E27FC236}">
                <a16:creationId xmlns:a16="http://schemas.microsoft.com/office/drawing/2014/main" id="{E1D0C2BD-2BBC-7214-8BAE-5E81ACCFD5F9}"/>
              </a:ext>
            </a:extLst>
          </p:cNvPr>
          <p:cNvPicPr>
            <a:picLocks noChangeAspect="1"/>
          </p:cNvPicPr>
          <p:nvPr/>
        </p:nvPicPr>
        <p:blipFill>
          <a:blip r:embed="rId3"/>
          <a:stretch>
            <a:fillRect/>
          </a:stretch>
        </p:blipFill>
        <p:spPr>
          <a:xfrm>
            <a:off x="63901" y="3467026"/>
            <a:ext cx="4508099" cy="1456912"/>
          </a:xfrm>
          <a:prstGeom prst="rect">
            <a:avLst/>
          </a:prstGeom>
        </p:spPr>
      </p:pic>
      <p:pic>
        <p:nvPicPr>
          <p:cNvPr id="14" name="图片 13">
            <a:extLst>
              <a:ext uri="{FF2B5EF4-FFF2-40B4-BE49-F238E27FC236}">
                <a16:creationId xmlns:a16="http://schemas.microsoft.com/office/drawing/2014/main" id="{4FFED489-CE41-92AB-1D29-85D640ADD159}"/>
              </a:ext>
            </a:extLst>
          </p:cNvPr>
          <p:cNvPicPr>
            <a:picLocks noChangeAspect="1"/>
          </p:cNvPicPr>
          <p:nvPr/>
        </p:nvPicPr>
        <p:blipFill>
          <a:blip r:embed="rId4"/>
          <a:stretch>
            <a:fillRect/>
          </a:stretch>
        </p:blipFill>
        <p:spPr>
          <a:xfrm>
            <a:off x="3852808" y="3491591"/>
            <a:ext cx="5136325" cy="1371000"/>
          </a:xfrm>
          <a:prstGeom prst="rect">
            <a:avLst/>
          </a:prstGeom>
        </p:spPr>
      </p:pic>
      <p:sp>
        <p:nvSpPr>
          <p:cNvPr id="7" name="文本框 6">
            <a:extLst>
              <a:ext uri="{FF2B5EF4-FFF2-40B4-BE49-F238E27FC236}">
                <a16:creationId xmlns:a16="http://schemas.microsoft.com/office/drawing/2014/main" id="{1EFC0B38-0C20-1FDA-7B0A-DB35277A56B9}"/>
              </a:ext>
            </a:extLst>
          </p:cNvPr>
          <p:cNvSpPr txBox="1"/>
          <p:nvPr/>
        </p:nvSpPr>
        <p:spPr>
          <a:xfrm>
            <a:off x="309737" y="668196"/>
            <a:ext cx="2231302" cy="307777"/>
          </a:xfrm>
          <a:prstGeom prst="rect">
            <a:avLst/>
          </a:prstGeom>
          <a:noFill/>
        </p:spPr>
        <p:txBody>
          <a:bodyPr wrap="square">
            <a:spAutoFit/>
          </a:bodyPr>
          <a:lstStyle/>
          <a:p>
            <a:pPr algn="ctr" fontAlgn="base">
              <a:spcBef>
                <a:spcPct val="0"/>
              </a:spcBef>
              <a:spcAft>
                <a:spcPct val="0"/>
              </a:spcAft>
              <a:defRPr/>
            </a:pPr>
            <a:r>
              <a:rPr lang="en-US" altLang="zh-CN" sz="1400" dirty="0">
                <a:latin typeface="Arial" panose="020B0604020202020204"/>
                <a:ea typeface="方正兰亭黑_GBK"/>
              </a:rPr>
              <a:t>SVM</a:t>
            </a:r>
            <a:r>
              <a:rPr lang="zh-CN" altLang="en-US" sz="1400" dirty="0">
                <a:latin typeface="Arial" panose="020B0604020202020204"/>
                <a:ea typeface="方正兰亭黑_GBK"/>
              </a:rPr>
              <a:t>模型预处理数据：</a:t>
            </a:r>
            <a:endParaRPr lang="en-US" altLang="zh-CN" sz="1400" dirty="0">
              <a:latin typeface="Arial" panose="020B0604020202020204"/>
              <a:ea typeface="方正兰亭黑_GBK"/>
            </a:endParaRPr>
          </a:p>
        </p:txBody>
      </p:sp>
    </p:spTree>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492990" cy="646331"/>
          </a:xfrm>
          <a:prstGeom prst="rect">
            <a:avLst/>
          </a:prstGeom>
          <a:noFill/>
        </p:spPr>
        <p:txBody>
          <a:bodyPr wrap="none">
            <a:spAutoFit/>
          </a:bodyPr>
          <a:lstStyle/>
          <a:p>
            <a:pPr>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第二部分：</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预处理数据</a:t>
            </a:r>
          </a:p>
          <a:p>
            <a:pPr>
              <a:defRPr/>
            </a:pPr>
            <a:endPar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矩形 20"/>
          <p:cNvSpPr/>
          <p:nvPr/>
        </p:nvSpPr>
        <p:spPr bwMode="auto">
          <a:xfrm>
            <a:off x="955768" y="300977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22" name="矩形 21"/>
          <p:cNvSpPr/>
          <p:nvPr/>
        </p:nvSpPr>
        <p:spPr>
          <a:xfrm>
            <a:off x="423484" y="3364070"/>
            <a:ext cx="2069970" cy="901850"/>
          </a:xfrm>
          <a:prstGeom prst="rect">
            <a:avLst/>
          </a:prstGeom>
        </p:spPr>
        <p:txBody>
          <a:bodyPr wrap="square">
            <a:spAutoFit/>
          </a:bodyPr>
          <a:lstStyle/>
          <a:p>
            <a:pPr algn="ctr">
              <a:lnSpc>
                <a:spcPct val="150000"/>
              </a:lnSpc>
            </a:pPr>
            <a:r>
              <a:rPr lang="en-US" altLang="zh-CN" sz="900">
                <a:solidFill>
                  <a:schemeClr val="bg1"/>
                </a:solidFill>
              </a:rPr>
              <a:t>Lorem ipsum dolor sit amet, consectetur adipiscing elit. Donec luctus nibh sit amet sem vulputate venenatis bibendum orci pulvinar. </a:t>
            </a:r>
          </a:p>
        </p:txBody>
      </p:sp>
      <p:cxnSp>
        <p:nvCxnSpPr>
          <p:cNvPr id="24" name="直接连接符 23"/>
          <p:cNvCxnSpPr/>
          <p:nvPr/>
        </p:nvCxnSpPr>
        <p:spPr>
          <a:xfrm>
            <a:off x="1367303" y="337522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bwMode="auto">
          <a:xfrm>
            <a:off x="4069299" y="3004041"/>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26" name="矩形 25"/>
          <p:cNvSpPr/>
          <p:nvPr/>
        </p:nvSpPr>
        <p:spPr>
          <a:xfrm>
            <a:off x="3537015" y="3358337"/>
            <a:ext cx="2069970" cy="901850"/>
          </a:xfrm>
          <a:prstGeom prst="rect">
            <a:avLst/>
          </a:prstGeom>
        </p:spPr>
        <p:txBody>
          <a:bodyPr wrap="square">
            <a:spAutoFit/>
          </a:bodyPr>
          <a:lstStyle/>
          <a:p>
            <a:pPr algn="ctr">
              <a:lnSpc>
                <a:spcPct val="150000"/>
              </a:lnSpc>
            </a:pPr>
            <a:r>
              <a:rPr lang="en-US" altLang="zh-CN" sz="900">
                <a:solidFill>
                  <a:schemeClr val="bg1"/>
                </a:solidFill>
              </a:rPr>
              <a:t>Lorem ipsum dolor sit amet, consectetur adipiscing elit. Donec luctus nibh sit amet sem vulputate venenatis bibendum orci pulvinar. </a:t>
            </a:r>
          </a:p>
        </p:txBody>
      </p:sp>
      <p:cxnSp>
        <p:nvCxnSpPr>
          <p:cNvPr id="27" name="直接连接符 26"/>
          <p:cNvCxnSpPr/>
          <p:nvPr/>
        </p:nvCxnSpPr>
        <p:spPr>
          <a:xfrm>
            <a:off x="4480834" y="3369490"/>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bwMode="auto">
          <a:xfrm>
            <a:off x="7083088" y="301519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29" name="矩形 28"/>
          <p:cNvSpPr/>
          <p:nvPr/>
        </p:nvSpPr>
        <p:spPr>
          <a:xfrm>
            <a:off x="6550804" y="3369490"/>
            <a:ext cx="2069970" cy="901850"/>
          </a:xfrm>
          <a:prstGeom prst="rect">
            <a:avLst/>
          </a:prstGeom>
        </p:spPr>
        <p:txBody>
          <a:bodyPr wrap="square">
            <a:spAutoFit/>
          </a:bodyPr>
          <a:lstStyle/>
          <a:p>
            <a:pPr algn="ctr">
              <a:lnSpc>
                <a:spcPct val="150000"/>
              </a:lnSpc>
            </a:pPr>
            <a:r>
              <a:rPr lang="en-US" altLang="zh-CN" sz="900">
                <a:solidFill>
                  <a:schemeClr val="bg1"/>
                </a:solidFill>
              </a:rPr>
              <a:t>Lorem ipsum dolor sit amet, consectetur adipiscing elit. Donec luctus nibh sit amet sem vulputate venenatis bibendum orci pulvinar. </a:t>
            </a:r>
          </a:p>
        </p:txBody>
      </p:sp>
      <p:cxnSp>
        <p:nvCxnSpPr>
          <p:cNvPr id="30" name="直接连接符 29"/>
          <p:cNvCxnSpPr/>
          <p:nvPr/>
        </p:nvCxnSpPr>
        <p:spPr>
          <a:xfrm>
            <a:off x="7494623" y="338064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6465FFB8-1837-831E-7B93-A85CA43E887C}"/>
              </a:ext>
            </a:extLst>
          </p:cNvPr>
          <p:cNvSpPr txBox="1"/>
          <p:nvPr/>
        </p:nvSpPr>
        <p:spPr>
          <a:xfrm>
            <a:off x="451945" y="809458"/>
            <a:ext cx="3342975" cy="400110"/>
          </a:xfrm>
          <a:prstGeom prst="rect">
            <a:avLst/>
          </a:prstGeom>
          <a:noFill/>
        </p:spPr>
        <p:txBody>
          <a:bodyPr wrap="square" rtlCol="0">
            <a:spAutoFit/>
          </a:bodyPr>
          <a:lstStyle/>
          <a:p>
            <a:r>
              <a:rPr lang="zh-CN" altLang="en-US" sz="2000" dirty="0"/>
              <a:t>数据处理：</a:t>
            </a:r>
            <a:r>
              <a:rPr lang="en-US" altLang="zh-CN" sz="2000" dirty="0"/>
              <a:t>K</a:t>
            </a:r>
            <a:r>
              <a:rPr lang="zh-CN" altLang="en-US" sz="2000" dirty="0"/>
              <a:t>折交叉验证</a:t>
            </a:r>
            <a:endParaRPr lang="en-US" altLang="zh-CN" sz="2000" dirty="0"/>
          </a:p>
        </p:txBody>
      </p:sp>
      <p:pic>
        <p:nvPicPr>
          <p:cNvPr id="6" name="图片 5">
            <a:extLst>
              <a:ext uri="{FF2B5EF4-FFF2-40B4-BE49-F238E27FC236}">
                <a16:creationId xmlns:a16="http://schemas.microsoft.com/office/drawing/2014/main" id="{13DE4FF3-6234-02B6-C319-C1FA2D9535F2}"/>
              </a:ext>
            </a:extLst>
          </p:cNvPr>
          <p:cNvPicPr>
            <a:picLocks noChangeAspect="1"/>
          </p:cNvPicPr>
          <p:nvPr/>
        </p:nvPicPr>
        <p:blipFill>
          <a:blip r:embed="rId3"/>
          <a:stretch>
            <a:fillRect/>
          </a:stretch>
        </p:blipFill>
        <p:spPr>
          <a:xfrm>
            <a:off x="1049743" y="1987282"/>
            <a:ext cx="5839627" cy="2732932"/>
          </a:xfrm>
          <a:prstGeom prst="rect">
            <a:avLst/>
          </a:prstGeom>
        </p:spPr>
      </p:pic>
      <p:sp>
        <p:nvSpPr>
          <p:cNvPr id="8" name="文本框 7">
            <a:extLst>
              <a:ext uri="{FF2B5EF4-FFF2-40B4-BE49-F238E27FC236}">
                <a16:creationId xmlns:a16="http://schemas.microsoft.com/office/drawing/2014/main" id="{36EEE68C-8377-76E4-546D-D4DBB55D1F27}"/>
              </a:ext>
            </a:extLst>
          </p:cNvPr>
          <p:cNvSpPr txBox="1"/>
          <p:nvPr/>
        </p:nvSpPr>
        <p:spPr>
          <a:xfrm>
            <a:off x="423484" y="1198281"/>
            <a:ext cx="8019702" cy="669414"/>
          </a:xfrm>
          <a:prstGeom prst="rect">
            <a:avLst/>
          </a:prstGeom>
          <a:noFill/>
        </p:spPr>
        <p:txBody>
          <a:bodyPr wrap="square" rtlCol="0">
            <a:spAutoFit/>
          </a:bodyPr>
          <a:lstStyle/>
          <a:p>
            <a:r>
              <a:rPr lang="zh-CN" altLang="en-US" sz="1200" dirty="0"/>
              <a:t>原理：将训练集分成k份，而k-1份作为训练模型，不重复每次取其中一份做测试集，剩余做测试集，之后计算模型在测试集上的均方误差，用来衡量训练出模型的好坏。</a:t>
            </a:r>
          </a:p>
          <a:p>
            <a:r>
              <a:rPr lang="zh-CN" altLang="en-US" dirty="0"/>
              <a:t>下列以</a:t>
            </a:r>
            <a:r>
              <a:rPr lang="en-US" altLang="zh-CN" dirty="0"/>
              <a:t>K=10</a:t>
            </a:r>
            <a:r>
              <a:rPr lang="zh-CN" altLang="en-US" dirty="0"/>
              <a:t>为例子：</a:t>
            </a:r>
          </a:p>
        </p:txBody>
      </p:sp>
    </p:spTree>
  </p:cSld>
  <p:clrMapOvr>
    <a:masterClrMapping/>
  </p:clrMapOvr>
  <p:transition spd="slow">
    <p:wipe dir="r"/>
  </p:transition>
</p:sld>
</file>

<file path=ppt/theme/theme1.xml><?xml version="1.0" encoding="utf-8"?>
<a:theme xmlns:a="http://schemas.openxmlformats.org/drawingml/2006/main" name=" www.2ppt.com">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412</TotalTime>
  <Words>1550</Words>
  <Application>Microsoft Office PowerPoint</Application>
  <PresentationFormat>全屏显示(16:9)</PresentationFormat>
  <Paragraphs>96</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Avenir</vt:lpstr>
      <vt:lpstr>Gill Sans</vt:lpstr>
      <vt:lpstr>Impact MT Std</vt:lpstr>
      <vt:lpstr>宋体</vt:lpstr>
      <vt:lpstr>微软雅黑</vt:lpstr>
      <vt:lpstr>微软雅黑</vt:lpstr>
      <vt:lpstr>Arial</vt:lpstr>
      <vt:lpstr>Calibri</vt:lpstr>
      <vt:lpstr>Calibri Light</vt:lpstr>
      <vt:lpstr>Consolas</vt:lpstr>
      <vt:lpstr>Times New Roman</vt:lpstr>
      <vt:lpstr>华文楷体</vt:lpstr>
      <vt:lpstr> www.2ppt.com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www.2ppt.com-爱PPT提供资源下载</dc:title>
  <dc:subject>www.2ppt.com-爱PPT提供资源下载</dc:subject>
  <dc:creator>www.2ppt.com-爱PPT提供资源下载</dc:creator>
  <dc:description>www.2ppt.com-爱PPT提供资源下载</dc:description>
  <cp:lastModifiedBy>张 程杭</cp:lastModifiedBy>
  <cp:revision>11</cp:revision>
  <dcterms:created xsi:type="dcterms:W3CDTF">2021-05-06T03:07:23Z</dcterms:created>
  <dcterms:modified xsi:type="dcterms:W3CDTF">2022-11-09T18:37:55Z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FB3EED9CB43A403C9A01746F128C8977</vt:lpwstr>
  </property>
  <property fmtid="{A09F084E-AD41-489F-8076-AA5BE3082BCA}" pid="100">
    <vt:ui4>5</vt:ui4>
  </property>
  <property fmtid="{64440492-4C8B-11D1-8B70-080036B11A03}" pid="11">
    <vt:lpwstr>www.2ppt.com-爱PPT提供资源下载</vt:lpwstr>
  </property>
</Properties>
</file>