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A006-F2B3-1E22-3B7E-127FA5818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723B0-C98B-E3DC-D177-829C2075C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554F-AED8-345F-E187-AAFBD67BE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74653-2710-F489-43C1-CE1128F1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6D50F-415E-95A5-FF53-88FEDC7E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8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3137E-00B8-BE89-35F6-00898B8C6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684AC-3FE4-213C-FBC7-65C9ED4D2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92062-9190-4E69-BA3E-AEAA496E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1CD1B-9EBA-1FE5-8A78-F9345D330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6BDE1-F823-D4AD-791A-BF2C9FD71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43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F8D4CA-FE99-E80A-8AF0-0F0BF14C2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B4E99-4783-6AB4-AE64-093E8335D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A6C64-9952-6107-B595-446984441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7C7C0-9D32-308C-CE7A-1DF62B71B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49660-AACB-5EEB-4A92-3FEF6BBEC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67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FD30A-EAEB-23A2-1B99-D5E612266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DA2B7-E028-C4F7-8709-5C4E25790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F2138-3DB9-5BA2-7774-FA1ACF6C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86CA-9950-1D6C-1335-E2E064BD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BC2AC-FCDF-ADD9-E31E-82CD3FBF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2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A42D3-1A3C-3DE1-C4FB-23DD9C2DE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86172-1F4C-536A-E2C6-16A92501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4A1D9-1822-21BC-8C30-6DC65680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1448-C0B9-4596-D336-D506E20E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1A1A4-1089-1387-04E3-168848F6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3EC7-2E26-6359-A1F4-E924223A3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B3DAE-5C44-8ACA-95C1-6DB7785BC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8F2119-647E-9615-74DE-6B189CE9D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83DB5-146F-AB9B-EF15-FB062760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614255-B226-C442-2994-6D3BE0D8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4438D-0FC3-8F81-2B6F-A2DFB047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5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382D-A632-9D23-97C0-2BB1DD0A8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2DBFC-52CE-BF22-7438-49379F99C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51AC5-E9A8-EBD3-45FF-B7BBCAB33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9B1B3-A2EF-4C47-87F6-E9B9B181B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91739-0F84-7298-2C6F-1DEA64F56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F16FC1-3C73-D9D6-9E72-2D66E83ED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693C5A-69AD-892A-11DD-4B2218538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712F7C-2E9B-6D26-0932-D47E913C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6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CB03-D476-B58B-1F08-E8669B475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D4F7-3268-00F0-0E14-006900E5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AB9AE-529E-F9DF-2F1E-B7F96309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7D8D-AC95-7A68-4619-84041D55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8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06E1D-B536-5EA9-C4D4-4D0ABD24F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73766-5B0C-2741-3F74-AAA5B59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925F4-5CF0-98B6-8FF4-2DA61088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1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21DF-AB53-86D1-AD5B-C8B086683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B5CAD-B461-90D2-112E-895871B48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B673B-FCEC-4B93-D0CA-16D5A7ABA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A423B-9BA1-6529-19A7-B447729F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F9D98-BE47-028C-0FFD-0146E49CD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8B6C-FB43-DCD5-EB7A-2055567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31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4034E-3C91-9B2B-E6FD-4E267DFA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B3D2B8-5BE1-BA88-56F0-4C2E59513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9E38A-1C3B-A313-DC48-B2775F917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E425B-1AF6-F156-D3B8-48B773B61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0CE34-28E4-460F-83B5-E5DF36B2B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707C-9F20-91D8-CD07-F999C1BD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CA8FF5-AB8C-1A67-A3D6-30C2382A1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4104B-66B1-19CC-2A24-4E03478F2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668BA-7565-E508-CDED-D92835ABB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86B50-BCE8-6148-9A82-B9A03E5DB24C}" type="datetimeFigureOut">
              <a:rPr lang="en-US" smtClean="0"/>
              <a:t>8/11/24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9A983-8262-F71E-F1E5-EB17701F0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4B7F3-0895-0860-22A3-7CE127F10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E6037-0635-804B-A248-EC74C0B67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5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7D3F07-C653-D3D7-2B9A-BBE5AF6C1B61}"/>
              </a:ext>
            </a:extLst>
          </p:cNvPr>
          <p:cNvSpPr/>
          <p:nvPr/>
        </p:nvSpPr>
        <p:spPr>
          <a:xfrm>
            <a:off x="814941" y="3257522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Entitlement Approach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9591ED-4E57-364E-B5EA-4232ED39E018}"/>
              </a:ext>
            </a:extLst>
          </p:cNvPr>
          <p:cNvSpPr/>
          <p:nvPr/>
        </p:nvSpPr>
        <p:spPr>
          <a:xfrm>
            <a:off x="3520218" y="2774875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Production-based Entitle.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7E097B-A3E3-7C3D-8076-5824C1DA7AD5}"/>
              </a:ext>
            </a:extLst>
          </p:cNvPr>
          <p:cNvSpPr/>
          <p:nvPr/>
        </p:nvSpPr>
        <p:spPr>
          <a:xfrm>
            <a:off x="3520218" y="36813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Own-</a:t>
            </a:r>
            <a:r>
              <a:rPr lang="en-US" sz="1200" dirty="0" err="1"/>
              <a:t>labour</a:t>
            </a:r>
            <a:r>
              <a:rPr lang="en-US" sz="1200" dirty="0"/>
              <a:t> Entitle.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50BC31-132D-D5F2-7AAC-0360338789C5}"/>
              </a:ext>
            </a:extLst>
          </p:cNvPr>
          <p:cNvSpPr/>
          <p:nvPr/>
        </p:nvSpPr>
        <p:spPr>
          <a:xfrm>
            <a:off x="3520217" y="1868361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Trade-based Entitle.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C3F2A-9922-24B9-C89C-8B7A6FDC2424}"/>
              </a:ext>
            </a:extLst>
          </p:cNvPr>
          <p:cNvSpPr/>
          <p:nvPr/>
        </p:nvSpPr>
        <p:spPr>
          <a:xfrm>
            <a:off x="3520218" y="4587903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Inheritance and Transfer Entitle.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CAAD6DD9-8B8F-0652-EE79-4AFFD81CE40C}"/>
              </a:ext>
            </a:extLst>
          </p:cNvPr>
          <p:cNvSpPr/>
          <p:nvPr/>
        </p:nvSpPr>
        <p:spPr>
          <a:xfrm>
            <a:off x="2606810" y="2202547"/>
            <a:ext cx="189187" cy="2569775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triped Right Arrow 9">
            <a:extLst>
              <a:ext uri="{FF2B5EF4-FFF2-40B4-BE49-F238E27FC236}">
                <a16:creationId xmlns:a16="http://schemas.microsoft.com/office/drawing/2014/main" id="{DD26D1E5-A554-B3C8-C892-6DE11CEAC7D1}"/>
              </a:ext>
            </a:extLst>
          </p:cNvPr>
          <p:cNvSpPr/>
          <p:nvPr/>
        </p:nvSpPr>
        <p:spPr>
          <a:xfrm>
            <a:off x="5317486" y="1942260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riped Right Arrow 10">
            <a:extLst>
              <a:ext uri="{FF2B5EF4-FFF2-40B4-BE49-F238E27FC236}">
                <a16:creationId xmlns:a16="http://schemas.microsoft.com/office/drawing/2014/main" id="{E07E8985-F843-300F-B495-C4C67CC3EC95}"/>
              </a:ext>
            </a:extLst>
          </p:cNvPr>
          <p:cNvSpPr/>
          <p:nvPr/>
        </p:nvSpPr>
        <p:spPr>
          <a:xfrm>
            <a:off x="5317486" y="2848774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DE3C6CD8-2AC3-01BA-45D9-663C92B17E15}"/>
              </a:ext>
            </a:extLst>
          </p:cNvPr>
          <p:cNvSpPr/>
          <p:nvPr/>
        </p:nvSpPr>
        <p:spPr>
          <a:xfrm>
            <a:off x="5317486" y="375528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riped Right Arrow 12">
            <a:extLst>
              <a:ext uri="{FF2B5EF4-FFF2-40B4-BE49-F238E27FC236}">
                <a16:creationId xmlns:a16="http://schemas.microsoft.com/office/drawing/2014/main" id="{F7B8A798-D247-EECA-74C3-A5C7C9807032}"/>
              </a:ext>
            </a:extLst>
          </p:cNvPr>
          <p:cNvSpPr/>
          <p:nvPr/>
        </p:nvSpPr>
        <p:spPr>
          <a:xfrm>
            <a:off x="5317486" y="466705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EE852-8FC2-DC21-DDEB-23FC0B1EA1D2}"/>
                  </a:ext>
                </a:extLst>
              </p:cNvPr>
              <p:cNvSpPr txBox="1"/>
              <p:nvPr/>
            </p:nvSpPr>
            <p:spPr>
              <a:xfrm>
                <a:off x="5874536" y="1971707"/>
                <a:ext cx="3097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7DEE852-8FC2-DC21-DDEB-23FC0B1EA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536" y="1971707"/>
                <a:ext cx="309700" cy="276999"/>
              </a:xfrm>
              <a:prstGeom prst="rect">
                <a:avLst/>
              </a:prstGeom>
              <a:blipFill>
                <a:blip r:embed="rId2"/>
                <a:stretch>
                  <a:fillRect l="-16000" r="-8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2BF649-3B55-9A77-9B6E-729AF3B35A28}"/>
                  </a:ext>
                </a:extLst>
              </p:cNvPr>
              <p:cNvSpPr txBox="1"/>
              <p:nvPr/>
            </p:nvSpPr>
            <p:spPr>
              <a:xfrm>
                <a:off x="5869136" y="2872254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32BF649-3B55-9A77-9B6E-729AF3B35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2872254"/>
                <a:ext cx="315022" cy="276999"/>
              </a:xfrm>
              <a:prstGeom prst="rect">
                <a:avLst/>
              </a:prstGeom>
              <a:blipFill>
                <a:blip r:embed="rId3"/>
                <a:stretch>
                  <a:fillRect l="-20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64C530-1A33-0AE6-FC4E-526A12091367}"/>
                  </a:ext>
                </a:extLst>
              </p:cNvPr>
              <p:cNvSpPr txBox="1"/>
              <p:nvPr/>
            </p:nvSpPr>
            <p:spPr>
              <a:xfrm>
                <a:off x="5869136" y="3772801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64C530-1A33-0AE6-FC4E-526A12091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136" y="3772801"/>
                <a:ext cx="315022" cy="276999"/>
              </a:xfrm>
              <a:prstGeom prst="rect">
                <a:avLst/>
              </a:prstGeom>
              <a:blipFill>
                <a:blip r:embed="rId4"/>
                <a:stretch>
                  <a:fillRect l="-20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77C9C1-1CF8-A4CE-4081-ED2C13618F1C}"/>
                  </a:ext>
                </a:extLst>
              </p:cNvPr>
              <p:cNvSpPr txBox="1"/>
              <p:nvPr/>
            </p:nvSpPr>
            <p:spPr>
              <a:xfrm>
                <a:off x="5869425" y="4679316"/>
                <a:ext cx="3150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77C9C1-1CF8-A4CE-4081-ED2C13618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425" y="4679316"/>
                <a:ext cx="315022" cy="276999"/>
              </a:xfrm>
              <a:prstGeom prst="rect">
                <a:avLst/>
              </a:prstGeom>
              <a:blipFill>
                <a:blip r:embed="rId5"/>
                <a:stretch>
                  <a:fillRect l="-19231" r="-384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983BF5A8-4A43-8E17-3E7C-DA5B9C525E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09785" y="3728981"/>
            <a:ext cx="360000" cy="360000"/>
          </a:xfrm>
          <a:prstGeom prst="rect">
            <a:avLst/>
          </a:prstGeom>
        </p:spPr>
      </p:pic>
      <p:pic>
        <p:nvPicPr>
          <p:cNvPr id="22" name="Graphic 21" descr="Crops outline">
            <a:extLst>
              <a:ext uri="{FF2B5EF4-FFF2-40B4-BE49-F238E27FC236}">
                <a16:creationId xmlns:a16="http://schemas.microsoft.com/office/drawing/2014/main" id="{31F0D510-BB03-0040-B154-878ACA44E5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8107" y="2824787"/>
            <a:ext cx="360000" cy="360000"/>
          </a:xfrm>
          <a:prstGeom prst="rect">
            <a:avLst/>
          </a:prstGeom>
        </p:spPr>
      </p:pic>
      <p:pic>
        <p:nvPicPr>
          <p:cNvPr id="24" name="Graphic 23" descr="Labour outline">
            <a:extLst>
              <a:ext uri="{FF2B5EF4-FFF2-40B4-BE49-F238E27FC236}">
                <a16:creationId xmlns:a16="http://schemas.microsoft.com/office/drawing/2014/main" id="{D39C58DC-E799-F3AC-3CFA-B14742FE8F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8107" y="3731300"/>
            <a:ext cx="360000" cy="360000"/>
          </a:xfrm>
          <a:prstGeom prst="rect">
            <a:avLst/>
          </a:prstGeom>
        </p:spPr>
      </p:pic>
      <p:pic>
        <p:nvPicPr>
          <p:cNvPr id="26" name="Graphic 25" descr="Share outline">
            <a:extLst>
              <a:ext uri="{FF2B5EF4-FFF2-40B4-BE49-F238E27FC236}">
                <a16:creationId xmlns:a16="http://schemas.microsoft.com/office/drawing/2014/main" id="{5A6581DA-C9A0-FAC5-4C14-C351580374B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8107" y="4637813"/>
            <a:ext cx="360000" cy="360000"/>
          </a:xfrm>
          <a:prstGeom prst="rect">
            <a:avLst/>
          </a:prstGeom>
        </p:spPr>
      </p:pic>
      <p:sp>
        <p:nvSpPr>
          <p:cNvPr id="27" name="Up-down Arrow 26">
            <a:extLst>
              <a:ext uri="{FF2B5EF4-FFF2-40B4-BE49-F238E27FC236}">
                <a16:creationId xmlns:a16="http://schemas.microsoft.com/office/drawing/2014/main" id="{5397D30C-6D5F-B00F-6D6E-C5F82762C496}"/>
              </a:ext>
            </a:extLst>
          </p:cNvPr>
          <p:cNvSpPr/>
          <p:nvPr/>
        </p:nvSpPr>
        <p:spPr>
          <a:xfrm>
            <a:off x="1549120" y="4113225"/>
            <a:ext cx="189186" cy="1422446"/>
          </a:xfrm>
          <a:prstGeom prst="up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F0FCFE-693A-3F80-CB6C-9771716A7CAE}"/>
              </a:ext>
            </a:extLst>
          </p:cNvPr>
          <p:cNvSpPr/>
          <p:nvPr/>
        </p:nvSpPr>
        <p:spPr>
          <a:xfrm>
            <a:off x="813396" y="588091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FAD Theory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C6F033-6A98-4300-8E7F-45318729F1FB}"/>
              </a:ext>
            </a:extLst>
          </p:cNvPr>
          <p:cNvSpPr/>
          <p:nvPr/>
        </p:nvSpPr>
        <p:spPr>
          <a:xfrm>
            <a:off x="3518672" y="588091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Food Availability </a:t>
            </a:r>
          </a:p>
        </p:txBody>
      </p:sp>
      <p:pic>
        <p:nvPicPr>
          <p:cNvPr id="31" name="Graphic 30" descr="Dead Fish Skeleton outline">
            <a:extLst>
              <a:ext uri="{FF2B5EF4-FFF2-40B4-BE49-F238E27FC236}">
                <a16:creationId xmlns:a16="http://schemas.microsoft.com/office/drawing/2014/main" id="{20ED28D8-5E27-5727-CC3E-24C5C235439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6563" y="5930828"/>
            <a:ext cx="360000" cy="36000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45F936A-D2A6-C86F-1710-1800CD609BFC}"/>
              </a:ext>
            </a:extLst>
          </p:cNvPr>
          <p:cNvCxnSpPr>
            <a:cxnSpLocks/>
          </p:cNvCxnSpPr>
          <p:nvPr/>
        </p:nvCxnSpPr>
        <p:spPr>
          <a:xfrm flipH="1">
            <a:off x="2605266" y="6110828"/>
            <a:ext cx="2869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84F9A3B8-633E-75D4-22E4-1C26DFC5ED99}"/>
              </a:ext>
            </a:extLst>
          </p:cNvPr>
          <p:cNvSpPr/>
          <p:nvPr/>
        </p:nvSpPr>
        <p:spPr>
          <a:xfrm>
            <a:off x="5315653" y="595751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BD48-3E78-8131-84D1-D2F1CBCF5AF1}"/>
                  </a:ext>
                </a:extLst>
              </p:cNvPr>
              <p:cNvSpPr txBox="1"/>
              <p:nvPr/>
            </p:nvSpPr>
            <p:spPr>
              <a:xfrm>
                <a:off x="5867592" y="5969776"/>
                <a:ext cx="711541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7BBD48-3E78-8131-84D1-D2F1CBCF5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92" y="5969776"/>
                <a:ext cx="711541" cy="301878"/>
              </a:xfrm>
              <a:prstGeom prst="rect">
                <a:avLst/>
              </a:prstGeom>
              <a:blipFill>
                <a:blip r:embed="rId16"/>
                <a:stretch>
                  <a:fillRect l="-8929" r="-178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Left Brace 39">
            <a:extLst>
              <a:ext uri="{FF2B5EF4-FFF2-40B4-BE49-F238E27FC236}">
                <a16:creationId xmlns:a16="http://schemas.microsoft.com/office/drawing/2014/main" id="{6C79D750-6D68-7F0F-34C0-271E452146D7}"/>
              </a:ext>
            </a:extLst>
          </p:cNvPr>
          <p:cNvSpPr/>
          <p:nvPr/>
        </p:nvSpPr>
        <p:spPr>
          <a:xfrm>
            <a:off x="6282751" y="1843506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8220B72-F286-35D3-B7C5-20D8A0A1AE08}"/>
              </a:ext>
            </a:extLst>
          </p:cNvPr>
          <p:cNvSpPr/>
          <p:nvPr/>
        </p:nvSpPr>
        <p:spPr>
          <a:xfrm>
            <a:off x="7110176" y="2047488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Other Grain Price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1B0BB9D-E675-E88A-1E7D-0F3885BEAB92}"/>
              </a:ext>
            </a:extLst>
          </p:cNvPr>
          <p:cNvSpPr/>
          <p:nvPr/>
        </p:nvSpPr>
        <p:spPr>
          <a:xfrm>
            <a:off x="7110176" y="1598242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Potato Price</a:t>
            </a:r>
          </a:p>
        </p:txBody>
      </p:sp>
      <p:pic>
        <p:nvPicPr>
          <p:cNvPr id="44" name="Graphic 43" descr="Label outline">
            <a:extLst>
              <a:ext uri="{FF2B5EF4-FFF2-40B4-BE49-F238E27FC236}">
                <a16:creationId xmlns:a16="http://schemas.microsoft.com/office/drawing/2014/main" id="{194BE905-46D8-AD90-E13F-D3581ED981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09785" y="1679211"/>
            <a:ext cx="360000" cy="360000"/>
          </a:xfrm>
          <a:prstGeom prst="rect">
            <a:avLst/>
          </a:prstGeom>
        </p:spPr>
      </p:pic>
      <p:pic>
        <p:nvPicPr>
          <p:cNvPr id="46" name="Graphic 45" descr="Tag outline">
            <a:extLst>
              <a:ext uri="{FF2B5EF4-FFF2-40B4-BE49-F238E27FC236}">
                <a16:creationId xmlns:a16="http://schemas.microsoft.com/office/drawing/2014/main" id="{549685C9-569B-20E1-22BD-1572D361F5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6709785" y="2076928"/>
            <a:ext cx="360000" cy="36000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5EBDE703-7F70-F73F-13EB-304072E76B19}"/>
              </a:ext>
            </a:extLst>
          </p:cNvPr>
          <p:cNvSpPr/>
          <p:nvPr/>
        </p:nvSpPr>
        <p:spPr>
          <a:xfrm>
            <a:off x="7108632" y="2965464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Ground Rent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66A41E9-4ACA-D8C9-DD1E-9CFF1CBA6A52}"/>
              </a:ext>
            </a:extLst>
          </p:cNvPr>
          <p:cNvSpPr/>
          <p:nvPr/>
        </p:nvSpPr>
        <p:spPr>
          <a:xfrm>
            <a:off x="7108632" y="25084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Tithe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173392A5-7C6B-7418-80B5-1F1FAD607D6E}"/>
              </a:ext>
            </a:extLst>
          </p:cNvPr>
          <p:cNvSpPr/>
          <p:nvPr/>
        </p:nvSpPr>
        <p:spPr>
          <a:xfrm>
            <a:off x="6282751" y="2805203"/>
            <a:ext cx="276595" cy="459827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Graphic 53" descr="Tax outline">
            <a:extLst>
              <a:ext uri="{FF2B5EF4-FFF2-40B4-BE49-F238E27FC236}">
                <a16:creationId xmlns:a16="http://schemas.microsoft.com/office/drawing/2014/main" id="{C13ECC3C-BC2D-F91F-B401-AA18A963017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709785" y="2552081"/>
            <a:ext cx="360000" cy="360000"/>
          </a:xfrm>
          <a:prstGeom prst="rect">
            <a:avLst/>
          </a:prstGeom>
        </p:spPr>
      </p:pic>
      <p:pic>
        <p:nvPicPr>
          <p:cNvPr id="56" name="Graphic 55" descr="Mortgage outline">
            <a:extLst>
              <a:ext uri="{FF2B5EF4-FFF2-40B4-BE49-F238E27FC236}">
                <a16:creationId xmlns:a16="http://schemas.microsoft.com/office/drawing/2014/main" id="{4A9A2A8E-3312-9835-2A7B-167C354A78BC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709785" y="3013366"/>
            <a:ext cx="360000" cy="360000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CC608AF4-0A09-14CA-EB3E-CCBFB5C21566}"/>
              </a:ext>
            </a:extLst>
          </p:cNvPr>
          <p:cNvSpPr/>
          <p:nvPr/>
        </p:nvSpPr>
        <p:spPr>
          <a:xfrm>
            <a:off x="7110176" y="3681389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Wage</a:t>
            </a:r>
          </a:p>
        </p:txBody>
      </p:sp>
      <p:sp>
        <p:nvSpPr>
          <p:cNvPr id="61" name="Striped Right Arrow 60">
            <a:extLst>
              <a:ext uri="{FF2B5EF4-FFF2-40B4-BE49-F238E27FC236}">
                <a16:creationId xmlns:a16="http://schemas.microsoft.com/office/drawing/2014/main" id="{3E39AF71-D746-6FF7-AF27-041D4383EDBE}"/>
              </a:ext>
            </a:extLst>
          </p:cNvPr>
          <p:cNvSpPr/>
          <p:nvPr/>
        </p:nvSpPr>
        <p:spPr>
          <a:xfrm>
            <a:off x="6235630" y="375296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triped Right Arrow 66">
            <a:extLst>
              <a:ext uri="{FF2B5EF4-FFF2-40B4-BE49-F238E27FC236}">
                <a16:creationId xmlns:a16="http://schemas.microsoft.com/office/drawing/2014/main" id="{FD64968A-37A0-A633-8F3D-527BAC42D239}"/>
              </a:ext>
            </a:extLst>
          </p:cNvPr>
          <p:cNvSpPr/>
          <p:nvPr/>
        </p:nvSpPr>
        <p:spPr>
          <a:xfrm>
            <a:off x="6708241" y="5978801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9" name="Graphic 68" descr="Leaf outline">
            <a:extLst>
              <a:ext uri="{FF2B5EF4-FFF2-40B4-BE49-F238E27FC236}">
                <a16:creationId xmlns:a16="http://schemas.microsoft.com/office/drawing/2014/main" id="{8FE40445-24F9-AB22-EB69-27972267BC7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257765" y="5930828"/>
            <a:ext cx="360000" cy="360000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9B46FB8F-62A6-B2A1-8014-D4D41084DE66}"/>
              </a:ext>
            </a:extLst>
          </p:cNvPr>
          <p:cNvSpPr/>
          <p:nvPr/>
        </p:nvSpPr>
        <p:spPr>
          <a:xfrm>
            <a:off x="7746874" y="5890801"/>
            <a:ext cx="1019066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Planting Acre</a:t>
            </a:r>
          </a:p>
        </p:txBody>
      </p:sp>
      <p:sp>
        <p:nvSpPr>
          <p:cNvPr id="72" name="Striped Right Arrow 71">
            <a:extLst>
              <a:ext uri="{FF2B5EF4-FFF2-40B4-BE49-F238E27FC236}">
                <a16:creationId xmlns:a16="http://schemas.microsoft.com/office/drawing/2014/main" id="{F14C2CBA-02C1-1BB5-5A7E-58A05ECF3C3A}"/>
              </a:ext>
            </a:extLst>
          </p:cNvPr>
          <p:cNvSpPr/>
          <p:nvPr/>
        </p:nvSpPr>
        <p:spPr>
          <a:xfrm rot="10800000">
            <a:off x="8901225" y="1672141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D61E5EF-845A-6C0E-C4AA-0FBC7CA0C388}"/>
              </a:ext>
            </a:extLst>
          </p:cNvPr>
          <p:cNvSpPr/>
          <p:nvPr/>
        </p:nvSpPr>
        <p:spPr>
          <a:xfrm>
            <a:off x="9452056" y="1600958"/>
            <a:ext cx="1026756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Smooth Term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7D1AA15-1B77-6B26-0BBE-D48364F1BF3A}"/>
              </a:ext>
            </a:extLst>
          </p:cNvPr>
          <p:cNvSpPr/>
          <p:nvPr/>
        </p:nvSpPr>
        <p:spPr>
          <a:xfrm>
            <a:off x="9452056" y="2047488"/>
            <a:ext cx="1026756" cy="300013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Regular Term</a:t>
            </a:r>
          </a:p>
        </p:txBody>
      </p:sp>
      <p:sp>
        <p:nvSpPr>
          <p:cNvPr id="75" name="Striped Right Arrow 74">
            <a:extLst>
              <a:ext uri="{FF2B5EF4-FFF2-40B4-BE49-F238E27FC236}">
                <a16:creationId xmlns:a16="http://schemas.microsoft.com/office/drawing/2014/main" id="{24D5BDF9-7BAC-391A-F046-D3EB4B0F0758}"/>
              </a:ext>
            </a:extLst>
          </p:cNvPr>
          <p:cNvSpPr/>
          <p:nvPr/>
        </p:nvSpPr>
        <p:spPr>
          <a:xfrm rot="10800000">
            <a:off x="8901225" y="3369362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7" name="Graphic 76" descr="Store outline">
            <a:extLst>
              <a:ext uri="{FF2B5EF4-FFF2-40B4-BE49-F238E27FC236}">
                <a16:creationId xmlns:a16="http://schemas.microsoft.com/office/drawing/2014/main" id="{E61BF4FF-9CBC-94E6-DDAE-1F4D475D667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2981021" y="1930206"/>
            <a:ext cx="360000" cy="360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81B0BB9D-E675-E88A-1E7D-0F3885BEAB92}"/>
              </a:ext>
            </a:extLst>
          </p:cNvPr>
          <p:cNvSpPr/>
          <p:nvPr/>
        </p:nvSpPr>
        <p:spPr>
          <a:xfrm>
            <a:off x="816484" y="785847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Theory Level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A344478-844E-C91B-67E3-353EFA987BE9}"/>
              </a:ext>
            </a:extLst>
          </p:cNvPr>
          <p:cNvSpPr/>
          <p:nvPr/>
        </p:nvSpPr>
        <p:spPr>
          <a:xfrm>
            <a:off x="6609763" y="788713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Hypothesis and Operationalization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412971-F63E-3932-3BFF-856D0691C12C}"/>
              </a:ext>
            </a:extLst>
          </p:cNvPr>
          <p:cNvSpPr/>
          <p:nvPr/>
        </p:nvSpPr>
        <p:spPr>
          <a:xfrm>
            <a:off x="3520216" y="785847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Theory Index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0596CAF-77E2-233F-3298-21EAB23E100A}"/>
              </a:ext>
            </a:extLst>
          </p:cNvPr>
          <p:cNvSpPr/>
          <p:nvPr/>
        </p:nvSpPr>
        <p:spPr>
          <a:xfrm>
            <a:off x="9453599" y="781472"/>
            <a:ext cx="1659091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Regression</a:t>
            </a:r>
          </a:p>
        </p:txBody>
      </p:sp>
      <p:sp>
        <p:nvSpPr>
          <p:cNvPr id="83" name="Chevron 82">
            <a:extLst>
              <a:ext uri="{FF2B5EF4-FFF2-40B4-BE49-F238E27FC236}">
                <a16:creationId xmlns:a16="http://schemas.microsoft.com/office/drawing/2014/main" id="{33036380-AE73-6033-43BF-3CA61B1E0B74}"/>
              </a:ext>
            </a:extLst>
          </p:cNvPr>
          <p:cNvSpPr/>
          <p:nvPr/>
        </p:nvSpPr>
        <p:spPr>
          <a:xfrm>
            <a:off x="2672860" y="892934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Chevron 83">
            <a:extLst>
              <a:ext uri="{FF2B5EF4-FFF2-40B4-BE49-F238E27FC236}">
                <a16:creationId xmlns:a16="http://schemas.microsoft.com/office/drawing/2014/main" id="{10C08FDF-B6BE-2ECD-12BB-A9A605C1A37B}"/>
              </a:ext>
            </a:extLst>
          </p:cNvPr>
          <p:cNvSpPr/>
          <p:nvPr/>
        </p:nvSpPr>
        <p:spPr>
          <a:xfrm>
            <a:off x="3032137" y="892934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5A7B674-6699-C626-BEC0-F614C3F4D193}"/>
              </a:ext>
            </a:extLst>
          </p:cNvPr>
          <p:cNvCxnSpPr>
            <a:cxnSpLocks/>
          </p:cNvCxnSpPr>
          <p:nvPr/>
        </p:nvCxnSpPr>
        <p:spPr>
          <a:xfrm>
            <a:off x="2691281" y="527329"/>
            <a:ext cx="0" cy="608367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CF77DB1-F979-106B-B37F-5B44324AEE64}"/>
              </a:ext>
            </a:extLst>
          </p:cNvPr>
          <p:cNvCxnSpPr>
            <a:cxnSpLocks/>
          </p:cNvCxnSpPr>
          <p:nvPr/>
        </p:nvCxnSpPr>
        <p:spPr>
          <a:xfrm>
            <a:off x="5576975" y="523620"/>
            <a:ext cx="0" cy="60873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A7B674-6699-C626-BEC0-F614C3F4D193}"/>
              </a:ext>
            </a:extLst>
          </p:cNvPr>
          <p:cNvCxnSpPr>
            <a:cxnSpLocks/>
          </p:cNvCxnSpPr>
          <p:nvPr/>
        </p:nvCxnSpPr>
        <p:spPr>
          <a:xfrm>
            <a:off x="9321641" y="523620"/>
            <a:ext cx="0" cy="608738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Chevron 98">
            <a:extLst>
              <a:ext uri="{FF2B5EF4-FFF2-40B4-BE49-F238E27FC236}">
                <a16:creationId xmlns:a16="http://schemas.microsoft.com/office/drawing/2014/main" id="{9877AC3D-A35E-7175-D95F-50A4C5A52034}"/>
              </a:ext>
            </a:extLst>
          </p:cNvPr>
          <p:cNvSpPr/>
          <p:nvPr/>
        </p:nvSpPr>
        <p:spPr>
          <a:xfrm>
            <a:off x="5378336" y="895188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0" name="Chevron 99">
            <a:extLst>
              <a:ext uri="{FF2B5EF4-FFF2-40B4-BE49-F238E27FC236}">
                <a16:creationId xmlns:a16="http://schemas.microsoft.com/office/drawing/2014/main" id="{EE567DEB-3951-2C10-0B3A-292E8053B358}"/>
              </a:ext>
            </a:extLst>
          </p:cNvPr>
          <p:cNvSpPr/>
          <p:nvPr/>
        </p:nvSpPr>
        <p:spPr>
          <a:xfrm>
            <a:off x="5737613" y="895188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Chevron 100">
            <a:extLst>
              <a:ext uri="{FF2B5EF4-FFF2-40B4-BE49-F238E27FC236}">
                <a16:creationId xmlns:a16="http://schemas.microsoft.com/office/drawing/2014/main" id="{57F57F60-F62A-1631-ACCC-B7B39FD2D185}"/>
              </a:ext>
            </a:extLst>
          </p:cNvPr>
          <p:cNvSpPr/>
          <p:nvPr/>
        </p:nvSpPr>
        <p:spPr>
          <a:xfrm>
            <a:off x="6103122" y="898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2" name="Chevron 101">
            <a:extLst>
              <a:ext uri="{FF2B5EF4-FFF2-40B4-BE49-F238E27FC236}">
                <a16:creationId xmlns:a16="http://schemas.microsoft.com/office/drawing/2014/main" id="{22700076-B2F8-C3F9-9F04-A0C42E77F57A}"/>
              </a:ext>
            </a:extLst>
          </p:cNvPr>
          <p:cNvSpPr/>
          <p:nvPr/>
        </p:nvSpPr>
        <p:spPr>
          <a:xfrm>
            <a:off x="8351326" y="886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3" name="Chevron 102">
            <a:extLst>
              <a:ext uri="{FF2B5EF4-FFF2-40B4-BE49-F238E27FC236}">
                <a16:creationId xmlns:a16="http://schemas.microsoft.com/office/drawing/2014/main" id="{4FCDF53B-C3D9-7E4A-48D0-7CE28A340C33}"/>
              </a:ext>
            </a:extLst>
          </p:cNvPr>
          <p:cNvSpPr/>
          <p:nvPr/>
        </p:nvSpPr>
        <p:spPr>
          <a:xfrm>
            <a:off x="8710603" y="886960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4" name="Chevron 103">
            <a:extLst>
              <a:ext uri="{FF2B5EF4-FFF2-40B4-BE49-F238E27FC236}">
                <a16:creationId xmlns:a16="http://schemas.microsoft.com/office/drawing/2014/main" id="{72BE2527-0FE4-67FE-2066-B5F204288194}"/>
              </a:ext>
            </a:extLst>
          </p:cNvPr>
          <p:cNvSpPr/>
          <p:nvPr/>
        </p:nvSpPr>
        <p:spPr>
          <a:xfrm>
            <a:off x="9076112" y="890732"/>
            <a:ext cx="286934" cy="236902"/>
          </a:xfrm>
          <a:prstGeom prst="chevr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CE34259-91E3-7545-AF70-B7B07303EFFE}"/>
              </a:ext>
            </a:extLst>
          </p:cNvPr>
          <p:cNvSpPr/>
          <p:nvPr/>
        </p:nvSpPr>
        <p:spPr>
          <a:xfrm>
            <a:off x="531342" y="527329"/>
            <a:ext cx="10844174" cy="6083678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8A724FA-9B91-5881-736D-44D280B2B411}"/>
              </a:ext>
            </a:extLst>
          </p:cNvPr>
          <p:cNvCxnSpPr>
            <a:cxnSpLocks/>
          </p:cNvCxnSpPr>
          <p:nvPr/>
        </p:nvCxnSpPr>
        <p:spPr>
          <a:xfrm>
            <a:off x="531342" y="1421026"/>
            <a:ext cx="1084417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C66A41E9-4ACA-D8C9-DD1E-9CFF1CBA6A52}"/>
              </a:ext>
            </a:extLst>
          </p:cNvPr>
          <p:cNvSpPr/>
          <p:nvPr/>
        </p:nvSpPr>
        <p:spPr>
          <a:xfrm>
            <a:off x="7108489" y="4587794"/>
            <a:ext cx="166063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Poor Law</a:t>
            </a:r>
          </a:p>
        </p:txBody>
      </p:sp>
      <p:pic>
        <p:nvPicPr>
          <p:cNvPr id="3" name="Graphic 2" descr="Scales of justice outline">
            <a:extLst>
              <a:ext uri="{FF2B5EF4-FFF2-40B4-BE49-F238E27FC236}">
                <a16:creationId xmlns:a16="http://schemas.microsoft.com/office/drawing/2014/main" id="{80E27CE6-0046-DD1C-D512-74F8ABDBF85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709785" y="4644449"/>
            <a:ext cx="360000" cy="360000"/>
          </a:xfrm>
          <a:prstGeom prst="rect">
            <a:avLst/>
          </a:prstGeom>
        </p:spPr>
      </p:pic>
      <p:sp>
        <p:nvSpPr>
          <p:cNvPr id="71" name="Striped Right Arrow 70">
            <a:extLst>
              <a:ext uri="{FF2B5EF4-FFF2-40B4-BE49-F238E27FC236}">
                <a16:creationId xmlns:a16="http://schemas.microsoft.com/office/drawing/2014/main" id="{E0A05A80-F8C9-C26A-A000-0B36E2F95164}"/>
              </a:ext>
            </a:extLst>
          </p:cNvPr>
          <p:cNvSpPr/>
          <p:nvPr/>
        </p:nvSpPr>
        <p:spPr>
          <a:xfrm>
            <a:off x="6233640" y="4668435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66EA469-0C5A-5B9E-57F6-005BFA43B4F2}"/>
              </a:ext>
            </a:extLst>
          </p:cNvPr>
          <p:cNvSpPr/>
          <p:nvPr/>
        </p:nvSpPr>
        <p:spPr>
          <a:xfrm>
            <a:off x="9450512" y="5880653"/>
            <a:ext cx="1026756" cy="46009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Regular Term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8BE376B-07B2-5329-0395-69B7C0234441}"/>
              </a:ext>
            </a:extLst>
          </p:cNvPr>
          <p:cNvSpPr/>
          <p:nvPr/>
        </p:nvSpPr>
        <p:spPr>
          <a:xfrm>
            <a:off x="10478812" y="1600760"/>
            <a:ext cx="633878" cy="3446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48D0EA0-3F82-940B-A037-E531D780DCB9}"/>
              </a:ext>
            </a:extLst>
          </p:cNvPr>
          <p:cNvSpPr/>
          <p:nvPr/>
        </p:nvSpPr>
        <p:spPr>
          <a:xfrm>
            <a:off x="10477268" y="5880653"/>
            <a:ext cx="633878" cy="46072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LM</a:t>
            </a:r>
          </a:p>
        </p:txBody>
      </p:sp>
      <p:sp>
        <p:nvSpPr>
          <p:cNvPr id="90" name="Striped Right Arrow 89">
            <a:extLst>
              <a:ext uri="{FF2B5EF4-FFF2-40B4-BE49-F238E27FC236}">
                <a16:creationId xmlns:a16="http://schemas.microsoft.com/office/drawing/2014/main" id="{2882C661-A724-4CB3-2B08-A2D959A39E9E}"/>
              </a:ext>
            </a:extLst>
          </p:cNvPr>
          <p:cNvSpPr/>
          <p:nvPr/>
        </p:nvSpPr>
        <p:spPr>
          <a:xfrm rot="10800000">
            <a:off x="8895049" y="5957518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5625036-C0D4-32BF-125D-B871CACD8B25}"/>
              </a:ext>
            </a:extLst>
          </p:cNvPr>
          <p:cNvSpPr/>
          <p:nvPr/>
        </p:nvSpPr>
        <p:spPr>
          <a:xfrm>
            <a:off x="7746874" y="5224836"/>
            <a:ext cx="785446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Import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4AAFECF-B7D8-2460-1377-229DDD4B4215}"/>
              </a:ext>
            </a:extLst>
          </p:cNvPr>
          <p:cNvSpPr/>
          <p:nvPr/>
        </p:nvSpPr>
        <p:spPr>
          <a:xfrm>
            <a:off x="8532319" y="5224836"/>
            <a:ext cx="783145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Export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F5D71E5-4B0D-185A-6076-B6925077595E}"/>
              </a:ext>
            </a:extLst>
          </p:cNvPr>
          <p:cNvSpPr/>
          <p:nvPr/>
        </p:nvSpPr>
        <p:spPr>
          <a:xfrm>
            <a:off x="5576976" y="5225417"/>
            <a:ext cx="953180" cy="4598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Control Var.</a:t>
            </a:r>
          </a:p>
        </p:txBody>
      </p:sp>
      <p:sp>
        <p:nvSpPr>
          <p:cNvPr id="107" name="Striped Right Arrow 106">
            <a:extLst>
              <a:ext uri="{FF2B5EF4-FFF2-40B4-BE49-F238E27FC236}">
                <a16:creationId xmlns:a16="http://schemas.microsoft.com/office/drawing/2014/main" id="{F786F494-2788-63C2-6D37-456B16487F96}"/>
              </a:ext>
            </a:extLst>
          </p:cNvPr>
          <p:cNvSpPr/>
          <p:nvPr/>
        </p:nvSpPr>
        <p:spPr>
          <a:xfrm>
            <a:off x="6708241" y="5297831"/>
            <a:ext cx="420416" cy="312027"/>
          </a:xfrm>
          <a:prstGeom prst="striped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Freight outline">
            <a:extLst>
              <a:ext uri="{FF2B5EF4-FFF2-40B4-BE49-F238E27FC236}">
                <a16:creationId xmlns:a16="http://schemas.microsoft.com/office/drawing/2014/main" id="{4A0836EC-5A99-5F0A-D6AC-08FD6588B46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257765" y="5258038"/>
            <a:ext cx="360000" cy="360000"/>
          </a:xfrm>
          <a:prstGeom prst="rect">
            <a:avLst/>
          </a:prstGeom>
        </p:spPr>
      </p:pic>
      <p:sp>
        <p:nvSpPr>
          <p:cNvPr id="23" name="Left-right-up Arrow 22">
            <a:extLst>
              <a:ext uri="{FF2B5EF4-FFF2-40B4-BE49-F238E27FC236}">
                <a16:creationId xmlns:a16="http://schemas.microsoft.com/office/drawing/2014/main" id="{DA82DA78-25BF-6E49-F458-5C12ED381608}"/>
              </a:ext>
            </a:extLst>
          </p:cNvPr>
          <p:cNvSpPr/>
          <p:nvPr/>
        </p:nvSpPr>
        <p:spPr>
          <a:xfrm rot="16200000">
            <a:off x="9368626" y="5199784"/>
            <a:ext cx="641259" cy="474378"/>
          </a:xfrm>
          <a:prstGeom prst="leftRigh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995217C-CE75-036F-0953-7CF0D9DC5BBF}"/>
              </a:ext>
            </a:extLst>
          </p:cNvPr>
          <p:cNvCxnSpPr>
            <a:cxnSpLocks/>
          </p:cNvCxnSpPr>
          <p:nvPr/>
        </p:nvCxnSpPr>
        <p:spPr>
          <a:xfrm>
            <a:off x="9315464" y="5441233"/>
            <a:ext cx="2060052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AD21141-B13C-0B72-7CFF-2DD44C143055}"/>
              </a:ext>
            </a:extLst>
          </p:cNvPr>
          <p:cNvCxnSpPr>
            <a:cxnSpLocks/>
          </p:cNvCxnSpPr>
          <p:nvPr/>
        </p:nvCxnSpPr>
        <p:spPr>
          <a:xfrm>
            <a:off x="2672860" y="5441233"/>
            <a:ext cx="2905864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37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2542</TotalTime>
  <Words>59</Words>
  <Application>Microsoft Macintosh PowerPoint</Application>
  <PresentationFormat>Widescreen</PresentationFormat>
  <Paragraphs>31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晨希 李</dc:creator>
  <cp:lastModifiedBy>晨希 李</cp:lastModifiedBy>
  <cp:revision>14</cp:revision>
  <dcterms:created xsi:type="dcterms:W3CDTF">2024-08-02T13:10:10Z</dcterms:created>
  <dcterms:modified xsi:type="dcterms:W3CDTF">2024-08-11T16:06:45Z</dcterms:modified>
</cp:coreProperties>
</file>