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 smtClean="0"/>
              <a:t>역사별</a:t>
            </a:r>
            <a:r>
              <a:rPr lang="ko-KR" altLang="en-US" dirty="0" smtClean="0"/>
              <a:t> 이벤트 발생 빈도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서면</c:v>
                </c:pt>
                <c:pt idx="1">
                  <c:v>연산</c:v>
                </c:pt>
                <c:pt idx="2">
                  <c:v>교대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서면</c:v>
                </c:pt>
                <c:pt idx="1">
                  <c:v>연산</c:v>
                </c:pt>
                <c:pt idx="2">
                  <c:v>교대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서면</c:v>
                </c:pt>
                <c:pt idx="1">
                  <c:v>연산</c:v>
                </c:pt>
                <c:pt idx="2">
                  <c:v>교대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89458640"/>
        <c:axId val="1289459728"/>
        <c:axId val="0"/>
      </c:bar3DChart>
      <c:catAx>
        <c:axId val="128945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9459728"/>
        <c:crosses val="autoZero"/>
        <c:auto val="1"/>
        <c:lblAlgn val="ctr"/>
        <c:lblOffset val="100"/>
        <c:noMultiLvlLbl val="0"/>
      </c:catAx>
      <c:valAx>
        <c:axId val="128945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945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655319-CD39-4D25-96A5-BC0EA1BADE31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38FB8C5F-6F84-44BD-A4FA-2927735CD8AC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en-US" altLang="ko-KR" dirty="0" smtClean="0"/>
            <a:t>Network</a:t>
          </a:r>
          <a:endParaRPr lang="ko-KR" altLang="en-US"/>
        </a:p>
      </dgm:t>
    </dgm:pt>
    <dgm:pt modelId="{B5BE5E65-AA0B-483B-A3DB-F97DAE834208}" type="parTrans" cxnId="{4D8292BD-A454-4671-8621-EC78991F2FBB}">
      <dgm:prSet/>
      <dgm:spPr/>
      <dgm:t>
        <a:bodyPr/>
        <a:lstStyle/>
        <a:p>
          <a:pPr latinLnBrk="1"/>
          <a:endParaRPr lang="ko-KR" altLang="en-US"/>
        </a:p>
      </dgm:t>
    </dgm:pt>
    <dgm:pt modelId="{9CA61876-2A16-4D54-9CDC-7501B1A683A0}" type="sibTrans" cxnId="{4D8292BD-A454-4671-8621-EC78991F2FBB}">
      <dgm:prSet/>
      <dgm:spPr/>
      <dgm:t>
        <a:bodyPr/>
        <a:lstStyle/>
        <a:p>
          <a:pPr latinLnBrk="1"/>
          <a:endParaRPr lang="ko-KR" altLang="en-US"/>
        </a:p>
      </dgm:t>
    </dgm:pt>
    <dgm:pt modelId="{5503E7C1-35B1-48EE-9236-9EB84647F57C}">
      <dgm:prSet phldrT="[텍스트]"/>
      <dgm:spPr/>
      <dgm:t>
        <a:bodyPr/>
        <a:lstStyle/>
        <a:p>
          <a:pPr latinLnBrk="1"/>
          <a:r>
            <a:rPr lang="en-US" altLang="ko-KR" dirty="0" smtClean="0"/>
            <a:t>Storage</a:t>
          </a:r>
          <a:endParaRPr lang="ko-KR" altLang="en-US" dirty="0"/>
        </a:p>
      </dgm:t>
    </dgm:pt>
    <dgm:pt modelId="{BA8F8895-F555-4C24-90D4-C40DA7657102}" type="parTrans" cxnId="{BF1C7119-0A5F-4D22-A2F5-D5BDABC6EB25}">
      <dgm:prSet/>
      <dgm:spPr/>
      <dgm:t>
        <a:bodyPr/>
        <a:lstStyle/>
        <a:p>
          <a:pPr latinLnBrk="1"/>
          <a:endParaRPr lang="ko-KR" altLang="en-US"/>
        </a:p>
      </dgm:t>
    </dgm:pt>
    <dgm:pt modelId="{CD46F98B-7E10-4AB5-AB81-F50762AE880C}" type="sibTrans" cxnId="{BF1C7119-0A5F-4D22-A2F5-D5BDABC6EB25}">
      <dgm:prSet/>
      <dgm:spPr/>
      <dgm:t>
        <a:bodyPr/>
        <a:lstStyle/>
        <a:p>
          <a:pPr latinLnBrk="1"/>
          <a:endParaRPr lang="ko-KR" altLang="en-US"/>
        </a:p>
      </dgm:t>
    </dgm:pt>
    <dgm:pt modelId="{9E14083A-3A4E-4A27-9813-E0B82C952649}">
      <dgm:prSet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dirty="0" smtClean="0"/>
            <a:t>User</a:t>
          </a:r>
          <a:endParaRPr lang="ko-KR" altLang="en-US" dirty="0"/>
        </a:p>
      </dgm:t>
    </dgm:pt>
    <dgm:pt modelId="{FA509A56-F6C1-4626-8614-7704E3F00DAC}" type="parTrans" cxnId="{A7928F3D-5E4D-4677-A663-2505F0F86253}">
      <dgm:prSet/>
      <dgm:spPr/>
      <dgm:t>
        <a:bodyPr/>
        <a:lstStyle/>
        <a:p>
          <a:pPr latinLnBrk="1"/>
          <a:endParaRPr lang="ko-KR" altLang="en-US"/>
        </a:p>
      </dgm:t>
    </dgm:pt>
    <dgm:pt modelId="{839B0DDF-E371-4CD5-9041-403D03E9CDD2}" type="sibTrans" cxnId="{A7928F3D-5E4D-4677-A663-2505F0F86253}">
      <dgm:prSet/>
      <dgm:spPr/>
      <dgm:t>
        <a:bodyPr/>
        <a:lstStyle/>
        <a:p>
          <a:pPr latinLnBrk="1"/>
          <a:endParaRPr lang="ko-KR" altLang="en-US"/>
        </a:p>
      </dgm:t>
    </dgm:pt>
    <dgm:pt modelId="{19E82126-C504-4E7A-88F8-A4B315F52D76}">
      <dgm:prSet/>
      <dgm:spPr/>
      <dgm:t>
        <a:bodyPr/>
        <a:lstStyle/>
        <a:p>
          <a:pPr latinLnBrk="1"/>
          <a:r>
            <a:rPr lang="en-US" altLang="ko-KR" dirty="0" smtClean="0"/>
            <a:t>Recording</a:t>
          </a:r>
          <a:endParaRPr lang="ko-KR" altLang="en-US"/>
        </a:p>
      </dgm:t>
    </dgm:pt>
    <dgm:pt modelId="{48D3D0D8-44D7-47F5-BC95-2088173FC257}" type="parTrans" cxnId="{A5B57FC4-EB58-4CE2-83FF-27EFB9939568}">
      <dgm:prSet/>
      <dgm:spPr/>
      <dgm:t>
        <a:bodyPr/>
        <a:lstStyle/>
        <a:p>
          <a:pPr latinLnBrk="1"/>
          <a:endParaRPr lang="ko-KR" altLang="en-US"/>
        </a:p>
      </dgm:t>
    </dgm:pt>
    <dgm:pt modelId="{ABF5D4FF-26B4-4C6C-BEE6-3DAF97E1D6CA}" type="sibTrans" cxnId="{A5B57FC4-EB58-4CE2-83FF-27EFB9939568}">
      <dgm:prSet/>
      <dgm:spPr/>
      <dgm:t>
        <a:bodyPr/>
        <a:lstStyle/>
        <a:p>
          <a:pPr latinLnBrk="1"/>
          <a:endParaRPr lang="ko-KR" altLang="en-US"/>
        </a:p>
      </dgm:t>
    </dgm:pt>
    <dgm:pt modelId="{1533CACC-6E72-42AC-B072-6940838A54DD}">
      <dgm:prSet/>
      <dgm:spPr/>
      <dgm:t>
        <a:bodyPr/>
        <a:lstStyle/>
        <a:p>
          <a:pPr latinLnBrk="1"/>
          <a:r>
            <a:rPr lang="en-US" altLang="ko-KR" dirty="0" smtClean="0"/>
            <a:t>Camera Network</a:t>
          </a:r>
          <a:endParaRPr lang="ko-KR" altLang="en-US" dirty="0"/>
        </a:p>
      </dgm:t>
    </dgm:pt>
    <dgm:pt modelId="{961D0830-6D25-40B9-94C3-F77DA9895F3C}" type="parTrans" cxnId="{9EA355D4-21F7-4B9C-8AAC-97DE19ED96C8}">
      <dgm:prSet/>
      <dgm:spPr/>
      <dgm:t>
        <a:bodyPr/>
        <a:lstStyle/>
        <a:p>
          <a:pPr latinLnBrk="1"/>
          <a:endParaRPr lang="ko-KR" altLang="en-US"/>
        </a:p>
      </dgm:t>
    </dgm:pt>
    <dgm:pt modelId="{A3B47123-59D5-4CA5-B236-BD468B0BD5B3}" type="sibTrans" cxnId="{9EA355D4-21F7-4B9C-8AAC-97DE19ED96C8}">
      <dgm:prSet/>
      <dgm:spPr/>
      <dgm:t>
        <a:bodyPr/>
        <a:lstStyle/>
        <a:p>
          <a:pPr latinLnBrk="1"/>
          <a:endParaRPr lang="ko-KR" altLang="en-US"/>
        </a:p>
      </dgm:t>
    </dgm:pt>
    <dgm:pt modelId="{B0922220-D38F-46B6-B772-26C142B99749}" type="pres">
      <dgm:prSet presAssocID="{CB655319-CD39-4D25-96A5-BC0EA1BADE31}" presName="compositeShape" presStyleCnt="0">
        <dgm:presLayoutVars>
          <dgm:chMax val="7"/>
          <dgm:dir/>
          <dgm:resizeHandles val="exact"/>
        </dgm:presLayoutVars>
      </dgm:prSet>
      <dgm:spPr/>
    </dgm:pt>
    <dgm:pt modelId="{0B66C5B9-6F66-4FA0-ACD8-C2451FAF82F9}" type="pres">
      <dgm:prSet presAssocID="{CB655319-CD39-4D25-96A5-BC0EA1BADE31}" presName="wedge1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B8A5D036-22E7-4509-A6E1-8C5D477CCAD4}" type="pres">
      <dgm:prSet presAssocID="{CB655319-CD39-4D25-96A5-BC0EA1BADE31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80700E-1F76-4BE5-B7EE-3841B9CC0EBC}" type="pres">
      <dgm:prSet presAssocID="{CB655319-CD39-4D25-96A5-BC0EA1BADE31}" presName="wedge2" presStyleLbl="node1" presStyleIdx="1" presStyleCnt="5"/>
      <dgm:spPr/>
    </dgm:pt>
    <dgm:pt modelId="{65280E9C-F84D-451C-80DE-D343E61AC208}" type="pres">
      <dgm:prSet presAssocID="{CB655319-CD39-4D25-96A5-BC0EA1BADE31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3A281CD-E71E-4FAA-B618-606CB6B2D758}" type="pres">
      <dgm:prSet presAssocID="{CB655319-CD39-4D25-96A5-BC0EA1BADE31}" presName="wedge3" presStyleLbl="node1" presStyleIdx="2" presStyleCnt="5"/>
      <dgm:spPr/>
    </dgm:pt>
    <dgm:pt modelId="{737CF1A3-1ABB-46C6-923F-87E0629927EF}" type="pres">
      <dgm:prSet presAssocID="{CB655319-CD39-4D25-96A5-BC0EA1BADE31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4537281-2F42-4814-A6B6-1101D1DF304F}" type="pres">
      <dgm:prSet presAssocID="{CB655319-CD39-4D25-96A5-BC0EA1BADE31}" presName="wedge4" presStyleLbl="node1" presStyleIdx="3" presStyleCnt="5"/>
      <dgm:spPr/>
    </dgm:pt>
    <dgm:pt modelId="{67718342-3213-4CA3-A161-1E327FA3DAEF}" type="pres">
      <dgm:prSet presAssocID="{CB655319-CD39-4D25-96A5-BC0EA1BADE31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09FE241-6CB5-4096-8E59-C3EC2CD6C95B}" type="pres">
      <dgm:prSet presAssocID="{CB655319-CD39-4D25-96A5-BC0EA1BADE31}" presName="wedge5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EC6BFBCB-AF32-49BC-A491-CAA49065790F}" type="pres">
      <dgm:prSet presAssocID="{CB655319-CD39-4D25-96A5-BC0EA1BADE31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F1C7119-0A5F-4D22-A2F5-D5BDABC6EB25}" srcId="{CB655319-CD39-4D25-96A5-BC0EA1BADE31}" destId="{5503E7C1-35B1-48EE-9236-9EB84647F57C}" srcOrd="1" destOrd="0" parTransId="{BA8F8895-F555-4C24-90D4-C40DA7657102}" sibTransId="{CD46F98B-7E10-4AB5-AB81-F50762AE880C}"/>
    <dgm:cxn modelId="{C3A8A28F-3806-4127-BBC6-D3B3BF327D2A}" type="presOf" srcId="{38FB8C5F-6F84-44BD-A4FA-2927735CD8AC}" destId="{B8A5D036-22E7-4509-A6E1-8C5D477CCAD4}" srcOrd="1" destOrd="0" presId="urn:microsoft.com/office/officeart/2005/8/layout/chart3"/>
    <dgm:cxn modelId="{F73605C0-9FEC-46E9-A3DA-D82B88219B76}" type="presOf" srcId="{5503E7C1-35B1-48EE-9236-9EB84647F57C}" destId="{65280E9C-F84D-451C-80DE-D343E61AC208}" srcOrd="1" destOrd="0" presId="urn:microsoft.com/office/officeart/2005/8/layout/chart3"/>
    <dgm:cxn modelId="{4A3D6578-6333-44A8-AD9D-00F0007ED6EF}" type="presOf" srcId="{9E14083A-3A4E-4A27-9813-E0B82C952649}" destId="{67718342-3213-4CA3-A161-1E327FA3DAEF}" srcOrd="1" destOrd="0" presId="urn:microsoft.com/office/officeart/2005/8/layout/chart3"/>
    <dgm:cxn modelId="{2A914D79-31D6-4419-9DB4-1BCE3D4FD3CA}" type="presOf" srcId="{19E82126-C504-4E7A-88F8-A4B315F52D76}" destId="{53A281CD-E71E-4FAA-B618-606CB6B2D758}" srcOrd="0" destOrd="0" presId="urn:microsoft.com/office/officeart/2005/8/layout/chart3"/>
    <dgm:cxn modelId="{8E7B49A3-D28C-4C3C-B53B-D567CF23DDE1}" type="presOf" srcId="{1533CACC-6E72-42AC-B072-6940838A54DD}" destId="{909FE241-6CB5-4096-8E59-C3EC2CD6C95B}" srcOrd="0" destOrd="0" presId="urn:microsoft.com/office/officeart/2005/8/layout/chart3"/>
    <dgm:cxn modelId="{A7928F3D-5E4D-4677-A663-2505F0F86253}" srcId="{CB655319-CD39-4D25-96A5-BC0EA1BADE31}" destId="{9E14083A-3A4E-4A27-9813-E0B82C952649}" srcOrd="3" destOrd="0" parTransId="{FA509A56-F6C1-4626-8614-7704E3F00DAC}" sibTransId="{839B0DDF-E371-4CD5-9041-403D03E9CDD2}"/>
    <dgm:cxn modelId="{0BD7F29E-D17E-485B-977D-B939150F806C}" type="presOf" srcId="{1533CACC-6E72-42AC-B072-6940838A54DD}" destId="{EC6BFBCB-AF32-49BC-A491-CAA49065790F}" srcOrd="1" destOrd="0" presId="urn:microsoft.com/office/officeart/2005/8/layout/chart3"/>
    <dgm:cxn modelId="{4D8292BD-A454-4671-8621-EC78991F2FBB}" srcId="{CB655319-CD39-4D25-96A5-BC0EA1BADE31}" destId="{38FB8C5F-6F84-44BD-A4FA-2927735CD8AC}" srcOrd="0" destOrd="0" parTransId="{B5BE5E65-AA0B-483B-A3DB-F97DAE834208}" sibTransId="{9CA61876-2A16-4D54-9CDC-7501B1A683A0}"/>
    <dgm:cxn modelId="{9EA355D4-21F7-4B9C-8AAC-97DE19ED96C8}" srcId="{CB655319-CD39-4D25-96A5-BC0EA1BADE31}" destId="{1533CACC-6E72-42AC-B072-6940838A54DD}" srcOrd="4" destOrd="0" parTransId="{961D0830-6D25-40B9-94C3-F77DA9895F3C}" sibTransId="{A3B47123-59D5-4CA5-B236-BD468B0BD5B3}"/>
    <dgm:cxn modelId="{A5B57FC4-EB58-4CE2-83FF-27EFB9939568}" srcId="{CB655319-CD39-4D25-96A5-BC0EA1BADE31}" destId="{19E82126-C504-4E7A-88F8-A4B315F52D76}" srcOrd="2" destOrd="0" parTransId="{48D3D0D8-44D7-47F5-BC95-2088173FC257}" sibTransId="{ABF5D4FF-26B4-4C6C-BEE6-3DAF97E1D6CA}"/>
    <dgm:cxn modelId="{78B923E1-CE8E-4881-B141-B004B425CADD}" type="presOf" srcId="{38FB8C5F-6F84-44BD-A4FA-2927735CD8AC}" destId="{0B66C5B9-6F66-4FA0-ACD8-C2451FAF82F9}" srcOrd="0" destOrd="0" presId="urn:microsoft.com/office/officeart/2005/8/layout/chart3"/>
    <dgm:cxn modelId="{ABFD6A47-E6A0-45C4-8F8F-576CAC743798}" type="presOf" srcId="{19E82126-C504-4E7A-88F8-A4B315F52D76}" destId="{737CF1A3-1ABB-46C6-923F-87E0629927EF}" srcOrd="1" destOrd="0" presId="urn:microsoft.com/office/officeart/2005/8/layout/chart3"/>
    <dgm:cxn modelId="{412CC076-5336-49F3-AE2F-B4F5A3CF5528}" type="presOf" srcId="{9E14083A-3A4E-4A27-9813-E0B82C952649}" destId="{24537281-2F42-4814-A6B6-1101D1DF304F}" srcOrd="0" destOrd="0" presId="urn:microsoft.com/office/officeart/2005/8/layout/chart3"/>
    <dgm:cxn modelId="{5A3D7463-18F2-442B-ADC5-B23A4F612DB5}" type="presOf" srcId="{CB655319-CD39-4D25-96A5-BC0EA1BADE31}" destId="{B0922220-D38F-46B6-B772-26C142B99749}" srcOrd="0" destOrd="0" presId="urn:microsoft.com/office/officeart/2005/8/layout/chart3"/>
    <dgm:cxn modelId="{7CC65EB0-56F4-4C10-A5D8-BAA1DE80205A}" type="presOf" srcId="{5503E7C1-35B1-48EE-9236-9EB84647F57C}" destId="{A380700E-1F76-4BE5-B7EE-3841B9CC0EBC}" srcOrd="0" destOrd="0" presId="urn:microsoft.com/office/officeart/2005/8/layout/chart3"/>
    <dgm:cxn modelId="{2508C7BD-2A74-4503-BDE2-E037CA4B53FF}" type="presParOf" srcId="{B0922220-D38F-46B6-B772-26C142B99749}" destId="{0B66C5B9-6F66-4FA0-ACD8-C2451FAF82F9}" srcOrd="0" destOrd="0" presId="urn:microsoft.com/office/officeart/2005/8/layout/chart3"/>
    <dgm:cxn modelId="{A36FE54C-7237-43F2-BC32-17139BCA432C}" type="presParOf" srcId="{B0922220-D38F-46B6-B772-26C142B99749}" destId="{B8A5D036-22E7-4509-A6E1-8C5D477CCAD4}" srcOrd="1" destOrd="0" presId="urn:microsoft.com/office/officeart/2005/8/layout/chart3"/>
    <dgm:cxn modelId="{33B02B3A-168B-495B-801B-85ACB1533254}" type="presParOf" srcId="{B0922220-D38F-46B6-B772-26C142B99749}" destId="{A380700E-1F76-4BE5-B7EE-3841B9CC0EBC}" srcOrd="2" destOrd="0" presId="urn:microsoft.com/office/officeart/2005/8/layout/chart3"/>
    <dgm:cxn modelId="{D248FDFF-9E83-4994-A6AB-98E170B6A373}" type="presParOf" srcId="{B0922220-D38F-46B6-B772-26C142B99749}" destId="{65280E9C-F84D-451C-80DE-D343E61AC208}" srcOrd="3" destOrd="0" presId="urn:microsoft.com/office/officeart/2005/8/layout/chart3"/>
    <dgm:cxn modelId="{4717864B-E71C-4065-BA66-0ED512C568B3}" type="presParOf" srcId="{B0922220-D38F-46B6-B772-26C142B99749}" destId="{53A281CD-E71E-4FAA-B618-606CB6B2D758}" srcOrd="4" destOrd="0" presId="urn:microsoft.com/office/officeart/2005/8/layout/chart3"/>
    <dgm:cxn modelId="{3352A15D-C0E1-47B1-9AB3-73EEB74EF098}" type="presParOf" srcId="{B0922220-D38F-46B6-B772-26C142B99749}" destId="{737CF1A3-1ABB-46C6-923F-87E0629927EF}" srcOrd="5" destOrd="0" presId="urn:microsoft.com/office/officeart/2005/8/layout/chart3"/>
    <dgm:cxn modelId="{4E63432D-FC1D-4B67-B57F-0D97AC644E4F}" type="presParOf" srcId="{B0922220-D38F-46B6-B772-26C142B99749}" destId="{24537281-2F42-4814-A6B6-1101D1DF304F}" srcOrd="6" destOrd="0" presId="urn:microsoft.com/office/officeart/2005/8/layout/chart3"/>
    <dgm:cxn modelId="{37A2FEE4-D6F2-4EFF-8545-1F06131C4462}" type="presParOf" srcId="{B0922220-D38F-46B6-B772-26C142B99749}" destId="{67718342-3213-4CA3-A161-1E327FA3DAEF}" srcOrd="7" destOrd="0" presId="urn:microsoft.com/office/officeart/2005/8/layout/chart3"/>
    <dgm:cxn modelId="{225D0188-EC85-4C9F-A80D-510BEB9F8A25}" type="presParOf" srcId="{B0922220-D38F-46B6-B772-26C142B99749}" destId="{909FE241-6CB5-4096-8E59-C3EC2CD6C95B}" srcOrd="8" destOrd="0" presId="urn:microsoft.com/office/officeart/2005/8/layout/chart3"/>
    <dgm:cxn modelId="{9F6884EF-D0E6-464E-BFBC-29F8BD7534C8}" type="presParOf" srcId="{B0922220-D38F-46B6-B772-26C142B99749}" destId="{EC6BFBCB-AF32-49BC-A491-CAA49065790F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6C5B9-6F66-4FA0-ACD8-C2451FAF82F9}">
      <dsp:nvSpPr>
        <dsp:cNvPr id="0" name=""/>
        <dsp:cNvSpPr/>
      </dsp:nvSpPr>
      <dsp:spPr>
        <a:xfrm>
          <a:off x="1867814" y="323765"/>
          <a:ext cx="4551680" cy="4551680"/>
        </a:xfrm>
        <a:prstGeom prst="pie">
          <a:avLst>
            <a:gd name="adj1" fmla="val 16200000"/>
            <a:gd name="adj2" fmla="val 2052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Network</a:t>
          </a:r>
          <a:endParaRPr lang="ko-KR" altLang="en-US" sz="2400" kern="1200"/>
        </a:p>
      </dsp:txBody>
      <dsp:txXfrm>
        <a:off x="4201092" y="1003808"/>
        <a:ext cx="1544320" cy="1056640"/>
      </dsp:txXfrm>
    </dsp:sp>
    <dsp:sp modelId="{A380700E-1F76-4BE5-B7EE-3841B9CC0EBC}">
      <dsp:nvSpPr>
        <dsp:cNvPr id="0" name=""/>
        <dsp:cNvSpPr/>
      </dsp:nvSpPr>
      <dsp:spPr>
        <a:xfrm>
          <a:off x="1708505" y="543221"/>
          <a:ext cx="4551680" cy="4551680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Storage</a:t>
          </a:r>
          <a:endParaRPr lang="ko-KR" altLang="en-US" sz="2400" kern="1200" dirty="0"/>
        </a:p>
      </dsp:txBody>
      <dsp:txXfrm>
        <a:off x="4683353" y="2602314"/>
        <a:ext cx="1354666" cy="1143338"/>
      </dsp:txXfrm>
    </dsp:sp>
    <dsp:sp modelId="{53A281CD-E71E-4FAA-B618-606CB6B2D758}">
      <dsp:nvSpPr>
        <dsp:cNvPr id="0" name=""/>
        <dsp:cNvSpPr/>
      </dsp:nvSpPr>
      <dsp:spPr>
        <a:xfrm>
          <a:off x="1708505" y="543221"/>
          <a:ext cx="4551680" cy="4551680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Recording</a:t>
          </a:r>
          <a:endParaRPr lang="ko-KR" altLang="en-US" sz="2400" kern="1200"/>
        </a:p>
      </dsp:txBody>
      <dsp:txXfrm>
        <a:off x="3171545" y="3956981"/>
        <a:ext cx="1625600" cy="975360"/>
      </dsp:txXfrm>
    </dsp:sp>
    <dsp:sp modelId="{24537281-2F42-4814-A6B6-1101D1DF304F}">
      <dsp:nvSpPr>
        <dsp:cNvPr id="0" name=""/>
        <dsp:cNvSpPr/>
      </dsp:nvSpPr>
      <dsp:spPr>
        <a:xfrm>
          <a:off x="1708505" y="543221"/>
          <a:ext cx="4551680" cy="4551680"/>
        </a:xfrm>
        <a:prstGeom prst="pie">
          <a:avLst>
            <a:gd name="adj1" fmla="val 7560000"/>
            <a:gd name="adj2" fmla="val 1188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User</a:t>
          </a:r>
          <a:endParaRPr lang="ko-KR" altLang="en-US" sz="2400" kern="1200" dirty="0"/>
        </a:p>
      </dsp:txBody>
      <dsp:txXfrm>
        <a:off x="1925252" y="2602314"/>
        <a:ext cx="1354666" cy="1143338"/>
      </dsp:txXfrm>
    </dsp:sp>
    <dsp:sp modelId="{909FE241-6CB5-4096-8E59-C3EC2CD6C95B}">
      <dsp:nvSpPr>
        <dsp:cNvPr id="0" name=""/>
        <dsp:cNvSpPr/>
      </dsp:nvSpPr>
      <dsp:spPr>
        <a:xfrm>
          <a:off x="1708505" y="543221"/>
          <a:ext cx="4551680" cy="4551680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Camera Network</a:t>
          </a:r>
          <a:endParaRPr lang="ko-KR" altLang="en-US" sz="2400" kern="1200" dirty="0"/>
        </a:p>
      </dsp:txBody>
      <dsp:txXfrm>
        <a:off x="2372292" y="1236810"/>
        <a:ext cx="1544320" cy="1056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014C-C960-4A63-91DA-16A53480F56F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BF20-8E06-41B0-89E4-DF1601B60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97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014C-C960-4A63-91DA-16A53480F56F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BF20-8E06-41B0-89E4-DF1601B60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4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014C-C960-4A63-91DA-16A53480F56F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BF20-8E06-41B0-89E4-DF1601B60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9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014C-C960-4A63-91DA-16A53480F56F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BF20-8E06-41B0-89E4-DF1601B60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4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014C-C960-4A63-91DA-16A53480F56F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BF20-8E06-41B0-89E4-DF1601B60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9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014C-C960-4A63-91DA-16A53480F56F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BF20-8E06-41B0-89E4-DF1601B60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3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014C-C960-4A63-91DA-16A53480F56F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BF20-8E06-41B0-89E4-DF1601B60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54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014C-C960-4A63-91DA-16A53480F56F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BF20-8E06-41B0-89E4-DF1601B60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014C-C960-4A63-91DA-16A53480F56F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BF20-8E06-41B0-89E4-DF1601B60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61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014C-C960-4A63-91DA-16A53480F56F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BF20-8E06-41B0-89E4-DF1601B60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9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014C-C960-4A63-91DA-16A53480F56F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BF20-8E06-41B0-89E4-DF1601B60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2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E014C-C960-4A63-91DA-16A53480F56F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8BF20-8E06-41B0-89E4-DF1601B60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75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녹화감시장치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794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963" t="3306" r="3320" b="2733"/>
          <a:stretch/>
        </p:blipFill>
        <p:spPr>
          <a:xfrm>
            <a:off x="1378038" y="1249250"/>
            <a:ext cx="1339404" cy="5936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963" t="3306" r="3320" b="2733"/>
          <a:stretch/>
        </p:blipFill>
        <p:spPr>
          <a:xfrm>
            <a:off x="1378038" y="2011055"/>
            <a:ext cx="1339404" cy="5936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963" t="3306" r="3320" b="2733"/>
          <a:stretch/>
        </p:blipFill>
        <p:spPr>
          <a:xfrm>
            <a:off x="1378038" y="2772860"/>
            <a:ext cx="1339404" cy="593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963" t="3306" r="3320" b="2733"/>
          <a:stretch/>
        </p:blipFill>
        <p:spPr>
          <a:xfrm>
            <a:off x="1378038" y="3534665"/>
            <a:ext cx="1339404" cy="5936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963" t="3306" r="3320" b="2733"/>
          <a:stretch/>
        </p:blipFill>
        <p:spPr>
          <a:xfrm>
            <a:off x="1378038" y="4296470"/>
            <a:ext cx="1339404" cy="5936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963" t="3306" r="3320" b="2733"/>
          <a:stretch/>
        </p:blipFill>
        <p:spPr>
          <a:xfrm>
            <a:off x="1378038" y="5058275"/>
            <a:ext cx="1339404" cy="5936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963" t="3306" r="3320" b="2733"/>
          <a:stretch/>
        </p:blipFill>
        <p:spPr>
          <a:xfrm>
            <a:off x="1378038" y="5820080"/>
            <a:ext cx="1339404" cy="59368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59097" y="795857"/>
            <a:ext cx="197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Recording Server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4"/>
          <a:stretch/>
        </p:blipFill>
        <p:spPr>
          <a:xfrm>
            <a:off x="8101826" y="2390874"/>
            <a:ext cx="1943100" cy="1596749"/>
          </a:xfrm>
          <a:prstGeom prst="rect">
            <a:avLst/>
          </a:prstGeom>
        </p:spPr>
      </p:pic>
      <p:cxnSp>
        <p:nvCxnSpPr>
          <p:cNvPr id="5" name="직선 연결선 4"/>
          <p:cNvCxnSpPr>
            <a:stCxn id="6" idx="3"/>
            <a:endCxn id="2" idx="1"/>
          </p:cNvCxnSpPr>
          <p:nvPr/>
        </p:nvCxnSpPr>
        <p:spPr>
          <a:xfrm>
            <a:off x="2717442" y="1546091"/>
            <a:ext cx="1497718" cy="164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3"/>
            <a:endCxn id="2" idx="1"/>
          </p:cNvCxnSpPr>
          <p:nvPr/>
        </p:nvCxnSpPr>
        <p:spPr>
          <a:xfrm>
            <a:off x="2717442" y="2307896"/>
            <a:ext cx="1497718" cy="881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3"/>
            <a:endCxn id="2" idx="1"/>
          </p:cNvCxnSpPr>
          <p:nvPr/>
        </p:nvCxnSpPr>
        <p:spPr>
          <a:xfrm>
            <a:off x="2717442" y="3069701"/>
            <a:ext cx="1497718" cy="11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9" idx="3"/>
            <a:endCxn id="2" idx="1"/>
          </p:cNvCxnSpPr>
          <p:nvPr/>
        </p:nvCxnSpPr>
        <p:spPr>
          <a:xfrm flipV="1">
            <a:off x="2717442" y="3189249"/>
            <a:ext cx="1497718" cy="642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3"/>
            <a:endCxn id="2" idx="1"/>
          </p:cNvCxnSpPr>
          <p:nvPr/>
        </p:nvCxnSpPr>
        <p:spPr>
          <a:xfrm flipV="1">
            <a:off x="2717442" y="3189249"/>
            <a:ext cx="1497718" cy="140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1" idx="3"/>
            <a:endCxn id="2" idx="1"/>
          </p:cNvCxnSpPr>
          <p:nvPr/>
        </p:nvCxnSpPr>
        <p:spPr>
          <a:xfrm flipV="1">
            <a:off x="2717442" y="3189249"/>
            <a:ext cx="1497718" cy="216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2" idx="3"/>
            <a:endCxn id="2" idx="1"/>
          </p:cNvCxnSpPr>
          <p:nvPr/>
        </p:nvCxnSpPr>
        <p:spPr>
          <a:xfrm flipV="1">
            <a:off x="2717442" y="3189249"/>
            <a:ext cx="1497718" cy="2927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29761" y="2089793"/>
            <a:ext cx="322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Recording Monitoring Server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" t="17715" b="44329"/>
          <a:stretch/>
        </p:blipFill>
        <p:spPr>
          <a:xfrm>
            <a:off x="4215160" y="2888166"/>
            <a:ext cx="3014601" cy="602166"/>
          </a:xfrm>
          <a:prstGeom prst="rect">
            <a:avLst/>
          </a:prstGeom>
        </p:spPr>
      </p:pic>
      <p:cxnSp>
        <p:nvCxnSpPr>
          <p:cNvPr id="34" name="직선 연결선 33"/>
          <p:cNvCxnSpPr>
            <a:stCxn id="2" idx="3"/>
            <a:endCxn id="3" idx="1"/>
          </p:cNvCxnSpPr>
          <p:nvPr/>
        </p:nvCxnSpPr>
        <p:spPr>
          <a:xfrm>
            <a:off x="7229761" y="3189249"/>
            <a:ext cx="872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869842" y="1698491"/>
            <a:ext cx="1497718" cy="164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13012" y="2520070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Network Switch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일정</a:t>
            </a:r>
            <a:endParaRPr lang="ko-KR" altLang="en-US" dirty="0">
              <a:latin typeface="Tahoma" panose="020B0604030504040204" pitchFamily="34" charset="0"/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ko-KR" altLang="en-US" smtClean="0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월 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  <a:r>
              <a:rPr lang="ko-KR" altLang="en-US" smtClean="0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일 설치 예정</a:t>
            </a:r>
            <a:endParaRPr lang="en-US" altLang="ko-K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ko-KR" altLang="en-US" smtClean="0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월 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</a:t>
            </a:r>
            <a:r>
              <a:rPr lang="ko-KR" altLang="en-US" smtClean="0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일 최종 마무리</a:t>
            </a:r>
            <a:endParaRPr lang="en-US" altLang="ko-K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22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부산교통공사 요구 사양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ko-KR" altLang="en-US">
              <a:latin typeface="Tahoma" panose="020B0604030504040204" pitchFamily="34" charset="0"/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ko-KR" altLang="en-US" dirty="0" smtClean="0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소프트웨어 요구사항</a:t>
            </a:r>
            <a:endParaRPr lang="en-US" altLang="ko-K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fontAlgn="base">
              <a:buFont typeface="+mj-lt"/>
              <a:buAutoNum type="arabicParenR"/>
            </a:pPr>
            <a:r>
              <a:rPr lang="ko-KR" altLang="en-US" dirty="0" smtClean="0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영상녹화제어장치 </a:t>
            </a:r>
            <a:r>
              <a:rPr lang="ko-KR" altLang="en-US" dirty="0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녹화상태 감시 및 경보 기능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가청경보 포함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en-US">
              <a:latin typeface="Tahoma" panose="020B0604030504040204" pitchFamily="34" charset="0"/>
              <a:ea typeface="굴림" panose="020B0600000101010101" pitchFamily="50" charset="-127"/>
              <a:cs typeface="Tahoma" panose="020B0604030504040204" pitchFamily="34" charset="0"/>
            </a:endParaRPr>
          </a:p>
          <a:p>
            <a:pPr marL="914400" lvl="1" indent="-457200" fontAlgn="base">
              <a:buFont typeface="+mj-lt"/>
              <a:buAutoNum type="arabicParenR"/>
            </a:pPr>
            <a:r>
              <a:rPr lang="ko-KR" altLang="en-US" dirty="0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일별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월별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연간 로그 저장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검색 및 리포트 기능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ko-KR" altLang="en-US" dirty="0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녹화영상 원격 리뷰 기능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ko-KR" altLang="en-US" dirty="0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원격감시대상 장비 등록 해제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ko-KR" altLang="en-US" dirty="0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기존 네트워크 대역폭 범위에서 원활한 동작 가능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ko-KR" altLang="en-US" dirty="0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승강장감시서버 이중화 제어프로그램 설치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기존 프로그램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 fontAlgn="base">
              <a:buNone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/>
            <a:r>
              <a:rPr lang="ko-KR" altLang="en-US" dirty="0" smtClean="0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하드웨어 요구사항</a:t>
            </a:r>
            <a:endParaRPr lang="ko-KR" altLang="en-US" dirty="0">
              <a:latin typeface="Tahoma" panose="020B0604030504040204" pitchFamily="34" charset="0"/>
              <a:ea typeface="굴림" panose="020B0600000101010101" pitchFamily="50" charset="-127"/>
              <a:cs typeface="Tahoma" panose="020B0604030504040204" pitchFamily="34" charset="0"/>
            </a:endParaRPr>
          </a:p>
          <a:p>
            <a:pPr marL="914400" lvl="1" indent="-457200" fontAlgn="base">
              <a:buFont typeface="+mj-lt"/>
              <a:buAutoNum type="arabicParenR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ko-KR" altLang="en-US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세대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 Core i7 4770</a:t>
            </a:r>
            <a:endParaRPr lang="ko-KR" altLang="en-US">
              <a:latin typeface="Tahoma" panose="020B0604030504040204" pitchFamily="34" charset="0"/>
              <a:ea typeface="굴림" panose="020B0600000101010101" pitchFamily="50" charset="-127"/>
              <a:cs typeface="Tahoma" panose="020B0604030504040204" pitchFamily="34" charset="0"/>
            </a:endParaRPr>
          </a:p>
          <a:p>
            <a:pPr marL="914400" lvl="1" indent="-457200" fontAlgn="base">
              <a:buFont typeface="+mj-lt"/>
              <a:buAutoNum type="arabicParenR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USB </a:t>
            </a:r>
            <a:r>
              <a:rPr lang="ko-KR" altLang="en-US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포트 잠금장치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키보드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마우스 포함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en-US">
              <a:latin typeface="Tahoma" panose="020B0604030504040204" pitchFamily="34" charset="0"/>
              <a:ea typeface="굴림" panose="020B0600000101010101" pitchFamily="50" charset="-127"/>
              <a:cs typeface="Tahoma" panose="020B0604030504040204" pitchFamily="34" charset="0"/>
            </a:endParaRPr>
          </a:p>
          <a:p>
            <a:pPr marL="914400" lvl="1" indent="-457200" fontAlgn="base">
              <a:buFont typeface="+mj-lt"/>
              <a:buAutoNum type="arabicParenR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HDD 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Tera</a:t>
            </a:r>
            <a:endParaRPr lang="ko-KR" altLang="en-US">
              <a:latin typeface="Tahoma" panose="020B0604030504040204" pitchFamily="34" charset="0"/>
              <a:ea typeface="굴림" panose="020B0600000101010101" pitchFamily="50" charset="-127"/>
              <a:cs typeface="Tahoma" panose="020B0604030504040204" pitchFamily="34" charset="0"/>
            </a:endParaRPr>
          </a:p>
          <a:p>
            <a:pPr marL="914400" lvl="1" indent="-457200" fontAlgn="base">
              <a:buFont typeface="+mj-lt"/>
              <a:buAutoNum type="arabicParenR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 8G</a:t>
            </a:r>
            <a:endParaRPr lang="ko-KR" altLang="en-US">
              <a:latin typeface="Tahoma" panose="020B0604030504040204" pitchFamily="34" charset="0"/>
              <a:ea typeface="굴림" panose="020B0600000101010101" pitchFamily="50" charset="-127"/>
              <a:cs typeface="Tahoma" panose="020B0604030504040204" pitchFamily="34" charset="0"/>
            </a:endParaRPr>
          </a:p>
          <a:p>
            <a:pPr marL="914400" lvl="1" indent="-457200" fontAlgn="base">
              <a:buFont typeface="+mj-lt"/>
              <a:buAutoNum type="arabicParenR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Win7 Pro</a:t>
            </a:r>
            <a:endParaRPr lang="ko-KR" altLang="en-US">
              <a:latin typeface="Tahoma" panose="020B0604030504040204" pitchFamily="34" charset="0"/>
              <a:ea typeface="굴림" panose="020B0600000101010101" pitchFamily="50" charset="-127"/>
              <a:cs typeface="Tahoma" panose="020B0604030504040204" pitchFamily="34" charset="0"/>
            </a:endParaRPr>
          </a:p>
          <a:p>
            <a:pPr marL="914400" lvl="1" indent="-457200" fontAlgn="base">
              <a:buFont typeface="+mj-lt"/>
              <a:buAutoNum type="arabicParenR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r>
              <a:rPr lang="ko-KR" altLang="en-US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인치 모니터 </a:t>
            </a:r>
            <a:r>
              <a:rPr lang="ko-KR" altLang="en-US" smtClean="0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포함</a:t>
            </a:r>
            <a:endParaRPr lang="en-US" altLang="ko-K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fontAlgn="base">
              <a:buFont typeface="+mj-lt"/>
              <a:buAutoNum type="arabicParenR"/>
            </a:pPr>
            <a:r>
              <a:rPr lang="ko-KR" altLang="en-US" dirty="0" smtClean="0">
                <a:solidFill>
                  <a:srgbClr val="FF0000"/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스피커</a:t>
            </a:r>
            <a:r>
              <a:rPr lang="en-US" altLang="ko-KR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mtClean="0">
                <a:solidFill>
                  <a:srgbClr val="FF0000"/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가청경보</a:t>
            </a:r>
            <a:r>
              <a:rPr lang="en-US" altLang="ko-KR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en-US">
              <a:solidFill>
                <a:srgbClr val="FF0000"/>
              </a:solidFill>
              <a:latin typeface="Tahoma" panose="020B0604030504040204" pitchFamily="34" charset="0"/>
              <a:ea typeface="굴림" panose="020B0600000101010101" pitchFamily="50" charset="-127"/>
              <a:cs typeface="Tahoma" panose="020B0604030504040204" pitchFamily="34" charset="0"/>
            </a:endParaRPr>
          </a:p>
          <a:p>
            <a:pPr marL="914400" lvl="1" indent="-457200" fontAlgn="base">
              <a:buFont typeface="+mj-lt"/>
              <a:buAutoNum type="arabicParenR"/>
            </a:pPr>
            <a:r>
              <a:rPr lang="ko-KR" altLang="en-US" dirty="0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하드웨어 또는 시스템 인증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>
              <a:latin typeface="Tahoma" panose="020B0604030504040204" pitchFamily="34" charset="0"/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13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Device(Recording Server) Management</a:t>
            </a:r>
          </a:p>
          <a:p>
            <a:r>
              <a:rPr lang="en-US" altLang="ko-KR" dirty="0" smtClean="0"/>
              <a:t>Recording Server Status Monitoring</a:t>
            </a:r>
          </a:p>
          <a:p>
            <a:r>
              <a:rPr lang="en-US" altLang="ko-KR" dirty="0" smtClean="0"/>
              <a:t>Recording Error Alarm</a:t>
            </a:r>
          </a:p>
          <a:p>
            <a:r>
              <a:rPr lang="en-US" altLang="ko-KR" dirty="0" smtClean="0"/>
              <a:t>Recording Server Status Log Report : Daily, Weekly, Monthly, Yearly</a:t>
            </a:r>
          </a:p>
          <a:p>
            <a:r>
              <a:rPr lang="en-US" altLang="ko-KR" dirty="0" smtClean="0"/>
              <a:t>Remote Playback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71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6922"/>
              </p:ext>
            </p:extLst>
          </p:nvPr>
        </p:nvGraphicFramePr>
        <p:xfrm>
          <a:off x="1294399" y="500588"/>
          <a:ext cx="9614831" cy="619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729"/>
                <a:gridCol w="1292543"/>
                <a:gridCol w="4565199"/>
                <a:gridCol w="2623360"/>
              </a:tblGrid>
              <a:tr h="386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Category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Items</a:t>
                      </a:r>
                      <a:endParaRPr lang="ko-KR" altLang="en-US" sz="1600" b="1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Specifications</a:t>
                      </a:r>
                      <a:endParaRPr lang="ko-KR" altLang="en-US" sz="1600" b="1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Comments</a:t>
                      </a:r>
                      <a:endParaRPr lang="ko-KR" altLang="en-US" sz="1600" b="1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</a:tr>
              <a:tr h="387881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Hardware</a:t>
                      </a:r>
                      <a:endParaRPr lang="ko-KR" altLang="en-US" sz="160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CPU</a:t>
                      </a:r>
                      <a:endParaRPr lang="ko-KR" altLang="en-US" sz="140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Intel Haswell-i7</a:t>
                      </a:r>
                      <a:endParaRPr lang="ko-KR" altLang="en-US" sz="1400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</a:tr>
              <a:tr h="386716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Main Memory</a:t>
                      </a:r>
                      <a:endParaRPr lang="ko-KR" altLang="en-US" sz="140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8G</a:t>
                      </a:r>
                      <a:r>
                        <a:rPr lang="en-US" altLang="ko-KR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Bytes</a:t>
                      </a:r>
                      <a:endParaRPr lang="ko-KR" altLang="en-US" sz="1400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</a:tr>
              <a:tr h="386716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HDD</a:t>
                      </a:r>
                      <a:endParaRPr lang="ko-KR" altLang="en-US" sz="1400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1T</a:t>
                      </a:r>
                      <a:r>
                        <a:rPr lang="en-US" altLang="ko-KR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Bytes</a:t>
                      </a:r>
                      <a:endParaRPr lang="ko-KR" altLang="en-US" sz="1400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</a:tr>
              <a:tr h="386716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Accessory</a:t>
                      </a:r>
                      <a:endParaRPr lang="ko-KR" altLang="en-US" sz="1400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USB Port Lock, Speaker</a:t>
                      </a:r>
                      <a:endParaRPr lang="ko-KR" altLang="en-US" sz="1400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</a:tr>
              <a:tr h="386716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O/S</a:t>
                      </a:r>
                      <a:endParaRPr lang="ko-KR" altLang="en-US" sz="1400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Win7 Pro</a:t>
                      </a:r>
                      <a:endParaRPr lang="ko-KR" altLang="en-US" sz="1400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</a:tr>
              <a:tr h="641566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Software</a:t>
                      </a:r>
                      <a:endParaRPr lang="ko-KR" altLang="en-US" sz="160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Monitoring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marL="268288" lvl="1" indent="-268288" fontAlgn="base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영상녹화제어장치 녹화상태 감시 및 경보 기능</a:t>
                      </a:r>
                      <a:endParaRPr lang="en-US" altLang="ko-KR" sz="14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742950" lvl="1" indent="-285750" fontAlgn="base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녹화장치 상태</a:t>
                      </a:r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ko-KR" altLang="en-US" sz="140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녹화</a:t>
                      </a:r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ko-KR" altLang="en-US" sz="140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네트워크</a:t>
                      </a:r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ko-KR" altLang="en-US" sz="140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사용자접속</a:t>
                      </a:r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742950" lvl="1" indent="-285750" fontAlgn="base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카메라 상태 정보</a:t>
                      </a:r>
                      <a:endParaRPr lang="en-US" altLang="ko-KR" sz="14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742950" lvl="1" indent="-285750" fontAlgn="base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사용자 접근</a:t>
                      </a:r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ko-KR" altLang="en-US" sz="1400" smtClean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</a:tr>
              <a:tr h="386716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Alarms</a:t>
                      </a:r>
                      <a:endParaRPr lang="ko-KR" altLang="en-US" sz="140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Audio Alarm to Speaker</a:t>
                      </a:r>
                      <a:endParaRPr lang="ko-KR" altLang="en-US" sz="1400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가청경보</a:t>
                      </a:r>
                      <a:endParaRPr lang="ko-KR" altLang="en-US" sz="1400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</a:tr>
              <a:tr h="386716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Report</a:t>
                      </a:r>
                      <a:endParaRPr lang="ko-KR" altLang="en-US" sz="1400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marL="285750" lvl="0" indent="-285750" fontAlgn="base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일별</a:t>
                      </a:r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ko-KR" altLang="en-US" sz="140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월별</a:t>
                      </a:r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ko-KR" altLang="en-US" sz="140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연간 로그 저장</a:t>
                      </a:r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ko-KR" altLang="en-US" sz="140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검색 및 리포트 기능</a:t>
                      </a:r>
                      <a:endParaRPr lang="en-US" altLang="ko-KR" sz="14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742950" lvl="1" indent="-285750" fontAlgn="base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Log Database</a:t>
                      </a:r>
                    </a:p>
                    <a:p>
                      <a:pPr marL="742950" lvl="1" indent="-285750" fontAlgn="base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녹화장치 상태</a:t>
                      </a:r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ko-KR" altLang="en-US" sz="140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카메라 상태 정보 로그화</a:t>
                      </a:r>
                      <a:endParaRPr lang="en-US" altLang="ko-KR" sz="14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742950" lvl="1" indent="-285750" fontAlgn="base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그래프</a:t>
                      </a:r>
                      <a:endParaRPr lang="en-US" altLang="ko-KR" sz="14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742950" lvl="1" indent="-285750" fontAlgn="base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요약 보고서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Visualization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Graphical</a:t>
                      </a:r>
                      <a:r>
                        <a:rPr lang="en-US" altLang="ko-KR" sz="1400" baseline="0" dirty="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Interface</a:t>
                      </a:r>
                      <a:endParaRPr lang="ko-KR" altLang="en-US" sz="1400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</a:tr>
              <a:tr h="386716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Video</a:t>
                      </a:r>
                      <a:r>
                        <a:rPr lang="en-US" altLang="ko-KR" sz="1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Review</a:t>
                      </a:r>
                      <a:endParaRPr lang="ko-KR" altLang="en-US" sz="1400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marL="285750" lvl="0" indent="-285750" fontAlgn="base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녹화영상 원격 리뷰 기능</a:t>
                      </a:r>
                      <a:endParaRPr lang="en-US" altLang="ko-KR" sz="14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742950" lvl="1" indent="-285750" fontAlgn="base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이벤트</a:t>
                      </a:r>
                      <a:endParaRPr lang="en-US" altLang="ko-KR" sz="14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742950" lvl="1" indent="-285750" fontAlgn="base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영상 검색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Remote Playback</a:t>
                      </a:r>
                      <a:r>
                        <a:rPr lang="en-US" altLang="ko-KR" sz="1400" baseline="0" dirty="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1 channel</a:t>
                      </a:r>
                      <a:endParaRPr lang="ko-KR" altLang="en-US" sz="1400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</a:tr>
              <a:tr h="386716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Management</a:t>
                      </a:r>
                      <a:endParaRPr lang="ko-KR" altLang="en-US" sz="1400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marL="285750" lvl="0" indent="-285750" fontAlgn="base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원격감시대상 장비 등록 해제</a:t>
                      </a:r>
                      <a:endParaRPr lang="en-US" altLang="ko-KR" sz="14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742950" lvl="1" indent="-285750" fontAlgn="base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장비 목록 </a:t>
                      </a:r>
                      <a:r>
                        <a:rPr lang="en-US" altLang="ko-KR" sz="14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DataBase</a:t>
                      </a:r>
                      <a:endParaRPr lang="en-US" altLang="ko-KR" sz="14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742950" lvl="1" indent="-285750" fontAlgn="base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장비 등록</a:t>
                      </a:r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ko-KR" altLang="en-US" sz="140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삭제</a:t>
                      </a:r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ko-KR" altLang="en-US" sz="140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변경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Remote</a:t>
                      </a:r>
                      <a:r>
                        <a:rPr lang="en-US" altLang="ko-KR" sz="1400" baseline="0" dirty="0" smtClean="0">
                          <a:latin typeface="Tahoma" panose="020B0604030504040204" pitchFamily="34" charset="0"/>
                          <a:ea typeface="굴림" panose="020B0600000101010101" pitchFamily="50" charset="-127"/>
                          <a:cs typeface="Tahoma" panose="020B0604030504040204" pitchFamily="34" charset="0"/>
                        </a:rPr>
                        <a:t> Recording Server Registration Management</a:t>
                      </a:r>
                      <a:endParaRPr lang="ko-KR" altLang="en-US" sz="1400" dirty="0"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32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3678" y="680224"/>
            <a:ext cx="10883590" cy="558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36702" y="858645"/>
            <a:ext cx="1773044" cy="5252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smtClean="0"/>
              <a:t>부산교통공사</a:t>
            </a:r>
            <a:r>
              <a:rPr lang="en-US" altLang="ko-KR" sz="1200" b="1" dirty="0" smtClean="0"/>
              <a:t>1</a:t>
            </a:r>
            <a:r>
              <a:rPr lang="ko-KR" altLang="en-US" sz="1200" b="1" smtClean="0"/>
              <a:t>호선</a:t>
            </a:r>
            <a:endParaRPr lang="en-US" altLang="ko-KR" sz="1200" b="1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smtClean="0"/>
              <a:t>신평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smtClean="0"/>
              <a:t>녹화서버 </a:t>
            </a:r>
            <a:r>
              <a:rPr lang="en-US" altLang="ko-KR" sz="1200" dirty="0" smtClean="0"/>
              <a:t>1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smtClean="0"/>
              <a:t>녹화서버 </a:t>
            </a:r>
            <a:r>
              <a:rPr lang="en-US" altLang="ko-KR" sz="1200" dirty="0"/>
              <a:t>2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smtClean="0"/>
              <a:t>하단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smtClean="0"/>
              <a:t>녹화서버 </a:t>
            </a:r>
            <a:r>
              <a:rPr lang="en-US" altLang="ko-KR" sz="1200" dirty="0" smtClean="0"/>
              <a:t>1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smtClean="0"/>
              <a:t>녹화서버 </a:t>
            </a:r>
            <a:r>
              <a:rPr lang="en-US" altLang="ko-KR" sz="1200" dirty="0" smtClean="0"/>
              <a:t>2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smtClean="0"/>
              <a:t>당리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smtClean="0"/>
              <a:t>사하</a:t>
            </a:r>
            <a:endParaRPr lang="ko-KR" altLang="en-US" sz="1200" dirty="0"/>
          </a:p>
        </p:txBody>
      </p:sp>
      <p:cxnSp>
        <p:nvCxnSpPr>
          <p:cNvPr id="5" name="꺾인 연결선 4"/>
          <p:cNvCxnSpPr/>
          <p:nvPr/>
        </p:nvCxnSpPr>
        <p:spPr>
          <a:xfrm>
            <a:off x="1115122" y="1126275"/>
            <a:ext cx="144966" cy="100361"/>
          </a:xfrm>
          <a:prstGeom prst="bentConnector3">
            <a:avLst>
              <a:gd name="adj1" fmla="val 3846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>
            <a:off x="1260088" y="1304696"/>
            <a:ext cx="144966" cy="100361"/>
          </a:xfrm>
          <a:prstGeom prst="bentConnector3">
            <a:avLst>
              <a:gd name="adj1" fmla="val 3846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>
            <a:off x="1260088" y="1405057"/>
            <a:ext cx="144966" cy="100361"/>
          </a:xfrm>
          <a:prstGeom prst="bentConnector3">
            <a:avLst>
              <a:gd name="adj1" fmla="val 3846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>
            <a:off x="1276815" y="1867830"/>
            <a:ext cx="144966" cy="100361"/>
          </a:xfrm>
          <a:prstGeom prst="bentConnector3">
            <a:avLst>
              <a:gd name="adj1" fmla="val 3846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>
            <a:off x="1276815" y="1979340"/>
            <a:ext cx="144966" cy="100361"/>
          </a:xfrm>
          <a:prstGeom prst="bentConnector3">
            <a:avLst>
              <a:gd name="adj1" fmla="val 3846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rot="16200000" flipH="1">
            <a:off x="662569" y="1679189"/>
            <a:ext cx="1050072" cy="144966"/>
          </a:xfrm>
          <a:prstGeom prst="bentConnector3">
            <a:avLst>
              <a:gd name="adj1" fmla="val 103097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843339"/>
              </p:ext>
            </p:extLst>
          </p:nvPr>
        </p:nvGraphicFramePr>
        <p:xfrm>
          <a:off x="2893739" y="1226632"/>
          <a:ext cx="8525110" cy="4884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316"/>
                <a:gridCol w="1120316"/>
                <a:gridCol w="1120316"/>
                <a:gridCol w="1401231"/>
                <a:gridCol w="3762931"/>
              </a:tblGrid>
              <a:tr h="414700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Event List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9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Date/Time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역사이름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서버이름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이벤트 종류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세부 내용</a:t>
                      </a:r>
                      <a:endParaRPr lang="ko-KR" altLang="en-US" sz="1400" dirty="0"/>
                    </a:p>
                  </a:txBody>
                  <a:tcPr/>
                </a:tc>
              </a:tr>
              <a:tr h="99988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99988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99988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99988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모서리가 둥근 사각형 설명선 3"/>
          <p:cNvSpPr/>
          <p:nvPr/>
        </p:nvSpPr>
        <p:spPr>
          <a:xfrm>
            <a:off x="3891776" y="2079701"/>
            <a:ext cx="2475571" cy="612648"/>
          </a:xfrm>
          <a:prstGeom prst="wedgeRoundRectCallout">
            <a:avLst>
              <a:gd name="adj1" fmla="val -48311"/>
              <a:gd name="adj2" fmla="val -7219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Sort, Search, Filter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192215" y="869797"/>
            <a:ext cx="1226634" cy="267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Report</a:t>
            </a:r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534508" y="2600091"/>
            <a:ext cx="2475571" cy="612648"/>
          </a:xfrm>
          <a:prstGeom prst="wedgeRoundRectCallout">
            <a:avLst>
              <a:gd name="adj1" fmla="val -48311"/>
              <a:gd name="adj2" fmla="val -7219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Click &amp; Video Playback</a:t>
            </a:r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938560" y="2837392"/>
            <a:ext cx="2475571" cy="612648"/>
          </a:xfrm>
          <a:prstGeom prst="wedgeRoundRectCallout">
            <a:avLst>
              <a:gd name="adj1" fmla="val -14077"/>
              <a:gd name="adj2" fmla="val -14863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Click, Select Channel &amp; Live, Playback</a:t>
            </a:r>
            <a:endParaRPr lang="ko-KR" altLang="en-US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2709746" y="613984"/>
            <a:ext cx="2846992" cy="612648"/>
          </a:xfrm>
          <a:prstGeom prst="wedgeRoundRectCallout">
            <a:avLst>
              <a:gd name="adj1" fmla="val -70335"/>
              <a:gd name="adj2" fmla="val 6031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Right Click</a:t>
            </a:r>
          </a:p>
          <a:p>
            <a:pPr algn="ctr"/>
            <a:r>
              <a:rPr lang="en-US" altLang="ko-KR" dirty="0" smtClean="0"/>
              <a:t>Add, Remove, Modify</a:t>
            </a:r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2222694" y="1421010"/>
            <a:ext cx="182880" cy="1967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2314134" y="2100374"/>
            <a:ext cx="1393649" cy="580901"/>
          </a:xfrm>
          <a:prstGeom prst="wedgeRoundRectCallout">
            <a:avLst>
              <a:gd name="adj1" fmla="val -50076"/>
              <a:gd name="adj2" fmla="val -11878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Recording Status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73" y="5680732"/>
            <a:ext cx="338797" cy="338797"/>
          </a:xfrm>
          <a:prstGeom prst="rect">
            <a:avLst/>
          </a:prstGeom>
        </p:spPr>
      </p:pic>
      <p:sp>
        <p:nvSpPr>
          <p:cNvPr id="23" name="모서리가 둥근 사각형 설명선 22"/>
          <p:cNvSpPr/>
          <p:nvPr/>
        </p:nvSpPr>
        <p:spPr>
          <a:xfrm>
            <a:off x="2893739" y="5317575"/>
            <a:ext cx="1393649" cy="580901"/>
          </a:xfrm>
          <a:prstGeom prst="wedgeRoundRectCallout">
            <a:avLst>
              <a:gd name="adj1" fmla="val -68245"/>
              <a:gd name="adj2" fmla="val 3377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98758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3678" y="680224"/>
            <a:ext cx="10883590" cy="558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36702" y="858645"/>
            <a:ext cx="1773044" cy="5252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smtClean="0"/>
              <a:t>부산교통공사</a:t>
            </a:r>
            <a:r>
              <a:rPr lang="en-US" altLang="ko-KR" sz="1200" b="1" dirty="0" smtClean="0"/>
              <a:t>1</a:t>
            </a:r>
            <a:r>
              <a:rPr lang="ko-KR" altLang="en-US" sz="1200" b="1" smtClean="0"/>
              <a:t>호선</a:t>
            </a:r>
            <a:endParaRPr lang="en-US" altLang="ko-KR" sz="1200" b="1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smtClean="0"/>
              <a:t>신평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smtClean="0"/>
              <a:t>녹화서버 </a:t>
            </a:r>
            <a:r>
              <a:rPr lang="en-US" altLang="ko-KR" sz="1200" dirty="0" smtClean="0"/>
              <a:t>1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smtClean="0"/>
              <a:t>녹화서버 </a:t>
            </a:r>
            <a:r>
              <a:rPr lang="en-US" altLang="ko-KR" sz="1200" dirty="0"/>
              <a:t>2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smtClean="0"/>
              <a:t>하단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smtClean="0"/>
              <a:t>녹화서버 </a:t>
            </a:r>
            <a:r>
              <a:rPr lang="en-US" altLang="ko-KR" sz="1200" dirty="0" smtClean="0"/>
              <a:t>1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smtClean="0"/>
              <a:t>녹화서버 </a:t>
            </a:r>
            <a:r>
              <a:rPr lang="en-US" altLang="ko-KR" sz="1200" dirty="0" smtClean="0"/>
              <a:t>2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smtClean="0"/>
              <a:t>당리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smtClean="0"/>
              <a:t>사하</a:t>
            </a:r>
            <a:endParaRPr lang="ko-KR" altLang="en-US" sz="1200" dirty="0"/>
          </a:p>
        </p:txBody>
      </p:sp>
      <p:cxnSp>
        <p:nvCxnSpPr>
          <p:cNvPr id="4" name="꺾인 연결선 3"/>
          <p:cNvCxnSpPr/>
          <p:nvPr/>
        </p:nvCxnSpPr>
        <p:spPr>
          <a:xfrm>
            <a:off x="1115122" y="1126275"/>
            <a:ext cx="144966" cy="100361"/>
          </a:xfrm>
          <a:prstGeom prst="bentConnector3">
            <a:avLst>
              <a:gd name="adj1" fmla="val 3846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4"/>
          <p:cNvCxnSpPr/>
          <p:nvPr/>
        </p:nvCxnSpPr>
        <p:spPr>
          <a:xfrm>
            <a:off x="1260088" y="1304696"/>
            <a:ext cx="144966" cy="100361"/>
          </a:xfrm>
          <a:prstGeom prst="bentConnector3">
            <a:avLst>
              <a:gd name="adj1" fmla="val 3846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/>
          <p:nvPr/>
        </p:nvCxnSpPr>
        <p:spPr>
          <a:xfrm>
            <a:off x="1260088" y="1405057"/>
            <a:ext cx="144966" cy="100361"/>
          </a:xfrm>
          <a:prstGeom prst="bentConnector3">
            <a:avLst>
              <a:gd name="adj1" fmla="val 3846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>
            <a:off x="1276815" y="1867830"/>
            <a:ext cx="144966" cy="100361"/>
          </a:xfrm>
          <a:prstGeom prst="bentConnector3">
            <a:avLst>
              <a:gd name="adj1" fmla="val 3846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>
            <a:off x="1276815" y="1979340"/>
            <a:ext cx="144966" cy="100361"/>
          </a:xfrm>
          <a:prstGeom prst="bentConnector3">
            <a:avLst>
              <a:gd name="adj1" fmla="val 3846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 rot="16200000" flipH="1">
            <a:off x="662569" y="1679189"/>
            <a:ext cx="1050072" cy="144966"/>
          </a:xfrm>
          <a:prstGeom prst="bentConnector3">
            <a:avLst>
              <a:gd name="adj1" fmla="val 103097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39301"/>
              </p:ext>
            </p:extLst>
          </p:nvPr>
        </p:nvGraphicFramePr>
        <p:xfrm>
          <a:off x="2893739" y="1226632"/>
          <a:ext cx="8525110" cy="4884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316"/>
                <a:gridCol w="1120316"/>
                <a:gridCol w="1120316"/>
                <a:gridCol w="1401231"/>
                <a:gridCol w="3762931"/>
              </a:tblGrid>
              <a:tr h="414700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Event List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9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Date/Time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역사이름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서버이름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이벤트 종류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세부 내용</a:t>
                      </a:r>
                      <a:endParaRPr lang="ko-KR" altLang="en-US" sz="1400" dirty="0"/>
                    </a:p>
                  </a:txBody>
                  <a:tcPr/>
                </a:tc>
              </a:tr>
              <a:tr h="99988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99988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99988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99988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10192215" y="869797"/>
            <a:ext cx="1226634" cy="267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Report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8800" y="758283"/>
            <a:ext cx="9121698" cy="5352585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13632249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순서도: 연결자 13"/>
          <p:cNvSpPr/>
          <p:nvPr/>
        </p:nvSpPr>
        <p:spPr>
          <a:xfrm>
            <a:off x="2052614" y="1026241"/>
            <a:ext cx="196948" cy="1526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81777" y="9548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일별</a:t>
            </a:r>
            <a:endParaRPr lang="ko-KR" altLang="en-US" dirty="0"/>
          </a:p>
        </p:txBody>
      </p:sp>
      <p:sp>
        <p:nvSpPr>
          <p:cNvPr id="16" name="순서도: 연결자 15"/>
          <p:cNvSpPr/>
          <p:nvPr/>
        </p:nvSpPr>
        <p:spPr>
          <a:xfrm>
            <a:off x="3049515" y="1024185"/>
            <a:ext cx="196948" cy="1526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78678" y="952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주</a:t>
            </a:r>
            <a:r>
              <a:rPr lang="ko-KR" altLang="en-US" dirty="0" err="1" smtClean="0"/>
              <a:t>별</a:t>
            </a:r>
            <a:endParaRPr lang="ko-KR" altLang="en-US" dirty="0"/>
          </a:p>
        </p:txBody>
      </p:sp>
      <p:sp>
        <p:nvSpPr>
          <p:cNvPr id="18" name="순서도: 연결자 17"/>
          <p:cNvSpPr/>
          <p:nvPr/>
        </p:nvSpPr>
        <p:spPr>
          <a:xfrm>
            <a:off x="3936264" y="1037918"/>
            <a:ext cx="196948" cy="1526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165427" y="9664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월별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15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3678" y="680224"/>
            <a:ext cx="10883590" cy="558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36702" y="858645"/>
            <a:ext cx="1773044" cy="5252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smtClean="0"/>
              <a:t>부산교통공사</a:t>
            </a:r>
            <a:r>
              <a:rPr lang="en-US" altLang="ko-KR" sz="1200" b="1" dirty="0" smtClean="0"/>
              <a:t>1</a:t>
            </a:r>
            <a:r>
              <a:rPr lang="ko-KR" altLang="en-US" sz="1200" b="1" smtClean="0"/>
              <a:t>호선</a:t>
            </a:r>
            <a:endParaRPr lang="en-US" altLang="ko-KR" sz="1200" b="1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smtClean="0"/>
              <a:t>신평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smtClean="0"/>
              <a:t>녹화서버 </a:t>
            </a:r>
            <a:r>
              <a:rPr lang="en-US" altLang="ko-KR" sz="1200" dirty="0" smtClean="0"/>
              <a:t>1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smtClean="0"/>
              <a:t>녹화서버 </a:t>
            </a:r>
            <a:r>
              <a:rPr lang="en-US" altLang="ko-KR" sz="1200" dirty="0"/>
              <a:t>2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smtClean="0"/>
              <a:t>하단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smtClean="0"/>
              <a:t>녹화서버 </a:t>
            </a:r>
            <a:r>
              <a:rPr lang="en-US" altLang="ko-KR" sz="1200" dirty="0" smtClean="0"/>
              <a:t>1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smtClean="0"/>
              <a:t>녹화서버 </a:t>
            </a:r>
            <a:r>
              <a:rPr lang="en-US" altLang="ko-KR" sz="1200" dirty="0" smtClean="0"/>
              <a:t>2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smtClean="0"/>
              <a:t>당리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smtClean="0"/>
              <a:t>사하</a:t>
            </a:r>
            <a:endParaRPr lang="ko-KR" altLang="en-US" sz="1200" dirty="0"/>
          </a:p>
        </p:txBody>
      </p:sp>
      <p:cxnSp>
        <p:nvCxnSpPr>
          <p:cNvPr id="4" name="꺾인 연결선 3"/>
          <p:cNvCxnSpPr/>
          <p:nvPr/>
        </p:nvCxnSpPr>
        <p:spPr>
          <a:xfrm>
            <a:off x="1115122" y="1126275"/>
            <a:ext cx="144966" cy="100361"/>
          </a:xfrm>
          <a:prstGeom prst="bentConnector3">
            <a:avLst>
              <a:gd name="adj1" fmla="val 3846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4"/>
          <p:cNvCxnSpPr/>
          <p:nvPr/>
        </p:nvCxnSpPr>
        <p:spPr>
          <a:xfrm>
            <a:off x="1260088" y="1304696"/>
            <a:ext cx="144966" cy="100361"/>
          </a:xfrm>
          <a:prstGeom prst="bentConnector3">
            <a:avLst>
              <a:gd name="adj1" fmla="val 3846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/>
          <p:nvPr/>
        </p:nvCxnSpPr>
        <p:spPr>
          <a:xfrm>
            <a:off x="1260088" y="1405057"/>
            <a:ext cx="144966" cy="100361"/>
          </a:xfrm>
          <a:prstGeom prst="bentConnector3">
            <a:avLst>
              <a:gd name="adj1" fmla="val 3846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>
            <a:off x="1276815" y="1867830"/>
            <a:ext cx="144966" cy="100361"/>
          </a:xfrm>
          <a:prstGeom prst="bentConnector3">
            <a:avLst>
              <a:gd name="adj1" fmla="val 3846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>
            <a:off x="1276815" y="1979340"/>
            <a:ext cx="144966" cy="100361"/>
          </a:xfrm>
          <a:prstGeom prst="bentConnector3">
            <a:avLst>
              <a:gd name="adj1" fmla="val 3846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 rot="16200000" flipH="1">
            <a:off x="662569" y="1679189"/>
            <a:ext cx="1050072" cy="144966"/>
          </a:xfrm>
          <a:prstGeom prst="bentConnector3">
            <a:avLst>
              <a:gd name="adj1" fmla="val 103097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60685"/>
              </p:ext>
            </p:extLst>
          </p:nvPr>
        </p:nvGraphicFramePr>
        <p:xfrm>
          <a:off x="2893739" y="1226632"/>
          <a:ext cx="8525110" cy="4884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316"/>
                <a:gridCol w="1120316"/>
                <a:gridCol w="1120316"/>
                <a:gridCol w="1401231"/>
                <a:gridCol w="3762931"/>
              </a:tblGrid>
              <a:tr h="414700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Event List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9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Date/Time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역사이름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서버이름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이벤트 종류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세부 내용</a:t>
                      </a:r>
                      <a:endParaRPr lang="ko-KR" altLang="en-US" sz="1400" dirty="0"/>
                    </a:p>
                  </a:txBody>
                  <a:tcPr/>
                </a:tc>
              </a:tr>
              <a:tr h="99988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99988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99988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99988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10192215" y="869797"/>
            <a:ext cx="1226634" cy="267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Report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8800" y="758283"/>
            <a:ext cx="9121698" cy="5352585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2052614" y="1026241"/>
            <a:ext cx="196948" cy="1526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81777" y="9548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일별</a:t>
            </a:r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3049515" y="1024185"/>
            <a:ext cx="196948" cy="1526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78678" y="952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주</a:t>
            </a:r>
            <a:r>
              <a:rPr lang="ko-KR" altLang="en-US" dirty="0" err="1" smtClean="0"/>
              <a:t>별</a:t>
            </a:r>
            <a:endParaRPr lang="ko-KR" altLang="en-US" dirty="0"/>
          </a:p>
        </p:txBody>
      </p:sp>
      <p:sp>
        <p:nvSpPr>
          <p:cNvPr id="18" name="순서도: 연결자 17"/>
          <p:cNvSpPr/>
          <p:nvPr/>
        </p:nvSpPr>
        <p:spPr>
          <a:xfrm>
            <a:off x="3936264" y="1037918"/>
            <a:ext cx="196948" cy="1526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165427" y="9664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월별</a:t>
            </a:r>
            <a:endParaRPr lang="ko-KR" altLang="en-US" dirty="0"/>
          </a:p>
        </p:txBody>
      </p:sp>
      <p:graphicFrame>
        <p:nvGraphicFramePr>
          <p:cNvPr id="23" name="차트 22"/>
          <p:cNvGraphicFramePr/>
          <p:nvPr>
            <p:extLst>
              <p:ext uri="{D42A27DB-BD31-4B8C-83A1-F6EECF244321}">
                <p14:modId xmlns:p14="http://schemas.microsoft.com/office/powerpoint/2010/main" val="34860424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모서리가 둥근 직사각형 23"/>
          <p:cNvSpPr/>
          <p:nvPr/>
        </p:nvSpPr>
        <p:spPr>
          <a:xfrm>
            <a:off x="8860542" y="838747"/>
            <a:ext cx="1941341" cy="552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Excel Export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06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3678" y="680224"/>
            <a:ext cx="10883590" cy="558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36702" y="858645"/>
            <a:ext cx="1773044" cy="5252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smtClean="0"/>
              <a:t>부산교통공사</a:t>
            </a:r>
            <a:r>
              <a:rPr lang="en-US" altLang="ko-KR" sz="1200" b="1" dirty="0" smtClean="0"/>
              <a:t>1</a:t>
            </a:r>
            <a:r>
              <a:rPr lang="ko-KR" altLang="en-US" sz="1200" b="1" smtClean="0"/>
              <a:t>호선</a:t>
            </a:r>
            <a:endParaRPr lang="en-US" altLang="ko-KR" sz="1200" b="1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smtClean="0"/>
              <a:t>신평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smtClean="0"/>
              <a:t>녹화서버 </a:t>
            </a:r>
            <a:r>
              <a:rPr lang="en-US" altLang="ko-KR" sz="1200" dirty="0" smtClean="0"/>
              <a:t>1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smtClean="0"/>
              <a:t>녹화서버 </a:t>
            </a:r>
            <a:r>
              <a:rPr lang="en-US" altLang="ko-KR" sz="1200" dirty="0"/>
              <a:t>2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smtClean="0"/>
              <a:t>하단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smtClean="0"/>
              <a:t>녹화서버 </a:t>
            </a:r>
            <a:r>
              <a:rPr lang="en-US" altLang="ko-KR" sz="1200" dirty="0" smtClean="0"/>
              <a:t>1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smtClean="0"/>
              <a:t>녹화서버 </a:t>
            </a:r>
            <a:r>
              <a:rPr lang="en-US" altLang="ko-KR" sz="1200" dirty="0" smtClean="0"/>
              <a:t>2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smtClean="0"/>
              <a:t>당리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smtClean="0"/>
              <a:t>사하</a:t>
            </a:r>
            <a:endParaRPr lang="ko-KR" altLang="en-US" sz="1200" dirty="0"/>
          </a:p>
        </p:txBody>
      </p:sp>
      <p:cxnSp>
        <p:nvCxnSpPr>
          <p:cNvPr id="4" name="꺾인 연결선 3"/>
          <p:cNvCxnSpPr/>
          <p:nvPr/>
        </p:nvCxnSpPr>
        <p:spPr>
          <a:xfrm>
            <a:off x="1115122" y="1126275"/>
            <a:ext cx="144966" cy="100361"/>
          </a:xfrm>
          <a:prstGeom prst="bentConnector3">
            <a:avLst>
              <a:gd name="adj1" fmla="val 3846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4"/>
          <p:cNvCxnSpPr/>
          <p:nvPr/>
        </p:nvCxnSpPr>
        <p:spPr>
          <a:xfrm>
            <a:off x="1260088" y="1304696"/>
            <a:ext cx="144966" cy="100361"/>
          </a:xfrm>
          <a:prstGeom prst="bentConnector3">
            <a:avLst>
              <a:gd name="adj1" fmla="val 3846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/>
          <p:nvPr/>
        </p:nvCxnSpPr>
        <p:spPr>
          <a:xfrm>
            <a:off x="1260088" y="1405057"/>
            <a:ext cx="144966" cy="100361"/>
          </a:xfrm>
          <a:prstGeom prst="bentConnector3">
            <a:avLst>
              <a:gd name="adj1" fmla="val 3846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>
            <a:off x="1276815" y="1867830"/>
            <a:ext cx="144966" cy="100361"/>
          </a:xfrm>
          <a:prstGeom prst="bentConnector3">
            <a:avLst>
              <a:gd name="adj1" fmla="val 3846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>
            <a:off x="1276815" y="1979340"/>
            <a:ext cx="144966" cy="100361"/>
          </a:xfrm>
          <a:prstGeom prst="bentConnector3">
            <a:avLst>
              <a:gd name="adj1" fmla="val 3846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 rot="16200000" flipH="1">
            <a:off x="662569" y="1679189"/>
            <a:ext cx="1050072" cy="144966"/>
          </a:xfrm>
          <a:prstGeom prst="bentConnector3">
            <a:avLst>
              <a:gd name="adj1" fmla="val 103097"/>
            </a:avLst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893739" y="1226632"/>
          <a:ext cx="8525110" cy="4884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316"/>
                <a:gridCol w="1120316"/>
                <a:gridCol w="1120316"/>
                <a:gridCol w="1401231"/>
                <a:gridCol w="3762931"/>
              </a:tblGrid>
              <a:tr h="414700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Event List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9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Date/Time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역사이름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서버이름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이벤트 종류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세부 내용</a:t>
                      </a:r>
                      <a:endParaRPr lang="ko-KR" altLang="en-US" sz="1400" dirty="0"/>
                    </a:p>
                  </a:txBody>
                  <a:tcPr/>
                </a:tc>
              </a:tr>
              <a:tr h="99988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99988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99988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99988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10192215" y="869797"/>
            <a:ext cx="1226634" cy="267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Report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8800" y="758283"/>
            <a:ext cx="9121698" cy="5352585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73" y="1024320"/>
            <a:ext cx="338797" cy="3387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51827" y="98314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Setup</a:t>
            </a:r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3529720" y="1757756"/>
            <a:ext cx="196948" cy="1526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58883" y="168633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On</a:t>
            </a:r>
            <a:endParaRPr lang="ko-KR" altLang="en-US" dirty="0"/>
          </a:p>
        </p:txBody>
      </p:sp>
      <p:sp>
        <p:nvSpPr>
          <p:cNvPr id="27" name="순서도: 연결자 26"/>
          <p:cNvSpPr/>
          <p:nvPr/>
        </p:nvSpPr>
        <p:spPr>
          <a:xfrm>
            <a:off x="4526621" y="1755700"/>
            <a:ext cx="196948" cy="1526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755784" y="168427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Off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63097" y="166094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Sound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5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431</Words>
  <Application>Microsoft Office PowerPoint</Application>
  <PresentationFormat>와이드스크린</PresentationFormat>
  <Paragraphs>162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Tahoma</vt:lpstr>
      <vt:lpstr>Wingdings</vt:lpstr>
      <vt:lpstr>Office 테마</vt:lpstr>
      <vt:lpstr>녹화감시장치</vt:lpstr>
      <vt:lpstr>일정</vt:lpstr>
      <vt:lpstr>부산교통공사 요구 사양 </vt:lpstr>
      <vt:lpstr>소프트웨어 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녹화감시장치</dc:title>
  <dc:creator>YongSeon Shin</dc:creator>
  <cp:lastModifiedBy>YongSeon Shin</cp:lastModifiedBy>
  <cp:revision>33</cp:revision>
  <dcterms:created xsi:type="dcterms:W3CDTF">2015-07-25T10:37:28Z</dcterms:created>
  <dcterms:modified xsi:type="dcterms:W3CDTF">2015-09-10T16:09:00Z</dcterms:modified>
</cp:coreProperties>
</file>