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61" r:id="rId13"/>
    <p:sldId id="272" r:id="rId14"/>
    <p:sldId id="273" r:id="rId15"/>
    <p:sldId id="274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jpe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../media/image1.jpe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image" Target="../media/image1.jpe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image" Target="../media/image1.jpe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1.jpe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image" Target="../media/image2.jpe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image" Target="../media/image1.jpe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image" Target="../media/image1.jpeg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image" Target="../media/image1.jpe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1.jpeg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image" Target="../media/image3.jpeg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image" Target="../media/image3.jpeg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image" Target="../media/image3.jpeg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image" Target="../media/image3.jpeg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503200" y="2447730"/>
            <a:ext cx="7185600" cy="1198800"/>
          </a:xfrm>
        </p:spPr>
        <p:txBody>
          <a:bodyPr lIns="90000" tIns="46800" rIns="90000" bIns="46800" anchor="b" anchorCtr="0">
            <a:normAutofit/>
          </a:bodyPr>
          <a:lstStyle>
            <a:lvl1pPr algn="dist">
              <a:defRPr sz="7200" b="0" spc="600" baseline="0">
                <a:solidFill>
                  <a:schemeClr val="accent1"/>
                </a:solidFill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031400" y="3819541"/>
            <a:ext cx="4129200" cy="502601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159000" y="2601738"/>
            <a:ext cx="7874000" cy="1076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400" b="0" u="none" strike="noStrike" kern="1200" cap="none" spc="800" normalizeH="0" baseline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031400" y="3819541"/>
            <a:ext cx="4129200" cy="5310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kumimoji="0" lang="zh-CN" altLang="en-US" sz="1400" b="0" i="0" u="none" strike="noStrike" kern="1200" cap="none" spc="80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2" y="0"/>
            <a:ext cx="7073321" cy="6858000"/>
          </a:xfrm>
          <a:custGeom>
            <a:avLst/>
            <a:gdLst>
              <a:gd name="connsiteX0" fmla="*/ 0 w 7073321"/>
              <a:gd name="connsiteY0" fmla="*/ 0 h 6858000"/>
              <a:gd name="connsiteX1" fmla="*/ 3362885 w 7073321"/>
              <a:gd name="connsiteY1" fmla="*/ 0 h 6858000"/>
              <a:gd name="connsiteX2" fmla="*/ 4634891 w 7073321"/>
              <a:gd name="connsiteY2" fmla="*/ 0 h 6858000"/>
              <a:gd name="connsiteX3" fmla="*/ 7073321 w 7073321"/>
              <a:gd name="connsiteY3" fmla="*/ 6858000 h 6858000"/>
              <a:gd name="connsiteX4" fmla="*/ 3362885 w 7073321"/>
              <a:gd name="connsiteY4" fmla="*/ 6858000 h 6858000"/>
              <a:gd name="connsiteX5" fmla="*/ 2171151 w 7073321"/>
              <a:gd name="connsiteY5" fmla="*/ 6858000 h 6858000"/>
              <a:gd name="connsiteX6" fmla="*/ 0 w 707332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73321" h="6858000">
                <a:moveTo>
                  <a:pt x="0" y="0"/>
                </a:moveTo>
                <a:lnTo>
                  <a:pt x="3362885" y="0"/>
                </a:lnTo>
                <a:lnTo>
                  <a:pt x="4634891" y="0"/>
                </a:lnTo>
                <a:lnTo>
                  <a:pt x="7073321" y="6858000"/>
                </a:lnTo>
                <a:lnTo>
                  <a:pt x="3362885" y="6858000"/>
                </a:lnTo>
                <a:lnTo>
                  <a:pt x="21711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" y="0"/>
            <a:ext cx="6141567" cy="6858000"/>
          </a:xfrm>
          <a:custGeom>
            <a:avLst/>
            <a:gdLst>
              <a:gd name="connsiteX0" fmla="*/ 0 w 6141567"/>
              <a:gd name="connsiteY0" fmla="*/ 0 h 6858000"/>
              <a:gd name="connsiteX1" fmla="*/ 2431131 w 6141567"/>
              <a:gd name="connsiteY1" fmla="*/ 0 h 6858000"/>
              <a:gd name="connsiteX2" fmla="*/ 3703137 w 6141567"/>
              <a:gd name="connsiteY2" fmla="*/ 0 h 6858000"/>
              <a:gd name="connsiteX3" fmla="*/ 6141567 w 6141567"/>
              <a:gd name="connsiteY3" fmla="*/ 6858000 h 6858000"/>
              <a:gd name="connsiteX4" fmla="*/ 2431131 w 6141567"/>
              <a:gd name="connsiteY4" fmla="*/ 6858000 h 6858000"/>
              <a:gd name="connsiteX5" fmla="*/ 1239397 w 6141567"/>
              <a:gd name="connsiteY5" fmla="*/ 6858000 h 6858000"/>
              <a:gd name="connsiteX6" fmla="*/ 0 w 61415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1567" h="6858000">
                <a:moveTo>
                  <a:pt x="0" y="0"/>
                </a:moveTo>
                <a:lnTo>
                  <a:pt x="2431131" y="0"/>
                </a:lnTo>
                <a:lnTo>
                  <a:pt x="3703137" y="0"/>
                </a:lnTo>
                <a:lnTo>
                  <a:pt x="6141567" y="6858000"/>
                </a:lnTo>
                <a:lnTo>
                  <a:pt x="2431131" y="6858000"/>
                </a:lnTo>
                <a:lnTo>
                  <a:pt x="12393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246743" y="243785"/>
            <a:ext cx="11698515" cy="63704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834743" y="660944"/>
            <a:ext cx="5687376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197100" y="2447730"/>
            <a:ext cx="7797800" cy="11988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917764" y="3819541"/>
            <a:ext cx="4356472" cy="3175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98.xml"/><Relationship Id="rId23" Type="http://schemas.openxmlformats.org/officeDocument/2006/relationships/tags" Target="../tags/tag197.xml"/><Relationship Id="rId22" Type="http://schemas.openxmlformats.org/officeDocument/2006/relationships/tags" Target="../tags/tag196.xml"/><Relationship Id="rId21" Type="http://schemas.openxmlformats.org/officeDocument/2006/relationships/tags" Target="../tags/tag195.xml"/><Relationship Id="rId20" Type="http://schemas.openxmlformats.org/officeDocument/2006/relationships/tags" Target="../tags/tag19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5.xml"/><Relationship Id="rId2" Type="http://schemas.openxmlformats.org/officeDocument/2006/relationships/image" Target="../media/image6.png"/><Relationship Id="rId1" Type="http://schemas.openxmlformats.org/officeDocument/2006/relationships/tags" Target="../tags/tag2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0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78180" y="2527935"/>
            <a:ext cx="11089005" cy="631825"/>
          </a:xfrm>
        </p:spPr>
        <p:txBody>
          <a:bodyPr>
            <a:normAutofit/>
          </a:bodyPr>
          <a:p>
            <a:r>
              <a:rPr lang="zh-CN" altLang="en-US" sz="2665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重新思考图像超分辨率数据增强:综合分析与新策略</a:t>
            </a:r>
            <a:endParaRPr lang="zh-CN" altLang="en-US" sz="2665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919640" y="3282331"/>
            <a:ext cx="4129200" cy="502601"/>
          </a:xfrm>
        </p:spPr>
        <p:txBody>
          <a:bodyPr/>
          <a:p>
            <a:r>
              <a:rPr lang="zh-CN" altLang="en-US" b="1" dirty="0">
                <a:solidFill>
                  <a:schemeClr val="dk1">
                    <a:lumMod val="75000"/>
                    <a:lumOff val="25000"/>
                  </a:schemeClr>
                </a:solidFill>
              </a:rPr>
              <a:t>汇报</a:t>
            </a:r>
            <a:r>
              <a:rPr lang="en-US" altLang="zh-CN" b="1" dirty="0">
                <a:solidFill>
                  <a:schemeClr val="dk1">
                    <a:lumMod val="75000"/>
                    <a:lumOff val="25000"/>
                  </a:schemeClr>
                </a:solidFill>
              </a:rPr>
              <a:t>PPT</a:t>
            </a:r>
            <a:endParaRPr lang="en-US" altLang="zh-CN" b="1" dirty="0">
              <a:solidFill>
                <a:schemeClr val="dk1">
                  <a:lumMod val="75000"/>
                  <a:lumOff val="25000"/>
                </a:schemeClr>
              </a:solidFill>
            </a:endParaRPr>
          </a:p>
          <a:p>
            <a:endParaRPr lang="en-US" altLang="zh-CN" b="1" dirty="0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555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</a:t>
            </a:r>
            <a:r>
              <a:rPr lang="en-US" altLang="zh-CN" sz="3555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 DA</a:t>
            </a:r>
            <a:r>
              <a:rPr sz="3555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分析</a:t>
            </a:r>
            <a:endParaRPr sz="3555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6060" y="2449195"/>
            <a:ext cx="91998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先验技术：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像素空间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中的DA方法：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特征空间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中的DA方法：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超分辨率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下的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现有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技术分析：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当前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技术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缺陷、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结果图像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进行分析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172" y="230509"/>
            <a:ext cx="10852237" cy="441964"/>
          </a:xfrm>
        </p:spPr>
        <p:txBody>
          <a:bodyPr>
            <a:noAutofit/>
          </a:bodyPr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先验技术：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215" y="1005840"/>
            <a:ext cx="1129157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 像素空间中的DA方法：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很多研究在高级视觉视觉任务中增强图像，如下：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Mixup:混合两张图片，生成副本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Cutout:切掉图像中的某个部分，但这样会导致其无法充分利用数据集，因此我们可以在其空出的区域添加一个额外的图像。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AutoAugment:被认为是最佳增强策略，用于学习给定任务和数据集。其能够创建一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个数据增强策略的搜索空间，利用搜索算法选取适合特定数据集的数据增强策略。此外，从一个数据集中学到的策略能够很好地迁移到其它相似的数据集上。（https://blog.csdn.net/pwtd_huran/article/details/80868435）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70890" y="471170"/>
            <a:ext cx="1065022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特征空间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中的DA方法：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提出能够操纵CNN特征的DA方法，分为三类：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特征混合、抖动、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下降。</a:t>
            </a:r>
            <a:endParaRPr lang="zh-CN" altLang="en-US" sz="2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特征混合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：此方法将输入图像和潜在特征混合（例如(Java：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拉普拉斯锐化、Sobel边缘检测、均值滤波、伽马变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换) ；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抖动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：对特征执行随机仿射变换（其实就是利用双线性插值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的方式对图像进行处理）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下降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：对多余的特征有选择性的删除，提高模型泛化能力。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超分辨率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下的DA方法：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简单几何操作：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翻转，旋转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。多用于SR模型中。这里提出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Mixup可以缓解SR模型的过拟合问题。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现有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DA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技术分析：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39160" y="1031875"/>
            <a:ext cx="4714875" cy="3451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23975" y="4629785"/>
            <a:ext cx="96862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在低层次视觉学习中，图像之间的局部和全局关系显得尤为重要，然而DA方法却不重视图像的空间信息，这也限制了DA对图像的恢复能力。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​	我们通过观察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上图，通过不同的方式随机挖去图片的一部分像素，通过输入恢复图象时，性能的降低也会有所不同。例如去除25%的矩形形状内容，其在Cutout下的性能降低%1，然而恢复后，像素 却增加0.01和0.06。这也让我们思考，如果不同的方式混合起来，将会对图像的像素产生何种效果？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​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上图的虚线下是对不同方法混合的描述，很明显我们发现，Cutout和Mixup混合使用将会有收益相对较大的提高。这也为我们提供了一种可行的方案。从这种方案中，我们提出一种新的方法：CutBlur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555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四</a:t>
            </a:r>
            <a:r>
              <a:rPr lang="en-US" altLang="zh-CN" sz="3555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 </a:t>
            </a:r>
            <a:r>
              <a:rPr lang="en-US" altLang="zh-CN" sz="3555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CutBlur</a:t>
            </a:r>
            <a:r>
              <a:rPr sz="3555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介绍</a:t>
            </a:r>
            <a:endParaRPr lang="en-US" altLang="zh-CN" sz="3555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0560" y="1181735"/>
            <a:ext cx="1085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 b="1"/>
              <a:t>算法介绍（</a:t>
            </a:r>
            <a:r>
              <a:rPr lang="zh-CN" altLang="en-US" b="1"/>
              <a:t>重点）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0380" y="1672590"/>
            <a:ext cx="8652510" cy="4603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19860" y="421005"/>
            <a:ext cx="9351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问题提出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0495" y="1785620"/>
            <a:ext cx="935101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为什么CutBlur能够用于SR?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LR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HR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有何影响？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对整个图像有何影响？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通过CutBlur模型学到了什么?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SR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模型有何影响？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对代码进行讲解。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555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五</a:t>
            </a:r>
            <a:r>
              <a:rPr lang="en-US" altLang="zh-CN" sz="3555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 </a:t>
            </a:r>
            <a:r>
              <a:rPr sz="3555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总结</a:t>
            </a:r>
            <a:endParaRPr sz="3555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0890" y="1922145"/>
            <a:ext cx="103860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1.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实现细节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论文参数展示，结果展示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各部分实现展示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注意事项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在实验中有何问题？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代码运行时有何不理解的地方？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62555" y="2601595"/>
            <a:ext cx="6866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楷体" panose="02010609060101010101" charset="-122"/>
                <a:ea typeface="楷体" panose="02010609060101010101" charset="-122"/>
              </a:rPr>
              <a:t>谢</a:t>
            </a:r>
            <a:r>
              <a:rPr lang="en-US" altLang="zh-CN" sz="4400">
                <a:latin typeface="楷体" panose="02010609060101010101" charset="-122"/>
                <a:ea typeface="楷体" panose="02010609060101010101" charset="-122"/>
              </a:rPr>
              <a:t>		</a:t>
            </a:r>
            <a:r>
              <a:rPr lang="zh-CN" altLang="en-US" sz="4400">
                <a:latin typeface="楷体" panose="02010609060101010101" charset="-122"/>
                <a:ea typeface="楷体" panose="02010609060101010101" charset="-122"/>
              </a:rPr>
              <a:t>谢！</a:t>
            </a:r>
            <a:endParaRPr lang="zh-CN" altLang="en-US" sz="44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复现要点：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135388"/>
            <a:ext cx="10852237" cy="5388907"/>
          </a:xfrm>
        </p:spPr>
        <p:txBody>
          <a:bodyPr/>
          <a:p>
            <a:pPr marL="2286000" lvl="5" indent="0">
              <a:buNone/>
            </a:pPr>
            <a:endParaRPr lang="zh-CN" altLang="en-US" sz="31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0" lvl="5" indent="0">
              <a:buNone/>
            </a:pPr>
            <a:endParaRPr lang="zh-CN" altLang="en-US" sz="31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0" lvl="5" indent="0">
              <a:buNone/>
            </a:pPr>
            <a:r>
              <a:rPr lang="en-US" altLang="zh-CN" sz="31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·</a:t>
            </a:r>
            <a:r>
              <a:rPr lang="zh-CN" altLang="en-US" sz="31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问题提出</a:t>
            </a:r>
            <a:endParaRPr lang="zh-CN" altLang="en-US" sz="31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0" lvl="5" indent="0">
              <a:buNone/>
            </a:pPr>
            <a:r>
              <a:rPr lang="en-US" altLang="zh-CN" sz="31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·(</a:t>
            </a:r>
            <a:r>
              <a:rPr sz="31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数据增强</a:t>
            </a:r>
            <a:r>
              <a:rPr lang="en-US" altLang="zh-CN" sz="31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)DA</a:t>
            </a:r>
            <a:r>
              <a:rPr sz="31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介绍</a:t>
            </a:r>
            <a:endParaRPr sz="31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0" lvl="5" indent="0">
              <a:buNone/>
            </a:pPr>
            <a:r>
              <a:rPr lang="en-US" altLang="zh-CN" sz="31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·DA</a:t>
            </a:r>
            <a:r>
              <a:rPr sz="31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分析</a:t>
            </a:r>
            <a:endParaRPr sz="31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0" lvl="5" indent="0">
              <a:buNone/>
            </a:pPr>
            <a:r>
              <a:rPr lang="en-US" altLang="zh-CN" sz="31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·CutBlur</a:t>
            </a:r>
            <a:r>
              <a:rPr sz="31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介绍</a:t>
            </a:r>
            <a:endParaRPr sz="31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0" lvl="5" indent="0">
              <a:buNone/>
            </a:pPr>
            <a:r>
              <a:rPr lang="en-US" sz="31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·</a:t>
            </a:r>
            <a:r>
              <a:rPr sz="31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总结</a:t>
            </a:r>
            <a:endParaRPr sz="31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问题提出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12265" y="1840865"/>
            <a:ext cx="90678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平常，在视觉效果的处理上，我们都是通过数据增强来应用于高级视觉任务（如人脸识别等分类任务），而对于低级视觉任务（比如图像恢复等），数据增强方式可能并不适用。出现此现象，原因在于：图像恢复需要保证原图像的空间关系，而在日常处理图像的过程中，为了图像的分辨率等因素，我们往往会对图像进行加工，而在此过程中，不可避免地我们会对图像的空间关系破坏。因此，我将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在这里对超分辨率图像处理方式进行思考，如何正确运用超分辨率。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数据增强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(DA)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介绍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615" y="1783080"/>
            <a:ext cx="1078103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从四个方面介绍：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数据增强发展现状：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测试阶段提高模型性能而不增加计算成本的最实用的方法之一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2.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部分研究者所做出的贡献：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Radu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Feng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3.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数据增强的方式：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像素域：概念、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特征域：概念、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4.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数据增强新方法的提出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——CutBlur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数据增强发展现状：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5580" y="1901825"/>
            <a:ext cx="92608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增强(DA)是在测试阶段提高模型性能而不增加计算成本的最实用的方法之一。如今的研究主要侧重多个高水平视觉任务的研究，低水平的DA分析研究较少。对于多数图像恢复研究，大多数基于一种合成数据集（DIV2K）。但是使用合成数据集和使用真是数据集毕竟不是同一件事。同时，部分人提出收集真实世界的数据来为DA分析服务，无疑这件事是消耗时间和非常昂贵的，因此，我们需要考虑其他方式处理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部分研究者所做出的贡献：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100" y="1283335"/>
            <a:ext cx="96970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 Radu等人第一个研究各种技术来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提高基于示例的单图像超分辨率(SISR)的性能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，其中就使用了数据增强。简单来说，他们通过对图像的旋转和翻转，对模型和数据集进行一致性的改进。具体改进时，使用传统的SR模型和基于学习的简单SRCNN进行几何操作的研究。（这里提供一个SRCNN的介绍文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章https://blog.csdn.net/xu_fu_yong/article/details/96481490）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​② 最近对DA方法进行研究的是Feng等人，然而他们所做的工作也是有限的，仅仅使用一个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单一的 U-Net-like的架构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以及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单一的数据集测试DA方法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数据增强的方式：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0135" y="1810385"/>
            <a:ext cx="1003173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首先对高水平视觉DA进行分析。如今的数据增强方法可以分为两种：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像素域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特征域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。像素域是通过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区域属性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（例如灰度特征、或者频域分析等）比较其相似性。特征域则是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建立两幅图像中特征点之间对应关系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的过程。很明显，像素域的计算量明显大于特征域。但当我们使用这两种方法时，将会对源图像的空间信息丢失与混淆。但当我们使用基本操作，如RGB（颜色）排列，则不会造成这些情况。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355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 </a:t>
            </a:r>
            <a:r>
              <a:rPr sz="355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数据增强新方法的提出</a:t>
            </a:r>
            <a:r>
              <a:rPr lang="en-US" altLang="zh-CN" sz="355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——CutBlur</a:t>
            </a:r>
            <a:b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11910" y="1599565"/>
            <a:ext cx="956881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基于以上分析，文中提出一种新的处理方法：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Cutblu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分析一下：研究员们从某张图片中扣出一块作为LR图像，将其与另一张图片进行组合训练，机器通过不断模型训练，以达到LR自动寻找到自己所应该在的位置，从而停止训练输出结果。当然，像素不同的情况下，我们需要考虑HR和LR的比例，以达到训练效果。在这种方式下，我们能获得额外的副产品：由于需要通过分辨率来定位图像位置，因此模型会给出每个局部的超分辨率特征，因此其自适应超分辨率图像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0"/>
            <a:ext cx="10852150" cy="4991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1700" y="5208905"/>
            <a:ext cx="98996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如图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，将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LR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低分辨率图像扣出，同时将其与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HR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图像进行对比，通过训练之后，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LR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能够地位到自己之前图片的位置，从而粘贴到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HR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图像所缺失的地方，反过来也一样。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0994"/>
  <p:tag name="KSO_WM_TEMPLATE_THUMBS_INDEX" val="1、5、6、7、8、9、10、11、12、13、15"/>
  <p:tag name="KSO_WM_TEMPLATE_MASTER_TYPE" val="1"/>
  <p:tag name="KSO_WM_TEMPLATE_COLOR_TYPE" val="1"/>
  <p:tag name="KSO_WM_TEMPLATE_MASTER_THUMB_INDEX" val="12"/>
</p:tagLst>
</file>

<file path=ppt/tags/tag199.xml><?xml version="1.0" encoding="utf-8"?>
<p:tagLst xmlns:p="http://schemas.openxmlformats.org/presentationml/2006/main">
  <p:tag name="KSO_WM_UNIT_ISCONTENTSTITLE" val="0"/>
  <p:tag name="KSO_WM_UNIT_PRESET_TEXT" val="薄荷味的夏天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94_1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NUMDGMTITLE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点击此处输入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994_1*b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201.xml><?xml version="1.0" encoding="utf-8"?>
<p:tagLst xmlns:p="http://schemas.openxmlformats.org/presentationml/2006/main">
  <p:tag name="KSO_WM_SLIDE_ID" val="custom20200994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0994"/>
  <p:tag name="KSO_WM_SLIDE_TYPE" val="title"/>
  <p:tag name="KSO_WM_SLIDE_SUBTYPE" val="pureTxt"/>
  <p:tag name="KSO_WM_SLIDE_LAYOUT" val="a_b"/>
  <p:tag name="KSO_WM_SLIDE_LAYOUT_CNT" val="1_1"/>
  <p:tag name="KSO_WM_TEMPLATE_THUMBS_INDEX" val="1、5、6、7、8、9、10、11、12、13、15"/>
  <p:tag name="KSO_WM_TEMPLATE_MASTER_TYPE" val="1"/>
  <p:tag name="KSO_WM_TEMPLATE_COLOR_TYPE" val="1"/>
  <p:tag name="KSO_WM_TEMPLATE_MASTER_THUMB_INDEX" val="12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03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07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09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12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14.xml><?xml version="1.0" encoding="utf-8"?>
<p:tagLst xmlns:p="http://schemas.openxmlformats.org/presentationml/2006/main">
  <p:tag name="KSO_WM_UNIT_PLACING_PICTURE_USER_VIEWPORT" val="{&quot;height&quot;:7725,&quot;width&quot;:14520}"/>
</p:tagLst>
</file>

<file path=ppt/tags/tag215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16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17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18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LARGE_SHA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5">
      <a:dk1>
        <a:srgbClr val="000000"/>
      </a:dk1>
      <a:lt1>
        <a:srgbClr val="FFFFFF"/>
      </a:lt1>
      <a:dk2>
        <a:srgbClr val="E4F0E4"/>
      </a:dk2>
      <a:lt2>
        <a:srgbClr val="FFFFFF"/>
      </a:lt2>
      <a:accent1>
        <a:srgbClr val="8EAF98"/>
      </a:accent1>
      <a:accent2>
        <a:srgbClr val="99B596"/>
      </a:accent2>
      <a:accent3>
        <a:srgbClr val="A6BB92"/>
      </a:accent3>
      <a:accent4>
        <a:srgbClr val="B5C08E"/>
      </a:accent4>
      <a:accent5>
        <a:srgbClr val="C6C58C"/>
      </a:accent5>
      <a:accent6>
        <a:srgbClr val="D8C78B"/>
      </a:accent6>
      <a:hlink>
        <a:srgbClr val="99CCE3"/>
      </a:hlink>
      <a:folHlink>
        <a:srgbClr val="A27CA4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2572</Words>
  <Application>WPS 演示</Application>
  <PresentationFormat>宽屏</PresentationFormat>
  <Paragraphs>116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</vt:lpstr>
      <vt:lpstr>汉仪旗黑-85S</vt:lpstr>
      <vt:lpstr>黑体</vt:lpstr>
      <vt:lpstr>Viner Hand ITC</vt:lpstr>
      <vt:lpstr>楷体</vt:lpstr>
      <vt:lpstr>Arial Unicode MS</vt:lpstr>
      <vt:lpstr>Calibri</vt:lpstr>
      <vt:lpstr>Mongolian Baiti</vt:lpstr>
      <vt:lpstr>华文楷体</vt:lpstr>
      <vt:lpstr>Office 主题​​</vt:lpstr>
      <vt:lpstr>1_Office 主题​​</vt:lpstr>
      <vt:lpstr>重新思考图像超分辨率数据增强:综合分析与新策略</vt:lpstr>
      <vt:lpstr>复现要点：</vt:lpstr>
      <vt:lpstr>一. 问题提出</vt:lpstr>
      <vt:lpstr>二. 数据增强(DA)介绍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 DA分析</vt:lpstr>
      <vt:lpstr>PowerPoint 演示文稿</vt:lpstr>
      <vt:lpstr>PowerPoint 演示文稿</vt:lpstr>
      <vt:lpstr>PowerPoint 演示文稿</vt:lpstr>
      <vt:lpstr>四. CutBlur介绍</vt:lpstr>
      <vt:lpstr>PowerPoint 演示文稿</vt:lpstr>
      <vt:lpstr>五. 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187</cp:revision>
  <dcterms:created xsi:type="dcterms:W3CDTF">2019-06-19T02:08:00Z</dcterms:created>
  <dcterms:modified xsi:type="dcterms:W3CDTF">2021-11-29T13:01:52Z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4264054B23794FDBB169580EF9933A50</vt:lpwstr>
  </property>
</Properties>
</file>