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5"/>
  </p:handoutMasterIdLst>
  <p:sldIdLst>
    <p:sldId id="256" r:id="rId3"/>
    <p:sldId id="590" r:id="rId5"/>
    <p:sldId id="299" r:id="rId6"/>
    <p:sldId id="419" r:id="rId7"/>
    <p:sldId id="576" r:id="rId8"/>
    <p:sldId id="583" r:id="rId9"/>
    <p:sldId id="585" r:id="rId10"/>
    <p:sldId id="634" r:id="rId11"/>
    <p:sldId id="584" r:id="rId12"/>
    <p:sldId id="633" r:id="rId13"/>
    <p:sldId id="635" r:id="rId14"/>
    <p:sldId id="676" r:id="rId15"/>
    <p:sldId id="677" r:id="rId16"/>
    <p:sldId id="592" r:id="rId17"/>
    <p:sldId id="591" r:id="rId18"/>
    <p:sldId id="577" r:id="rId19"/>
    <p:sldId id="680" r:id="rId20"/>
    <p:sldId id="678" r:id="rId21"/>
    <p:sldId id="579" r:id="rId22"/>
    <p:sldId id="679" r:id="rId23"/>
    <p:sldId id="578" r:id="rId24"/>
    <p:sldId id="718" r:id="rId25"/>
    <p:sldId id="632" r:id="rId26"/>
    <p:sldId id="636" r:id="rId27"/>
    <p:sldId id="720" r:id="rId28"/>
    <p:sldId id="722" r:id="rId29"/>
    <p:sldId id="752" r:id="rId30"/>
    <p:sldId id="753" r:id="rId31"/>
    <p:sldId id="754" r:id="rId32"/>
    <p:sldId id="755" r:id="rId33"/>
    <p:sldId id="757" r:id="rId34"/>
    <p:sldId id="756" r:id="rId35"/>
    <p:sldId id="758" r:id="rId36"/>
    <p:sldId id="719" r:id="rId37"/>
    <p:sldId id="637" r:id="rId38"/>
    <p:sldId id="638" r:id="rId39"/>
    <p:sldId id="582" r:id="rId40"/>
    <p:sldId id="580" r:id="rId41"/>
    <p:sldId id="587" r:id="rId42"/>
    <p:sldId id="588" r:id="rId43"/>
    <p:sldId id="414" r:id="rId44"/>
  </p:sldIdLst>
  <p:sldSz cx="9144000" cy="5143500" type="screen16x9"/>
  <p:notesSz cx="6858000" cy="9144000"/>
  <p:custDataLst>
    <p:tags r:id="rId5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521415D9-36F7-43E2-AB2F-B90AF26B5E84}">
      <p14:sectionLst xmlns:p14="http://schemas.microsoft.com/office/powerpoint/2010/main">
        <p14:section name="默认节" id="{4BC1DD26-176C-1A4F-B411-5C978AA97A91}">
          <p14:sldIdLst>
            <p14:sldId id="256"/>
            <p14:sldId id="590"/>
            <p14:sldId id="299"/>
            <p14:sldId id="419"/>
            <p14:sldId id="576"/>
            <p14:sldId id="583"/>
            <p14:sldId id="585"/>
            <p14:sldId id="634"/>
            <p14:sldId id="584"/>
            <p14:sldId id="633"/>
            <p14:sldId id="635"/>
            <p14:sldId id="676"/>
            <p14:sldId id="677"/>
            <p14:sldId id="592"/>
            <p14:sldId id="591"/>
            <p14:sldId id="577"/>
            <p14:sldId id="680"/>
            <p14:sldId id="678"/>
            <p14:sldId id="579"/>
            <p14:sldId id="679"/>
            <p14:sldId id="578"/>
            <p14:sldId id="718"/>
            <p14:sldId id="632"/>
            <p14:sldId id="636"/>
            <p14:sldId id="720"/>
            <p14:sldId id="722"/>
            <p14:sldId id="752"/>
            <p14:sldId id="753"/>
            <p14:sldId id="754"/>
            <p14:sldId id="755"/>
            <p14:sldId id="757"/>
            <p14:sldId id="756"/>
            <p14:sldId id="758"/>
            <p14:sldId id="719"/>
            <p14:sldId id="637"/>
            <p14:sldId id="638"/>
            <p14:sldId id="582"/>
            <p14:sldId id="580"/>
            <p14:sldId id="587"/>
            <p14:sldId id="588"/>
            <p14:sldId id="414"/>
          </p14:sldIdLst>
        </p14:section>
      </p14:sectionLst>
    </p:ext>
    <p:ext uri="{EFAFB233-063F-42B5-8137-9DF3F51BA10A}">
      <p15:sldGuideLst xmlns:p15="http://schemas.microsoft.com/office/powerpoint/2012/main">
        <p15:guide id="1" orient="horz" pos="1575" userDrawn="1">
          <p15:clr>
            <a:srgbClr val="A4A3A4"/>
          </p15:clr>
        </p15:guide>
        <p15:guide id="2" pos="281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朱铮宇" initials="朱铮宇"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DB9"/>
    <a:srgbClr val="00FF00"/>
    <a:srgbClr val="003366"/>
    <a:srgbClr val="008000"/>
    <a:srgbClr val="00CC00"/>
    <a:srgbClr val="00205B"/>
    <a:srgbClr val="0A4178"/>
    <a:srgbClr val="004387"/>
    <a:srgbClr val="006699"/>
    <a:srgbClr val="005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39" autoAdjust="0"/>
    <p:restoredTop sz="85194" autoAdjust="0"/>
  </p:normalViewPr>
  <p:slideViewPr>
    <p:cSldViewPr snapToGrid="0" snapToObjects="1" showGuides="1">
      <p:cViewPr varScale="1">
        <p:scale>
          <a:sx n="124" d="100"/>
          <a:sy n="124" d="100"/>
        </p:scale>
        <p:origin x="-1170" y="-90"/>
      </p:cViewPr>
      <p:guideLst>
        <p:guide orient="horz" pos="1575"/>
        <p:guide pos="2813"/>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7" d="100"/>
          <a:sy n="67" d="100"/>
        </p:scale>
        <p:origin x="3120" y="43"/>
      </p:cViewPr>
      <p:guideLst>
        <p:guide orient="horz" pos="3034"/>
        <p:guide pos="211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9.xml"/><Relationship Id="rId5" Type="http://schemas.openxmlformats.org/officeDocument/2006/relationships/slide" Target="slides/slide2.xml"/><Relationship Id="rId49" Type="http://schemas.openxmlformats.org/officeDocument/2006/relationships/commentAuthors" Target="commentAuthors.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handoutMaster" Target="handoutMasters/handoutMaster1.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B8D9234-ADC5-459A-B82D-F22C91711DB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6E0E228-50D8-4EEE-BD4C-AF2E8614B9E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xfrm>
            <a:off x="1143000" y="685800"/>
            <a:ext cx="4572000" cy="3429000"/>
          </a:xfrm>
          <a:prstGeom prst="rect">
            <a:avLst/>
          </a:prstGeom>
        </p:spPr>
        <p:txBody>
          <a:bodyPr/>
          <a:lstStyle/>
          <a:p/>
        </p:txBody>
      </p:sp>
      <p:sp>
        <p:nvSpPr>
          <p:cNvPr id="52" name="Shape 5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Franklin Gothic Book"/>
      </a:defRPr>
    </a:lvl1pPr>
    <a:lvl2pPr indent="228600" latinLnBrk="0">
      <a:defRPr sz="1200">
        <a:latin typeface="+mn-lt"/>
        <a:ea typeface="+mn-ea"/>
        <a:cs typeface="+mn-cs"/>
        <a:sym typeface="Franklin Gothic Book"/>
      </a:defRPr>
    </a:lvl2pPr>
    <a:lvl3pPr indent="457200" latinLnBrk="0">
      <a:defRPr sz="1200">
        <a:latin typeface="+mn-lt"/>
        <a:ea typeface="+mn-ea"/>
        <a:cs typeface="+mn-cs"/>
        <a:sym typeface="Franklin Gothic Book"/>
      </a:defRPr>
    </a:lvl3pPr>
    <a:lvl4pPr indent="685800" latinLnBrk="0">
      <a:defRPr sz="1200">
        <a:latin typeface="+mn-lt"/>
        <a:ea typeface="+mn-ea"/>
        <a:cs typeface="+mn-cs"/>
        <a:sym typeface="Franklin Gothic Book"/>
      </a:defRPr>
    </a:lvl4pPr>
    <a:lvl5pPr indent="914400" latinLnBrk="0">
      <a:defRPr sz="1200">
        <a:latin typeface="+mn-lt"/>
        <a:ea typeface="+mn-ea"/>
        <a:cs typeface="+mn-cs"/>
        <a:sym typeface="Franklin Gothic Book"/>
      </a:defRPr>
    </a:lvl5pPr>
    <a:lvl6pPr indent="1143000" latinLnBrk="0">
      <a:defRPr sz="1200">
        <a:latin typeface="+mn-lt"/>
        <a:ea typeface="+mn-ea"/>
        <a:cs typeface="+mn-cs"/>
        <a:sym typeface="Franklin Gothic Book"/>
      </a:defRPr>
    </a:lvl6pPr>
    <a:lvl7pPr indent="1371600" latinLnBrk="0">
      <a:defRPr sz="1200">
        <a:latin typeface="+mn-lt"/>
        <a:ea typeface="+mn-ea"/>
        <a:cs typeface="+mn-cs"/>
        <a:sym typeface="Franklin Gothic Book"/>
      </a:defRPr>
    </a:lvl7pPr>
    <a:lvl8pPr indent="1600200" latinLnBrk="0">
      <a:defRPr sz="1200">
        <a:latin typeface="+mn-lt"/>
        <a:ea typeface="+mn-ea"/>
        <a:cs typeface="+mn-cs"/>
        <a:sym typeface="Franklin Gothic Book"/>
      </a:defRPr>
    </a:lvl8pPr>
    <a:lvl9pPr indent="1828800" latinLnBrk="0">
      <a:defRPr sz="1200">
        <a:latin typeface="+mn-lt"/>
        <a:ea typeface="+mn-ea"/>
        <a:cs typeface="+mn-cs"/>
        <a:sym typeface="Franklin Gothic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dirty="0" smtClean="0"/>
              <a:t>业务参数校验</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封面">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内页">
    <p:spTree>
      <p:nvGrpSpPr>
        <p:cNvPr id="1" name=""/>
        <p:cNvGrpSpPr/>
        <p:nvPr/>
      </p:nvGrpSpPr>
      <p:grpSpPr>
        <a:xfrm>
          <a:off x="0" y="0"/>
          <a:ext cx="0" cy="0"/>
          <a:chOff x="0" y="0"/>
          <a:chExt cx="0" cy="0"/>
        </a:xfrm>
      </p:grpSpPr>
      <p:sp>
        <p:nvSpPr>
          <p:cNvPr id="10" name="Shape 10"/>
          <p:cNvSpPr>
            <a:spLocks noGrp="1"/>
          </p:cNvSpPr>
          <p:nvPr>
            <p:ph type="body" idx="1" hasCustomPrompt="1"/>
          </p:nvPr>
        </p:nvSpPr>
        <p:spPr>
          <a:xfrm>
            <a:off x="428595" y="1071552"/>
            <a:ext cx="7643815" cy="3286127"/>
          </a:xfrm>
          <a:prstGeom prst="rect">
            <a:avLst/>
          </a:prstGeom>
        </p:spPr>
        <p:txBody>
          <a:bodyPr/>
          <a:lstStyle/>
          <a:p>
            <a:pPr lvl="0">
              <a:defRPr sz="1800" b="0">
                <a:solidFill>
                  <a:srgbClr val="000000"/>
                </a:solidFill>
              </a:defRPr>
            </a:pPr>
            <a:r>
              <a:rPr sz="1600" b="1">
                <a:solidFill>
                  <a:srgbClr val="595959"/>
                </a:solidFill>
              </a:rPr>
              <a:t>在此处添加文本</a:t>
            </a:r>
            <a:endParaRPr sz="1600" b="1">
              <a:solidFill>
                <a:srgbClr val="595959"/>
              </a:solidFill>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1pPr>
      <a:lvl2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2pPr>
      <a:lvl3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3pPr>
      <a:lvl4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4pPr>
      <a:lvl5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5pPr>
      <a:lvl6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6pPr>
      <a:lvl7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7pPr>
      <a:lvl8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8pPr>
      <a:lvl9pPr marL="342900" marR="0" indent="-342900" algn="l" defTabSz="914400" rtl="0" latinLnBrk="0">
        <a:lnSpc>
          <a:spcPct val="100000"/>
        </a:lnSpc>
        <a:spcBef>
          <a:spcPts val="200"/>
        </a:spcBef>
        <a:spcAft>
          <a:spcPts val="0"/>
        </a:spcAft>
        <a:buClrTx/>
        <a:buSzTx/>
        <a:buFontTx/>
        <a:buNone/>
        <a:defRPr sz="1100" b="0" i="0" u="none" strike="noStrike" cap="none" spc="0" baseline="0">
          <a:ln>
            <a:noFill/>
          </a:ln>
          <a:solidFill>
            <a:srgbClr val="595959"/>
          </a:solidFill>
          <a:uFillTx/>
          <a:latin typeface="微软雅黑" panose="020B0503020204020204" charset="-122"/>
          <a:ea typeface="微软雅黑" panose="020B0503020204020204" charset="-122"/>
          <a:cs typeface="微软雅黑" panose="020B0503020204020204" charset="-122"/>
          <a:sym typeface="微软雅黑" panose="020B0503020204020204" charset="-122"/>
        </a:defRPr>
      </a:lvl9pPr>
    </p:titleStyle>
    <p:bodyStyle>
      <a:lvl1pPr marL="0" marR="0" indent="0" algn="l" defTabSz="914400" rtl="0" latinLnBrk="0">
        <a:lnSpc>
          <a:spcPct val="100000"/>
        </a:lnSpc>
        <a:spcBef>
          <a:spcPts val="300"/>
        </a:spcBef>
        <a:spcAft>
          <a:spcPts val="0"/>
        </a:spcAft>
        <a:buClrTx/>
        <a:buSzTx/>
        <a:buFontTx/>
        <a:buNone/>
        <a:defRPr sz="1600" b="1" i="0" u="none" strike="noStrike" cap="none" spc="0" baseline="0">
          <a:ln>
            <a:noFill/>
          </a:ln>
          <a:solidFill>
            <a:srgbClr val="595959"/>
          </a:solidFill>
          <a:uFillTx/>
          <a:latin typeface="+mj-lt"/>
          <a:ea typeface="+mj-ea"/>
          <a:cs typeface="+mj-cs"/>
          <a:sym typeface="Helvetica"/>
        </a:defRPr>
      </a:lvl1pPr>
      <a:lvl2pPr marL="620395" marR="0" indent="-163195"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2pPr>
      <a:lvl3pPr marL="1066800" marR="0" indent="-15240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3pPr>
      <a:lvl4pPr marL="1554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4pPr>
      <a:lvl5pPr marL="20116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5pPr>
      <a:lvl6pPr marL="24688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6pPr>
      <a:lvl7pPr marL="29260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7pPr>
      <a:lvl8pPr marL="33832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8pPr>
      <a:lvl9pPr marL="3840480" marR="0" indent="-182880" algn="l" defTabSz="914400" rtl="0" latinLnBrk="0">
        <a:lnSpc>
          <a:spcPct val="100000"/>
        </a:lnSpc>
        <a:spcBef>
          <a:spcPts val="300"/>
        </a:spcBef>
        <a:spcAft>
          <a:spcPts val="0"/>
        </a:spcAft>
        <a:buClrTx/>
        <a:buSzPct val="100000"/>
        <a:buFontTx/>
        <a:buChar char="•"/>
        <a:defRPr sz="1600" b="1" i="0" u="none" strike="noStrike" cap="none" spc="0" baseline="0">
          <a:ln>
            <a:noFill/>
          </a:ln>
          <a:solidFill>
            <a:srgbClr val="595959"/>
          </a:solidFill>
          <a:uFillTx/>
          <a:latin typeface="+mj-lt"/>
          <a:ea typeface="+mj-ea"/>
          <a:cs typeface="+mj-cs"/>
          <a:sym typeface="Helvetica"/>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1pPr>
      <a:lvl2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2pPr>
      <a:lvl3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3pPr>
      <a:lvl4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4pPr>
      <a:lvl5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5pPr>
      <a:lvl6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6pPr>
      <a:lvl7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7pPr>
      <a:lvl8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8pPr>
      <a:lvl9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hyperlink" Target="https://www.typescriptlang.org/zh/" TargetMode="Externa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hyperlink" Target="https://axios-http.com/zh/" TargetMode="Externa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hyperlink" Target="https://lesscss.org/" TargetMode="Externa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hyperlink" Target="https://www.antdv.com/docs/vue/introduce-cn" TargetMode="Externa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webp"/><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9.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3.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hyperlink" Target="https://cn.vuejs.org/" TargetMode="Externa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hyperlink" Target="https://pinia.vuejs.org/zh/" TargetMode="Externa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hyperlink" Target="https://router.vuejs.org/zh/" TargetMode="Externa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hyperlink" Target="https://cn.vitejs.dev/" TargetMode="Externa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9518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Vue3+vue-router+axios+Pinia+Vite+TS+less+Ant design</a:t>
            </a:r>
            <a:endParaRPr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5、typescript</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67677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TypeScript 是一种由微软开发的自由和开源的编程语言。它是 JavaScript 的一个超集，而且本质上向这个语言添加了可选的静态类型和基于类的面向对象编程。TypeScript具有可选的类型并可以编译为纯JavaScript。从技术上讲TypeScript就是具有静态类型的 JavaScript 。</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534285" y="1890395"/>
            <a:ext cx="4372610" cy="3140710"/>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6、axios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axios 是 Vue 官方推荐的一个基于 promise</a:t>
            </a:r>
            <a:r>
              <a:rPr lang="zh-CN" sz="1600">
                <a:solidFill>
                  <a:schemeClr val="tx1">
                    <a:lumMod val="85000"/>
                    <a:lumOff val="15000"/>
                  </a:schemeClr>
                </a:solidFill>
                <a:latin typeface="Helvetica"/>
                <a:ea typeface="宋体" panose="02010600030101010101" pitchFamily="2" charset="-122"/>
                <a:cs typeface="Helvetica"/>
              </a:rPr>
              <a:t>（ES6异步编程的一种解决方案）</a:t>
            </a:r>
            <a:r>
              <a:rPr sz="1600">
                <a:solidFill>
                  <a:schemeClr val="tx1">
                    <a:lumMod val="85000"/>
                    <a:lumOff val="15000"/>
                  </a:schemeClr>
                </a:solidFill>
                <a:latin typeface="Helvetica"/>
                <a:cs typeface="Helvetica"/>
              </a:rPr>
              <a:t> 的 HTTP 库，可以用在浏览器和 node.js 中。虽然，axios 是个优秀的 HTTP 库，但是，直接在项目中使用并不是那么方便，所以，我们需要对其进行一定程度上的配置封装，减少重复代码，方便调用。</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297430" y="2458720"/>
            <a:ext cx="4548505" cy="216789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7、less</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sz="1600">
                <a:solidFill>
                  <a:schemeClr val="tx1">
                    <a:lumMod val="85000"/>
                    <a:lumOff val="15000"/>
                  </a:schemeClr>
                </a:solidFill>
                <a:latin typeface="Helvetica"/>
                <a:cs typeface="Helvetica"/>
              </a:rPr>
              <a:t>css</a:t>
            </a:r>
            <a:r>
              <a:rPr lang="zh-CN" altLang="en-US" sz="1600">
                <a:solidFill>
                  <a:schemeClr val="tx1">
                    <a:lumMod val="85000"/>
                    <a:lumOff val="15000"/>
                  </a:schemeClr>
                </a:solidFill>
                <a:latin typeface="Helvetica"/>
                <a:cs typeface="Helvetica"/>
              </a:rPr>
              <a:t>预处理语言，它扩充了 CSS 语言，增加了诸如变量、混合（mixin）、函数等功能，让 CSS 更易维护、方便制作主题、扩充</a:t>
            </a:r>
            <a:r>
              <a:rPr lang="zh-CN" altLang="en-US" sz="1600">
                <a:solidFill>
                  <a:schemeClr val="tx1">
                    <a:lumMod val="85000"/>
                    <a:lumOff val="15000"/>
                  </a:schemeClr>
                </a:solidFill>
                <a:latin typeface="Helvetica"/>
                <a:cs typeface="Helvetica"/>
                <a:hlinkClick r:id="rId2" action="ppaction://hlinkfile"/>
              </a:rPr>
              <a:t>进入官网</a:t>
            </a:r>
            <a:endParaRPr lang="zh-CN" altLang="en-US"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225675" y="1901190"/>
            <a:ext cx="4871085" cy="3007995"/>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8、ant design</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816476"/>
            <a:ext cx="6545580" cy="8286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由蚂蚁金服开发的一套基于 Ant Design 和 Vue 的 企业级 UI 组件库，特性：共享 Ant Design of React 设计工具体系，从 2.x 版本开始支持 Vue 3</a:t>
            </a:r>
            <a:r>
              <a:rPr lang="zh-CN" sz="1600">
                <a:solidFill>
                  <a:schemeClr val="tx1">
                    <a:lumMod val="85000"/>
                    <a:lumOff val="15000"/>
                  </a:schemeClr>
                </a:solidFill>
                <a:latin typeface="Helvetica"/>
                <a:ea typeface="宋体" panose="02010600030101010101" pitchFamily="2" charset="-122"/>
                <a:cs typeface="Helvetica"/>
                <a:sym typeface="+mn-ea"/>
              </a:rPr>
              <a:t>。</a:t>
            </a:r>
            <a:r>
              <a:rPr lang="zh-CN" sz="1600">
                <a:solidFill>
                  <a:schemeClr val="tx1">
                    <a:lumMod val="85000"/>
                    <a:lumOff val="15000"/>
                  </a:schemeClr>
                </a:solidFill>
                <a:latin typeface="Helvetica"/>
                <a:ea typeface="宋体" panose="02010600030101010101" pitchFamily="2" charset="-122"/>
                <a:cs typeface="Helvetica"/>
                <a:sym typeface="+mn-ea"/>
                <a:hlinkClick r:id="rId2" action="ppaction://hlinkfile"/>
              </a:rPr>
              <a:t>进入官网</a:t>
            </a:r>
            <a:endParaRPr lang="zh-CN" sz="1600">
              <a:solidFill>
                <a:schemeClr val="tx1">
                  <a:lumMod val="85000"/>
                  <a:lumOff val="15000"/>
                </a:schemeClr>
              </a:solidFill>
              <a:latin typeface="Helvetica"/>
              <a:ea typeface="宋体" panose="02010600030101010101" pitchFamily="2" charset="-122"/>
              <a:cs typeface="Helvetica"/>
              <a:sym typeface="+mn-ea"/>
            </a:endParaRPr>
          </a:p>
        </p:txBody>
      </p:sp>
      <p:pic>
        <p:nvPicPr>
          <p:cNvPr id="3" name="图片 2"/>
          <p:cNvPicPr>
            <a:picLocks noChangeAspect="1"/>
          </p:cNvPicPr>
          <p:nvPr/>
        </p:nvPicPr>
        <p:blipFill>
          <a:blip r:embed="rId3"/>
          <a:stretch>
            <a:fillRect/>
          </a:stretch>
        </p:blipFill>
        <p:spPr>
          <a:xfrm>
            <a:off x="1840865" y="1948180"/>
            <a:ext cx="5462270" cy="2371090"/>
          </a:xfrm>
          <a:prstGeom prst="rect">
            <a:avLst/>
          </a:prstGeom>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项目</a:t>
            </a:r>
            <a:r>
              <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展示</a:t>
            </a:r>
            <a:endParaRPr kumimoji="0" lang="zh-CN" altLang="en-US"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一种新的状态管理工具，进入官网</a:t>
            </a:r>
            <a:endParaRPr>
              <a:solidFill>
                <a:schemeClr val="tx1">
                  <a:lumMod val="85000"/>
                  <a:lumOff val="15000"/>
                </a:schemeClr>
              </a:solidFill>
              <a:latin typeface="Helvetica"/>
              <a:cs typeface="Helvetica"/>
            </a:endParaRPr>
          </a:p>
        </p:txBody>
      </p:sp>
      <p:pic>
        <p:nvPicPr>
          <p:cNvPr id="103" name="图片 102"/>
          <p:cNvPicPr/>
          <p:nvPr/>
        </p:nvPicPr>
        <p:blipFill>
          <a:blip r:embed="rId2"/>
          <a:stretch>
            <a:fillRect/>
          </a:stretch>
        </p:blipFill>
        <p:spPr>
          <a:xfrm>
            <a:off x="963295" y="1821180"/>
            <a:ext cx="7696835" cy="232029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sz="3600" b="1" dirty="0">
                <a:solidFill>
                  <a:schemeClr val="bg1"/>
                </a:solidFill>
                <a:latin typeface="思源黑体 CN Regular" pitchFamily="34" charset="-122"/>
                <a:ea typeface="思源黑体 CN Regular" pitchFamily="34" charset="-122"/>
              </a:rPr>
              <a:t>项目搭建及前期准备</a:t>
            </a:r>
            <a:endParaRPr kumimoji="1"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2</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mn-ea"/>
              </a:rPr>
              <a:t>搭建前准备</a:t>
            </a:r>
            <a:endParaRPr lang="en-US" altLang="zh-CN" b="1" dirty="0">
              <a:solidFill>
                <a:schemeClr val="bg2"/>
              </a:solidFill>
              <a:latin typeface="微软雅黑" panose="020B0503020204020204" charset="-122"/>
              <a:ea typeface="微软雅黑" panose="020B0503020204020204" charset="-122"/>
              <a:sym typeface="+mn-ea"/>
            </a:endParaRPr>
          </a:p>
        </p:txBody>
      </p:sp>
      <p:sp>
        <p:nvSpPr>
          <p:cNvPr id="7" name="文本框 6"/>
          <p:cNvSpPr txBox="1"/>
          <p:nvPr/>
        </p:nvSpPr>
        <p:spPr>
          <a:xfrm>
            <a:off x="1447800" y="1063491"/>
            <a:ext cx="6545580" cy="23520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Vscode: 前端人必备写码神器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Chrome：对开发者非常友好的浏览器</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Nodejs&amp;npm：配置本地开发环境</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Vue.js devtools：浏览器调试插件</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Language Features (Volar)：Vscode 开发 vue3 必备插件，提供语法高亮提示</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50000"/>
              </a:lnSpc>
              <a:spcBef>
                <a:spcPts val="0"/>
              </a:spcBef>
              <a:spcAft>
                <a:spcPts val="0"/>
              </a:spcAft>
              <a:buClrTx/>
              <a:buSzTx/>
              <a:buFontTx/>
              <a:buNone/>
            </a:pPr>
            <a:r>
              <a:rPr sz="1400" b="1">
                <a:solidFill>
                  <a:schemeClr val="tx1">
                    <a:lumMod val="85000"/>
                    <a:lumOff val="15000"/>
                  </a:schemeClr>
                </a:solidFill>
                <a:latin typeface="Helvetica"/>
                <a:cs typeface="Helvetica"/>
              </a:rPr>
              <a:t>Vue 3 Snippets：vue3 快捷输入</a:t>
            </a:r>
            <a:endParaRPr sz="1400" b="1">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02481"/>
            <a:ext cx="6545580" cy="461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Node.js是什么：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Node.js是一个运行环境，可以运行JavaScript语言写出的代码；在Node.js出现以前（2009年以前），JavaScript主要运行在浏览器客户端，在Node.js出现后，JavaScript又多了一个运行环境---Node.js。</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既然JavaScript既可以运行在浏览器端，也可以运行在Node.js环境中，这两者有什么关系呢？</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运行在浏览器和Node.js上JavaScript的区别：</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运行在浏览器的JavaScript就好像运行在一个封闭的盒子里，不能访问本地的一切资源，要想访问，只能使用浏览器提供的API，而且还需要得到用户授权，可使用的功能十分有限。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运行在Node.js的JavaScript能做的事情就很多了，如：本地文件读写，HTTP网络请求及响应，socket监听请求等；</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b="1">
                <a:solidFill>
                  <a:schemeClr val="tx1">
                    <a:lumMod val="85000"/>
                    <a:lumOff val="15000"/>
                  </a:schemeClr>
                </a:solidFill>
                <a:latin typeface="Helvetica"/>
                <a:cs typeface="Helvetica"/>
              </a:rPr>
              <a:t>能用Node.js做什么：</a:t>
            </a:r>
            <a:endParaRPr sz="14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前端 最常用的东西是使用Node.js进行前端代码模块化操作，主要包含：压缩、拆分、合并、引入等，浏览器端的JavaScript是无法直接读取文件的，需要借助后端功能才能实现读取，有了Node.js，可以借助运行在Node.js环境的webpack去实现这些功能，使得前端能够有更强大的能力去操作整个项目；除了上面说的这些，Node.js还能提供服务器的功能，让你能够通过请求访问数据，另外，Node.js还可以作为工具实现很多前端工具轮子。</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mn-ea"/>
              </a:rPr>
              <a:t>安装</a:t>
            </a:r>
            <a:r>
              <a:rPr lang="en-US" altLang="zh-CN" b="1" dirty="0">
                <a:solidFill>
                  <a:schemeClr val="bg2"/>
                </a:solidFill>
                <a:latin typeface="微软雅黑" panose="020B0503020204020204" charset="-122"/>
                <a:ea typeface="微软雅黑" panose="020B0503020204020204" charset="-122"/>
                <a:sym typeface="+mn-ea"/>
              </a:rPr>
              <a:t>Node.js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59460"/>
            <a:ext cx="6545580" cy="27012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Node.js安装包官网下载地址：https://nodejs.org/zh-cn</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node.js 18.x</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下载安装包，选择安装位置后一直“下一步”就可以了。</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sym typeface="+mn-ea"/>
              </a:rPr>
              <a:t>安装完成后，.msi格式的安装包已经将node.exe添加到系统环境变量path中,如果你下载的是.zip格式，因为没有安装过程，所以需要手动将node.exe所在目录添加到环境变量path中</a:t>
            </a:r>
            <a:endParaRPr sz="16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CMD窗口，执行命令node -v查看node版本</a:t>
            </a: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5369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NPM是什么？</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npm是Node.js的包管理工具,你可以把它看成是Node.js的模块管家。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NPM从哪来？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NPM是随同Node.js一起安装的，也就是说，NPM也已经一起被安装了。所以，使用NPM无需再次额外安装。可以通过输入 "npm -v" 来测试是否成功安装</a:t>
            </a:r>
            <a:r>
              <a:rPr lang="zh-CN" sz="1400">
                <a:solidFill>
                  <a:schemeClr val="tx1">
                    <a:lumMod val="85000"/>
                    <a:lumOff val="15000"/>
                  </a:schemeClr>
                </a:solidFill>
                <a:latin typeface="Helvetica"/>
                <a:ea typeface="宋体" panose="02010600030101010101" pitchFamily="2" charset="-122"/>
                <a:cs typeface="Helvetica"/>
              </a:rPr>
              <a:t>。</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NPM,它的主要作用是联系本地包和服务器的通讯手段，无论你是想用别的包，还是想让别人使用你的包，都可以通过NPM进行连接。</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怎么去安装第三方包？</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NPM三大作用第一个---下载别人编写的第三方包到本地使用，使用命令很简单，首先你得知道别人那个包在服务器上叫什么名字，然后你才能针对性的去下载它,语法如下：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npm install &lt;Module Name&gt;</a:t>
            </a:r>
            <a:endParaRPr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标志-横排 [转换]2.png"/>
          <p:cNvPicPr>
            <a:picLocks noChangeAspect="1"/>
          </p:cNvPicPr>
          <p:nvPr/>
        </p:nvPicPr>
        <p:blipFill>
          <a:blip r:embed="rId1" cstate="print"/>
          <a:stretch>
            <a:fillRect/>
          </a:stretch>
        </p:blipFill>
        <p:spPr>
          <a:xfrm>
            <a:off x="1" y="2821"/>
            <a:ext cx="9143999" cy="3133343"/>
          </a:xfrm>
          <a:prstGeom prst="rect">
            <a:avLst/>
          </a:prstGeom>
        </p:spPr>
      </p:pic>
      <p:sp>
        <p:nvSpPr>
          <p:cNvPr id="55" name="Shape 55"/>
          <p:cNvSpPr>
            <a:spLocks noGrp="1"/>
          </p:cNvSpPr>
          <p:nvPr>
            <p:ph type="body" idx="4294967295"/>
          </p:nvPr>
        </p:nvSpPr>
        <p:spPr>
          <a:xfrm>
            <a:off x="6750425" y="4412482"/>
            <a:ext cx="2043056" cy="495755"/>
          </a:xfrm>
          <a:prstGeom prst="rect">
            <a:avLst/>
          </a:prstGeom>
        </p:spPr>
        <p:txBody>
          <a:bodyPr/>
          <a:lstStyle>
            <a:lvl1pPr algn="r" defTabSz="713105">
              <a:spcBef>
                <a:spcPts val="0"/>
              </a:spcBef>
              <a:defRPr sz="2400">
                <a:solidFill>
                  <a:srgbClr val="00205B"/>
                </a:solidFill>
                <a:latin typeface="微软雅黑" panose="020B0503020204020204" charset="-122"/>
                <a:ea typeface="微软雅黑" panose="020B0503020204020204" charset="-122"/>
                <a:cs typeface="微软雅黑" panose="020B0503020204020204" charset="-122"/>
                <a:sym typeface="微软雅黑" panose="020B0503020204020204" charset="-122"/>
              </a:defRPr>
            </a:lvl1pPr>
          </a:lstStyle>
          <a:p>
            <a:pPr algn="ctr"/>
            <a:r>
              <a:rPr lang="en-US" altLang="zh-CN" sz="2000" dirty="0" smtClean="0">
                <a:latin typeface="黑体" panose="02010609060101010101" pitchFamily="49" charset="-122"/>
                <a:ea typeface="黑体" panose="02010609060101010101" pitchFamily="49" charset="-122"/>
              </a:rPr>
              <a:t>2022</a:t>
            </a:r>
            <a:r>
              <a:rPr lang="zh-CN" altLang="en-US" sz="2000" dirty="0" smtClean="0">
                <a:latin typeface="黑体" panose="02010609060101010101" pitchFamily="49" charset="-122"/>
                <a:ea typeface="黑体" panose="02010609060101010101" pitchFamily="49" charset="-122"/>
              </a:rPr>
              <a:t>年</a:t>
            </a:r>
            <a:r>
              <a:rPr lang="en-US" altLang="zh-CN" sz="2000" dirty="0" smtClean="0">
                <a:latin typeface="黑体" panose="02010609060101010101" pitchFamily="49" charset="-122"/>
                <a:ea typeface="黑体" panose="02010609060101010101" pitchFamily="49" charset="-122"/>
              </a:rPr>
              <a:t>12</a:t>
            </a:r>
            <a:r>
              <a:rPr lang="zh-CN" altLang="en-US" sz="2000" dirty="0" smtClean="0">
                <a:latin typeface="黑体" panose="02010609060101010101" pitchFamily="49" charset="-122"/>
                <a:ea typeface="黑体" panose="02010609060101010101" pitchFamily="49" charset="-122"/>
              </a:rPr>
              <a:t>月</a:t>
            </a:r>
            <a:endParaRPr sz="2000" dirty="0">
              <a:latin typeface="黑体" panose="02010609060101010101" pitchFamily="49" charset="-122"/>
              <a:ea typeface="黑体" panose="02010609060101010101" pitchFamily="49" charset="-122"/>
            </a:endParaRPr>
          </a:p>
        </p:txBody>
      </p:sp>
      <p:sp>
        <p:nvSpPr>
          <p:cNvPr id="2" name="TextBox 1"/>
          <p:cNvSpPr txBox="1"/>
          <p:nvPr/>
        </p:nvSpPr>
        <p:spPr>
          <a:xfrm>
            <a:off x="553085" y="1640205"/>
            <a:ext cx="8515985"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gn="ctr"/>
            <a:r>
              <a:rPr sz="2800" b="1" dirty="0" smtClean="0">
                <a:solidFill>
                  <a:schemeClr val="bg1"/>
                </a:solidFill>
                <a:latin typeface="黑体" panose="02010609060101010101" pitchFamily="49" charset="-122"/>
                <a:ea typeface="黑体" panose="02010609060101010101" pitchFamily="49" charset="-122"/>
              </a:rPr>
              <a:t>Vue3+Ant design</a:t>
            </a:r>
            <a:r>
              <a:rPr lang="zh-CN" sz="2800" b="1" dirty="0" smtClean="0">
                <a:solidFill>
                  <a:schemeClr val="bg1"/>
                </a:solidFill>
                <a:latin typeface="黑体" panose="02010609060101010101" pitchFamily="49" charset="-122"/>
                <a:ea typeface="黑体" panose="02010609060101010101" pitchFamily="49" charset="-122"/>
              </a:rPr>
              <a:t>技术分享</a:t>
            </a:r>
            <a:endParaRPr lang="zh-CN" sz="2800" b="1" dirty="0" smtClean="0">
              <a:solidFill>
                <a:schemeClr val="bg1"/>
              </a:solidFill>
              <a:latin typeface="黑体" panose="02010609060101010101" pitchFamily="49" charset="-122"/>
              <a:ea typeface="黑体" panose="02010609060101010101" pitchFamily="49" charset="-122"/>
            </a:endParaRPr>
          </a:p>
        </p:txBody>
      </p:sp>
      <p:pic>
        <p:nvPicPr>
          <p:cNvPr id="6" name="Picture 2" descr="C:\Users\yuan.wenyan\Documents\Tencent Files\15678934\FileRecv\1(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0486" y="293956"/>
            <a:ext cx="2369601" cy="1185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npm yarn pnpm</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968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solidFill>
                  <a:schemeClr val="tx1">
                    <a:lumMod val="85000"/>
                    <a:lumOff val="15000"/>
                  </a:schemeClr>
                </a:solidFill>
                <a:latin typeface="Helvetica"/>
                <a:cs typeface="Helvetica"/>
              </a:rPr>
              <a:t>yarn</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yarn</a:t>
            </a:r>
            <a:r>
              <a:rPr lang="zh-CN">
                <a:solidFill>
                  <a:schemeClr val="tx1">
                    <a:lumMod val="85000"/>
                    <a:lumOff val="15000"/>
                  </a:schemeClr>
                </a:solidFill>
                <a:latin typeface="Helvetica"/>
                <a:cs typeface="Helvetica"/>
              </a:rPr>
              <a:t>针对</a:t>
            </a:r>
            <a:r>
              <a:rPr lang="en-US" altLang="zh-CN">
                <a:solidFill>
                  <a:schemeClr val="tx1">
                    <a:lumMod val="85000"/>
                    <a:lumOff val="15000"/>
                  </a:schemeClr>
                </a:solidFill>
                <a:latin typeface="Helvetica"/>
                <a:cs typeface="Helvetica"/>
              </a:rPr>
              <a:t>npm</a:t>
            </a:r>
            <a:r>
              <a:rPr>
                <a:solidFill>
                  <a:schemeClr val="tx1">
                    <a:lumMod val="85000"/>
                    <a:lumOff val="15000"/>
                  </a:schemeClr>
                </a:solidFill>
                <a:latin typeface="Helvetica"/>
                <a:cs typeface="Helvetica"/>
              </a:rPr>
              <a:t>提供了一些改进</a:t>
            </a:r>
            <a:r>
              <a:rPr lang="en-US">
                <a:solidFill>
                  <a:schemeClr val="tx1">
                    <a:lumMod val="85000"/>
                    <a:lumOff val="15000"/>
                  </a:schemeClr>
                </a:solidFill>
                <a:latin typeface="Helvetica"/>
                <a:cs typeface="Helvetica"/>
              </a:rPr>
              <a:t>,npm安装是非确定性的，程序包没有签名，并且npm除了做了基本的SHA1哈希之外不执行任何完整性检查，这给安装系统程序带来了安全风险。</a:t>
            </a:r>
            <a:endParaRPr lang="en-US">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install -g yarn </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solidFill>
                  <a:schemeClr val="tx1">
                    <a:lumMod val="85000"/>
                    <a:lumOff val="15000"/>
                  </a:schemeClr>
                </a:solidFill>
                <a:latin typeface="Helvetica"/>
                <a:cs typeface="Helvetica"/>
              </a:rPr>
              <a:t>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跟 npm/yarn </a:t>
            </a:r>
            <a:r>
              <a:rPr lang="zh-CN">
                <a:solidFill>
                  <a:schemeClr val="tx1">
                    <a:lumMod val="85000"/>
                    <a:lumOff val="15000"/>
                  </a:schemeClr>
                </a:solidFill>
                <a:latin typeface="Helvetica"/>
                <a:cs typeface="Helvetica"/>
              </a:rPr>
              <a:t>一样</a:t>
            </a:r>
            <a:r>
              <a:rPr>
                <a:solidFill>
                  <a:schemeClr val="tx1">
                    <a:lumMod val="85000"/>
                    <a:lumOff val="15000"/>
                  </a:schemeClr>
                </a:solidFill>
                <a:latin typeface="Helvetica"/>
                <a:cs typeface="Helvetica"/>
                <a:sym typeface="+mn-ea"/>
              </a:rPr>
              <a:t>本质上</a:t>
            </a:r>
            <a:r>
              <a:rPr lang="zh-CN">
                <a:solidFill>
                  <a:schemeClr val="tx1">
                    <a:lumMod val="85000"/>
                    <a:lumOff val="15000"/>
                  </a:schemeClr>
                </a:solidFill>
                <a:latin typeface="Helvetica"/>
                <a:cs typeface="Helvetica"/>
                <a:sym typeface="+mn-ea"/>
              </a:rPr>
              <a:t>也</a:t>
            </a:r>
            <a:r>
              <a:rPr>
                <a:solidFill>
                  <a:schemeClr val="tx1">
                    <a:lumMod val="85000"/>
                    <a:lumOff val="15000"/>
                  </a:schemeClr>
                </a:solidFill>
                <a:latin typeface="Helvetica"/>
                <a:cs typeface="Helvetica"/>
                <a:sym typeface="+mn-ea"/>
              </a:rPr>
              <a:t>是一个包管理器</a:t>
            </a:r>
            <a:r>
              <a:rPr>
                <a:solidFill>
                  <a:schemeClr val="tx1">
                    <a:lumMod val="85000"/>
                    <a:lumOff val="15000"/>
                  </a:schemeClr>
                </a:solidFill>
                <a:latin typeface="Helvetica"/>
                <a:cs typeface="Helvetica"/>
              </a:rPr>
              <a:t>，但它作为杀手锏的两个优势在于:</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包安装速度极快；</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磁盘空间利用非常高效。</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 -g pnpm</a:t>
            </a:r>
            <a:endParaRPr>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4137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vue@3.6.1</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这一指令将会安装并执行 create-vue，它是 Vue 官方的项目脚手架工具</a:t>
            </a:r>
            <a:r>
              <a:rPr lang="zh-CN">
                <a:solidFill>
                  <a:schemeClr val="tx1">
                    <a:lumMod val="85000"/>
                    <a:lumOff val="15000"/>
                  </a:schemeClr>
                </a:solidFill>
                <a:latin typeface="Helvetica"/>
                <a:ea typeface="宋体" panose="02010600030101010101" pitchFamily="2" charset="-122"/>
                <a:cs typeface="Helvetica"/>
              </a:rPr>
              <a:t>。create-vue 是创建 Vite + Vue 项目的脚手架工具，create-vue 能够支持 Vuex、Vue Router 和 TypeScript 模板项目创建。Vite 开箱即用地支持 Vue CLI 项目中的大多数已配置约定，并且由于其极快的启动和热模块更换速度，提供了明显更好的开发体验。</a:t>
            </a:r>
            <a:endParaRPr lang="zh-CN">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初始化项目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299210" y="770756"/>
            <a:ext cx="6545580" cy="6438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solidFill>
                  <a:schemeClr val="tx1">
                    <a:lumMod val="85000"/>
                    <a:lumOff val="15000"/>
                  </a:schemeClr>
                </a:solidFill>
                <a:latin typeface="Helvetica"/>
                <a:cs typeface="Helvetica"/>
              </a:rPr>
              <a:t>选择</a:t>
            </a:r>
            <a:r>
              <a:rPr>
                <a:solidFill>
                  <a:schemeClr val="tx1">
                    <a:lumMod val="85000"/>
                    <a:lumOff val="15000"/>
                  </a:schemeClr>
                </a:solidFill>
                <a:latin typeface="Helvetica"/>
                <a:cs typeface="Helvetica"/>
              </a:rPr>
              <a:t>是否要开启某个功能。在项目被创建后，通过以下步骤安装依赖并启动开发服务器</a:t>
            </a:r>
            <a:endParaRPr>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372110" y="1355725"/>
            <a:ext cx="6167755" cy="3573780"/>
          </a:xfrm>
          <a:prstGeom prst="rect">
            <a:avLst/>
          </a:prstGeom>
        </p:spPr>
      </p:pic>
      <p:pic>
        <p:nvPicPr>
          <p:cNvPr id="3" name="图片 2"/>
          <p:cNvPicPr>
            <a:picLocks noChangeAspect="1"/>
          </p:cNvPicPr>
          <p:nvPr/>
        </p:nvPicPr>
        <p:blipFill>
          <a:blip r:embed="rId3"/>
          <a:stretch>
            <a:fillRect/>
          </a:stretch>
        </p:blipFill>
        <p:spPr>
          <a:xfrm>
            <a:off x="6539865" y="1355725"/>
            <a:ext cx="2381885" cy="3573780"/>
          </a:xfrm>
          <a:prstGeom prst="rect">
            <a:avLst/>
          </a:prstGeom>
        </p:spPr>
      </p:pic>
      <p:sp>
        <p:nvSpPr>
          <p:cNvPr id="8" name="文本框 7"/>
          <p:cNvSpPr txBox="1"/>
          <p:nvPr/>
        </p:nvSpPr>
        <p:spPr>
          <a:xfrm>
            <a:off x="4675505" y="2978150"/>
            <a:ext cx="3048000" cy="459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代码检测工具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200" b="0" i="0" u="none" strike="noStrike" cap="none" spc="0" normalizeH="0" baseline="0">
                <a:ln>
                  <a:noFill/>
                </a:ln>
                <a:solidFill>
                  <a:schemeClr val="bg1"/>
                </a:solidFill>
                <a:effectLst/>
                <a:uFillTx/>
                <a:latin typeface="+mj-lt"/>
                <a:ea typeface="+mj-ea"/>
                <a:cs typeface="+mj-cs"/>
                <a:sym typeface="Helvetica"/>
              </a:rPr>
              <a:t>代码格式化工具</a:t>
            </a:r>
            <a:endParaRPr kumimoji="0" lang="zh-CN" altLang="en-US" sz="1200" b="0" i="0" u="none" strike="noStrike" cap="none" spc="0" normalizeH="0" baseline="0">
              <a:ln>
                <a:noFill/>
              </a:ln>
              <a:solidFill>
                <a:schemeClr val="bg1"/>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altLang="en-US" b="1" dirty="0">
                <a:solidFill>
                  <a:schemeClr val="bg2"/>
                </a:solidFill>
                <a:latin typeface="微软雅黑" panose="020B0503020204020204" charset="-122"/>
                <a:ea typeface="微软雅黑" panose="020B0503020204020204" charset="-122"/>
                <a:sym typeface="Helvetica"/>
              </a:rPr>
              <a:t>项目</a:t>
            </a:r>
            <a:r>
              <a:rPr lang="zh-CN" altLang="en-US" b="1" dirty="0">
                <a:solidFill>
                  <a:schemeClr val="bg2"/>
                </a:solidFill>
                <a:latin typeface="微软雅黑" panose="020B0503020204020204" charset="-122"/>
                <a:ea typeface="微软雅黑" panose="020B0503020204020204" charset="-122"/>
                <a:sym typeface="Helvetica"/>
              </a:rPr>
              <a:t>结构</a:t>
            </a:r>
            <a:endParaRPr lang="zh-CN" altLang="en-US"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866140" y="624205"/>
            <a:ext cx="7478395" cy="48723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node_modules 目录 （vue 项目的文件依赖存放在这个文件夹）所有在package.json中定义的第三方包都会被自动下载，保存在该文件夹下</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public 目录：存放项目公共资源。如网站LOGO等。通常我们不需要对public文件夹内的资源做任何修改。后续在构建打包时，public内容会直接放到dist文件夹内plugins插件资源；</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src  目录 ​：存放 vue 项目的源代码。其下的各个文件（文件夹）分别为：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assets 目录 ​：资源文件，存放 css，图片等资源。</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component​ 目录 ​：组件文件夹，存放 vue 的公共组件（核心）（注册于全局，在整个项目中通过关键词便可直接输出）。</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​​router 目录 ​：用来存放 ​index.js​，用来配置路由，定义各个页面对应的URL。</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store 目录 ​：组件文件夹，存放 vue 的公共组件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​​views​ 目录：放主体页面，vue 文件是可以用来充当路由 view 的。</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​tool​：用来存放工具类 js， 将 js 代码封装好放入这个文件夹可以全局调用（如api.js​，​http.js​ 是对 http 方法和 api 方法的封装）。</a:t>
            </a:r>
            <a:endParaRPr sz="14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main.js​：是项目的入口文件，初始化 vue 实例，并引入所需要的插件。</a:t>
            </a:r>
            <a:endParaRPr sz="1400">
              <a:solidFill>
                <a:schemeClr val="tx1">
                  <a:lumMod val="85000"/>
                  <a:lumOff val="15000"/>
                </a:schemeClr>
              </a:solidFill>
              <a:latin typeface="Helvetica"/>
              <a:cs typeface="Helvetica"/>
            </a:endParaRPr>
          </a:p>
          <a:p>
            <a:pPr marL="0" marR="0" indent="45720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app.vue：是项目的主组件，所有页面都是在该组件下进行切换的。</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package.json  存放项目的依赖配置</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.gitignore。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在项目里的编译规则</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tsconfig.node.json</a:t>
            </a:r>
            <a:r>
              <a:rPr lang="en-US" sz="1400">
                <a:solidFill>
                  <a:schemeClr val="tx1">
                    <a:lumMod val="85000"/>
                    <a:lumOff val="15000"/>
                  </a:schemeClr>
                </a:solidFill>
                <a:latin typeface="Helvetica"/>
                <a:cs typeface="Helvetica"/>
              </a:rPr>
              <a:t> typescript</a:t>
            </a:r>
            <a:r>
              <a:rPr lang="zh-CN" altLang="en-US" sz="1400">
                <a:solidFill>
                  <a:schemeClr val="tx1">
                    <a:lumMod val="85000"/>
                    <a:lumOff val="15000"/>
                  </a:schemeClr>
                </a:solidFill>
                <a:latin typeface="Helvetica"/>
                <a:cs typeface="Helvetica"/>
              </a:rPr>
              <a:t>在</a:t>
            </a:r>
            <a:r>
              <a:rPr lang="en-US" sz="1400">
                <a:solidFill>
                  <a:schemeClr val="tx1">
                    <a:lumMod val="85000"/>
                    <a:lumOff val="15000"/>
                  </a:schemeClr>
                </a:solidFill>
                <a:latin typeface="Helvetica"/>
                <a:cs typeface="Helvetica"/>
              </a:rPr>
              <a:t>node 里的 规则</a:t>
            </a:r>
            <a:endParaRPr lang="en-US"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index.html</a:t>
            </a:r>
            <a:r>
              <a:rPr lang="en-US" sz="1400">
                <a:solidFill>
                  <a:schemeClr val="tx1">
                    <a:lumMod val="85000"/>
                    <a:lumOff val="15000"/>
                  </a:schemeClr>
                </a:solidFill>
                <a:latin typeface="Helvetica"/>
                <a:cs typeface="Helvetica"/>
              </a:rPr>
              <a:t> </a:t>
            </a:r>
            <a:r>
              <a:rPr lang="zh-CN" altLang="en-US" sz="1400">
                <a:solidFill>
                  <a:schemeClr val="tx1">
                    <a:lumMod val="85000"/>
                    <a:lumOff val="15000"/>
                  </a:schemeClr>
                </a:solidFill>
                <a:latin typeface="Helvetica"/>
                <a:cs typeface="Helvetica"/>
              </a:rPr>
              <a:t>入口文件</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vite.config.ts</a:t>
            </a:r>
            <a:r>
              <a:rPr lang="en-US" sz="1400">
                <a:solidFill>
                  <a:schemeClr val="tx1">
                    <a:lumMod val="85000"/>
                    <a:lumOff val="15000"/>
                  </a:schemeClr>
                </a:solidFill>
                <a:latin typeface="Helvetica"/>
                <a:cs typeface="Helvetica"/>
              </a:rPr>
              <a:t> vite</a:t>
            </a:r>
            <a:r>
              <a:rPr lang="zh-CN" altLang="en-US" sz="1400">
                <a:solidFill>
                  <a:schemeClr val="tx1">
                    <a:lumMod val="85000"/>
                    <a:lumOff val="15000"/>
                  </a:schemeClr>
                </a:solidFill>
                <a:latin typeface="Helvetica"/>
                <a:cs typeface="Helvetica"/>
              </a:rPr>
              <a:t>配置</a:t>
            </a:r>
            <a:endParaRPr lang="zh-CN" altLang="en-US"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 ip 访问项目</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39681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启动后出现 “ Network: use --host to expose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use `--host` to expose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是因为 IP 没有做配置，所以不能从 IP 启动，需要在 vite.config.js 做相应配置： 在 vite.config.js 中添加 server.host 为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export default defineConfig({</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plugins: [vue()],</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 在文件中添加以下内容</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server: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host: '0.0.0.0'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重新启动后显示</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vite v2.3.7 dev server running at:</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Local:    http://localhost:3000/</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  &gt; Network:  http://192.168.199.127:3000/</a:t>
            </a:r>
            <a:endParaRPr lang="zh-CN" sz="14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配置多环境变量</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5207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文档：https://cn.vitejs.dev/guide/env-and-mode.html</a:t>
            </a:r>
            <a:endParaRPr lang="zh-CN"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2105660" y="928370"/>
            <a:ext cx="3088005" cy="3846830"/>
          </a:xfrm>
          <a:prstGeom prst="rect">
            <a:avLst/>
          </a:prstGeom>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less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45218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安装依赖</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a:t>
            </a:r>
            <a:r>
              <a:rPr lang="zh-CN" sz="1200">
                <a:solidFill>
                  <a:schemeClr val="tx1">
                    <a:lumMod val="85000"/>
                    <a:lumOff val="15000"/>
                  </a:schemeClr>
                </a:solidFill>
                <a:latin typeface="Helvetica"/>
                <a:cs typeface="Helvetica"/>
              </a:rPr>
              <a:t>npm add -D less</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使用 每个页面自己对应的样式都写在自己的 .vue 文件之中 scoped 它顾名思义给 css 加了一个域的概念。</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global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 lang="</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scoped&gt;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 local styles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&lt;/style&gt;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引入全局样式</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import '@/styles/index.</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全局变量vite.config.js 添加配置</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css: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preprocessorOptions: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additionalData: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"@/styles/mixin.</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@import "@/styles/variables.</a:t>
            </a:r>
            <a:r>
              <a:rPr lang="en-US" altLang="zh-CN" sz="1200">
                <a:solidFill>
                  <a:schemeClr val="tx1">
                    <a:lumMod val="85000"/>
                    <a:lumOff val="15000"/>
                  </a:schemeClr>
                </a:solidFill>
                <a:latin typeface="Helvetica"/>
                <a:cs typeface="Helvetica"/>
              </a:rPr>
              <a:t>less</a:t>
            </a:r>
            <a:r>
              <a:rPr lang="zh-CN" sz="1200">
                <a:solidFill>
                  <a:schemeClr val="tx1">
                    <a:lumMod val="85000"/>
                    <a:lumOff val="15000"/>
                  </a:schemeClr>
                </a:solidFill>
                <a:latin typeface="Helvetica"/>
                <a:cs typeface="Helvetica"/>
              </a:rPr>
              <a:t>";</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zh-CN" sz="1200">
                <a:solidFill>
                  <a:schemeClr val="tx1">
                    <a:lumMod val="85000"/>
                    <a:lumOff val="15000"/>
                  </a:schemeClr>
                </a:solidFill>
                <a:latin typeface="Helvetica"/>
                <a:cs typeface="Helvetica"/>
              </a:rPr>
              <a:t>  },</a:t>
            </a:r>
            <a:endParaRPr 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识别 nodejs 内置模块</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42390" y="1036821"/>
            <a:ext cx="6545580" cy="20599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path 模块是 node.js 内置的功能，但是 node.js 本身并不支持 typescript，所以直接在 typescript 项目里使用是不行的</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解决方法：安装@types/node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pnpm i -D @types/node</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在 vite.config.js 中使用</a:t>
            </a:r>
            <a:endParaRPr lang="en-US" altLang="zh-CN" sz="16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600">
                <a:solidFill>
                  <a:schemeClr val="tx1">
                    <a:lumMod val="85000"/>
                    <a:lumOff val="15000"/>
                  </a:schemeClr>
                </a:solidFill>
                <a:latin typeface="Helvetica"/>
                <a:cs typeface="Helvetica"/>
              </a:rPr>
              <a:t>import { resolve } from 'path'</a:t>
            </a:r>
            <a:endParaRPr lang="en-US" altLang="zh-CN" sz="16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691"/>
            <a:ext cx="6545580" cy="3054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cs typeface="Helvetica"/>
              </a:rPr>
              <a:t>初始化项目集成了 vue-router，我们这里只做配置</a:t>
            </a:r>
            <a:endParaRPr lang="en-US" altLang="zh-CN" sz="14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2"/>
          <a:stretch>
            <a:fillRect/>
          </a:stretch>
        </p:blipFill>
        <p:spPr>
          <a:xfrm>
            <a:off x="1986280" y="1019175"/>
            <a:ext cx="5067300" cy="3711575"/>
          </a:xfrm>
          <a:prstGeom prst="rect">
            <a:avLst/>
          </a:prstGeom>
        </p:spPr>
      </p:pic>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vue-router4</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624205" y="78295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b="1">
                <a:solidFill>
                  <a:schemeClr val="tx1">
                    <a:lumMod val="85000"/>
                    <a:lumOff val="15000"/>
                  </a:schemeClr>
                </a:solidFill>
                <a:latin typeface="Helvetica"/>
                <a:cs typeface="Helvetica"/>
              </a:rPr>
              <a:t>两种跳转方式</a:t>
            </a: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b="1">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 :to="{ path: '/courseinfo/c' }"&gt;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跳转到c语言详情页</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&lt;/router-link&gt;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import { useRouter, useRoute } from 'vue-router'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export default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setup()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router = useRouter()</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const route = useRoute()</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function pushWithQuery(query)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router.push({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name: 'search',</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query: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...route.query,</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  },</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p:txBody>
      </p:sp>
      <p:sp>
        <p:nvSpPr>
          <p:cNvPr id="2" name="文本框 1"/>
          <p:cNvSpPr txBox="1"/>
          <p:nvPr>
            <p:custDataLst>
              <p:tags r:id="rId2"/>
            </p:custDataLst>
          </p:nvPr>
        </p:nvSpPr>
        <p:spPr>
          <a:xfrm>
            <a:off x="4639310" y="874395"/>
            <a:ext cx="3890010"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router 是指整个路由实例,你可以操控整个路由,通过'router.push'往其中添加任意的路由对象.包含了所有的路由，和许多关键的 属性和对象</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route 是一个跳转的路由对象，每个路由都会有一个 route 对象，是一个 局部的对象，可获取当前组件对应的 name、path、query、params等...</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路由实例可以包含多个路由对象.它们是父子包含关系.</a:t>
            </a:r>
            <a:endParaRPr lang="en-US" altLang="zh-CN" sz="12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l="-40000" t="-10000"/>
          </a:stretch>
        </a:blipFill>
        <a:effectLst/>
      </p:bgPr>
    </p:bg>
    <p:spTree>
      <p:nvGrpSpPr>
        <p:cNvPr id="1" name=""/>
        <p:cNvGrpSpPr/>
        <p:nvPr/>
      </p:nvGrpSpPr>
      <p:grpSpPr>
        <a:xfrm>
          <a:off x="0" y="0"/>
          <a:ext cx="0" cy="0"/>
          <a:chOff x="0" y="0"/>
          <a:chExt cx="0" cy="0"/>
        </a:xfrm>
      </p:grpSpPr>
      <p:sp>
        <p:nvSpPr>
          <p:cNvPr id="7" name="矩形 6"/>
          <p:cNvSpPr/>
          <p:nvPr/>
        </p:nvSpPr>
        <p:spPr>
          <a:xfrm>
            <a:off x="4585328" y="0"/>
            <a:ext cx="4558672" cy="5143500"/>
          </a:xfrm>
          <a:prstGeom prst="rect">
            <a:avLst/>
          </a:prstGeom>
          <a:solidFill>
            <a:schemeClr val="bg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16" name="文本框 15"/>
          <p:cNvSpPr txBox="1"/>
          <p:nvPr/>
        </p:nvSpPr>
        <p:spPr>
          <a:xfrm>
            <a:off x="5211738" y="991658"/>
            <a:ext cx="2982477" cy="1754326"/>
          </a:xfrm>
          <a:prstGeom prst="rect">
            <a:avLst/>
          </a:prstGeom>
          <a:noFill/>
        </p:spPr>
        <p:txBody>
          <a:bodyPr wrap="square" rtlCol="0">
            <a:spAutoFit/>
          </a:bodyPr>
          <a:lstStyle/>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变更概</a:t>
            </a:r>
            <a:r>
              <a:rPr kumimoji="1" lang="zh-CN" altLang="en-US" sz="2400" b="1" dirty="0">
                <a:solidFill>
                  <a:srgbClr val="003366"/>
                </a:solidFill>
                <a:latin typeface="黑体" panose="02010609060101010101" pitchFamily="49" charset="-122"/>
                <a:ea typeface="黑体" panose="02010609060101010101" pitchFamily="49" charset="-122"/>
              </a:rPr>
              <a:t>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方案概述</a:t>
            </a:r>
            <a:endParaRPr kumimoji="1" lang="en-US" altLang="zh-CN" sz="2400" b="1" dirty="0" smtClean="0">
              <a:solidFill>
                <a:srgbClr val="003366"/>
              </a:solidFill>
              <a:latin typeface="黑体" panose="02010609060101010101" pitchFamily="49" charset="-122"/>
              <a:ea typeface="黑体" panose="02010609060101010101" pitchFamily="49" charset="-122"/>
            </a:endParaRPr>
          </a:p>
          <a:p>
            <a:pPr marL="457200" indent="-457200">
              <a:lnSpc>
                <a:spcPct val="150000"/>
              </a:lnSpc>
              <a:buFont typeface="+mj-lt"/>
              <a:buAutoNum type="arabicPeriod"/>
            </a:pPr>
            <a:r>
              <a:rPr kumimoji="1" lang="zh-CN" altLang="en-US" sz="2400" b="1" dirty="0" smtClean="0">
                <a:solidFill>
                  <a:srgbClr val="003366"/>
                </a:solidFill>
                <a:latin typeface="黑体" panose="02010609060101010101" pitchFamily="49" charset="-122"/>
                <a:ea typeface="黑体" panose="02010609060101010101" pitchFamily="49" charset="-122"/>
              </a:rPr>
              <a:t>上线与应急</a:t>
            </a:r>
            <a:endParaRPr kumimoji="1" lang="en-US" altLang="zh-CN" sz="2400" b="1" dirty="0" smtClean="0">
              <a:solidFill>
                <a:srgbClr val="003366"/>
              </a:solidFill>
              <a:latin typeface="黑体" panose="02010609060101010101" pitchFamily="49" charset="-122"/>
              <a:ea typeface="黑体" panose="02010609060101010101" pitchFamily="49" charset="-122"/>
            </a:endParaRPr>
          </a:p>
        </p:txBody>
      </p:sp>
      <p:sp>
        <p:nvSpPr>
          <p:cNvPr id="23" name="矩形 22"/>
          <p:cNvSpPr/>
          <p:nvPr/>
        </p:nvSpPr>
        <p:spPr>
          <a:xfrm>
            <a:off x="-1" y="0"/>
            <a:ext cx="4585329"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p>
        </p:txBody>
      </p:sp>
      <p:sp>
        <p:nvSpPr>
          <p:cNvPr id="20" name="矩形 19"/>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27" name="文本框 10"/>
          <p:cNvSpPr txBox="1"/>
          <p:nvPr/>
        </p:nvSpPr>
        <p:spPr>
          <a:xfrm>
            <a:off x="1594543" y="2007621"/>
            <a:ext cx="1471083" cy="1001749"/>
          </a:xfrm>
          <a:prstGeom prst="rect">
            <a:avLst/>
          </a:prstGeom>
          <a:noFill/>
        </p:spPr>
        <p:txBody>
          <a:bodyPr wrap="square" rtlCol="0">
            <a:spAutoFit/>
          </a:bodyPr>
          <a:lstStyle/>
          <a:p>
            <a:pPr>
              <a:lnSpc>
                <a:spcPct val="150000"/>
              </a:lnSpc>
            </a:pPr>
            <a:r>
              <a:rPr kumimoji="1" lang="zh-CN" altLang="en-US" sz="4400" dirty="0" smtClean="0">
                <a:solidFill>
                  <a:srgbClr val="FFFFFF"/>
                </a:solidFill>
                <a:latin typeface="思源黑体 CN Medium" pitchFamily="34" charset="-122"/>
                <a:ea typeface="思源黑体 CN Medium" pitchFamily="34" charset="-122"/>
              </a:rPr>
              <a:t>目 录</a:t>
            </a:r>
            <a:endParaRPr kumimoji="1" lang="zh-CN" altLang="en-US" sz="4400" dirty="0">
              <a:solidFill>
                <a:srgbClr val="FFFFFF"/>
              </a:solidFill>
              <a:latin typeface="思源黑体 CN Medium" pitchFamily="34" charset="-122"/>
              <a:ea typeface="思源黑体 CN Medium" pitchFamily="34" charset="-122"/>
            </a:endParaRPr>
          </a:p>
        </p:txBody>
      </p:sp>
      <p:pic>
        <p:nvPicPr>
          <p:cNvPr id="19"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9444" y="142073"/>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652145"/>
            <a:ext cx="6497955" cy="1524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初始化项目集成了 pinia ,我们这里只做配置</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Pinia </a:t>
            </a:r>
            <a:r>
              <a:rPr lang="zh-CN" altLang="en-US" sz="1200">
                <a:solidFill>
                  <a:schemeClr val="tx1">
                    <a:lumMod val="85000"/>
                    <a:lumOff val="15000"/>
                  </a:schemeClr>
                </a:solidFill>
                <a:latin typeface="Helvetica"/>
                <a:cs typeface="Helvetica"/>
              </a:rPr>
              <a:t>对比</a:t>
            </a:r>
            <a:r>
              <a:rPr lang="en-US" altLang="zh-CN" sz="1200">
                <a:solidFill>
                  <a:schemeClr val="tx1">
                    <a:lumMod val="85000"/>
                    <a:lumOff val="15000"/>
                  </a:schemeClr>
                </a:solidFill>
                <a:latin typeface="Helvetica"/>
                <a:cs typeface="Helvetica"/>
              </a:rPr>
              <a:t>vuex的特点：</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完整的 typescript 的支持；</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足够轻量，压缩后的体积只有 1.6kb;</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去除 mutations，只有 state，getters，actions；</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actions 支持同步和异步；</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没有模块嵌套，只有 store 的概念，store 之间可以自由使用，更好的代码分割；</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无需手动添加 store，store 一旦创建便会自动添加；</a:t>
            </a:r>
            <a:endParaRPr lang="en-US" altLang="zh-CN" sz="12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283460" y="2230120"/>
            <a:ext cx="4578350" cy="2623185"/>
          </a:xfrm>
          <a:prstGeom prst="rect">
            <a:avLst/>
          </a:prstGeom>
        </p:spPr>
      </p:pic>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652145"/>
            <a:ext cx="6497955" cy="15240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初始化项目集成了 pinia ,我们这里只做配置</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Pinia </a:t>
            </a:r>
            <a:r>
              <a:rPr lang="zh-CN" altLang="en-US" sz="1200">
                <a:solidFill>
                  <a:schemeClr val="tx1">
                    <a:lumMod val="85000"/>
                    <a:lumOff val="15000"/>
                  </a:schemeClr>
                </a:solidFill>
                <a:latin typeface="Helvetica"/>
                <a:cs typeface="Helvetica"/>
              </a:rPr>
              <a:t>对比</a:t>
            </a:r>
            <a:r>
              <a:rPr lang="en-US" altLang="zh-CN" sz="1200">
                <a:solidFill>
                  <a:schemeClr val="tx1">
                    <a:lumMod val="85000"/>
                    <a:lumOff val="15000"/>
                  </a:schemeClr>
                </a:solidFill>
                <a:latin typeface="Helvetica"/>
                <a:cs typeface="Helvetica"/>
              </a:rPr>
              <a:t>vuex的特点：</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完整的 typescript 的支持；</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足够轻量，压缩后的体积只有 1.6kb;</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去除 mutations，只有 state，getters，actions；</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actions 支持同步和异步；</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没有模块嵌套，只有 store 的概念，store 之间可以自由使用，更好的代码分割；</a:t>
            </a:r>
            <a:endParaRPr lang="en-US" altLang="zh-CN" sz="1200">
              <a:solidFill>
                <a:schemeClr val="tx1">
                  <a:lumMod val="85000"/>
                  <a:lumOff val="15000"/>
                </a:schemeClr>
              </a:solidFill>
              <a:latin typeface="Helvetica"/>
              <a:cs typeface="Helvetica"/>
            </a:endParaRPr>
          </a:p>
          <a:p>
            <a:pPr marL="457200" marR="0" lvl="1" indent="0" algn="l" defTabSz="914400" rtl="0" fontAlgn="auto" latinLnBrk="0" hangingPunct="0">
              <a:lnSpc>
                <a:spcPct val="100000"/>
              </a:lnSpc>
              <a:spcBef>
                <a:spcPts val="0"/>
              </a:spcBef>
              <a:spcAft>
                <a:spcPts val="0"/>
              </a:spcAft>
              <a:buClrTx/>
              <a:buSzTx/>
              <a:buFontTx/>
              <a:buNone/>
            </a:pPr>
            <a:r>
              <a:rPr lang="en-US" altLang="zh-CN" sz="1200">
                <a:solidFill>
                  <a:schemeClr val="tx1">
                    <a:lumMod val="85000"/>
                    <a:lumOff val="15000"/>
                  </a:schemeClr>
                </a:solidFill>
                <a:latin typeface="Helvetica"/>
                <a:cs typeface="Helvetica"/>
              </a:rPr>
              <a:t>无需手动添加 store，store 一旦创建便会自动添加；</a:t>
            </a:r>
            <a:endParaRPr lang="en-US" altLang="zh-CN" sz="12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2"/>
          <a:stretch>
            <a:fillRect/>
          </a:stretch>
        </p:blipFill>
        <p:spPr>
          <a:xfrm>
            <a:off x="2283460" y="2230120"/>
            <a:ext cx="4578350" cy="2623185"/>
          </a:xfrm>
          <a:prstGeom prst="rect">
            <a:avLst/>
          </a:prstGeom>
        </p:spPr>
      </p:pic>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Pinia 状态管理</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lang="zh-CN" altLang="en-US" sz="1200" b="1">
                <a:solidFill>
                  <a:schemeClr val="tx1">
                    <a:lumMod val="85000"/>
                    <a:lumOff val="15000"/>
                  </a:schemeClr>
                </a:solidFill>
                <a:latin typeface="Helvetica"/>
                <a:ea typeface="宋体" panose="02010600030101010101" pitchFamily="2" charset="-122"/>
                <a:cs typeface="Helvetica"/>
              </a:rPr>
              <a:t>页面使用</a:t>
            </a:r>
            <a:r>
              <a:rPr lang="en-US" altLang="zh-CN" sz="1200" b="1">
                <a:solidFill>
                  <a:schemeClr val="tx1">
                    <a:lumMod val="85000"/>
                    <a:lumOff val="15000"/>
                  </a:schemeClr>
                </a:solidFill>
                <a:latin typeface="Helvetica"/>
                <a:ea typeface="宋体" panose="02010600030101010101" pitchFamily="2" charset="-122"/>
                <a:cs typeface="Helvetica"/>
              </a:rPr>
              <a:t>pinia</a:t>
            </a:r>
            <a:endParaRPr lang="en-US" altLang="zh-CN" sz="12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 setup lang="ts"&gt;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useUserStore } from '@/store/user'</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useAppStore } from '@/store/app'</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storeToRefs } from 'pinia'</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import { computed } from 'vue'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userStore = useUserStore()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appStore = useAppStore()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name = computed(() =&gt; userStore.name)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 age } = storeToRefs(userStore)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const updateUserState = () =&gt;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const { name, age } = userStore.$state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userStore.updateState({</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name: name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age: age + 1</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&lt;/script&gt;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&lt;div&gt;姓名：{{ 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&lt;div&gt;年龄：{{ age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&lt;div&gt;计算的名字：{{ userStore.fullName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&lt;div&gt;app的config: {{ appStore.config }}&lt;/div&gt;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	&lt;button @click="updateUserState"&gt;更新数据&lt;/button&gt;</a:t>
            </a:r>
            <a:endParaRPr lang="en-US" altLang="zh-CN" sz="9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900">
                <a:solidFill>
                  <a:schemeClr val="tx1">
                    <a:lumMod val="85000"/>
                    <a:lumOff val="15000"/>
                  </a:schemeClr>
                </a:solidFill>
                <a:latin typeface="Helvetica"/>
                <a:cs typeface="Helvetica"/>
              </a:rPr>
              <a:t>&lt;/template&gt;</a:t>
            </a:r>
            <a:endParaRPr lang="en-US" altLang="zh-CN" sz="900">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mockjs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323340" y="758825"/>
            <a:ext cx="6497955" cy="39020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200" b="1">
                <a:solidFill>
                  <a:schemeClr val="tx1">
                    <a:lumMod val="85000"/>
                    <a:lumOff val="15000"/>
                  </a:schemeClr>
                </a:solidFill>
                <a:latin typeface="Helvetica"/>
                <a:ea typeface="宋体" panose="02010600030101010101" pitchFamily="2" charset="-122"/>
                <a:cs typeface="Helvetica"/>
              </a:rPr>
              <a:t>文档：https://github.com/vbenjs/vite-plugin-mock</a:t>
            </a:r>
            <a:endParaRPr sz="1200" b="1">
              <a:solidFill>
                <a:schemeClr val="tx1">
                  <a:lumMod val="85000"/>
                  <a:lumOff val="15000"/>
                </a:schemeClr>
              </a:solidFill>
              <a:latin typeface="Helvetica"/>
              <a:ea typeface="宋体" panose="02010600030101010101" pitchFamily="2" charset="-122"/>
              <a:cs typeface="Helvetica"/>
            </a:endParaRP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pPr>
            <a:r>
              <a:rPr sz="1200" b="1">
                <a:solidFill>
                  <a:schemeClr val="tx1">
                    <a:lumMod val="85000"/>
                    <a:lumOff val="15000"/>
                  </a:schemeClr>
                </a:solidFill>
                <a:latin typeface="Helvetica"/>
                <a:ea typeface="宋体" panose="02010600030101010101" pitchFamily="2" charset="-122"/>
                <a:cs typeface="Helvetica"/>
              </a:rPr>
              <a:t>1. 安装依赖</a:t>
            </a:r>
            <a:endParaRPr sz="1200" b="1">
              <a:solidFill>
                <a:schemeClr val="tx1">
                  <a:lumMod val="85000"/>
                  <a:lumOff val="15000"/>
                </a:schemeClr>
              </a:solidFill>
              <a:latin typeface="Helvetica"/>
              <a:ea typeface="宋体" panose="02010600030101010101" pitchFamily="2" charset="-122"/>
              <a:cs typeface="Helvetica"/>
            </a:endParaRPr>
          </a:p>
          <a:p>
            <a:pPr marR="0" algn="l" defTabSz="914400" rtl="0" fontAlgn="auto" latinLnBrk="0" hangingPunct="0">
              <a:lnSpc>
                <a:spcPct val="100000"/>
              </a:lnSpc>
              <a:spcBef>
                <a:spcPts val="0"/>
              </a:spcBef>
              <a:spcAft>
                <a:spcPts val="0"/>
              </a:spcAft>
              <a:buClrTx/>
              <a:buSzTx/>
              <a:buFont typeface="Arial" panose="020B0604020202020204" pitchFamily="34" charset="0"/>
            </a:pPr>
            <a:r>
              <a:rPr sz="1200" b="1">
                <a:solidFill>
                  <a:schemeClr val="tx1">
                    <a:lumMod val="85000"/>
                    <a:lumOff val="15000"/>
                  </a:schemeClr>
                </a:solidFill>
                <a:latin typeface="Helvetica"/>
                <a:ea typeface="宋体" panose="02010600030101010101" pitchFamily="2" charset="-122"/>
                <a:cs typeface="Helvetica"/>
              </a:rPr>
              <a:t>pnpm i -D vite-plugin-mock mockjs @types/mockjs</a:t>
            </a:r>
            <a:endParaRPr sz="1200" b="1">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ant design</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4398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安装</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npm install ant-design-vue --save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yarn add ant-design-vue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pnpm install </a:t>
            </a:r>
            <a:r>
              <a:rPr sz="1400">
                <a:solidFill>
                  <a:schemeClr val="tx1">
                    <a:lumMod val="85000"/>
                    <a:lumOff val="15000"/>
                  </a:schemeClr>
                </a:solidFill>
                <a:latin typeface="Helvetica"/>
                <a:cs typeface="Helvetica"/>
                <a:sym typeface="+mn-ea"/>
              </a:rPr>
              <a:t>ant-design-vue</a:t>
            </a:r>
            <a:endParaRPr sz="14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局部注册组件</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&lt;template&gt;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&lt;a-button&gt;Add&lt;/a-button&gt;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&lt;/template&gt;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&lt;script&gt;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import { Button } from 'ant-design-vue';</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const ButtonGroup = Button.Group;</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export default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components: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AButton: Button,</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AButtonGroup: ButtonGroup,</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&lt;/script&gt;</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Typescript</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4398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安装</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npm install ant-design-vue --save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yarn add ant-design-vue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pnpm install </a:t>
            </a:r>
            <a:r>
              <a:rPr sz="1400">
                <a:solidFill>
                  <a:schemeClr val="tx1">
                    <a:lumMod val="85000"/>
                    <a:lumOff val="15000"/>
                  </a:schemeClr>
                </a:solidFill>
                <a:latin typeface="Helvetica"/>
                <a:cs typeface="Helvetica"/>
                <a:sym typeface="+mn-ea"/>
              </a:rPr>
              <a:t>ant-design-vue</a:t>
            </a:r>
            <a:endParaRPr sz="14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局部注册组件</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&lt;template&gt;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&lt;a-button&gt;Add&lt;/a-button&gt;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&lt;/template&gt;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&lt;script&gt;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import { Button } from 'ant-design-vue';</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const ButtonGroup = Button.Group;</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export default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components: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AButton: Button,</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AButtonGroup: ButtonGroup,</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&lt;/script&gt;</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dirty="0">
                <a:solidFill>
                  <a:schemeClr val="bg2"/>
                </a:solidFill>
                <a:latin typeface="微软雅黑" panose="020B0503020204020204" charset="-122"/>
                <a:ea typeface="微软雅黑" panose="020B0503020204020204" charset="-122"/>
                <a:sym typeface="Helvetica"/>
              </a:rPr>
              <a:t>Axios</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624071"/>
            <a:ext cx="6545580" cy="43986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zh-CN" sz="1400">
                <a:solidFill>
                  <a:schemeClr val="tx1">
                    <a:lumMod val="85000"/>
                    <a:lumOff val="15000"/>
                  </a:schemeClr>
                </a:solidFill>
                <a:latin typeface="Helvetica"/>
                <a:cs typeface="Helvetica"/>
              </a:rPr>
              <a:t>安装</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npm install ant-design-vue --save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sz="1400">
                <a:solidFill>
                  <a:schemeClr val="tx1">
                    <a:lumMod val="85000"/>
                    <a:lumOff val="15000"/>
                  </a:schemeClr>
                </a:solidFill>
                <a:latin typeface="Helvetica"/>
                <a:cs typeface="Helvetica"/>
              </a:rPr>
              <a:t>$ yarn add ant-design-vue</a:t>
            </a:r>
            <a:endParaRPr sz="1400">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pnpm install </a:t>
            </a:r>
            <a:r>
              <a:rPr sz="1400">
                <a:solidFill>
                  <a:schemeClr val="tx1">
                    <a:lumMod val="85000"/>
                    <a:lumOff val="15000"/>
                  </a:schemeClr>
                </a:solidFill>
                <a:latin typeface="Helvetica"/>
                <a:cs typeface="Helvetica"/>
                <a:sym typeface="+mn-ea"/>
              </a:rPr>
              <a:t>ant-design-vue</a:t>
            </a:r>
            <a:endParaRPr sz="1400">
              <a:solidFill>
                <a:schemeClr val="tx1">
                  <a:lumMod val="85000"/>
                  <a:lumOff val="15000"/>
                </a:schemeClr>
              </a:solidFill>
              <a:latin typeface="Helvetica"/>
              <a:cs typeface="Helvetica"/>
              <a:sym typeface="+mn-e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局部注册组件</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&lt;template&gt;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&lt;a-button&gt;Add&lt;/a-button&gt;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&lt;/template&gt;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&lt;script&gt;</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import { Button } from 'ant-design-vue';</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const ButtonGroup = Button.Group;</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export default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components: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AButton: Button,</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AButtonGroup: ButtonGroup,</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  };</a:t>
            </a:r>
            <a:endParaRPr lang="en-US" altLang="zh-CN" sz="1400">
              <a:solidFill>
                <a:schemeClr val="tx1">
                  <a:lumMod val="85000"/>
                  <a:lumOff val="15000"/>
                </a:schemeClr>
              </a:solidFill>
              <a:latin typeface="Helvetica"/>
              <a:ea typeface="宋体" panose="02010600030101010101" pitchFamily="2" charset="-122"/>
              <a:cs typeface="Helvetica"/>
            </a:endParaRPr>
          </a:p>
          <a:p>
            <a:pPr marL="0" marR="0" indent="0" algn="l" defTabSz="914400" rtl="0" fontAlgn="auto" latinLnBrk="0" hangingPunct="0">
              <a:lnSpc>
                <a:spcPct val="100000"/>
              </a:lnSpc>
              <a:spcBef>
                <a:spcPts val="0"/>
              </a:spcBef>
              <a:spcAft>
                <a:spcPts val="0"/>
              </a:spcAft>
              <a:buClrTx/>
              <a:buSzTx/>
              <a:buFontTx/>
              <a:buNone/>
            </a:pPr>
            <a:r>
              <a:rPr lang="en-US" altLang="zh-CN" sz="1400">
                <a:solidFill>
                  <a:schemeClr val="tx1">
                    <a:lumMod val="85000"/>
                    <a:lumOff val="15000"/>
                  </a:schemeClr>
                </a:solidFill>
                <a:latin typeface="Helvetica"/>
                <a:ea typeface="宋体" panose="02010600030101010101" pitchFamily="2" charset="-122"/>
                <a:cs typeface="Helvetica"/>
              </a:rPr>
              <a:t>&lt;/script&gt;</a:t>
            </a:r>
            <a:endParaRPr lang="en-US" altLang="zh-CN" sz="1400">
              <a:solidFill>
                <a:schemeClr val="tx1">
                  <a:lumMod val="85000"/>
                  <a:lumOff val="15000"/>
                </a:schemeClr>
              </a:solidFill>
              <a:latin typeface="Helvetica"/>
              <a:ea typeface="宋体" panose="02010600030101010101" pitchFamily="2" charset="-122"/>
              <a:cs typeface="Helvetica"/>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a:t>
            </a:r>
            <a:r>
              <a:rPr kumimoji="1" lang="zh-CN" altLang="en-US" sz="3600" b="1" dirty="0">
                <a:solidFill>
                  <a:schemeClr val="bg1"/>
                </a:solidFill>
                <a:latin typeface="思源黑体 CN Regular" pitchFamily="34" charset="-122"/>
                <a:ea typeface="思源黑体 CN Regular" pitchFamily="34" charset="-122"/>
              </a:rPr>
              <a:t>实践页面</a:t>
            </a:r>
            <a:r>
              <a:rPr kumimoji="1" lang="zh-CN" altLang="en-US" sz="3600" b="1" dirty="0">
                <a:solidFill>
                  <a:schemeClr val="bg1"/>
                </a:solidFill>
                <a:latin typeface="思源黑体 CN Regular" pitchFamily="34" charset="-122"/>
                <a:ea typeface="思源黑体 CN Regular" pitchFamily="34" charset="-122"/>
              </a:rPr>
              <a:t>开发</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3</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sym typeface="+mn-ea"/>
              </a:rPr>
              <a:t>pinia</a:t>
            </a:r>
            <a:endParaRPr lang="en-US" altLang="zh-CN" b="1" dirty="0">
              <a:solidFill>
                <a:schemeClr val="bg2"/>
              </a:solidFill>
              <a:latin typeface="微软雅黑" panose="020B0503020204020204" charset="-122"/>
              <a:ea typeface="微软雅黑" panose="020B0503020204020204" charset="-122"/>
              <a:sym typeface="Helvetica"/>
            </a:endParaRPr>
          </a:p>
        </p:txBody>
      </p:sp>
      <p:sp>
        <p:nvSpPr>
          <p:cNvPr id="7" name="文本框 6"/>
          <p:cNvSpPr txBox="1"/>
          <p:nvPr/>
        </p:nvSpPr>
        <p:spPr>
          <a:xfrm>
            <a:off x="1447800" y="881881"/>
            <a:ext cx="6545580" cy="3691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按步骤提示初始化：</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 vite-cli 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vite@latest</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yarn</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yarn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复制代码</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输入项目名：</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Project name:  vite-vue3-ts-pinia</a:t>
            </a:r>
            <a:endParaRPr>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solidFill>
                  <a:schemeClr val="tx1">
                    <a:lumMod val="85000"/>
                    <a:lumOff val="15000"/>
                  </a:schemeClr>
                </a:solidFill>
                <a:latin typeface="Helvetica"/>
                <a:cs typeface="Helvetica"/>
                <a:sym typeface="+mn-ea"/>
              </a:rPr>
              <a:t>vue</a:t>
            </a:r>
            <a:endParaRPr lang="en-US">
              <a:solidFill>
                <a:schemeClr val="tx1">
                  <a:lumMod val="85000"/>
                  <a:lumOff val="15000"/>
                </a:schemeClr>
              </a:solidFill>
              <a:latin typeface="Helvetica"/>
              <a:cs typeface="Helvetica"/>
              <a:sym typeface="+mn-ea"/>
            </a:endParaRPr>
          </a:p>
        </p:txBody>
      </p:sp>
      <p:sp>
        <p:nvSpPr>
          <p:cNvPr id="7" name="文本框 6"/>
          <p:cNvSpPr txBox="1"/>
          <p:nvPr/>
        </p:nvSpPr>
        <p:spPr>
          <a:xfrm>
            <a:off x="1447800" y="881881"/>
            <a:ext cx="6545580" cy="3691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按步骤提示初始化：</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使用 vite-cli 命令</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pnpm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npm</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npm init vite@latest</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yarn</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yarn create vite</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复制代码</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输入项目名：</a:t>
            </a:r>
            <a:endParaRPr>
              <a:solidFill>
                <a:schemeClr val="tx1">
                  <a:lumMod val="85000"/>
                  <a:lumOff val="15000"/>
                </a:schemeClr>
              </a:solidFill>
              <a:latin typeface="Helvetica"/>
              <a:cs typeface="Helvetica"/>
            </a:endParaRPr>
          </a:p>
          <a:p>
            <a:pPr marL="0" marR="0" indent="0" algn="l" defTabSz="914400" rtl="0" fontAlgn="auto" latinLnBrk="0" hangingPunct="0">
              <a:lnSpc>
                <a:spcPct val="100000"/>
              </a:lnSpc>
              <a:spcBef>
                <a:spcPts val="0"/>
              </a:spcBef>
              <a:spcAft>
                <a:spcPts val="0"/>
              </a:spcAft>
              <a:buClrTx/>
              <a:buSzTx/>
              <a:buFontTx/>
              <a:buNone/>
            </a:pPr>
            <a:r>
              <a:rPr>
                <a:solidFill>
                  <a:schemeClr val="tx1">
                    <a:lumMod val="85000"/>
                    <a:lumOff val="15000"/>
                  </a:schemeClr>
                </a:solidFill>
                <a:latin typeface="Helvetica"/>
                <a:cs typeface="Helvetica"/>
              </a:rPr>
              <a:t>? Project name:  vite-vue3-ts-pinia</a:t>
            </a:r>
            <a:endParaRPr>
              <a:solidFill>
                <a:schemeClr val="tx1">
                  <a:lumMod val="85000"/>
                  <a:lumOff val="15000"/>
                </a:schemeClr>
              </a:solidFill>
              <a:latin typeface="Helvetica"/>
              <a:cs typeface="Helvetica"/>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615440" y="1847850"/>
            <a:ext cx="2540635" cy="64389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技术</a:t>
            </a:r>
            <a:r>
              <a:rPr kumimoji="1" lang="zh-CN" altLang="en-US" sz="3600" b="1" dirty="0">
                <a:solidFill>
                  <a:schemeClr val="bg1"/>
                </a:solidFill>
                <a:latin typeface="思源黑体 CN Regular" pitchFamily="34" charset="-122"/>
                <a:ea typeface="思源黑体 CN Regular" pitchFamily="34" charset="-122"/>
              </a:rPr>
              <a:t>栈介绍</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8992"/>
          </a:xfrm>
          <a:prstGeom prst="rect">
            <a:avLst/>
          </a:prstGeom>
        </p:spPr>
        <p:txBody>
          <a:bodyPr wrap="square" lIns="91438" tIns="45719" rIns="91438" bIns="45719">
            <a:spAutoFit/>
          </a:bodyPr>
          <a:lstStyle/>
          <a:p>
            <a:pPr algn="ctr">
              <a:lnSpc>
                <a:spcPct val="80000"/>
              </a:lnSpc>
            </a:pPr>
            <a:r>
              <a:rPr kumimoji="1" lang="en-US" altLang="zh-CN" sz="15000" dirty="0" smtClean="0">
                <a:solidFill>
                  <a:schemeClr val="bg1"/>
                </a:solidFill>
              </a:rPr>
              <a:t>1</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513740" y="1265525"/>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1835785" y="1739900"/>
            <a:ext cx="2581275" cy="1197610"/>
          </a:xfrm>
          <a:prstGeom prst="rect">
            <a:avLst/>
          </a:prstGeom>
          <a:noFill/>
        </p:spPr>
        <p:txBody>
          <a:bodyPr wrap="square" lIns="91438" tIns="45719" rIns="91438" bIns="45719" rtlCol="0">
            <a:spAutoFit/>
          </a:bodyPr>
          <a:lstStyle/>
          <a:p>
            <a:pPr algn="l"/>
            <a:r>
              <a:rPr kumimoji="1" lang="zh-CN" altLang="en-US" sz="3600" b="1" dirty="0">
                <a:solidFill>
                  <a:schemeClr val="bg1"/>
                </a:solidFill>
                <a:latin typeface="思源黑体 CN Regular" pitchFamily="34" charset="-122"/>
                <a:ea typeface="思源黑体 CN Regular" pitchFamily="34" charset="-122"/>
              </a:rPr>
              <a:t>项目打包和自动化部署</a:t>
            </a:r>
            <a:endParaRPr kumimoji="1" lang="zh-CN" altLang="en-US" sz="3600" b="1" dirty="0">
              <a:solidFill>
                <a:schemeClr val="bg1"/>
              </a:solidFill>
              <a:latin typeface="思源黑体 CN Regular" pitchFamily="34" charset="-122"/>
              <a:ea typeface="思源黑体 CN Regular" pitchFamily="34" charset="-122"/>
            </a:endParaRPr>
          </a:p>
        </p:txBody>
      </p:sp>
      <p:sp>
        <p:nvSpPr>
          <p:cNvPr id="35" name="矩形 34"/>
          <p:cNvSpPr/>
          <p:nvPr/>
        </p:nvSpPr>
        <p:spPr>
          <a:xfrm>
            <a:off x="513741" y="1408648"/>
            <a:ext cx="1321889" cy="1936750"/>
          </a:xfrm>
          <a:prstGeom prst="rect">
            <a:avLst/>
          </a:prstGeom>
        </p:spPr>
        <p:txBody>
          <a:bodyPr wrap="square" lIns="91438" tIns="45719" rIns="91438" bIns="45719">
            <a:spAutoFit/>
          </a:bodyPr>
          <a:lstStyle/>
          <a:p>
            <a:pPr algn="ctr">
              <a:lnSpc>
                <a:spcPct val="80000"/>
              </a:lnSpc>
            </a:pPr>
            <a:r>
              <a:rPr kumimoji="1" lang="en-US" altLang="zh-CN" sz="15000" dirty="0">
                <a:solidFill>
                  <a:schemeClr val="bg1"/>
                </a:solidFill>
              </a:rPr>
              <a:t>4</a:t>
            </a:r>
            <a:endParaRPr kumimoji="1" lang="zh-CN" altLang="en-US" sz="15000" dirty="0">
              <a:solidFill>
                <a:schemeClr val="bg1"/>
              </a:solidFill>
            </a:endParaRPr>
          </a:p>
        </p:txBody>
      </p:sp>
      <p:pic>
        <p:nvPicPr>
          <p:cNvPr id="12" name="图片 11" descr="标志-横排 [转换].png"/>
          <p:cNvPicPr>
            <a:picLocks noChangeAspect="1"/>
          </p:cNvPicPr>
          <p:nvPr/>
        </p:nvPicPr>
        <p:blipFill>
          <a:blip r:embed="rId2" cstate="print"/>
          <a:stretch>
            <a:fillRect/>
          </a:stretch>
        </p:blipFill>
        <p:spPr>
          <a:xfrm>
            <a:off x="520565" y="111192"/>
            <a:ext cx="1533473" cy="360000"/>
          </a:xfrm>
          <a:prstGeom prst="rect">
            <a:avLst/>
          </a:prstGeom>
        </p:spPr>
      </p:pic>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图片2.jpg"/>
          <p:cNvPicPr>
            <a:picLocks noChangeAspect="1"/>
          </p:cNvPicPr>
          <p:nvPr/>
        </p:nvPicPr>
        <p:blipFill>
          <a:blip r:embed="rId1" cstate="print"/>
          <a:stretch>
            <a:fillRect/>
          </a:stretch>
        </p:blipFill>
        <p:spPr>
          <a:xfrm>
            <a:off x="1847" y="0"/>
            <a:ext cx="9140307" cy="5143500"/>
          </a:xfrm>
          <a:prstGeom prst="rect">
            <a:avLst/>
          </a:prstGeom>
        </p:spPr>
      </p:pic>
      <p:sp>
        <p:nvSpPr>
          <p:cNvPr id="23" name="矩形 22"/>
          <p:cNvSpPr/>
          <p:nvPr/>
        </p:nvSpPr>
        <p:spPr>
          <a:xfrm>
            <a:off x="-2201" y="-1"/>
            <a:ext cx="9144000" cy="5143500"/>
          </a:xfrm>
          <a:prstGeom prst="rect">
            <a:avLst/>
          </a:prstGeom>
          <a:solidFill>
            <a:srgbClr val="707B87">
              <a:alpha val="49000"/>
            </a:srgbClr>
          </a:solidFill>
          <a:ln>
            <a:noFill/>
          </a:ln>
          <a:effectLst/>
        </p:spPr>
        <p:style>
          <a:lnRef idx="1">
            <a:schemeClr val="accent1"/>
          </a:lnRef>
          <a:fillRef idx="3">
            <a:schemeClr val="accent1"/>
          </a:fillRef>
          <a:effectRef idx="2">
            <a:schemeClr val="accent1"/>
          </a:effectRef>
          <a:fontRef idx="minor">
            <a:schemeClr val="lt1"/>
          </a:fontRef>
        </p:style>
        <p:txBody>
          <a:bodyPr lIns="91438" tIns="45719" rIns="91438" bIns="45719" rtlCol="0" anchor="ctr"/>
          <a:lstStyle/>
          <a:p>
            <a:pPr algn="ctr"/>
            <a:r>
              <a:rPr kumimoji="1" lang="en-US" altLang="zh-CN" dirty="0" smtClean="0"/>
              <a:t> </a:t>
            </a:r>
            <a:endParaRPr kumimoji="1" lang="zh-CN" altLang="en-US" dirty="0"/>
          </a:p>
        </p:txBody>
      </p:sp>
      <p:grpSp>
        <p:nvGrpSpPr>
          <p:cNvPr id="2" name="组合 6"/>
          <p:cNvGrpSpPr/>
          <p:nvPr/>
        </p:nvGrpSpPr>
        <p:grpSpPr>
          <a:xfrm>
            <a:off x="-2201" y="-1"/>
            <a:ext cx="9144033" cy="5143501"/>
            <a:chOff x="-34" y="-1"/>
            <a:chExt cx="9144033" cy="5143501"/>
          </a:xfrm>
        </p:grpSpPr>
        <p:sp>
          <p:nvSpPr>
            <p:cNvPr id="8" name="矩形 7"/>
            <p:cNvSpPr/>
            <p:nvPr/>
          </p:nvSpPr>
          <p:spPr>
            <a:xfrm rot="16200000">
              <a:off x="4238063" y="381562"/>
              <a:ext cx="523875" cy="9000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矩形 8"/>
            <p:cNvSpPr/>
            <p:nvPr/>
          </p:nvSpPr>
          <p:spPr>
            <a:xfrm rot="16200000">
              <a:off x="4310045" y="-4310079"/>
              <a:ext cx="523875" cy="914403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0" y="0"/>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8620124" y="-1"/>
              <a:ext cx="523875"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sp>
        <p:nvSpPr>
          <p:cNvPr id="15" name="矩形 14"/>
          <p:cNvSpPr/>
          <p:nvPr/>
        </p:nvSpPr>
        <p:spPr>
          <a:xfrm flipH="1">
            <a:off x="2541794" y="2062832"/>
            <a:ext cx="4056076" cy="2225099"/>
          </a:xfrm>
          <a:prstGeom prst="rect">
            <a:avLst/>
          </a:prstGeom>
          <a:solidFill>
            <a:srgbClr val="003366">
              <a:alpha val="40000"/>
            </a:srgbClr>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noAutofit/>
          </a:bodyPr>
          <a:lstStyle/>
          <a:p>
            <a:pPr defTabSz="914400"/>
            <a:r>
              <a:rPr lang="en-US" altLang="zh-CN" dirty="0"/>
              <a:t> </a:t>
            </a:r>
            <a:endParaRPr lang="zh-CN" altLang="en-US" dirty="0"/>
          </a:p>
        </p:txBody>
      </p:sp>
      <p:sp>
        <p:nvSpPr>
          <p:cNvPr id="31" name="文本框 2"/>
          <p:cNvSpPr txBox="1"/>
          <p:nvPr/>
        </p:nvSpPr>
        <p:spPr>
          <a:xfrm>
            <a:off x="3824449" y="2852216"/>
            <a:ext cx="1699500" cy="646329"/>
          </a:xfrm>
          <a:prstGeom prst="rect">
            <a:avLst/>
          </a:prstGeom>
          <a:noFill/>
        </p:spPr>
        <p:txBody>
          <a:bodyPr wrap="none" lIns="91438" tIns="45719" rIns="91438" bIns="45719" rtlCol="0">
            <a:spAutoFit/>
          </a:bodyPr>
          <a:lstStyle/>
          <a:p>
            <a:r>
              <a:rPr kumimoji="1" lang="en-US" altLang="zh-CN" sz="3600" b="1" dirty="0" smtClean="0">
                <a:solidFill>
                  <a:schemeClr val="bg1"/>
                </a:solidFill>
                <a:latin typeface="思源黑体 CN Regular" pitchFamily="34" charset="-122"/>
                <a:ea typeface="思源黑体 CN Regular" pitchFamily="34" charset="-122"/>
              </a:rPr>
              <a:t> </a:t>
            </a:r>
            <a:r>
              <a:rPr kumimoji="1" lang="zh-CN" altLang="en-US" sz="3600" b="1" dirty="0" smtClean="0">
                <a:solidFill>
                  <a:schemeClr val="bg1"/>
                </a:solidFill>
                <a:latin typeface="思源黑体 CN Regular" pitchFamily="34" charset="-122"/>
                <a:ea typeface="思源黑体 CN Regular" pitchFamily="34" charset="-122"/>
              </a:rPr>
              <a:t>谢谢！</a:t>
            </a:r>
            <a:endParaRPr kumimoji="1" lang="zh-CN" altLang="en-US" sz="3600" b="1" dirty="0">
              <a:solidFill>
                <a:schemeClr val="bg1"/>
              </a:solidFill>
              <a:latin typeface="思源黑体 CN Regular" pitchFamily="34" charset="-122"/>
              <a:ea typeface="思源黑体 CN Regular" pitchFamily="34" charset="-122"/>
            </a:endParaRPr>
          </a:p>
        </p:txBody>
      </p:sp>
      <p:sp>
        <p:nvSpPr>
          <p:cNvPr id="14" name="矩形 13"/>
          <p:cNvSpPr/>
          <p:nvPr/>
        </p:nvSpPr>
        <p:spPr>
          <a:xfrm rot="10800000">
            <a:off x="0" y="4900221"/>
            <a:ext cx="9144000" cy="369326"/>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7" tIns="45717" rIns="45717" bIns="45717" numCol="1" spcCol="38099" rtlCol="0" anchor="ctr">
            <a:spAutoFit/>
          </a:bodyPr>
          <a:lstStyle/>
          <a:p>
            <a:pPr defTabSz="914400"/>
            <a:endParaRPr lang="zh-CN" altLang="en-US" dirty="0"/>
          </a:p>
        </p:txBody>
      </p:sp>
      <p:pic>
        <p:nvPicPr>
          <p:cNvPr id="17" name="Picture 2" descr="C:\Users\yuan.wenyan\Documents\Tencent Files\15678934\FileRecv\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0466" y="40164"/>
            <a:ext cx="1404556" cy="443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vue3生态圈技术</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2" name="圆角矩形 1"/>
          <p:cNvSpPr/>
          <p:nvPr/>
        </p:nvSpPr>
        <p:spPr>
          <a:xfrm>
            <a:off x="41910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前端框架</a:t>
            </a:r>
            <a:r>
              <a:rPr kumimoji="0" lang="en-US" altLang="zh-CN" sz="1800" b="1" i="0" u="none" strike="noStrike" cap="none" spc="0" normalizeH="0" baseline="0">
                <a:ln>
                  <a:noFill/>
                </a:ln>
                <a:solidFill>
                  <a:srgbClr val="4C7DB9"/>
                </a:solidFill>
                <a:effectLst/>
                <a:uFillTx/>
                <a:latin typeface="+mj-lt"/>
                <a:ea typeface="+mj-ea"/>
                <a:cs typeface="+mj-cs"/>
                <a:sym typeface="Helvetica"/>
              </a:rPr>
              <a:t>vue3</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8" name="圆角矩形 7"/>
          <p:cNvSpPr/>
          <p:nvPr>
            <p:custDataLst>
              <p:tags r:id="rId2"/>
            </p:custDataLst>
          </p:nvPr>
        </p:nvSpPr>
        <p:spPr>
          <a:xfrm>
            <a:off x="248348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状态管理</a:t>
            </a:r>
            <a:r>
              <a:rPr kumimoji="0" lang="en-US" altLang="zh-CN" sz="1800" b="1" i="0" u="none" strike="noStrike" cap="none" spc="0" normalizeH="0" baseline="0">
                <a:ln>
                  <a:noFill/>
                </a:ln>
                <a:solidFill>
                  <a:srgbClr val="4C7DB9"/>
                </a:solidFill>
                <a:effectLst/>
                <a:uFillTx/>
                <a:latin typeface="+mj-lt"/>
                <a:ea typeface="+mj-ea"/>
                <a:cs typeface="+mj-cs"/>
                <a:sym typeface="Helvetica"/>
              </a:rPr>
              <a:t>Pinia</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9" name="圆角矩形 8"/>
          <p:cNvSpPr/>
          <p:nvPr>
            <p:custDataLst>
              <p:tags r:id="rId3"/>
            </p:custDataLst>
          </p:nvPr>
        </p:nvSpPr>
        <p:spPr>
          <a:xfrm>
            <a:off x="4547870"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路由工具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vue-router4</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0" name="圆角矩形 9"/>
          <p:cNvSpPr/>
          <p:nvPr>
            <p:custDataLst>
              <p:tags r:id="rId4"/>
            </p:custDataLst>
          </p:nvPr>
        </p:nvSpPr>
        <p:spPr>
          <a:xfrm>
            <a:off x="6612255" y="148463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a:ln>
                  <a:noFill/>
                </a:ln>
                <a:solidFill>
                  <a:srgbClr val="4C7DB9"/>
                </a:solidFill>
                <a:effectLst/>
                <a:uFillTx/>
                <a:latin typeface="+mj-lt"/>
                <a:ea typeface="+mj-ea"/>
                <a:cs typeface="+mj-cs"/>
                <a:sym typeface="Helvetica"/>
              </a:rPr>
              <a:t>构建工具</a:t>
            </a:r>
            <a:r>
              <a:rPr kumimoji="0" lang="en-US" altLang="zh-CN" sz="1800" b="1" i="0" u="none" strike="noStrike" cap="none" spc="0" normalizeH="0" baseline="0">
                <a:ln>
                  <a:noFill/>
                </a:ln>
                <a:solidFill>
                  <a:srgbClr val="4C7DB9"/>
                </a:solidFill>
                <a:effectLst/>
                <a:uFillTx/>
                <a:latin typeface="+mj-lt"/>
                <a:ea typeface="+mj-ea"/>
                <a:cs typeface="+mj-cs"/>
                <a:sym typeface="Helvetica"/>
              </a:rPr>
              <a:t>vite</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1" name="圆角矩形 10"/>
          <p:cNvSpPr/>
          <p:nvPr>
            <p:custDataLst>
              <p:tags r:id="rId5"/>
            </p:custDataLst>
          </p:nvPr>
        </p:nvSpPr>
        <p:spPr>
          <a:xfrm>
            <a:off x="41910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编程语言typescript</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2" name="圆角矩形 11"/>
          <p:cNvSpPr/>
          <p:nvPr>
            <p:custDataLst>
              <p:tags r:id="rId6"/>
            </p:custDataLst>
          </p:nvPr>
        </p:nvSpPr>
        <p:spPr>
          <a:xfrm>
            <a:off x="248348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HTTP 工具axios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3" name="圆角矩形 12"/>
          <p:cNvSpPr/>
          <p:nvPr>
            <p:custDataLst>
              <p:tags r:id="rId7"/>
            </p:custDataLst>
          </p:nvPr>
        </p:nvSpPr>
        <p:spPr>
          <a:xfrm>
            <a:off x="4547870"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CSS 预编译less</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
        <p:nvSpPr>
          <p:cNvPr id="14" name="圆角矩形 13"/>
          <p:cNvSpPr/>
          <p:nvPr>
            <p:custDataLst>
              <p:tags r:id="rId8"/>
            </p:custDataLst>
          </p:nvPr>
        </p:nvSpPr>
        <p:spPr>
          <a:xfrm>
            <a:off x="6612255" y="2679700"/>
            <a:ext cx="1769745" cy="609600"/>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ctr" forceAA="0">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4C7DB9"/>
                </a:solidFill>
                <a:effectLst/>
                <a:uFillTx/>
                <a:latin typeface="+mj-lt"/>
                <a:ea typeface="+mj-ea"/>
                <a:cs typeface="+mj-cs"/>
                <a:sym typeface="Helvetica"/>
              </a:rPr>
              <a:t>UI 框架ant design</a:t>
            </a:r>
            <a:endParaRPr kumimoji="0" lang="en-US" altLang="zh-CN" sz="1800" b="1" i="0" u="none" strike="noStrike" cap="none" spc="0" normalizeH="0" baseline="0">
              <a:ln>
                <a:noFill/>
              </a:ln>
              <a:solidFill>
                <a:srgbClr val="4C7DB9"/>
              </a:solidFill>
              <a:effectLst/>
              <a:uFillTx/>
              <a:latin typeface="+mj-lt"/>
              <a:ea typeface="+mj-ea"/>
              <a:cs typeface="+mj-cs"/>
              <a:sym typeface="Helvetica"/>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1、vue3</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0750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Vue (发音为 /vjuː/，类似 view) 是一款用于构建用户界面的 JavaScript 框架。它基于标准 HTML、CSS 和 JavaScript 构建，并提供了一套声明式的、组件化的编程模型，帮助你高效地开发用户界面。无论是简单还是复杂的界面，Vue 都可以胜任。</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1065530" y="2167890"/>
            <a:ext cx="7012940" cy="2385060"/>
          </a:xfrm>
          <a:prstGeom prst="rect">
            <a:avLst/>
          </a:prstGeom>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2、pinia</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pinia是一个Vue状态管理工具</a:t>
            </a:r>
            <a:r>
              <a:rPr lang="zh-CN" sz="1600">
                <a:solidFill>
                  <a:schemeClr val="tx1">
                    <a:lumMod val="85000"/>
                    <a:lumOff val="15000"/>
                  </a:schemeClr>
                </a:solidFill>
                <a:latin typeface="Helvetica"/>
                <a:ea typeface="宋体" panose="02010600030101010101" pitchFamily="2" charset="-122"/>
                <a:cs typeface="Helvetica"/>
              </a:rPr>
              <a:t>（统一管理和维护各个vue组件的可变化状态）</a:t>
            </a:r>
            <a:r>
              <a:rPr sz="1600">
                <a:solidFill>
                  <a:schemeClr val="tx1">
                    <a:lumMod val="85000"/>
                    <a:lumOff val="15000"/>
                  </a:schemeClr>
                </a:solidFill>
                <a:latin typeface="Helvetica"/>
                <a:cs typeface="Helvetica"/>
              </a:rPr>
              <a:t>，它和vuex有很多相似的地方。本质上他是vuex团队核心成员开发的，在vuex上面提出了一些改进，pinia对于typescript的支持性更好，友好的devTools支持，pinia只有1kb，简化了很多方法的写法。</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430780" y="2197100"/>
            <a:ext cx="4282440" cy="2656840"/>
          </a:xfrm>
          <a:prstGeom prst="rect">
            <a:avLst/>
          </a:prstGeom>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3、vue-router4</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1447800" y="970146"/>
            <a:ext cx="6545580" cy="132080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 Vue Router 是 Vue.js 的官方路由。它与 Vue.js 核心深度集成，让用 Vue.js 构建单页应用变得轻而易举。SPA (Single Page Application)单页面应用程序，整个网站只有一个页面，内容的变化通过Ajax局部更新实现</a:t>
            </a:r>
            <a:r>
              <a:rPr lang="zh-CN" sz="1600">
                <a:solidFill>
                  <a:schemeClr val="tx1">
                    <a:lumMod val="85000"/>
                    <a:lumOff val="15000"/>
                  </a:schemeClr>
                </a:solidFill>
                <a:latin typeface="Helvetica"/>
                <a:ea typeface="宋体" panose="02010600030101010101" pitchFamily="2" charset="-122"/>
                <a:cs typeface="Helvetica"/>
              </a:rPr>
              <a:t>，</a:t>
            </a:r>
            <a:r>
              <a:rPr sz="1600">
                <a:solidFill>
                  <a:schemeClr val="tx1">
                    <a:lumMod val="85000"/>
                    <a:lumOff val="15000"/>
                  </a:schemeClr>
                </a:solidFill>
                <a:latin typeface="Helvetica"/>
                <a:cs typeface="Helvetica"/>
              </a:rPr>
              <a:t>实现原理之一就是基于URL地址的 hash (hash的变化会导致浏览器记录访问历史的变化、但是hash的变化不会触发新的URL请求)</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3" name="图片 2"/>
          <p:cNvPicPr>
            <a:picLocks noChangeAspect="1"/>
          </p:cNvPicPr>
          <p:nvPr/>
        </p:nvPicPr>
        <p:blipFill>
          <a:blip r:embed="rId3"/>
          <a:stretch>
            <a:fillRect/>
          </a:stretch>
        </p:blipFill>
        <p:spPr>
          <a:xfrm>
            <a:off x="2084705" y="2312035"/>
            <a:ext cx="4974590" cy="2450465"/>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标志-横排 [转换].png"/>
          <p:cNvPicPr>
            <a:picLocks noChangeAspect="1"/>
          </p:cNvPicPr>
          <p:nvPr/>
        </p:nvPicPr>
        <p:blipFill>
          <a:blip r:embed="rId1" cstate="print"/>
          <a:stretch>
            <a:fillRect/>
          </a:stretch>
        </p:blipFill>
        <p:spPr>
          <a:xfrm>
            <a:off x="7340634" y="263896"/>
            <a:ext cx="1533473" cy="360000"/>
          </a:xfrm>
          <a:prstGeom prst="rect">
            <a:avLst/>
          </a:prstGeom>
        </p:spPr>
      </p:pic>
      <p:sp>
        <p:nvSpPr>
          <p:cNvPr id="5" name="矩形 4"/>
          <p:cNvSpPr/>
          <p:nvPr/>
        </p:nvSpPr>
        <p:spPr>
          <a:xfrm>
            <a:off x="0" y="0"/>
            <a:ext cx="9144000" cy="117231"/>
          </a:xfrm>
          <a:prstGeom prst="rect">
            <a:avLst/>
          </a:prstGeom>
          <a:solidFill>
            <a:srgbClr val="004387"/>
          </a:solidFill>
          <a:ln w="25400" cap="flat">
            <a:no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j-lt"/>
              <a:ea typeface="+mj-ea"/>
              <a:cs typeface="+mj-cs"/>
              <a:sym typeface="Helvetica"/>
            </a:endParaRPr>
          </a:p>
        </p:txBody>
      </p:sp>
      <p:sp>
        <p:nvSpPr>
          <p:cNvPr id="6" name="文本框 5"/>
          <p:cNvSpPr txBox="1"/>
          <p:nvPr/>
        </p:nvSpPr>
        <p:spPr>
          <a:xfrm>
            <a:off x="419100" y="254568"/>
            <a:ext cx="3708400" cy="3670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rPr>
              <a:t>4、vite</a:t>
            </a:r>
            <a:endParaRPr kumimoji="0" lang="en-US" altLang="zh-CN" b="1" i="0" u="none" strike="noStrike" cap="none" spc="0" normalizeH="0" baseline="0" dirty="0">
              <a:ln>
                <a:noFill/>
              </a:ln>
              <a:solidFill>
                <a:schemeClr val="bg2"/>
              </a:solidFill>
              <a:effectLst/>
              <a:uFillTx/>
              <a:latin typeface="微软雅黑" panose="020B0503020204020204" charset="-122"/>
              <a:ea typeface="微软雅黑" panose="020B0503020204020204" charset="-122"/>
              <a:cs typeface="+mj-cs"/>
              <a:sym typeface="Helvetica"/>
            </a:endParaRPr>
          </a:p>
        </p:txBody>
      </p:sp>
      <p:sp>
        <p:nvSpPr>
          <p:cNvPr id="7" name="文本框 6"/>
          <p:cNvSpPr txBox="1"/>
          <p:nvPr/>
        </p:nvSpPr>
        <p:spPr>
          <a:xfrm>
            <a:off x="956945" y="647700"/>
            <a:ext cx="7435215" cy="19208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noAutofit/>
          </a:bodyPr>
          <a:lstStyle/>
          <a:p>
            <a:pPr marL="0" marR="0" indent="0" algn="l" defTabSz="914400" rtl="0" fontAlgn="auto" latinLnBrk="0" hangingPunct="0">
              <a:lnSpc>
                <a:spcPct val="100000"/>
              </a:lnSpc>
              <a:spcBef>
                <a:spcPts val="0"/>
              </a:spcBef>
              <a:spcAft>
                <a:spcPts val="0"/>
              </a:spcAft>
              <a:buClrTx/>
              <a:buSzTx/>
              <a:buFontTx/>
              <a:buNone/>
            </a:pPr>
            <a:r>
              <a:rPr sz="1600">
                <a:solidFill>
                  <a:schemeClr val="tx1">
                    <a:lumMod val="85000"/>
                    <a:lumOff val="15000"/>
                  </a:schemeClr>
                </a:solidFill>
                <a:latin typeface="Helvetica"/>
                <a:cs typeface="Helvetica"/>
              </a:rPr>
              <a:t>下一代前端开发与构建工具，由尤大大团队开发，突出了“快”的特点。Vite 采取了与 Webpack 截然不同的 unbundle 机制。 不需要构建、分解，源文件之间的依赖关系完全通过浏览器对 ESM 规范的支持来解析。这就使得</a:t>
            </a:r>
            <a:r>
              <a:rPr lang="zh-CN" sz="1600">
                <a:solidFill>
                  <a:schemeClr val="tx1">
                    <a:lumMod val="85000"/>
                    <a:lumOff val="15000"/>
                  </a:schemeClr>
                </a:solidFill>
                <a:latin typeface="Helvetica"/>
                <a:cs typeface="Helvetica"/>
              </a:rPr>
              <a:t>项目</a:t>
            </a:r>
            <a:r>
              <a:rPr sz="1600">
                <a:solidFill>
                  <a:schemeClr val="tx1">
                    <a:lumMod val="85000"/>
                    <a:lumOff val="15000"/>
                  </a:schemeClr>
                </a:solidFill>
                <a:latin typeface="Helvetica"/>
                <a:cs typeface="Helvetica"/>
              </a:rPr>
              <a:t>启动过程中只需做一些初始化的工作，剩下的完全由浏览器支持</a:t>
            </a:r>
            <a:r>
              <a:rPr sz="1600">
                <a:solidFill>
                  <a:schemeClr val="tx1">
                    <a:lumMod val="85000"/>
                    <a:lumOff val="15000"/>
                  </a:schemeClr>
                </a:solidFill>
                <a:latin typeface="Helvetica"/>
                <a:cs typeface="Helvetica"/>
                <a:hlinkClick r:id="rId2" action="ppaction://hlinkfile"/>
              </a:rPr>
              <a:t>进入官网</a:t>
            </a:r>
            <a:endParaRPr sz="1600">
              <a:solidFill>
                <a:schemeClr val="tx1">
                  <a:lumMod val="85000"/>
                  <a:lumOff val="15000"/>
                </a:schemeClr>
              </a:solidFill>
              <a:latin typeface="Helvetica"/>
              <a:cs typeface="Helvetica"/>
            </a:endParaRPr>
          </a:p>
        </p:txBody>
      </p:sp>
      <p:pic>
        <p:nvPicPr>
          <p:cNvPr id="2" name="图片 1"/>
          <p:cNvPicPr>
            <a:picLocks noChangeAspect="1"/>
          </p:cNvPicPr>
          <p:nvPr/>
        </p:nvPicPr>
        <p:blipFill>
          <a:blip r:embed="rId3"/>
          <a:stretch>
            <a:fillRect/>
          </a:stretch>
        </p:blipFill>
        <p:spPr>
          <a:xfrm>
            <a:off x="2058670" y="1992630"/>
            <a:ext cx="5026660" cy="2871470"/>
          </a:xfrm>
          <a:prstGeom prst="rect">
            <a:avLst/>
          </a:prstGeom>
        </p:spPr>
      </p:pic>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COMMONDATA" val="eyJoZGlkIjoiODUxNWYxYzU3YWVlOTU1YzczYmYzMGU1YWYyZTQ5ZDMifQ=="/>
  <p:tag name="KSO_WPP_MARK_KEY" val="3c320917-d1f9-46b4-998b-b0ec2b33769c"/>
</p:tagLst>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Franklin Gothic Book"/>
        <a:ea typeface="Franklin Gothic Book"/>
        <a:cs typeface="Franklin Gothic Book"/>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8270</Words>
  <Application>WPS 演示</Application>
  <PresentationFormat>全屏显示(16:9)</PresentationFormat>
  <Paragraphs>461</Paragraphs>
  <Slides>41</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Helvetica</vt:lpstr>
      <vt:lpstr>微软雅黑</vt:lpstr>
      <vt:lpstr>Franklin Gothic Book</vt:lpstr>
      <vt:lpstr>黑体</vt:lpstr>
      <vt:lpstr>思源黑体 CN Medium</vt:lpstr>
      <vt:lpstr>思源黑体 CN Regular</vt:lpstr>
      <vt:lpstr>Arial Unicode MS</vt:lpstr>
      <vt:lpstr>Helvetica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李彦</dc:creator>
  <cp:lastModifiedBy>a</cp:lastModifiedBy>
  <cp:revision>1374</cp:revision>
  <dcterms:created xsi:type="dcterms:W3CDTF">2022-10-13T06:18:00Z</dcterms:created>
  <dcterms:modified xsi:type="dcterms:W3CDTF">2023-03-22T08:51:39Z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52A6160E46C14C1D8698F832DAD515D5</vt:lpwstr>
  </property>
  <property fmtid="{D5CDD505-2E9C-101B-9397-08002B2CF9AE}" pid="3" name="KSOProductBuildVer">
    <vt:lpwstr>2052-11.1.0.13703</vt:lpwstr>
  </property>
</Properties>
</file>