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Rokkit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kkitt-regular.fntdata"/><Relationship Id="rId10" Type="http://schemas.openxmlformats.org/officeDocument/2006/relationships/slide" Target="slides/slide6.xml"/><Relationship Id="rId12" Type="http://schemas.openxmlformats.org/officeDocument/2006/relationships/font" Target="fonts/Rokkitt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3417b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13417b00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211a6783_0_13:notes"/>
          <p:cNvSpPr txBox="1"/>
          <p:nvPr>
            <p:ph idx="1" type="body"/>
          </p:nvPr>
        </p:nvSpPr>
        <p:spPr>
          <a:xfrm>
            <a:off x="685800" y="4343372"/>
            <a:ext cx="5486400" cy="4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4211a6783_0_13:notes"/>
          <p:cNvSpPr/>
          <p:nvPr>
            <p:ph idx="2" type="sldImg"/>
          </p:nvPr>
        </p:nvSpPr>
        <p:spPr>
          <a:xfrm>
            <a:off x="1143220" y="68579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211a6783_0_19:notes"/>
          <p:cNvSpPr txBox="1"/>
          <p:nvPr>
            <p:ph idx="1" type="body"/>
          </p:nvPr>
        </p:nvSpPr>
        <p:spPr>
          <a:xfrm>
            <a:off x="685800" y="4343372"/>
            <a:ext cx="5486400" cy="4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4211a6783_0_19:notes"/>
          <p:cNvSpPr/>
          <p:nvPr>
            <p:ph idx="2" type="sldImg"/>
          </p:nvPr>
        </p:nvSpPr>
        <p:spPr>
          <a:xfrm>
            <a:off x="1143220" y="68579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4c4dda79_1_4:notes"/>
          <p:cNvSpPr txBox="1"/>
          <p:nvPr>
            <p:ph idx="1" type="body"/>
          </p:nvPr>
        </p:nvSpPr>
        <p:spPr>
          <a:xfrm>
            <a:off x="685800" y="4343372"/>
            <a:ext cx="5486400" cy="4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b24c4dda79_1_4:notes"/>
          <p:cNvSpPr/>
          <p:nvPr>
            <p:ph idx="2" type="sldImg"/>
          </p:nvPr>
        </p:nvSpPr>
        <p:spPr>
          <a:xfrm>
            <a:off x="1143220" y="68579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4c4dda79_1_13:notes"/>
          <p:cNvSpPr txBox="1"/>
          <p:nvPr>
            <p:ph idx="1" type="body"/>
          </p:nvPr>
        </p:nvSpPr>
        <p:spPr>
          <a:xfrm>
            <a:off x="685800" y="4343372"/>
            <a:ext cx="5486400" cy="4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24c4dda79_1_13:notes"/>
          <p:cNvSpPr/>
          <p:nvPr>
            <p:ph idx="2" type="sldImg"/>
          </p:nvPr>
        </p:nvSpPr>
        <p:spPr>
          <a:xfrm>
            <a:off x="1143220" y="68579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6b713d68_16_0:notes"/>
          <p:cNvSpPr txBox="1"/>
          <p:nvPr>
            <p:ph idx="1" type="body"/>
          </p:nvPr>
        </p:nvSpPr>
        <p:spPr>
          <a:xfrm>
            <a:off x="685800" y="4343372"/>
            <a:ext cx="5486400" cy="4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26b713d68_16_0:notes"/>
          <p:cNvSpPr/>
          <p:nvPr>
            <p:ph idx="2" type="sldImg"/>
          </p:nvPr>
        </p:nvSpPr>
        <p:spPr>
          <a:xfrm>
            <a:off x="1143220" y="685799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400" u="none" cap="small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lt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0" sz="44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20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20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sng" w="508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9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7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0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E9F0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1273500" y="2164650"/>
            <a:ext cx="6716400" cy="1190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80000" dist="1333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r>
              <a:rPr lang="zh-TW" sz="80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模組系統</a:t>
            </a:r>
            <a:endParaRPr sz="8000">
              <a:solidFill>
                <a:srgbClr val="FF99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257550" y="1754850"/>
            <a:ext cx="86289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ymbol"/>
              <a:buChar char="◼"/>
            </a:pP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模組</a:t>
            </a:r>
            <a:r>
              <a:rPr b="1" lang="zh-TW" sz="2000">
                <a:solidFill>
                  <a:srgbClr val="0000FF"/>
                </a:solidFill>
              </a:rPr>
              <a:t>(module)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系統是</a:t>
            </a: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的重要特性，也是</a:t>
            </a: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發展的重大改變</a:t>
            </a:r>
            <a:endParaRPr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36220" lvl="0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◼"/>
            </a:pP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當應用程式規模愈大，就需要一個管理程式碼的方式，甚至應該在開發程式之前的規劃就需要考量進來</a:t>
            </a:r>
            <a:endParaRPr sz="2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36220" lvl="0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◼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沒有命名空間的設計，所以在較大型的應用系統發展時，容易導致變數、函數、類別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等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名稱的重覆</a:t>
            </a:r>
            <a:endParaRPr sz="2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36220" lvl="0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FKai-SB"/>
              <a:buChar char="◼"/>
            </a:pP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模組的使用</a:t>
            </a:r>
            <a:endParaRPr sz="2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05740" lvl="1" marL="54864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FKai-SB"/>
              <a:buChar char="▪"/>
            </a:pP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匯入：</a:t>
            </a:r>
            <a:r>
              <a:rPr lang="zh-TW" sz="2000">
                <a:solidFill>
                  <a:srgbClr val="000000"/>
                </a:solidFill>
              </a:rPr>
              <a:t>import 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名稱</a:t>
            </a:r>
            <a:r>
              <a:rPr lang="zh-TW" sz="2000">
                <a:solidFill>
                  <a:srgbClr val="000000"/>
                </a:solidFill>
              </a:rPr>
              <a:t> from '</a:t>
            </a: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檔案名稱</a:t>
            </a:r>
            <a:r>
              <a:rPr lang="zh-TW" sz="2000">
                <a:solidFill>
                  <a:srgbClr val="000000"/>
                </a:solidFill>
              </a:rPr>
              <a:t>'</a:t>
            </a:r>
            <a:endParaRPr sz="2000">
              <a:solidFill>
                <a:srgbClr val="000000"/>
              </a:solidFill>
            </a:endParaRPr>
          </a:p>
          <a:p>
            <a:pPr indent="-205740" lvl="1" marL="54864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FKai-SB"/>
              <a:buChar char="▪"/>
            </a:pPr>
            <a:r>
              <a:rPr lang="zh-TW" sz="2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匯出：</a:t>
            </a:r>
            <a:r>
              <a:rPr lang="zh-TW" sz="2000"/>
              <a:t>export 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名稱</a:t>
            </a:r>
            <a:endParaRPr sz="2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lang="zh-TW" sz="32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緒論</a:t>
            </a:r>
            <a:endParaRPr i="0" sz="32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612650" y="228600"/>
            <a:ext cx="8153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r>
              <a:rPr lang="zh-TW" sz="4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lang="zh-TW" sz="4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使用模組 </a:t>
            </a:r>
            <a:r>
              <a:rPr lang="zh-TW" sz="4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(module)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128625" y="2120175"/>
            <a:ext cx="7141200" cy="330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&lt;html lang="en"&gt;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&lt;head&gt;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    &lt;meta charset="UTF-8"&gt;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    &lt;meta name="viewport" content="width=device-width, initial-scale=1.0"&gt;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    &lt;title&gt;Document&lt;/title&gt;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    </a:t>
            </a:r>
            <a:r>
              <a:rPr lang="zh-TW"/>
              <a:t>&lt;script src="https://ajax.googleapis.com/ajax/libs/jquery/3.4.1/jquery.min.js"&gt;&lt;/script&gt;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</a:t>
            </a:r>
            <a:r>
              <a:rPr b="1" lang="zh-TW" sz="1800">
                <a:solidFill>
                  <a:srgbClr val="0000FF"/>
                </a:solidFill>
              </a:rPr>
              <a:t>&lt;script type="module" src="./index.js"&gt;&lt;/script&gt;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&lt;/head&gt;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&lt;body&gt;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    </a:t>
            </a:r>
            <a:r>
              <a:rPr b="1" lang="zh-TW" sz="1800">
                <a:solidFill>
                  <a:srgbClr val="FF9900"/>
                </a:solidFill>
              </a:rPr>
              <a:t>&lt;div id="</a:t>
            </a:r>
            <a:r>
              <a:rPr b="1" lang="zh-TW" sz="1800">
                <a:solidFill>
                  <a:srgbClr val="FF9900"/>
                </a:solidFill>
              </a:rPr>
              <a:t>root</a:t>
            </a:r>
            <a:r>
              <a:rPr b="1" lang="zh-TW" sz="1800">
                <a:solidFill>
                  <a:srgbClr val="FF9900"/>
                </a:solidFill>
              </a:rPr>
              <a:t>"&gt;&lt;/div&gt;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&lt;/body&gt;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&lt;/html&gt;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60800" y="5772675"/>
            <a:ext cx="6084600" cy="556500"/>
          </a:xfrm>
          <a:prstGeom prst="wedgeRectCallout">
            <a:avLst>
              <a:gd fmla="val -8605" name="adj1"/>
              <a:gd fmla="val -229686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大部份系統的畫面都是動態產生的，所以畫面也大都寫在模組裡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820775" y="4376550"/>
            <a:ext cx="2782800" cy="556500"/>
          </a:xfrm>
          <a:prstGeom prst="wedgeRectCallout">
            <a:avLst>
              <a:gd fmla="val -115404" name="adj1"/>
              <a:gd fmla="val -129672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路徑請務必以 </a:t>
            </a:r>
            <a:r>
              <a:rPr b="1" lang="zh-TW" sz="2100">
                <a:solidFill>
                  <a:srgbClr val="0000FF"/>
                </a:solidFill>
              </a:rPr>
              <a:t>/</a:t>
            </a:r>
            <a:r>
              <a:rPr lang="zh-TW" sz="2100"/>
              <a:t>, </a:t>
            </a:r>
            <a:r>
              <a:rPr b="1" lang="zh-TW" sz="2100">
                <a:solidFill>
                  <a:srgbClr val="0000FF"/>
                </a:solidFill>
              </a:rPr>
              <a:t>./</a:t>
            </a:r>
            <a:r>
              <a:rPr lang="zh-TW" sz="2100"/>
              <a:t>, </a:t>
            </a:r>
            <a:r>
              <a:rPr b="1" lang="zh-TW" sz="2100">
                <a:solidFill>
                  <a:srgbClr val="0000FF"/>
                </a:solidFill>
              </a:rPr>
              <a:t>../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 開頭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128625" y="1432100"/>
            <a:ext cx="1518600" cy="648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index.html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612650" y="228600"/>
            <a:ext cx="8153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r>
              <a:rPr lang="zh-TW" sz="4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練習： </a:t>
            </a:r>
            <a:r>
              <a:rPr lang="zh-TW" sz="4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（v1）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45275" y="2120175"/>
            <a:ext cx="8301300" cy="4360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$(document).ready(function(){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</a:t>
            </a:r>
            <a:r>
              <a:rPr lang="zh-TW">
                <a:solidFill>
                  <a:srgbClr val="0000FF"/>
                </a:solidFill>
              </a:rPr>
              <a:t> </a:t>
            </a:r>
            <a:r>
              <a:rPr lang="zh-TW">
                <a:solidFill>
                  <a:srgbClr val="274E13"/>
                </a:solidFill>
              </a:rPr>
              <a:t>//產生初始畫面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</a:t>
            </a:r>
            <a:r>
              <a:rPr lang="zh-TW">
                <a:solidFill>
                  <a:srgbClr val="0000FF"/>
                </a:solidFill>
              </a:rPr>
              <a:t>const startPage = `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身高：&lt;input type="text" id="height"&gt;&lt;br&gt;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體重：&lt;input type="text" id="weight"&gt;&lt;br&gt;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BMI：&lt;div id="bmi"&gt;&lt;/div&gt;&lt;br&gt;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&lt;button id="calBMI"&gt;計算&lt;/button&gt;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`;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$("#root").html(startPage);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rgbClr val="0000FF"/>
                </a:solidFill>
              </a:rPr>
              <a:t> </a:t>
            </a:r>
            <a:r>
              <a:rPr lang="zh-TW">
                <a:solidFill>
                  <a:srgbClr val="274E13"/>
                </a:solidFill>
              </a:rPr>
              <a:t>//撰寫各事件處理程序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$("#calBMI").click(function(){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height = parseFloat( $("#height").val()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weight = parseInt( $("#weight").val()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bmi = weight/(height*height);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$("#bmi").text(bmi);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});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});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45275" y="1471575"/>
            <a:ext cx="1518600" cy="648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index.js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98700" y="3311400"/>
            <a:ext cx="3907500" cy="15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12650" y="228600"/>
            <a:ext cx="8153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r>
              <a:rPr lang="zh-TW" sz="4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練習： </a:t>
            </a:r>
            <a:r>
              <a:rPr lang="zh-TW" sz="4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（v2）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0" y="2120175"/>
            <a:ext cx="4348800" cy="457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B45F06"/>
                </a:solidFill>
              </a:rPr>
              <a:t>import getBMI from './getBMI.js';</a:t>
            </a:r>
            <a:endParaRPr b="1" sz="180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FF00FF"/>
                </a:solidFill>
              </a:rPr>
              <a:t>import {getBMI} from './getBMI.js';</a:t>
            </a:r>
            <a:endParaRPr b="1" sz="18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$(document).ready(function(){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</a:t>
            </a:r>
            <a:r>
              <a:rPr lang="zh-TW">
                <a:solidFill>
                  <a:srgbClr val="0000FF"/>
                </a:solidFill>
              </a:rPr>
              <a:t> </a:t>
            </a:r>
            <a:r>
              <a:rPr lang="zh-TW">
                <a:solidFill>
                  <a:srgbClr val="274E13"/>
                </a:solidFill>
              </a:rPr>
              <a:t>//</a:t>
            </a:r>
            <a:r>
              <a:rPr lang="zh-TW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產生初始畫面</a:t>
            </a:r>
            <a:endParaRPr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</a:t>
            </a:r>
            <a:r>
              <a:rPr lang="zh-TW">
                <a:solidFill>
                  <a:srgbClr val="0000FF"/>
                </a:solidFill>
              </a:rPr>
              <a:t>const startPage = `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身高：&lt;input type="text" id="height"&gt;&lt;br&gt;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體重：&lt;input type="text" id="weight"&gt;&lt;br&gt;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BMI：&lt;div id="bmi"&gt;&lt;/div&gt;&lt;br&gt;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    &lt;button id="calBMI"&gt;計算&lt;/button&gt;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`;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FF"/>
                </a:solidFill>
              </a:rPr>
              <a:t>    $("#root").html(startPage);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rgbClr val="0000FF"/>
                </a:solidFill>
              </a:rPr>
              <a:t> </a:t>
            </a:r>
            <a:r>
              <a:rPr lang="zh-TW">
                <a:solidFill>
                  <a:srgbClr val="274E13"/>
                </a:solidFill>
              </a:rPr>
              <a:t>//</a:t>
            </a:r>
            <a:r>
              <a:rPr lang="zh-TW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撰寫各事件處理程序</a:t>
            </a:r>
            <a:endParaRPr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$("#calBMI").click(function(){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height = parseFloat( $("#height").val()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weight = parseInt( $("#weight").val()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$("#bmi").text(</a:t>
            </a:r>
            <a:r>
              <a:rPr b="1" lang="zh-TW" sz="1800">
                <a:solidFill>
                  <a:srgbClr val="9900FF"/>
                </a:solidFill>
              </a:rPr>
              <a:t>getBMI(weight, height)</a:t>
            </a:r>
            <a:r>
              <a:rPr lang="zh-TW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});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});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415100" y="1471575"/>
            <a:ext cx="1518600" cy="648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index.js</a:t>
            </a:r>
            <a:endParaRPr sz="2000"/>
          </a:p>
        </p:txBody>
      </p:sp>
      <p:sp>
        <p:nvSpPr>
          <p:cNvPr id="135" name="Google Shape;135;p17"/>
          <p:cNvSpPr/>
          <p:nvPr/>
        </p:nvSpPr>
        <p:spPr>
          <a:xfrm>
            <a:off x="6141175" y="1471575"/>
            <a:ext cx="1518600" cy="648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getBMI</a:t>
            </a:r>
            <a:r>
              <a:rPr lang="zh-TW" sz="2000"/>
              <a:t>.js</a:t>
            </a:r>
            <a:endParaRPr sz="2000"/>
          </a:p>
        </p:txBody>
      </p:sp>
      <p:sp>
        <p:nvSpPr>
          <p:cNvPr id="136" name="Google Shape;136;p17"/>
          <p:cNvSpPr txBox="1"/>
          <p:nvPr/>
        </p:nvSpPr>
        <p:spPr>
          <a:xfrm>
            <a:off x="4348800" y="2120175"/>
            <a:ext cx="4795200" cy="128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600">
                <a:solidFill>
                  <a:srgbClr val="B45F06"/>
                </a:solidFill>
              </a:rPr>
              <a:t>export default</a:t>
            </a:r>
            <a:r>
              <a:rPr b="1" lang="zh-TW" sz="1600">
                <a:solidFill>
                  <a:srgbClr val="FF0000"/>
                </a:solidFill>
              </a:rPr>
              <a:t> </a:t>
            </a:r>
            <a:r>
              <a:rPr lang="zh-TW"/>
              <a:t>function getBMI(weight=75, height=1.7){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const bmi = weight/(height*height);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return bmi;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4359200" y="1773450"/>
            <a:ext cx="660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B45F06"/>
                </a:solidFill>
              </a:rPr>
              <a:t>(1)</a:t>
            </a:r>
            <a:endParaRPr b="1" sz="2400">
              <a:solidFill>
                <a:srgbClr val="B45F06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348800" y="3578125"/>
            <a:ext cx="4795200" cy="128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function getBMI(weight=75, height=1.7){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const bmi = weight/(height*height);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return bmi;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rgbClr val="FF00FF"/>
                </a:solidFill>
              </a:rPr>
              <a:t>export { getBMI }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3612950" y="2348725"/>
            <a:ext cx="849000" cy="960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0" name="Google Shape;140;p17"/>
          <p:cNvCxnSpPr>
            <a:stCxn id="141" idx="1"/>
          </p:cNvCxnSpPr>
          <p:nvPr/>
        </p:nvCxnSpPr>
        <p:spPr>
          <a:xfrm rot="10800000">
            <a:off x="3769375" y="2772800"/>
            <a:ext cx="786900" cy="731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1" name="Google Shape;141;p17"/>
          <p:cNvSpPr txBox="1"/>
          <p:nvPr/>
        </p:nvSpPr>
        <p:spPr>
          <a:xfrm>
            <a:off x="4556275" y="3216800"/>
            <a:ext cx="660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FF"/>
                </a:solidFill>
              </a:rPr>
              <a:t>(2)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382300" y="5899287"/>
            <a:ext cx="536700" cy="526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9050">
            <a:solidFill>
              <a:srgbClr val="775F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952500" y="5721825"/>
            <a:ext cx="41916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一個檔案只能有一個default export,但卻允許很多個export</a:t>
            </a:r>
            <a:endParaRPr b="1" sz="22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0" y="2120175"/>
            <a:ext cx="4348800" cy="457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B45F06"/>
                </a:solidFill>
              </a:rPr>
              <a:t>import getStartPage from './getStartPage.js';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FF00FF"/>
                </a:solidFill>
              </a:rPr>
              <a:t>import startPage from './startPage.js';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import {getBMI} from './getBMI.js';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$(document).ready(function(){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</a:t>
            </a:r>
            <a:r>
              <a:rPr lang="zh-TW">
                <a:solidFill>
                  <a:srgbClr val="0000FF"/>
                </a:solidFill>
              </a:rPr>
              <a:t> </a:t>
            </a:r>
            <a:r>
              <a:rPr lang="zh-TW">
                <a:solidFill>
                  <a:srgbClr val="274E13"/>
                </a:solidFill>
              </a:rPr>
              <a:t>//</a:t>
            </a:r>
            <a:r>
              <a:rPr lang="zh-TW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產生初始畫面</a:t>
            </a:r>
            <a:endParaRPr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</a:t>
            </a:r>
            <a:r>
              <a:rPr lang="zh-TW">
                <a:solidFill>
                  <a:srgbClr val="0000FF"/>
                </a:solidFill>
              </a:rPr>
              <a:t>$("#root").html(</a:t>
            </a:r>
            <a:r>
              <a:rPr b="1" lang="zh-TW">
                <a:solidFill>
                  <a:srgbClr val="B45F06"/>
                </a:solidFill>
              </a:rPr>
              <a:t>getStartPage()</a:t>
            </a:r>
            <a:r>
              <a:rPr lang="zh-TW">
                <a:solidFill>
                  <a:srgbClr val="0000FF"/>
                </a:solidFill>
              </a:rPr>
              <a:t>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rgbClr val="0000FF"/>
                </a:solidFill>
              </a:rPr>
              <a:t>  $("#root").html(</a:t>
            </a:r>
            <a:r>
              <a:rPr lang="zh-TW">
                <a:solidFill>
                  <a:srgbClr val="FF00FF"/>
                </a:solidFill>
              </a:rPr>
              <a:t>startPage</a:t>
            </a:r>
            <a:r>
              <a:rPr lang="zh-TW">
                <a:solidFill>
                  <a:srgbClr val="0000FF"/>
                </a:solidFill>
              </a:rPr>
              <a:t>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</a:t>
            </a:r>
            <a:r>
              <a:rPr lang="zh-TW">
                <a:solidFill>
                  <a:srgbClr val="0000FF"/>
                </a:solidFill>
              </a:rPr>
              <a:t>  </a:t>
            </a:r>
            <a:r>
              <a:rPr lang="zh-TW">
                <a:solidFill>
                  <a:srgbClr val="274E13"/>
                </a:solidFill>
              </a:rPr>
              <a:t>//</a:t>
            </a:r>
            <a:r>
              <a:rPr lang="zh-TW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撰寫各事件處理程序</a:t>
            </a:r>
            <a:endParaRPr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$("#calBMI").click(function(){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height = parseFloat( $("#height").val()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const weight = parseInt( $("#weight").val()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$("#bmi").text(</a:t>
            </a:r>
            <a:r>
              <a:rPr b="1" lang="zh-TW" sz="1800">
                <a:solidFill>
                  <a:srgbClr val="9900FF"/>
                </a:solidFill>
              </a:rPr>
              <a:t>getBMI(weight, height)</a:t>
            </a:r>
            <a:r>
              <a:rPr lang="zh-TW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});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});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612650" y="228600"/>
            <a:ext cx="8153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064" lvl="0" marL="5486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>
                <a:solidFill>
                  <a:srgbClr val="E7E9C9"/>
                </a:solidFill>
                <a:latin typeface="Rokkitt"/>
                <a:ea typeface="Rokkitt"/>
                <a:cs typeface="Rokkitt"/>
                <a:sym typeface="Rokkitt"/>
              </a:rPr>
              <a:t> </a:t>
            </a:r>
            <a:r>
              <a:rPr lang="zh-TW" sz="4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練習： </a:t>
            </a:r>
            <a:r>
              <a:rPr lang="zh-TW" sz="4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（v2）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415100" y="1471575"/>
            <a:ext cx="1518600" cy="648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index.js</a:t>
            </a:r>
            <a:endParaRPr sz="2000"/>
          </a:p>
        </p:txBody>
      </p:sp>
      <p:sp>
        <p:nvSpPr>
          <p:cNvPr id="151" name="Google Shape;151;p18"/>
          <p:cNvSpPr/>
          <p:nvPr/>
        </p:nvSpPr>
        <p:spPr>
          <a:xfrm>
            <a:off x="5859250" y="1471575"/>
            <a:ext cx="2378100" cy="648600"/>
          </a:xfrm>
          <a:prstGeom prst="bevel">
            <a:avLst>
              <a:gd fmla="val 125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getStartPage.js</a:t>
            </a:r>
            <a:endParaRPr sz="2000"/>
          </a:p>
        </p:txBody>
      </p:sp>
      <p:sp>
        <p:nvSpPr>
          <p:cNvPr id="152" name="Google Shape;152;p18"/>
          <p:cNvSpPr txBox="1"/>
          <p:nvPr/>
        </p:nvSpPr>
        <p:spPr>
          <a:xfrm>
            <a:off x="4348800" y="2120175"/>
            <a:ext cx="4795200" cy="2349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600">
                <a:solidFill>
                  <a:srgbClr val="B45F06"/>
                </a:solidFill>
              </a:rPr>
              <a:t>export default</a:t>
            </a:r>
            <a:r>
              <a:rPr b="1" lang="zh-TW" sz="1600">
                <a:solidFill>
                  <a:srgbClr val="FF0000"/>
                </a:solidFill>
              </a:rPr>
              <a:t> </a:t>
            </a:r>
            <a:r>
              <a:rPr lang="zh-TW"/>
              <a:t>function getStartPage(){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</a:t>
            </a:r>
            <a:r>
              <a:rPr lang="zh-TW"/>
              <a:t>const startPage = `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身高：&lt;input type="text" id="height"&gt;&lt;br&gt;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體重：&lt;input type="text" id="weight"&gt;&lt;br&gt;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BMI：&lt;div id="bmi"&gt;&lt;/div&gt;&lt;br&gt;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    &lt;button id="calBMI"&gt;計算&lt;/button&gt;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`;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    return startPage;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4359200" y="1773450"/>
            <a:ext cx="660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B45F06"/>
                </a:solidFill>
              </a:rPr>
              <a:t>(1)</a:t>
            </a:r>
            <a:endParaRPr b="1" sz="2400">
              <a:solidFill>
                <a:srgbClr val="B45F06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348800" y="5118076"/>
            <a:ext cx="4795200" cy="1650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rgbClr val="FF00FF"/>
                </a:solidFill>
              </a:rPr>
              <a:t>export </a:t>
            </a:r>
            <a:r>
              <a:rPr lang="zh-TW">
                <a:solidFill>
                  <a:schemeClr val="dk1"/>
                </a:solidFill>
              </a:rPr>
              <a:t>const startPage =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身高：&lt;input type="text" id="height"&gt;&lt;br&gt;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體重：&lt;input type="text" id="weight"&gt;&lt;br&gt;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BMI：&lt;div id="bmi"&gt;&lt;/div&gt;&lt;br&gt;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&lt;button id="calBMI"&gt;計算&lt;/button&gt;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`;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 flipH="1">
            <a:off x="2743250" y="2358325"/>
            <a:ext cx="1718700" cy="111510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6" name="Google Shape;156;p18"/>
          <p:cNvCxnSpPr>
            <a:stCxn id="157" idx="1"/>
          </p:cNvCxnSpPr>
          <p:nvPr/>
        </p:nvCxnSpPr>
        <p:spPr>
          <a:xfrm rot="10800000">
            <a:off x="2368250" y="3828775"/>
            <a:ext cx="2093700" cy="1146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7" name="Google Shape;157;p18"/>
          <p:cNvSpPr txBox="1"/>
          <p:nvPr/>
        </p:nvSpPr>
        <p:spPr>
          <a:xfrm>
            <a:off x="4461950" y="4687075"/>
            <a:ext cx="660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FF"/>
                </a:solidFill>
              </a:rPr>
              <a:t>(2)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809925" y="4469475"/>
            <a:ext cx="2378100" cy="648600"/>
          </a:xfrm>
          <a:prstGeom prst="bevel">
            <a:avLst>
              <a:gd fmla="val 12500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s</a:t>
            </a:r>
            <a:r>
              <a:rPr lang="zh-TW" sz="2000"/>
              <a:t>tartPage.js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