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208" r:id="rId3"/>
    <p:sldId id="260" r:id="rId4"/>
    <p:sldId id="326" r:id="rId6"/>
    <p:sldId id="1209" r:id="rId7"/>
    <p:sldId id="1210" r:id="rId8"/>
    <p:sldId id="1211" r:id="rId9"/>
    <p:sldId id="3225" r:id="rId10"/>
    <p:sldId id="1212" r:id="rId11"/>
    <p:sldId id="3226" r:id="rId12"/>
    <p:sldId id="3227" r:id="rId13"/>
    <p:sldId id="3228" r:id="rId14"/>
    <p:sldId id="3231" r:id="rId15"/>
    <p:sldId id="3229" r:id="rId16"/>
    <p:sldId id="3232" r:id="rId17"/>
    <p:sldId id="3233" r:id="rId18"/>
    <p:sldId id="3234" r:id="rId19"/>
    <p:sldId id="3235" r:id="rId20"/>
    <p:sldId id="3241" r:id="rId21"/>
    <p:sldId id="1218" r:id="rId22"/>
    <p:sldId id="3236" r:id="rId23"/>
    <p:sldId id="3238" r:id="rId24"/>
    <p:sldId id="3239" r:id="rId25"/>
    <p:sldId id="1213" r:id="rId26"/>
    <p:sldId id="4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p:scale>
          <a:sx n="50" d="100"/>
          <a:sy n="50" d="100"/>
        </p:scale>
        <p:origin x="2154" y="1302"/>
      </p:cViewPr>
      <p:guideLst>
        <p:guide orient="horz" pos="2287"/>
        <p:guide pos="453"/>
        <p:guide pos="7199"/>
        <p:guide orient="horz" pos="586"/>
        <p:guide orient="horz" pos="3966"/>
        <p:guide pos="3838"/>
      </p:guideLst>
    </p:cSldViewPr>
  </p:slideViewPr>
  <p:notesTextViewPr>
    <p:cViewPr>
      <p:scale>
        <a:sx n="3" d="2"/>
        <a:sy n="3" d="2"/>
      </p:scale>
      <p:origin x="0" y="0"/>
    </p:cViewPr>
  </p:notesTextViewPr>
  <p:sorterViewPr>
    <p:cViewPr>
      <p:scale>
        <a:sx n="100" d="100"/>
        <a:sy n="100" d="100"/>
      </p:scale>
      <p:origin x="0" y="-10998"/>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3A83A6-CA27-4A27-BD9A-C105289B60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file:///C:\Users\1V994W2\PycharmProjects\PPT_Background_Generation/pic_temp/0_pic_quater_right_up.png" TargetMode="External"/><Relationship Id="rId6" Type="http://schemas.openxmlformats.org/officeDocument/2006/relationships/image" Target="../media/image2.png"/><Relationship Id="rId5" Type="http://schemas.openxmlformats.org/officeDocument/2006/relationships/tags" Target="../tags/tag71.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70.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5.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1.xml"/><Relationship Id="rId4" Type="http://schemas.openxmlformats.org/officeDocument/2006/relationships/image" Target="file:///C:\Users\1V994W2\Documents\Tencent%20Files\574576071\FileRecv\&#25340;&#35013;&#32032;&#26448;\&#31616;&#32422;&#21333;&#22270;-30\\15\subject_holdleft_150,200,8_0_staid_full_0.png" TargetMode="External"/><Relationship Id="rId3" Type="http://schemas.openxmlformats.org/officeDocument/2006/relationships/image" Target="../media/image1.png"/><Relationship Id="rId2" Type="http://schemas.openxmlformats.org/officeDocument/2006/relationships/tags" Target="../tags/tag40.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sp>
        <p:nvSpPr>
          <p:cNvPr id="16" name="日期占位符 15"/>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6604000" y="2101850"/>
            <a:ext cx="4825365" cy="1525270"/>
          </a:xfrm>
        </p:spPr>
        <p:txBody>
          <a:bodyPr vert="horz" lIns="0" tIns="0" rIns="0" bIns="0" rtlCol="0" anchor="b" anchorCtr="0">
            <a:normAutofit/>
          </a:bodyPr>
          <a:lstStyle>
            <a:lvl1pPr>
              <a:defRPr lang="zh-CN" altLang="en-US" sz="5400" b="0" spc="6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6604000" y="3831591"/>
            <a:ext cx="4826000" cy="370205"/>
          </a:xfrm>
        </p:spPr>
        <p:txBody>
          <a:bodyPr vert="horz" lIns="0" tIns="0" rIns="0" bIns="0" rtlCol="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pitchFamily="34" charset="-122"/>
              </a:defRPr>
            </a:lvl1pPr>
          </a:lstStyle>
          <a:p>
            <a:pPr marL="228600" marR="0" lvl="0" indent="-228600">
              <a:lnSpc>
                <a:spcPct val="100000"/>
              </a:lnSpc>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609600" y="685800"/>
            <a:ext cx="5486400" cy="548640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6730982" y="2910522"/>
            <a:ext cx="4572036" cy="1172210"/>
          </a:xfrm>
        </p:spPr>
        <p:txBody>
          <a:bodyPr vert="horz" lIns="0" tIns="0" rIns="0" bIns="0" rtlCol="0" anchor="b"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6730982" y="4287202"/>
            <a:ext cx="4572036" cy="370205"/>
          </a:xfrm>
        </p:spPr>
        <p:txBody>
          <a:bodyPr vert="horz" lIns="0" tIns="0" rIns="0" bIns="0" rtlCol="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pitchFamily="34" charset="-122"/>
              </a:defRPr>
            </a:lvl1pPr>
          </a:lstStyle>
          <a:p>
            <a:pPr marL="228600" marR="0" lvl="0" indent="-228600">
              <a:lnSpc>
                <a:spcPct val="100000"/>
              </a:lnSpc>
              <a:spcAft>
                <a:spcPts val="0"/>
              </a:spcAft>
              <a:buClrTx/>
              <a:buSzTx/>
            </a:pPr>
            <a:r>
              <a:rPr lang="zh-CN" altLang="en-US" dirty="0"/>
              <a:t>单击此处编辑文本</a:t>
            </a:r>
            <a:endParaRPr lang="zh-CN" altLang="en-US" dirty="0"/>
          </a:p>
        </p:txBody>
      </p:sp>
      <p:cxnSp>
        <p:nvCxnSpPr>
          <p:cNvPr id="11" name="直接连接符 10"/>
          <p:cNvCxnSpPr/>
          <p:nvPr userDrawn="1">
            <p:custDataLst>
              <p:tags r:id="rId13"/>
            </p:custDataLst>
          </p:nvPr>
        </p:nvCxnSpPr>
        <p:spPr>
          <a:xfrm>
            <a:off x="6730982" y="4152900"/>
            <a:ext cx="34385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4064000" y="4828150"/>
            <a:ext cx="4064000" cy="2029850"/>
          </a:xfrm>
          <a:prstGeom prst="rect">
            <a:avLst/>
          </a:prstGeom>
        </p:spPr>
      </p:pic>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cxnSp>
        <p:nvCxnSpPr>
          <p:cNvPr id="8" name="直接连接符 7"/>
          <p:cNvCxnSpPr/>
          <p:nvPr userDrawn="1">
            <p:custDataLst>
              <p:tags r:id="rId8"/>
            </p:custDataLst>
          </p:nvPr>
        </p:nvCxnSpPr>
        <p:spPr>
          <a:xfrm>
            <a:off x="2935605" y="1463357"/>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9"/>
            </p:custDataLst>
          </p:nvPr>
        </p:nvCxnSpPr>
        <p:spPr>
          <a:xfrm>
            <a:off x="2935605" y="3616642"/>
            <a:ext cx="632079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0"/>
            </p:custDataLst>
          </p:nvPr>
        </p:nvSpPr>
        <p:spPr>
          <a:xfrm>
            <a:off x="4499264" y="1558843"/>
            <a:ext cx="4601193" cy="1124730"/>
          </a:xfrm>
        </p:spPr>
        <p:txBody>
          <a:bodyPr anchor="b">
            <a:normAutofit/>
          </a:bodyPr>
          <a:lstStyle>
            <a:lvl1pPr>
              <a:defRPr sz="4800" baseline="0">
                <a:ea typeface="汉仪旗黑-85S" panose="00020600040101010101" pitchFamily="18" charset="-122"/>
              </a:defRPr>
            </a:lvl1pPr>
          </a:lstStyle>
          <a:p>
            <a:r>
              <a:rPr lang="zh-CN" altLang="en-US" dirty="0"/>
              <a:t>编辑标题</a:t>
            </a:r>
            <a:endParaRPr lang="zh-CN" altLang="en-US" dirty="0"/>
          </a:p>
        </p:txBody>
      </p:sp>
      <p:sp>
        <p:nvSpPr>
          <p:cNvPr id="10" name="文本占位符 9"/>
          <p:cNvSpPr>
            <a:spLocks noGrp="1"/>
          </p:cNvSpPr>
          <p:nvPr>
            <p:ph type="body" sz="quarter" idx="13" hasCustomPrompt="1"/>
            <p:custDataLst>
              <p:tags r:id="rId11"/>
            </p:custDataLst>
          </p:nvPr>
        </p:nvSpPr>
        <p:spPr>
          <a:xfrm>
            <a:off x="4495773" y="2830513"/>
            <a:ext cx="4630310" cy="661987"/>
          </a:xfrm>
        </p:spPr>
        <p:txBody>
          <a:bodyPr>
            <a:normAutofit/>
          </a:bodyPr>
          <a:lstStyle>
            <a:lvl1pPr marL="0" indent="0">
              <a:buNone/>
              <a:defRPr>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03.xml"/><Relationship Id="rId1" Type="http://schemas.openxmlformats.org/officeDocument/2006/relationships/tags" Target="../tags/tag20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07.xml"/><Relationship Id="rId1" Type="http://schemas.openxmlformats.org/officeDocument/2006/relationships/tags" Target="../tags/tag20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11.xml"/><Relationship Id="rId1" Type="http://schemas.openxmlformats.org/officeDocument/2006/relationships/tags" Target="../tags/tag21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16.xml"/><Relationship Id="rId1" Type="http://schemas.openxmlformats.org/officeDocument/2006/relationships/tags" Target="../tags/tag215.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20.xml"/><Relationship Id="rId1" Type="http://schemas.openxmlformats.org/officeDocument/2006/relationships/tags" Target="../tags/tag219.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25.xml"/><Relationship Id="rId1" Type="http://schemas.openxmlformats.org/officeDocument/2006/relationships/tags" Target="../tags/tag224.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29.xml"/><Relationship Id="rId1" Type="http://schemas.openxmlformats.org/officeDocument/2006/relationships/tags" Target="../tags/tag22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36.xml"/><Relationship Id="rId1" Type="http://schemas.openxmlformats.org/officeDocument/2006/relationships/tags" Target="../tags/tag235.xml"/></Relationships>
</file>

<file path=ppt/slides/_rels/slide19.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4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4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41.xml"/><Relationship Id="rId15" Type="http://schemas.openxmlformats.org/officeDocument/2006/relationships/slideLayout" Target="../slideLayouts/slideLayout7.xml"/><Relationship Id="rId14" Type="http://schemas.openxmlformats.org/officeDocument/2006/relationships/tags" Target="../tags/tag244.xml"/><Relationship Id="rId13" Type="http://schemas.openxmlformats.org/officeDocument/2006/relationships/image" Target="../media/image11.png"/><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tags" Target="../tags/tag240.xml"/></Relationships>
</file>

<file path=ppt/slides/_rels/slide2.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9" Type="http://schemas.openxmlformats.org/officeDocument/2006/relationships/notesSlide" Target="../notesSlides/notesSlide1.xml"/><Relationship Id="rId18" Type="http://schemas.openxmlformats.org/officeDocument/2006/relationships/slideLayout" Target="../slideLayouts/slideLayout6.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2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4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46.xml"/><Relationship Id="rId12" Type="http://schemas.openxmlformats.org/officeDocument/2006/relationships/slideLayout" Target="../slideLayouts/slideLayout7.xml"/><Relationship Id="rId11" Type="http://schemas.openxmlformats.org/officeDocument/2006/relationships/tags" Target="../tags/tag249.xml"/><Relationship Id="rId10" Type="http://schemas.openxmlformats.org/officeDocument/2006/relationships/image" Target="../media/image13.png"/><Relationship Id="rId1" Type="http://schemas.openxmlformats.org/officeDocument/2006/relationships/tags" Target="../tags/tag245.xml"/></Relationships>
</file>

<file path=ppt/slides/_rels/slide2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25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52.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251.xml"/><Relationship Id="rId11" Type="http://schemas.openxmlformats.org/officeDocument/2006/relationships/slideLayout" Target="../slideLayouts/slideLayout7.xml"/><Relationship Id="rId10" Type="http://schemas.openxmlformats.org/officeDocument/2006/relationships/tags" Target="../tags/tag254.xml"/><Relationship Id="rId1" Type="http://schemas.openxmlformats.org/officeDocument/2006/relationships/tags" Target="../tags/tag25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23.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0" Type="http://schemas.openxmlformats.org/officeDocument/2006/relationships/slideLayout" Target="../slideLayouts/slideLayout7.xml"/><Relationship Id="rId2" Type="http://schemas.openxmlformats.org/officeDocument/2006/relationships/tags" Target="../tags/tag259.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image" Target="../media/image15.jpeg"/><Relationship Id="rId10" Type="http://schemas.openxmlformats.org/officeDocument/2006/relationships/tags" Target="../tags/tag265.xml"/><Relationship Id="rId1" Type="http://schemas.openxmlformats.org/officeDocument/2006/relationships/tags" Target="../tags/tag258.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68.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73.xml"/><Relationship Id="rId13" Type="http://schemas.openxmlformats.org/officeDocument/2006/relationships/slideLayout" Target="../slideLayouts/slideLayout7.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72.xml"/></Relationships>
</file>

<file path=ppt/slides/_rels/slide6.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82.xml"/><Relationship Id="rId11" Type="http://schemas.openxmlformats.org/officeDocument/2006/relationships/slideLayout" Target="../slideLayouts/slideLayout7.xml"/><Relationship Id="rId10" Type="http://schemas.openxmlformats.org/officeDocument/2006/relationships/tags" Target="../tags/tag188.xml"/><Relationship Id="rId1" Type="http://schemas.openxmlformats.org/officeDocument/2006/relationships/tags" Target="../tags/tag18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93.xml"/><Relationship Id="rId1" Type="http://schemas.openxmlformats.org/officeDocument/2006/relationships/tags" Target="../tags/tag19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98.xml"/><Relationship Id="rId1"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4"/>
            <p:custDataLst>
              <p:tags r:id="rId1"/>
            </p:custDataLst>
          </p:nvPr>
        </p:nvSpPr>
        <p:spPr/>
        <p:txBody>
          <a:bodyPr>
            <a:normAutofit lnSpcReduction="10000"/>
          </a:bodyPr>
          <a:lstStyle/>
          <a:p>
            <a:r>
              <a:rPr lang="zh-CN" altLang="en-US" dirty="0"/>
              <a:t>铁华团小组</a:t>
            </a:r>
            <a:endParaRPr lang="zh-CN" altLang="en-US" dirty="0"/>
          </a:p>
        </p:txBody>
      </p:sp>
      <p:cxnSp>
        <p:nvCxnSpPr>
          <p:cNvPr id="5" name="直接连接符 4"/>
          <p:cNvCxnSpPr/>
          <p:nvPr>
            <p:custDataLst>
              <p:tags r:id="rId2"/>
            </p:custDataLst>
          </p:nvPr>
        </p:nvCxnSpPr>
        <p:spPr>
          <a:xfrm>
            <a:off x="6686550" y="3724275"/>
            <a:ext cx="343852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标题 3"/>
          <p:cNvSpPr/>
          <p:nvPr>
            <p:ph type="ctrTitle" idx="13"/>
            <p:custDataLst>
              <p:tags r:id="rId3"/>
            </p:custDataLst>
          </p:nvPr>
        </p:nvSpPr>
        <p:spPr>
          <a:xfrm>
            <a:off x="6068695" y="2263140"/>
            <a:ext cx="5146040" cy="1461135"/>
          </a:xfrm>
        </p:spPr>
        <p:txBody>
          <a:bodyPr>
            <a:normAutofit fontScale="90000"/>
          </a:bodyPr>
          <a:p>
            <a:pPr algn="ctr"/>
            <a:r>
              <a:rPr lang="en-US" altLang="zh-CN" sz="5300"/>
              <a:t> </a:t>
            </a:r>
            <a:r>
              <a:rPr lang="zh-CN" altLang="en-US" sz="5300"/>
              <a:t>数据结构答辩   </a:t>
            </a:r>
            <a:br>
              <a:rPr lang="zh-CN" altLang="en-US" sz="6000"/>
            </a:br>
            <a:r>
              <a:rPr lang="zh-CN" altLang="en-US" sz="6000"/>
              <a:t>      </a:t>
            </a:r>
            <a:r>
              <a:rPr lang="en-US" altLang="zh-CN" sz="3100"/>
              <a:t>——</a:t>
            </a:r>
            <a:r>
              <a:rPr lang="zh-CN" altLang="en-US" sz="3100"/>
              <a:t>模拟竞价系统</a:t>
            </a:r>
            <a:endParaRPr lang="zh-CN" altLang="en-US" sz="31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filter="fade">
                                      <p:cBhvr>
                                        <p:cTn id="7" dur="500">
                                          <p:stCondLst>
                                            <p:cond delay="0"/>
                                          </p:stCondLst>
                                        </p:cTn>
                                        <p:tgtEl>
                                          <p:spTgt spid="3"/>
                                        </p:tgtEl>
                                      </p:cBhvr>
                                    </p:animEffect>
                                    <p:animScale>
                                      <p:cBhvr>
                                        <p:cTn id="8" dur="500" fill="hold">
                                          <p:stCondLst>
                                            <p:cond delay="0"/>
                                          </p:stCondLst>
                                        </p:cTn>
                                        <p:tgtEl>
                                          <p:spTgt spid="3"/>
                                        </p:tgtEl>
                                      </p:cBhvr>
                                      <p:from x="150000" y="150000"/>
                                      <p:to x="100000" y="100000"/>
                                    </p:animScale>
                                    <p:anim to="" calcmode="lin" valueType="num">
                                      <p:cBhvr>
                                        <p:cTn id="9" dur="500" fill="hold">
                                          <p:stCondLst>
                                            <p:cond delay="0"/>
                                          </p:stCondLst>
                                        </p:cTn>
                                        <p:tgtEl>
                                          <p:spTgt spid="3"/>
                                        </p:tgtEl>
                                        <p:attrNameLst>
                                          <p:attrName>ppt_x</p:attrName>
                                        </p:attrNameLst>
                                      </p:cBhvr>
                                      <p:tavLst>
                                        <p:tav tm="0">
                                          <p:val>
                                            <p:strVal val="#ppt_x+sin(rand(10))/10"/>
                                          </p:val>
                                        </p:tav>
                                        <p:tav tm="100000">
                                          <p:val>
                                            <p:strVal val="#ppt_x"/>
                                          </p:val>
                                        </p:tav>
                                      </p:tavLst>
                                    </p:anim>
                                    <p:anim to="" calcmode="lin" valueType="num">
                                      <p:cBhvr>
                                        <p:cTn id="10" dur="500" fill="hold">
                                          <p:stCondLst>
                                            <p:cond delay="0"/>
                                          </p:stCondLst>
                                        </p:cTn>
                                        <p:tgtEl>
                                          <p:spTgt spid="3"/>
                                        </p:tgtEl>
                                        <p:attrNameLst>
                                          <p:attrName>ppt_y</p:attrName>
                                        </p:attrNameLst>
                                      </p:cBhvr>
                                      <p:tavLst>
                                        <p:tav tm="0">
                                          <p:val>
                                            <p:strVal val="#ppt_y+sin(rand(10))/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6127115"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299085" y="224155"/>
            <a:ext cx="6039485" cy="5631180"/>
          </a:xfrm>
          <a:prstGeom prst="rect">
            <a:avLst/>
          </a:prstGeom>
          <a:noFill/>
        </p:spPr>
        <p:txBody>
          <a:bodyPr wrap="square" rtlCol="0">
            <a:spAutoFit/>
          </a:bodyPr>
          <a:p>
            <a:r>
              <a:rPr lang="zh-CN" altLang="en-US" sz="2000" b="1">
                <a:sym typeface="+mn-ea"/>
              </a:rPr>
              <a:t>  </a:t>
            </a:r>
            <a:r>
              <a:rPr lang="zh-CN" altLang="en-US" sz="1600" b="1">
                <a:sym typeface="+mn-ea"/>
              </a:rPr>
              <a:t> Bidder T; // 新建一个临时竞价信息(临时变量)</a:t>
            </a:r>
            <a:endParaRPr lang="zh-CN" altLang="en-US" sz="1600" b="1"/>
          </a:p>
          <a:p>
            <a:r>
              <a:rPr lang="zh-CN" altLang="en-US" sz="1600" b="1">
                <a:sym typeface="+mn-ea"/>
              </a:rPr>
              <a:t>    T = L.bidderGroup[1];</a:t>
            </a:r>
            <a:endParaRPr lang="zh-CN" altLang="en-US" sz="1600" b="1"/>
          </a:p>
          <a:p>
            <a:r>
              <a:rPr lang="zh-CN" altLang="en-US" sz="1600" b="1">
                <a:sym typeface="+mn-ea"/>
              </a:rPr>
              <a:t>    L.bidderGroup[1] = L.bidderGroup[2];</a:t>
            </a:r>
            <a:endParaRPr lang="zh-CN" altLang="en-US" sz="1600" b="1"/>
          </a:p>
          <a:p>
            <a:r>
              <a:rPr lang="zh-CN" altLang="en-US" sz="1600" b="1">
                <a:sym typeface="+mn-ea"/>
              </a:rPr>
              <a:t>    L.bidderGroup[2] = T;</a:t>
            </a:r>
            <a:endParaRPr lang="zh-CN" altLang="en-US" sz="1600" b="1"/>
          </a:p>
          <a:p>
            <a:r>
              <a:rPr lang="zh-CN" altLang="en-US" sz="1600" b="1">
                <a:sym typeface="+mn-ea"/>
              </a:rPr>
              <a:t>    // 对比常见的交换变量 a 和 b 的值</a:t>
            </a:r>
            <a:endParaRPr lang="zh-CN" altLang="en-US" sz="1600" b="1"/>
          </a:p>
          <a:p>
            <a:r>
              <a:rPr lang="zh-CN" altLang="en-US" sz="1600" b="1">
                <a:sym typeface="+mn-ea"/>
              </a:rPr>
              <a:t>    int t, a = 1, b = 2;</a:t>
            </a:r>
            <a:endParaRPr lang="zh-CN" altLang="en-US" sz="1600" b="1"/>
          </a:p>
          <a:p>
            <a:r>
              <a:rPr lang="zh-CN" altLang="en-US" sz="1600" b="1">
                <a:sym typeface="+mn-ea"/>
              </a:rPr>
              <a:t>    t = a;</a:t>
            </a:r>
            <a:endParaRPr lang="zh-CN" altLang="en-US" sz="1600" b="1"/>
          </a:p>
          <a:p>
            <a:r>
              <a:rPr lang="zh-CN" altLang="en-US" sz="1600" b="1">
                <a:sym typeface="+mn-ea"/>
              </a:rPr>
              <a:t>    a = b;</a:t>
            </a:r>
            <a:endParaRPr lang="zh-CN" altLang="en-US" sz="1600" b="1"/>
          </a:p>
          <a:p>
            <a:r>
              <a:rPr lang="zh-CN" altLang="en-US" sz="1600" b="1">
                <a:sym typeface="+mn-ea"/>
              </a:rPr>
              <a:t>    b = t;</a:t>
            </a:r>
            <a:endParaRPr lang="zh-CN" altLang="en-US" sz="1600" b="1"/>
          </a:p>
          <a:p>
            <a:r>
              <a:rPr lang="zh-CN" altLang="en-US" sz="1600" b="1">
                <a:sym typeface="+mn-ea"/>
              </a:rPr>
              <a:t>} // InitList_Sq</a:t>
            </a:r>
            <a:endParaRPr lang="zh-CN" altLang="en-US" sz="1600" b="1"/>
          </a:p>
          <a:p>
            <a:r>
              <a:rPr lang="zh-CN" altLang="en-US" sz="1600" b="1">
                <a:sym typeface="+mn-ea"/>
              </a:rPr>
              <a:t>// -----------------------------------</a:t>
            </a:r>
            <a:endParaRPr lang="zh-CN" altLang="en-US" sz="1600" b="1"/>
          </a:p>
          <a:p>
            <a:r>
              <a:rPr lang="zh-CN" altLang="en-US" sz="1600" b="1">
                <a:sym typeface="+mn-ea"/>
              </a:rPr>
              <a:t>// Create/Initialize the BidderGroup</a:t>
            </a:r>
            <a:endParaRPr lang="zh-CN" altLang="en-US" sz="1600" b="1"/>
          </a:p>
          <a:p>
            <a:r>
              <a:rPr lang="zh-CN" altLang="en-US" sz="1600" b="1">
                <a:sym typeface="+mn-ea"/>
              </a:rPr>
              <a:t>// -----------------------------------</a:t>
            </a:r>
            <a:endParaRPr lang="zh-CN" altLang="en-US" sz="1600" b="1"/>
          </a:p>
          <a:p>
            <a:r>
              <a:rPr lang="zh-CN" altLang="en-US" sz="1600" b="1">
                <a:sym typeface="+mn-ea"/>
              </a:rPr>
              <a:t>bool createTheBidderGroup(SqList &amp;L)</a:t>
            </a:r>
            <a:endParaRPr lang="zh-CN" altLang="en-US" sz="1600" b="1"/>
          </a:p>
          <a:p>
            <a:r>
              <a:rPr lang="zh-CN" altLang="en-US" sz="1600" b="1">
                <a:sym typeface="+mn-ea"/>
              </a:rPr>
              <a:t>{</a:t>
            </a:r>
            <a:endParaRPr lang="zh-CN" altLang="en-US" sz="1600" b="1"/>
          </a:p>
          <a:p>
            <a:r>
              <a:rPr lang="zh-CN" altLang="en-US" sz="1600" b="1">
                <a:sym typeface="+mn-ea"/>
              </a:rPr>
              <a:t>    InitList_Sq(L);</a:t>
            </a:r>
            <a:endParaRPr lang="zh-CN" altLang="en-US" sz="1600" b="1"/>
          </a:p>
          <a:p>
            <a:r>
              <a:rPr lang="zh-CN" altLang="en-US" sz="1600" b="1">
                <a:sym typeface="+mn-ea"/>
              </a:rPr>
              <a:t>    int i, n;</a:t>
            </a:r>
            <a:endParaRPr lang="zh-CN" altLang="en-US" sz="1600" b="1"/>
          </a:p>
          <a:p>
            <a:r>
              <a:rPr lang="zh-CN" altLang="en-US" sz="1600" b="1">
                <a:sym typeface="+mn-ea"/>
              </a:rPr>
              <a:t>    cout &lt;&lt; "\nEnter the number of bidders: ";</a:t>
            </a:r>
            <a:endParaRPr lang="zh-CN" altLang="en-US" sz="1600" b="1"/>
          </a:p>
          <a:p>
            <a:r>
              <a:rPr lang="zh-CN" altLang="en-US" sz="1600" b="1">
                <a:sym typeface="+mn-ea"/>
              </a:rPr>
              <a:t>    cin &gt;&gt; n;</a:t>
            </a:r>
            <a:endParaRPr lang="zh-CN" altLang="en-US" sz="1600" b="1"/>
          </a:p>
          <a:p>
            <a:r>
              <a:rPr lang="zh-CN" altLang="en-US" sz="1600" b="1">
                <a:sym typeface="+mn-ea"/>
              </a:rPr>
              <a:t>    L.length = n;</a:t>
            </a:r>
            <a:endParaRPr lang="zh-CN" altLang="en-US" sz="1600" b="1"/>
          </a:p>
          <a:p>
            <a:r>
              <a:rPr lang="zh-CN" altLang="en-US" sz="1600" b="1">
                <a:sym typeface="+mn-ea"/>
              </a:rPr>
              <a:t>    srand((unsigned int)time(0)); // Initialize the 'randseed'</a:t>
            </a:r>
            <a:endParaRPr lang="zh-CN" altLang="en-US" sz="1600" b="1"/>
          </a:p>
          <a:p>
            <a:r>
              <a:rPr lang="zh-CN" altLang="en-US" sz="2000" b="1">
                <a:sym typeface="+mn-ea"/>
              </a:rPr>
              <a:t> </a:t>
            </a:r>
            <a:endParaRPr lang="zh-CN" altLang="en-US" sz="2000" b="1"/>
          </a:p>
        </p:txBody>
      </p:sp>
      <p:sp>
        <p:nvSpPr>
          <p:cNvPr id="2" name="文本框 1"/>
          <p:cNvSpPr txBox="1"/>
          <p:nvPr/>
        </p:nvSpPr>
        <p:spPr>
          <a:xfrm>
            <a:off x="6433185" y="224155"/>
            <a:ext cx="5322570" cy="5539105"/>
          </a:xfrm>
          <a:prstGeom prst="rect">
            <a:avLst/>
          </a:prstGeom>
          <a:noFill/>
        </p:spPr>
        <p:txBody>
          <a:bodyPr wrap="square" rtlCol="0">
            <a:spAutoFit/>
          </a:bodyPr>
          <a:p>
            <a:r>
              <a:rPr lang="zh-CN" altLang="en-US" b="1">
                <a:sym typeface="+mn-ea"/>
              </a:rPr>
              <a:t>   </a:t>
            </a:r>
            <a:r>
              <a:rPr lang="zh-CN" altLang="en-US" sz="1600" b="1">
                <a:sym typeface="+mn-ea"/>
              </a:rPr>
              <a:t>for (i = 1; i &lt;= n; ++i)</a:t>
            </a:r>
            <a:endParaRPr lang="zh-CN" altLang="en-US" sz="1600" b="1"/>
          </a:p>
          <a:p>
            <a:r>
              <a:rPr lang="zh-CN" altLang="en-US" sz="1600" b="1">
                <a:sym typeface="+mn-ea"/>
              </a:rPr>
              <a:t>    {</a:t>
            </a:r>
            <a:endParaRPr lang="zh-CN" altLang="en-US" sz="1600" b="1"/>
          </a:p>
          <a:p>
            <a:r>
              <a:rPr lang="zh-CN" altLang="en-US" sz="1600" b="1">
                <a:sym typeface="+mn-ea"/>
              </a:rPr>
              <a:t>        L.bidderGroup[i].phoneNumber = i + 1000;</a:t>
            </a:r>
            <a:endParaRPr lang="zh-CN" altLang="en-US" sz="1600" b="1"/>
          </a:p>
          <a:p>
            <a:r>
              <a:rPr lang="zh-CN" altLang="en-US" sz="1600" b="1">
                <a:sym typeface="+mn-ea"/>
              </a:rPr>
              <a:t>        L.bidderGroup[i].price = rand() % 9001 + 1000;</a:t>
            </a:r>
            <a:endParaRPr lang="zh-CN" altLang="en-US" sz="1600" b="1"/>
          </a:p>
          <a:p>
            <a:r>
              <a:rPr lang="zh-CN" altLang="en-US" sz="1600" b="1">
                <a:sym typeface="+mn-ea"/>
              </a:rPr>
              <a:t>        evalCount += 2;</a:t>
            </a:r>
            <a:endParaRPr lang="zh-CN" altLang="en-US" sz="1600" b="1"/>
          </a:p>
          <a:p>
            <a:r>
              <a:rPr lang="zh-CN" altLang="en-US" sz="1600" b="1">
                <a:sym typeface="+mn-ea"/>
              </a:rPr>
              <a:t>    }</a:t>
            </a:r>
            <a:endParaRPr lang="zh-CN" altLang="en-US" sz="1600" b="1"/>
          </a:p>
          <a:p>
            <a:r>
              <a:rPr lang="zh-CN" altLang="en-US" sz="1600" b="1">
                <a:sym typeface="+mn-ea"/>
              </a:rPr>
              <a:t>    ifSorted = 0;</a:t>
            </a:r>
            <a:endParaRPr lang="zh-CN" altLang="en-US" sz="1600" b="1"/>
          </a:p>
          <a:p>
            <a:r>
              <a:rPr lang="zh-CN" altLang="en-US" sz="1600" b="1">
                <a:sym typeface="+mn-ea"/>
              </a:rPr>
              <a:t>    return OK;</a:t>
            </a:r>
            <a:endParaRPr lang="zh-CN" altLang="en-US" sz="1600" b="1"/>
          </a:p>
          <a:p>
            <a:r>
              <a:rPr lang="zh-CN" altLang="en-US" sz="1600" b="1">
                <a:sym typeface="+mn-ea"/>
              </a:rPr>
              <a:t>} // createTheBidderGroup</a:t>
            </a:r>
            <a:endParaRPr lang="zh-CN" altLang="en-US" sz="1600" b="1"/>
          </a:p>
          <a:p>
            <a:r>
              <a:rPr lang="zh-CN" altLang="en-US" sz="1600" b="1">
                <a:sym typeface="+mn-ea"/>
              </a:rPr>
              <a:t>// -----------------------------------</a:t>
            </a:r>
            <a:endParaRPr lang="zh-CN" altLang="en-US" sz="1600" b="1"/>
          </a:p>
          <a:p>
            <a:r>
              <a:rPr lang="zh-CN" altLang="en-US" sz="1600" b="1">
                <a:sym typeface="+mn-ea"/>
              </a:rPr>
              <a:t>// Print the BidderGroup</a:t>
            </a:r>
            <a:endParaRPr lang="zh-CN" altLang="en-US" sz="1600" b="1"/>
          </a:p>
          <a:p>
            <a:r>
              <a:rPr lang="zh-CN" altLang="en-US" sz="1600" b="1">
                <a:sym typeface="+mn-ea"/>
              </a:rPr>
              <a:t>// -----------------------------------</a:t>
            </a:r>
            <a:endParaRPr lang="zh-CN" altLang="en-US" sz="1600" b="1"/>
          </a:p>
          <a:p>
            <a:r>
              <a:rPr lang="zh-CN" altLang="en-US" sz="1600" b="1">
                <a:sym typeface="+mn-ea"/>
              </a:rPr>
              <a:t>void printTheAllBidderGroup(SqList L)</a:t>
            </a:r>
            <a:endParaRPr lang="zh-CN" altLang="en-US" sz="1600" b="1"/>
          </a:p>
          <a:p>
            <a:r>
              <a:rPr lang="zh-CN" altLang="en-US" sz="1600" b="1">
                <a:sym typeface="+mn-ea"/>
              </a:rPr>
              <a:t>{</a:t>
            </a:r>
            <a:endParaRPr lang="zh-CN" altLang="en-US" sz="1600" b="1"/>
          </a:p>
          <a:p>
            <a:r>
              <a:rPr lang="zh-CN" altLang="en-US" sz="1600" b="1">
                <a:sym typeface="+mn-ea"/>
              </a:rPr>
              <a:t>    int i;</a:t>
            </a:r>
            <a:endParaRPr lang="zh-CN" altLang="en-US" sz="1600" b="1"/>
          </a:p>
          <a:p>
            <a:r>
              <a:rPr lang="zh-CN" altLang="en-US" sz="1600" b="1">
                <a:sym typeface="+mn-ea"/>
              </a:rPr>
              <a:t>    if (L.length == 0)</a:t>
            </a:r>
            <a:endParaRPr lang="zh-CN" altLang="en-US" sz="1600" b="1"/>
          </a:p>
          <a:p>
            <a:r>
              <a:rPr lang="zh-CN" altLang="en-US" sz="1600" b="1">
                <a:sym typeface="+mn-ea"/>
              </a:rPr>
              <a:t>    {</a:t>
            </a:r>
            <a:endParaRPr lang="zh-CN" altLang="en-US" sz="1600" b="1"/>
          </a:p>
          <a:p>
            <a:r>
              <a:rPr lang="zh-CN" altLang="en-US" sz="1600" b="1">
                <a:sym typeface="+mn-ea"/>
              </a:rPr>
              <a:t>        cout &lt;&lt; "\nThere is no bid." &lt;&lt; endl;</a:t>
            </a:r>
            <a:endParaRPr lang="zh-CN" altLang="en-US" sz="1600" b="1"/>
          </a:p>
          <a:p>
            <a:r>
              <a:rPr lang="zh-CN" altLang="en-US" sz="1600" b="1">
                <a:sym typeface="+mn-ea"/>
              </a:rPr>
              <a:t>        return;</a:t>
            </a:r>
            <a:endParaRPr lang="zh-CN" altLang="en-US" sz="1600" b="1"/>
          </a:p>
          <a:p>
            <a:r>
              <a:rPr lang="zh-CN" altLang="en-US" sz="1600" b="1">
                <a:sym typeface="+mn-ea"/>
              </a:rPr>
              <a:t>    }</a:t>
            </a:r>
            <a:endParaRPr lang="zh-CN" altLang="en-US" sz="1600" b="1"/>
          </a:p>
          <a:p>
            <a:r>
              <a:rPr lang="zh-CN" altLang="en-US" sz="1600" b="1">
                <a:sym typeface="+mn-ea"/>
              </a:rPr>
              <a:t>    cout &lt;&lt; "\nThe BidderList:" &lt;&lt; endl;</a:t>
            </a:r>
            <a:endParaRPr lang="zh-CN" altLang="en-US" sz="1600" b="1"/>
          </a:p>
          <a:p>
            <a:endParaRPr lang="zh-CN" altLang="en-US" sz="1600" b="1"/>
          </a:p>
        </p:txBody>
      </p:sp>
    </p:spTree>
    <p:custDataLst>
      <p:tags r:id="rId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5165725" y="0"/>
            <a:ext cx="316865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276860" y="111125"/>
            <a:ext cx="5222240" cy="6185535"/>
          </a:xfrm>
          <a:prstGeom prst="rect">
            <a:avLst/>
          </a:prstGeom>
          <a:noFill/>
        </p:spPr>
        <p:txBody>
          <a:bodyPr wrap="square" rtlCol="0">
            <a:spAutoFit/>
          </a:bodyPr>
          <a:p>
            <a:r>
              <a:rPr lang="zh-CN" altLang="en-US" b="1">
                <a:sym typeface="+mn-ea"/>
              </a:rPr>
              <a:t>    </a:t>
            </a:r>
            <a:r>
              <a:rPr lang="zh-CN" altLang="en-US" sz="1400" b="1">
                <a:sym typeface="+mn-ea"/>
              </a:rPr>
              <a:t>for (i = 1; i &lt;= L.length; ++i)</a:t>
            </a:r>
            <a:endParaRPr lang="zh-CN" altLang="en-US" sz="1400" b="1"/>
          </a:p>
          <a:p>
            <a:r>
              <a:rPr lang="zh-CN" altLang="en-US" sz="1400" b="1">
                <a:sym typeface="+mn-ea"/>
              </a:rPr>
              <a:t>    {</a:t>
            </a:r>
            <a:endParaRPr lang="zh-CN" altLang="en-US" sz="1400" b="1"/>
          </a:p>
          <a:p>
            <a:r>
              <a:rPr lang="zh-CN" altLang="en-US" sz="1400" b="1">
                <a:sym typeface="+mn-ea"/>
              </a:rPr>
              <a:t>        printf("Num %04d. ", i);</a:t>
            </a:r>
            <a:endParaRPr lang="zh-CN" altLang="en-US" sz="1400" b="1"/>
          </a:p>
          <a:p>
            <a:r>
              <a:rPr lang="zh-CN" altLang="en-US" sz="1400" b="1">
                <a:sym typeface="+mn-ea"/>
              </a:rPr>
              <a:t>        cout &lt;&lt; "Phone:" &lt;&lt; L.bidderGroup[i].phoneNumber &lt;&lt; setw(10) &lt;&lt; "Price:" &lt;&lt; L.bidderGroup[i].price &lt;&lt; endl;</a:t>
            </a:r>
            <a:endParaRPr lang="zh-CN" altLang="en-US" sz="1400" b="1"/>
          </a:p>
          <a:p>
            <a:r>
              <a:rPr lang="zh-CN" altLang="en-US" sz="1400" b="1">
                <a:sym typeface="+mn-ea"/>
              </a:rPr>
              <a:t>    }</a:t>
            </a:r>
            <a:endParaRPr lang="zh-CN" altLang="en-US" sz="1400" b="1"/>
          </a:p>
          <a:p>
            <a:r>
              <a:rPr lang="zh-CN" altLang="en-US" sz="1400" b="1">
                <a:sym typeface="+mn-ea"/>
              </a:rPr>
              <a:t>    cout &lt;&lt; "\nFinished.\n"</a:t>
            </a:r>
            <a:endParaRPr lang="zh-CN" altLang="en-US" sz="1400" b="1"/>
          </a:p>
          <a:p>
            <a:r>
              <a:rPr lang="zh-CN" altLang="en-US" sz="1400" b="1">
                <a:sym typeface="+mn-ea"/>
              </a:rPr>
              <a:t>         &lt;&lt; endl;</a:t>
            </a:r>
            <a:endParaRPr lang="zh-CN" altLang="en-US" sz="1400" b="1"/>
          </a:p>
          <a:p>
            <a:r>
              <a:rPr lang="zh-CN" altLang="en-US" sz="1400" b="1">
                <a:sym typeface="+mn-ea"/>
              </a:rPr>
              <a:t>} // printTheAllBidderGroup</a:t>
            </a:r>
            <a:endParaRPr lang="zh-CN" altLang="en-US" sz="1400" b="1"/>
          </a:p>
          <a:p>
            <a:r>
              <a:rPr lang="zh-CN" altLang="en-US" sz="1400" b="1">
                <a:sym typeface="+mn-ea"/>
              </a:rPr>
              <a:t>// -----------------------------------</a:t>
            </a:r>
            <a:endParaRPr lang="zh-CN" altLang="en-US" sz="1400" b="1"/>
          </a:p>
          <a:p>
            <a:r>
              <a:rPr lang="zh-CN" altLang="en-US" sz="1400" b="1">
                <a:sym typeface="+mn-ea"/>
              </a:rPr>
              <a:t>// SORTTING</a:t>
            </a:r>
            <a:endParaRPr lang="zh-CN" altLang="en-US" sz="1400" b="1"/>
          </a:p>
          <a:p>
            <a:r>
              <a:rPr lang="zh-CN" altLang="en-US" sz="1400" b="1">
                <a:sym typeface="+mn-ea"/>
              </a:rPr>
              <a:t>// -----------------------------------</a:t>
            </a:r>
            <a:endParaRPr lang="zh-CN" altLang="en-US" sz="1400" b="1"/>
          </a:p>
          <a:p>
            <a:r>
              <a:rPr lang="zh-CN" altLang="en-US" sz="1400" b="1">
                <a:sym typeface="+mn-ea"/>
              </a:rPr>
              <a:t>void ECore_Swap(Bidder &amp;A, Bidder &amp;B)</a:t>
            </a:r>
            <a:endParaRPr lang="zh-CN" altLang="en-US" sz="1400" b="1"/>
          </a:p>
          <a:p>
            <a:r>
              <a:rPr lang="zh-CN" altLang="en-US" sz="1400" b="1">
                <a:sym typeface="+mn-ea"/>
              </a:rPr>
              <a:t>{</a:t>
            </a:r>
            <a:endParaRPr lang="zh-CN" altLang="en-US" sz="1400" b="1"/>
          </a:p>
          <a:p>
            <a:r>
              <a:rPr lang="zh-CN" altLang="en-US" sz="1400" b="1">
                <a:sym typeface="+mn-ea"/>
              </a:rPr>
              <a:t>    Bidder T;</a:t>
            </a:r>
            <a:endParaRPr lang="zh-CN" altLang="en-US" sz="1400" b="1"/>
          </a:p>
          <a:p>
            <a:r>
              <a:rPr lang="zh-CN" altLang="en-US" sz="1400" b="1">
                <a:sym typeface="+mn-ea"/>
              </a:rPr>
              <a:t>    T = A;</a:t>
            </a:r>
            <a:endParaRPr lang="zh-CN" altLang="en-US" sz="1400" b="1"/>
          </a:p>
          <a:p>
            <a:r>
              <a:rPr lang="zh-CN" altLang="en-US" sz="1400" b="1">
                <a:sym typeface="+mn-ea"/>
              </a:rPr>
              <a:t>    A = B;</a:t>
            </a:r>
            <a:endParaRPr lang="zh-CN" altLang="en-US" sz="1400" b="1"/>
          </a:p>
          <a:p>
            <a:r>
              <a:rPr lang="zh-CN" altLang="en-US" sz="1400" b="1">
                <a:sym typeface="+mn-ea"/>
              </a:rPr>
              <a:t>    B = T;</a:t>
            </a:r>
            <a:endParaRPr lang="zh-CN" altLang="en-US" sz="1400" b="1"/>
          </a:p>
          <a:p>
            <a:r>
              <a:rPr lang="zh-CN" altLang="en-US" sz="1400" b="1">
                <a:sym typeface="+mn-ea"/>
              </a:rPr>
              <a:t>    ++swapCount;</a:t>
            </a:r>
            <a:endParaRPr lang="zh-CN" altLang="en-US" sz="1400" b="1"/>
          </a:p>
          <a:p>
            <a:r>
              <a:rPr lang="zh-CN" altLang="en-US" sz="1400" b="1">
                <a:sym typeface="+mn-ea"/>
              </a:rPr>
              <a:t>} // ECore_Swap</a:t>
            </a:r>
            <a:endParaRPr lang="zh-CN" altLang="en-US" sz="1400" b="1">
              <a:sym typeface="+mn-ea"/>
            </a:endParaRPr>
          </a:p>
          <a:p>
            <a:endParaRPr lang="zh-CN" altLang="en-US" sz="1400" b="1">
              <a:sym typeface="+mn-ea"/>
            </a:endParaRPr>
          </a:p>
          <a:p>
            <a:r>
              <a:rPr lang="zh-CN" altLang="en-US" sz="1400" b="1">
                <a:sym typeface="+mn-ea"/>
              </a:rPr>
              <a:t>void ECore_Qsort(Bidder arr[], int low, int high){</a:t>
            </a:r>
            <a:endParaRPr lang="zh-CN" altLang="en-US" sz="1400" b="1"/>
          </a:p>
          <a:p>
            <a:r>
              <a:rPr lang="zh-CN" altLang="en-US" sz="1400" b="1">
                <a:sym typeface="+mn-ea"/>
              </a:rPr>
              <a:t>    if (high &lt;= low) return;</a:t>
            </a:r>
            <a:endParaRPr lang="zh-CN" altLang="en-US" sz="1400" b="1"/>
          </a:p>
          <a:p>
            <a:r>
              <a:rPr lang="zh-CN" altLang="en-US" sz="1400" b="1">
                <a:sym typeface="+mn-ea"/>
              </a:rPr>
              <a:t>    int i = low;</a:t>
            </a:r>
            <a:endParaRPr lang="zh-CN" altLang="en-US" sz="1400" b="1"/>
          </a:p>
          <a:p>
            <a:r>
              <a:rPr lang="zh-CN" altLang="en-US" sz="1400" b="1">
                <a:sym typeface="+mn-ea"/>
              </a:rPr>
              <a:t>    int j = high + 1;</a:t>
            </a:r>
            <a:endParaRPr lang="zh-CN" altLang="en-US" sz="1400" b="1"/>
          </a:p>
          <a:p>
            <a:r>
              <a:rPr lang="zh-CN" altLang="en-US" sz="1400" b="1">
                <a:sym typeface="+mn-ea"/>
              </a:rPr>
              <a:t>    int key = arr[low].price;</a:t>
            </a:r>
            <a:endParaRPr lang="zh-CN" altLang="en-US" sz="1400" b="1"/>
          </a:p>
          <a:p>
            <a:endParaRPr lang="zh-CN" altLang="en-US" sz="1400" b="1"/>
          </a:p>
          <a:p>
            <a:endParaRPr lang="zh-CN" altLang="en-US" sz="1400" b="1"/>
          </a:p>
        </p:txBody>
      </p:sp>
      <p:sp>
        <p:nvSpPr>
          <p:cNvPr id="2" name="文本框 1"/>
          <p:cNvSpPr txBox="1"/>
          <p:nvPr/>
        </p:nvSpPr>
        <p:spPr>
          <a:xfrm>
            <a:off x="5197475" y="111125"/>
            <a:ext cx="3105150" cy="6400800"/>
          </a:xfrm>
          <a:prstGeom prst="rect">
            <a:avLst/>
          </a:prstGeom>
          <a:noFill/>
        </p:spPr>
        <p:txBody>
          <a:bodyPr wrap="square" rtlCol="0">
            <a:spAutoFit/>
          </a:bodyPr>
          <a:p>
            <a:r>
              <a:rPr lang="zh-CN" altLang="en-US" sz="1400" b="1">
                <a:sym typeface="+mn-ea"/>
              </a:rPr>
              <a:t>    while (true)</a:t>
            </a:r>
            <a:endParaRPr lang="zh-CN" altLang="en-US" sz="1400" b="1"/>
          </a:p>
          <a:p>
            <a:r>
              <a:rPr lang="zh-CN" altLang="en-US" sz="1400" b="1">
                <a:sym typeface="+mn-ea"/>
              </a:rPr>
              <a:t>    {</a:t>
            </a:r>
            <a:endParaRPr lang="zh-CN" altLang="en-US" sz="1400" b="1"/>
          </a:p>
          <a:p>
            <a:r>
              <a:rPr lang="zh-CN" altLang="en-US" sz="1400" b="1">
                <a:sym typeface="+mn-ea"/>
              </a:rPr>
              <a:t>        /*从左向右找比key大的值*/</a:t>
            </a:r>
            <a:endParaRPr lang="zh-CN" altLang="en-US" sz="1400" b="1"/>
          </a:p>
          <a:p>
            <a:r>
              <a:rPr lang="zh-CN" altLang="en-US" sz="1400" b="1">
                <a:sym typeface="+mn-ea"/>
              </a:rPr>
              <a:t>        while (arr[++i].price &lt; key)</a:t>
            </a:r>
            <a:endParaRPr lang="zh-CN" altLang="en-US" sz="1400" b="1"/>
          </a:p>
          <a:p>
            <a:r>
              <a:rPr lang="zh-CN" altLang="en-US" sz="1400" b="1">
                <a:sym typeface="+mn-ea"/>
              </a:rPr>
              <a:t>        {</a:t>
            </a:r>
            <a:endParaRPr lang="zh-CN" altLang="en-US" sz="1400" b="1"/>
          </a:p>
          <a:p>
            <a:r>
              <a:rPr lang="zh-CN" altLang="en-US" sz="1400" b="1">
                <a:sym typeface="+mn-ea"/>
              </a:rPr>
              <a:t>            if (i == high){</a:t>
            </a:r>
            <a:endParaRPr lang="zh-CN" altLang="en-US" sz="1400" b="1"/>
          </a:p>
          <a:p>
            <a:r>
              <a:rPr lang="zh-CN" altLang="en-US" sz="1400" b="1">
                <a:sym typeface="+mn-ea"/>
              </a:rPr>
              <a:t>                break;</a:t>
            </a:r>
            <a:endParaRPr lang="zh-CN" altLang="en-US" sz="1400" b="1"/>
          </a:p>
          <a:p>
            <a:r>
              <a:rPr lang="zh-CN" altLang="en-US" sz="1400" b="1">
                <a:sym typeface="+mn-ea"/>
              </a:rPr>
              <a:t>            }</a:t>
            </a:r>
            <a:endParaRPr lang="zh-CN" altLang="en-US" sz="1400" b="1"/>
          </a:p>
          <a:p>
            <a:r>
              <a:rPr lang="zh-CN" altLang="en-US" sz="1400" b="1">
                <a:sym typeface="+mn-ea"/>
              </a:rPr>
              <a:t>            ++compCount;</a:t>
            </a:r>
            <a:endParaRPr lang="zh-CN" altLang="en-US" sz="1400" b="1"/>
          </a:p>
          <a:p>
            <a:r>
              <a:rPr lang="zh-CN" altLang="en-US" sz="1400" b="1">
                <a:sym typeface="+mn-ea"/>
              </a:rPr>
              <a:t>        }</a:t>
            </a:r>
            <a:endParaRPr lang="zh-CN" altLang="en-US" sz="1400" b="1"/>
          </a:p>
          <a:p>
            <a:r>
              <a:rPr lang="zh-CN" altLang="en-US" sz="1400" b="1">
                <a:sym typeface="+mn-ea"/>
              </a:rPr>
              <a:t>        /*从右向左找比key小的值*/</a:t>
            </a:r>
            <a:endParaRPr lang="zh-CN" altLang="en-US" sz="1400" b="1"/>
          </a:p>
          <a:p>
            <a:r>
              <a:rPr lang="zh-CN" altLang="en-US" sz="1400" b="1">
                <a:sym typeface="+mn-ea"/>
              </a:rPr>
              <a:t>        while (arr[--j].price &gt; key)</a:t>
            </a:r>
            <a:endParaRPr lang="zh-CN" altLang="en-US" sz="1400" b="1"/>
          </a:p>
          <a:p>
            <a:r>
              <a:rPr lang="zh-CN" altLang="en-US" sz="1400" b="1">
                <a:sym typeface="+mn-ea"/>
              </a:rPr>
              <a:t>        {</a:t>
            </a:r>
            <a:endParaRPr lang="zh-CN" altLang="en-US" sz="1400" b="1"/>
          </a:p>
          <a:p>
            <a:r>
              <a:rPr lang="zh-CN" altLang="en-US" sz="1400" b="1">
                <a:sym typeface="+mn-ea"/>
              </a:rPr>
              <a:t>            if (j == low){</a:t>
            </a:r>
            <a:endParaRPr lang="zh-CN" altLang="en-US" sz="1400" b="1"/>
          </a:p>
          <a:p>
            <a:r>
              <a:rPr lang="zh-CN" altLang="en-US" sz="1400" b="1">
                <a:sym typeface="+mn-ea"/>
              </a:rPr>
              <a:t>                break;</a:t>
            </a:r>
            <a:endParaRPr lang="zh-CN" altLang="en-US" sz="1400" b="1"/>
          </a:p>
          <a:p>
            <a:r>
              <a:rPr lang="zh-CN" altLang="en-US" sz="1400" b="1">
                <a:sym typeface="+mn-ea"/>
              </a:rPr>
              <a:t>            }</a:t>
            </a:r>
            <a:endParaRPr lang="zh-CN" altLang="en-US" sz="1400" b="1"/>
          </a:p>
          <a:p>
            <a:r>
              <a:rPr lang="zh-CN" altLang="en-US" sz="1400" b="1">
                <a:sym typeface="+mn-ea"/>
              </a:rPr>
              <a:t>            ++compCount;</a:t>
            </a:r>
            <a:endParaRPr lang="zh-CN" altLang="en-US" sz="1400" b="1"/>
          </a:p>
          <a:p>
            <a:r>
              <a:rPr lang="zh-CN" altLang="en-US" sz="1400" b="1">
                <a:sym typeface="+mn-ea"/>
              </a:rPr>
              <a:t>        }</a:t>
            </a:r>
            <a:endParaRPr lang="zh-CN" altLang="en-US" sz="1400" b="1"/>
          </a:p>
          <a:p>
            <a:r>
              <a:rPr lang="zh-CN" altLang="en-US" sz="1400" b="1">
                <a:sym typeface="+mn-ea"/>
              </a:rPr>
              <a:t>        if (i &gt;= j) break;</a:t>
            </a:r>
            <a:endParaRPr lang="zh-CN" altLang="en-US" sz="1400" b="1"/>
          </a:p>
          <a:p>
            <a:r>
              <a:rPr lang="zh-CN" altLang="en-US" sz="1400" b="1">
                <a:sym typeface="+mn-ea"/>
              </a:rPr>
              <a:t>        /*交换i,j对应的值*/</a:t>
            </a:r>
            <a:endParaRPr lang="zh-CN" altLang="en-US" sz="1400" b="1"/>
          </a:p>
          <a:p>
            <a:r>
              <a:rPr lang="zh-CN" altLang="en-US" sz="1400" b="1">
                <a:sym typeface="+mn-ea"/>
              </a:rPr>
              <a:t>        ECore_Swap(arr[i], arr[j]);</a:t>
            </a:r>
            <a:endParaRPr lang="zh-CN" altLang="en-US" sz="1400" b="1"/>
          </a:p>
          <a:p>
            <a:r>
              <a:rPr lang="zh-CN" altLang="en-US" sz="1400" b="1">
                <a:sym typeface="+mn-ea"/>
              </a:rPr>
              <a:t>    }</a:t>
            </a:r>
            <a:endParaRPr lang="zh-CN" altLang="en-US" sz="1400" b="1"/>
          </a:p>
          <a:p>
            <a:r>
              <a:rPr lang="zh-CN" altLang="en-US" sz="1400" b="1">
                <a:sym typeface="+mn-ea"/>
              </a:rPr>
              <a:t>    /*中枢值与j对应值交换*/</a:t>
            </a:r>
            <a:endParaRPr lang="zh-CN" altLang="en-US" sz="1400" b="1"/>
          </a:p>
          <a:p>
            <a:r>
              <a:rPr lang="zh-CN" altLang="en-US" sz="1400" b="1">
                <a:sym typeface="+mn-ea"/>
              </a:rPr>
              <a:t>    ECore_Swap(arr[low], arr[j]);</a:t>
            </a:r>
            <a:endParaRPr lang="zh-CN" altLang="en-US" sz="1400" b="1"/>
          </a:p>
          <a:p>
            <a:r>
              <a:rPr lang="zh-CN" altLang="en-US" sz="1400" b="1">
                <a:sym typeface="+mn-ea"/>
              </a:rPr>
              <a:t>    ECore_Qsort(arr, low, j - 1);</a:t>
            </a:r>
            <a:endParaRPr lang="zh-CN" altLang="en-US" sz="1400" b="1"/>
          </a:p>
          <a:p>
            <a:r>
              <a:rPr lang="zh-CN" altLang="en-US" sz="1400" b="1">
                <a:sym typeface="+mn-ea"/>
              </a:rPr>
              <a:t>    ECore_Qsort(arr, j + 1, high);</a:t>
            </a:r>
            <a:endParaRPr lang="zh-CN" altLang="en-US" sz="1400" b="1"/>
          </a:p>
          <a:p>
            <a:r>
              <a:rPr lang="zh-CN" altLang="en-US" sz="1400" b="1">
                <a:sym typeface="+mn-ea"/>
              </a:rPr>
              <a:t>} // ECore_Qsort</a:t>
            </a:r>
            <a:endParaRPr lang="zh-CN" altLang="en-US" sz="1400" b="1"/>
          </a:p>
          <a:p>
            <a:endParaRPr lang="zh-CN" altLang="en-US" sz="1600" b="1"/>
          </a:p>
          <a:p>
            <a:endParaRPr lang="zh-CN" altLang="en-US" sz="1600"/>
          </a:p>
        </p:txBody>
      </p:sp>
      <p:sp>
        <p:nvSpPr>
          <p:cNvPr id="3" name="文本框 2"/>
          <p:cNvSpPr txBox="1"/>
          <p:nvPr/>
        </p:nvSpPr>
        <p:spPr>
          <a:xfrm>
            <a:off x="8227695" y="111125"/>
            <a:ext cx="3784600" cy="2891790"/>
          </a:xfrm>
          <a:prstGeom prst="rect">
            <a:avLst/>
          </a:prstGeom>
          <a:noFill/>
        </p:spPr>
        <p:txBody>
          <a:bodyPr wrap="square" rtlCol="0">
            <a:spAutoFit/>
          </a:bodyPr>
          <a:p>
            <a:r>
              <a:rPr lang="zh-CN" altLang="en-US" sz="1400" b="1">
                <a:sym typeface="+mn-ea"/>
              </a:rPr>
              <a:t>void sortTheAllBidderList(SqList &amp;L)</a:t>
            </a:r>
            <a:endParaRPr lang="zh-CN" altLang="en-US" sz="1400" b="1"/>
          </a:p>
          <a:p>
            <a:r>
              <a:rPr lang="zh-CN" altLang="en-US" sz="1400" b="1">
                <a:sym typeface="+mn-ea"/>
              </a:rPr>
              <a:t>{</a:t>
            </a:r>
            <a:endParaRPr lang="zh-CN" altLang="en-US" sz="1400" b="1"/>
          </a:p>
          <a:p>
            <a:r>
              <a:rPr lang="zh-CN" altLang="en-US" sz="1400" b="1">
                <a:sym typeface="+mn-ea"/>
              </a:rPr>
              <a:t>    if (L.length == 0)</a:t>
            </a:r>
            <a:endParaRPr lang="zh-CN" altLang="en-US" sz="1400" b="1"/>
          </a:p>
          <a:p>
            <a:r>
              <a:rPr lang="zh-CN" altLang="en-US" sz="1400" b="1">
                <a:sym typeface="+mn-ea"/>
              </a:rPr>
              <a:t>    {</a:t>
            </a:r>
            <a:endParaRPr lang="zh-CN" altLang="en-US" sz="1400" b="1"/>
          </a:p>
          <a:p>
            <a:r>
              <a:rPr lang="zh-CN" altLang="en-US" sz="1400" b="1">
                <a:sym typeface="+mn-ea"/>
              </a:rPr>
              <a:t>        cout &lt;&lt; "\nThere is no bid.\n" &lt;&lt; endl;</a:t>
            </a:r>
            <a:endParaRPr lang="zh-CN" altLang="en-US" sz="1400" b="1"/>
          </a:p>
          <a:p>
            <a:r>
              <a:rPr lang="zh-CN" altLang="en-US" sz="1400" b="1">
                <a:sym typeface="+mn-ea"/>
              </a:rPr>
              <a:t>        return;</a:t>
            </a:r>
            <a:endParaRPr lang="zh-CN" altLang="en-US" sz="1400" b="1"/>
          </a:p>
          <a:p>
            <a:r>
              <a:rPr lang="zh-CN" altLang="en-US" sz="1400" b="1">
                <a:sym typeface="+mn-ea"/>
              </a:rPr>
              <a:t>    }</a:t>
            </a:r>
            <a:endParaRPr lang="zh-CN" altLang="en-US" sz="1400" b="1"/>
          </a:p>
          <a:p>
            <a:r>
              <a:rPr lang="zh-CN" altLang="en-US" sz="1400" b="1">
                <a:sym typeface="+mn-ea"/>
              </a:rPr>
              <a:t>    ECore_Qsort(L.bidderGroup, 0, L.length);</a:t>
            </a:r>
            <a:endParaRPr lang="zh-CN" altLang="en-US" sz="1400" b="1"/>
          </a:p>
          <a:p>
            <a:r>
              <a:rPr lang="zh-CN" altLang="en-US" sz="1400" b="1">
                <a:sym typeface="+mn-ea"/>
              </a:rPr>
              <a:t>    ifSorted = 1;</a:t>
            </a:r>
            <a:endParaRPr lang="zh-CN" altLang="en-US" sz="1400" b="1"/>
          </a:p>
          <a:p>
            <a:r>
              <a:rPr lang="zh-CN" altLang="en-US" sz="1400" b="1">
                <a:sym typeface="+mn-ea"/>
              </a:rPr>
              <a:t>    cout &lt;&lt; "\nSort Finished.\n" &lt;&lt; endl;</a:t>
            </a:r>
            <a:endParaRPr lang="zh-CN" altLang="en-US" sz="1400" b="1"/>
          </a:p>
          <a:p>
            <a:r>
              <a:rPr lang="zh-CN" altLang="en-US" sz="1400" b="1">
                <a:sym typeface="+mn-ea"/>
              </a:rPr>
              <a:t>} // sortTheAllBidderList</a:t>
            </a:r>
            <a:endParaRPr lang="zh-CN" altLang="en-US" sz="1400"/>
          </a:p>
          <a:p>
            <a:endParaRPr lang="zh-CN" altLang="en-US" sz="1400"/>
          </a:p>
        </p:txBody>
      </p:sp>
    </p:spTree>
    <p:custDataLst>
      <p:tags r:id="rId6"/>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2" name="文本框 11"/>
          <p:cNvSpPr txBox="1"/>
          <p:nvPr>
            <p:custDataLst>
              <p:tags r:id="rId5"/>
            </p:custDataLst>
          </p:nvPr>
        </p:nvSpPr>
        <p:spPr>
          <a:xfrm>
            <a:off x="1231900" y="720090"/>
            <a:ext cx="1601470" cy="4441825"/>
          </a:xfrm>
          <a:prstGeom prst="rect">
            <a:avLst/>
          </a:prstGeom>
          <a:noFill/>
        </p:spPr>
        <p:txBody>
          <a:bodyPr vert="horz" wrap="square" lIns="46800" rIns="46800" rtlCol="0" anchor="t" anchorCtr="0">
            <a:noAutofit/>
          </a:bodyPr>
          <a:lstStyle/>
          <a:p>
            <a:pPr lvl="0" algn="dist">
              <a:lnSpc>
                <a:spcPct val="110000"/>
              </a:lnSpc>
              <a:defRPr/>
            </a:pPr>
            <a:r>
              <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rPr>
              <a:t>竞价信息组的数据动态管理</a:t>
            </a:r>
            <a:endPar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6"/>
            </p:custDataLst>
          </p:nvPr>
        </p:nvSpPr>
        <p:spPr>
          <a:xfrm>
            <a:off x="4741545" y="597535"/>
            <a:ext cx="6039485" cy="6123940"/>
          </a:xfrm>
          <a:prstGeom prst="rect">
            <a:avLst/>
          </a:prstGeom>
          <a:noFill/>
        </p:spPr>
        <p:txBody>
          <a:bodyPr wrap="square" rtlCol="0">
            <a:spAutoFit/>
          </a:bodyPr>
          <a:p>
            <a:r>
              <a:rPr lang="zh-CN" altLang="en-US" sz="1400" b="1"/>
              <a:t>void insertBidder_1(SqList &amp;L, Bidder newBidder)</a:t>
            </a:r>
            <a:endParaRPr lang="zh-CN" altLang="en-US" sz="1400" b="1"/>
          </a:p>
          <a:p>
            <a:r>
              <a:rPr lang="zh-CN" altLang="en-US" sz="1400" b="1"/>
              <a:t>{</a:t>
            </a:r>
            <a:endParaRPr lang="zh-CN" altLang="en-US" sz="1400" b="1"/>
          </a:p>
          <a:p>
            <a:r>
              <a:rPr lang="zh-CN" altLang="en-US" sz="1400" b="1"/>
              <a:t>    L.bidderGroup[L.length + 1] = newBidder;</a:t>
            </a:r>
            <a:endParaRPr lang="zh-CN" altLang="en-US" sz="1400" b="1"/>
          </a:p>
          <a:p>
            <a:r>
              <a:rPr lang="zh-CN" altLang="en-US" sz="1400" b="1"/>
              <a:t>    ++evalCount;</a:t>
            </a:r>
            <a:endParaRPr lang="zh-CN" altLang="en-US" sz="1400" b="1"/>
          </a:p>
          <a:p>
            <a:r>
              <a:rPr lang="zh-CN" altLang="en-US" sz="1400" b="1"/>
              <a:t>    ++L.length;</a:t>
            </a:r>
            <a:endParaRPr lang="zh-CN" altLang="en-US" sz="1400" b="1"/>
          </a:p>
          <a:p>
            <a:r>
              <a:rPr lang="zh-CN" altLang="en-US" sz="1400" b="1"/>
              <a:t>} // insertBidder_1</a:t>
            </a:r>
            <a:endParaRPr lang="zh-CN" altLang="en-US" sz="1400" b="1"/>
          </a:p>
          <a:p>
            <a:endParaRPr lang="zh-CN" altLang="en-US" sz="1400" b="1"/>
          </a:p>
          <a:p>
            <a:r>
              <a:rPr lang="zh-CN" altLang="en-US" sz="1400" b="1"/>
              <a:t>void insertBidder_2(SqList &amp;L, Bidder newBidder)</a:t>
            </a:r>
            <a:endParaRPr lang="zh-CN" altLang="en-US" sz="1400" b="1"/>
          </a:p>
          <a:p>
            <a:r>
              <a:rPr lang="zh-CN" altLang="en-US" sz="1400" b="1"/>
              <a:t>{</a:t>
            </a:r>
            <a:endParaRPr lang="zh-CN" altLang="en-US" sz="1400" b="1"/>
          </a:p>
          <a:p>
            <a:r>
              <a:rPr lang="zh-CN" altLang="en-US" sz="1400" b="1"/>
              <a:t>    int low = 1, high = L.length, m, j;</a:t>
            </a:r>
            <a:endParaRPr lang="zh-CN" altLang="en-US" sz="1400" b="1"/>
          </a:p>
          <a:p>
            <a:r>
              <a:rPr lang="zh-CN" altLang="en-US" sz="1400" b="1"/>
              <a:t>    while (low &lt;= high)</a:t>
            </a:r>
            <a:endParaRPr lang="zh-CN" altLang="en-US" sz="1400" b="1"/>
          </a:p>
          <a:p>
            <a:r>
              <a:rPr lang="zh-CN" altLang="en-US" sz="1400" b="1"/>
              <a:t>    {</a:t>
            </a:r>
            <a:endParaRPr lang="zh-CN" altLang="en-US" sz="1400" b="1"/>
          </a:p>
          <a:p>
            <a:r>
              <a:rPr lang="zh-CN" altLang="en-US" sz="1400" b="1"/>
              <a:t>        m = (low + high) / 2;</a:t>
            </a:r>
            <a:endParaRPr lang="zh-CN" altLang="en-US" sz="1400" b="1"/>
          </a:p>
          <a:p>
            <a:r>
              <a:rPr lang="zh-CN" altLang="en-US" sz="1400" b="1"/>
              <a:t>        if (L.bidderGroup[m].price &gt; newBidder.price)</a:t>
            </a:r>
            <a:endParaRPr lang="zh-CN" altLang="en-US" sz="1400" b="1"/>
          </a:p>
          <a:p>
            <a:r>
              <a:rPr lang="zh-CN" altLang="en-US" sz="1400" b="1"/>
              <a:t>            high = m - 1;</a:t>
            </a:r>
            <a:endParaRPr lang="zh-CN" altLang="en-US" sz="1400" b="1"/>
          </a:p>
          <a:p>
            <a:r>
              <a:rPr lang="zh-CN" altLang="en-US" sz="1400" b="1"/>
              <a:t>        else</a:t>
            </a:r>
            <a:endParaRPr lang="zh-CN" altLang="en-US" sz="1400" b="1"/>
          </a:p>
          <a:p>
            <a:r>
              <a:rPr lang="zh-CN" altLang="en-US" sz="1400" b="1"/>
              <a:t>            low = m + 1;</a:t>
            </a:r>
            <a:endParaRPr lang="zh-CN" altLang="en-US" sz="1400" b="1"/>
          </a:p>
          <a:p>
            <a:r>
              <a:rPr lang="zh-CN" altLang="en-US" sz="1400" b="1"/>
              <a:t>        ++compCount;</a:t>
            </a:r>
            <a:endParaRPr lang="zh-CN" altLang="en-US" sz="1400" b="1"/>
          </a:p>
          <a:p>
            <a:r>
              <a:rPr lang="zh-CN" altLang="en-US" sz="1400" b="1"/>
              <a:t>    } // while</a:t>
            </a:r>
            <a:endParaRPr lang="zh-CN" altLang="en-US" sz="1400" b="1"/>
          </a:p>
          <a:p>
            <a:r>
              <a:rPr lang="zh-CN" altLang="en-US" sz="1400" b="1"/>
              <a:t>    for (j = L.length; j &gt;= high; --j)</a:t>
            </a:r>
            <a:endParaRPr lang="zh-CN" altLang="en-US" sz="1400" b="1"/>
          </a:p>
          <a:p>
            <a:r>
              <a:rPr lang="zh-CN" altLang="en-US" sz="1400" b="1"/>
              <a:t>    {</a:t>
            </a:r>
            <a:endParaRPr lang="zh-CN" altLang="en-US" sz="1400" b="1"/>
          </a:p>
          <a:p>
            <a:r>
              <a:rPr lang="zh-CN" altLang="en-US" sz="1400" b="1"/>
              <a:t>        L.bidderGroup[j + 1] = L.bidderGroup[j];</a:t>
            </a:r>
            <a:endParaRPr lang="zh-CN" altLang="en-US" sz="1400" b="1"/>
          </a:p>
          <a:p>
            <a:r>
              <a:rPr lang="zh-CN" altLang="en-US" sz="1400" b="1"/>
              <a:t>        ++evalCount;</a:t>
            </a:r>
            <a:endParaRPr lang="zh-CN" altLang="en-US" sz="1400" b="1"/>
          </a:p>
          <a:p>
            <a:r>
              <a:rPr lang="zh-CN" altLang="en-US" sz="1400" b="1"/>
              <a:t>    }</a:t>
            </a:r>
            <a:endParaRPr lang="zh-CN" altLang="en-US" sz="1400" b="1"/>
          </a:p>
          <a:p>
            <a:r>
              <a:rPr lang="zh-CN" altLang="en-US" sz="1400" b="1"/>
              <a:t>    L.bidderGroup[low] = newBidder;</a:t>
            </a:r>
            <a:endParaRPr lang="zh-CN" altLang="en-US" sz="1400" b="1"/>
          </a:p>
          <a:p>
            <a:r>
              <a:rPr lang="zh-CN" altLang="en-US" sz="1400" b="1"/>
              <a:t>    ++evalCount;</a:t>
            </a:r>
            <a:endParaRPr lang="zh-CN" altLang="en-US" sz="1400" b="1"/>
          </a:p>
          <a:p>
            <a:r>
              <a:rPr lang="zh-CN" altLang="en-US" sz="1400" b="1"/>
              <a:t>    ++L.length;</a:t>
            </a:r>
            <a:endParaRPr lang="zh-CN" altLang="en-US" sz="1400" b="1"/>
          </a:p>
          <a:p>
            <a:r>
              <a:rPr lang="zh-CN" altLang="en-US" sz="1400" b="1"/>
              <a:t>} // insertBidder_2</a:t>
            </a:r>
            <a:endParaRPr lang="zh-CN" altLang="en-US" sz="1400" b="1"/>
          </a:p>
        </p:txBody>
      </p:sp>
      <p:sp>
        <p:nvSpPr>
          <p:cNvPr id="3" name="文本框 2"/>
          <p:cNvSpPr txBox="1"/>
          <p:nvPr/>
        </p:nvSpPr>
        <p:spPr>
          <a:xfrm>
            <a:off x="4741545" y="121920"/>
            <a:ext cx="627507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a:t>
            </a:r>
            <a:r>
              <a:rPr lang="zh-CN" altLang="en-US" b="1"/>
              <a:t>实现全局变量数组 bidderGroup 的插入/删除操作</a:t>
            </a:r>
            <a:endParaRPr lang="zh-CN" altLang="en-US" b="1"/>
          </a:p>
        </p:txBody>
      </p:sp>
    </p:spTree>
    <p:custDataLst>
      <p:tags r:id="rId7"/>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4314825" y="0"/>
            <a:ext cx="407543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131445" y="111125"/>
            <a:ext cx="4415155" cy="4892675"/>
          </a:xfrm>
          <a:prstGeom prst="rect">
            <a:avLst/>
          </a:prstGeom>
          <a:noFill/>
        </p:spPr>
        <p:txBody>
          <a:bodyPr wrap="square" rtlCol="0">
            <a:spAutoFit/>
          </a:bodyPr>
          <a:p>
            <a:r>
              <a:rPr lang="zh-CN" altLang="en-US" b="1">
                <a:sym typeface="+mn-ea"/>
              </a:rPr>
              <a:t>    </a:t>
            </a:r>
            <a:r>
              <a:rPr lang="zh-CN" altLang="en-US" sz="1400" b="1">
                <a:sym typeface="+mn-ea"/>
              </a:rPr>
              <a:t>void insertBidder(SqList &amp;L)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Bidder newBidder;</a:t>
            </a:r>
            <a:endParaRPr lang="zh-CN" altLang="en-US" sz="1400" b="1">
              <a:sym typeface="+mn-ea"/>
            </a:endParaRPr>
          </a:p>
          <a:p>
            <a:r>
              <a:rPr lang="zh-CN" altLang="en-US" sz="1400" b="1">
                <a:sym typeface="+mn-ea"/>
              </a:rPr>
              <a:t>    do</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"\nEnter the biider's price(1000~9999):";</a:t>
            </a:r>
            <a:endParaRPr lang="zh-CN" altLang="en-US" sz="1400" b="1">
              <a:sym typeface="+mn-ea"/>
            </a:endParaRPr>
          </a:p>
          <a:p>
            <a:r>
              <a:rPr lang="zh-CN" altLang="en-US" sz="1400" b="1">
                <a:sym typeface="+mn-ea"/>
              </a:rPr>
              <a:t>        cin &gt;&gt; newBidder.price;</a:t>
            </a:r>
            <a:endParaRPr lang="zh-CN" altLang="en-US" sz="1400" b="1">
              <a:sym typeface="+mn-ea"/>
            </a:endParaRPr>
          </a:p>
          <a:p>
            <a:r>
              <a:rPr lang="zh-CN" altLang="en-US" sz="1400" b="1">
                <a:sym typeface="+mn-ea"/>
              </a:rPr>
              <a:t>        cout &lt;&lt; "\nEnter the bidder's phone(1000~9999):";</a:t>
            </a:r>
            <a:endParaRPr lang="zh-CN" altLang="en-US" sz="1400" b="1">
              <a:sym typeface="+mn-ea"/>
            </a:endParaRPr>
          </a:p>
          <a:p>
            <a:r>
              <a:rPr lang="zh-CN" altLang="en-US" sz="1400" b="1">
                <a:sym typeface="+mn-ea"/>
              </a:rPr>
              <a:t>        cin &gt;&gt; newBidder.phoneNumber;</a:t>
            </a:r>
            <a:endParaRPr lang="zh-CN" altLang="en-US" sz="1400" b="1">
              <a:sym typeface="+mn-ea"/>
            </a:endParaRPr>
          </a:p>
          <a:p>
            <a:r>
              <a:rPr lang="zh-CN" altLang="en-US" sz="1400" b="1">
                <a:sym typeface="+mn-ea"/>
              </a:rPr>
              <a:t>    } while (!(newBidder.phoneNumber &gt;= 1000 &amp;&amp; newBidder.phoneNumber &lt;= 9999 &amp;&amp; newBidder.price &gt;= 1000 &amp;&amp; newBidder.price &lt;= 9999));</a:t>
            </a:r>
            <a:endParaRPr lang="zh-CN" altLang="en-US" sz="1400" b="1">
              <a:sym typeface="+mn-ea"/>
            </a:endParaRPr>
          </a:p>
          <a:p>
            <a:r>
              <a:rPr lang="zh-CN" altLang="en-US" sz="1400" b="1">
                <a:sym typeface="+mn-ea"/>
              </a:rPr>
              <a:t>    if (ifSorted == 0)</a:t>
            </a:r>
            <a:endParaRPr lang="zh-CN" altLang="en-US" sz="1400" b="1">
              <a:sym typeface="+mn-ea"/>
            </a:endParaRPr>
          </a:p>
          <a:p>
            <a:r>
              <a:rPr lang="zh-CN" altLang="en-US" sz="1400" b="1">
                <a:sym typeface="+mn-ea"/>
              </a:rPr>
              <a:t>        insertBidder_1(L, newBidder);</a:t>
            </a:r>
            <a:endParaRPr lang="zh-CN" altLang="en-US" sz="1400" b="1">
              <a:sym typeface="+mn-ea"/>
            </a:endParaRPr>
          </a:p>
          <a:p>
            <a:r>
              <a:rPr lang="zh-CN" altLang="en-US" sz="1400" b="1">
                <a:sym typeface="+mn-ea"/>
              </a:rPr>
              <a:t>    if (ifSorted == 1)</a:t>
            </a:r>
            <a:endParaRPr lang="zh-CN" altLang="en-US" sz="1400" b="1">
              <a:sym typeface="+mn-ea"/>
            </a:endParaRPr>
          </a:p>
          <a:p>
            <a:r>
              <a:rPr lang="zh-CN" altLang="en-US" sz="1400" b="1">
                <a:sym typeface="+mn-ea"/>
              </a:rPr>
              <a:t>        insertBidder_2(L, newBidder);</a:t>
            </a:r>
            <a:endParaRPr lang="zh-CN" altLang="en-US" sz="1400" b="1">
              <a:sym typeface="+mn-ea"/>
            </a:endParaRPr>
          </a:p>
          <a:p>
            <a:r>
              <a:rPr lang="zh-CN" altLang="en-US" sz="1400" b="1">
                <a:sym typeface="+mn-ea"/>
              </a:rPr>
              <a:t>} // insertBidder</a:t>
            </a:r>
            <a:endParaRPr lang="zh-CN" altLang="en-US" sz="1400" b="1">
              <a:sym typeface="+mn-ea"/>
            </a:endParaRPr>
          </a:p>
          <a:p>
            <a:endParaRPr lang="zh-CN" altLang="en-US" sz="1400" b="1">
              <a:sym typeface="+mn-ea"/>
            </a:endParaRPr>
          </a:p>
          <a:p>
            <a:endParaRPr lang="zh-CN" altLang="en-US" sz="1400" b="1">
              <a:sym typeface="+mn-ea"/>
            </a:endParaRPr>
          </a:p>
        </p:txBody>
      </p:sp>
      <p:sp>
        <p:nvSpPr>
          <p:cNvPr id="2" name="文本框 1"/>
          <p:cNvSpPr txBox="1"/>
          <p:nvPr/>
        </p:nvSpPr>
        <p:spPr>
          <a:xfrm>
            <a:off x="4239895" y="0"/>
            <a:ext cx="4515485" cy="7262495"/>
          </a:xfrm>
          <a:prstGeom prst="rect">
            <a:avLst/>
          </a:prstGeom>
          <a:noFill/>
        </p:spPr>
        <p:txBody>
          <a:bodyPr wrap="square" rtlCol="0">
            <a:spAutoFit/>
          </a:bodyPr>
          <a:p>
            <a:r>
              <a:rPr lang="zh-CN" altLang="en-US" sz="1400" b="1">
                <a:sym typeface="+mn-ea"/>
              </a:rPr>
              <a:t>   </a:t>
            </a:r>
            <a:r>
              <a:rPr lang="zh-CN" altLang="en-US" sz="1400" b="1">
                <a:sym typeface="+mn-ea"/>
              </a:rPr>
              <a:t>void deleteBidder(SqList &amp;L)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int t, i = 1, j;</a:t>
            </a:r>
            <a:endParaRPr lang="zh-CN" altLang="en-US" sz="1400" b="1">
              <a:sym typeface="+mn-ea"/>
            </a:endParaRPr>
          </a:p>
          <a:p>
            <a:r>
              <a:rPr lang="zh-CN" altLang="en-US" sz="1400" b="1">
                <a:sym typeface="+mn-ea"/>
              </a:rPr>
              <a:t>    if (L.length == 0)</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"\nThere is no bid." &lt;&lt; endl;</a:t>
            </a:r>
            <a:endParaRPr lang="zh-CN" altLang="en-US" sz="1400" b="1">
              <a:sym typeface="+mn-ea"/>
            </a:endParaRPr>
          </a:p>
          <a:p>
            <a:r>
              <a:rPr lang="zh-CN" altLang="en-US" sz="1400" b="1">
                <a:sym typeface="+mn-ea"/>
              </a:rPr>
              <a:t>        return;</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"Enter the bidder's phone:";</a:t>
            </a:r>
            <a:endParaRPr lang="zh-CN" altLang="en-US" sz="1400" b="1">
              <a:sym typeface="+mn-ea"/>
            </a:endParaRPr>
          </a:p>
          <a:p>
            <a:r>
              <a:rPr lang="zh-CN" altLang="en-US" sz="1400" b="1">
                <a:sym typeface="+mn-ea"/>
              </a:rPr>
              <a:t>    cin &gt;&gt; t;</a:t>
            </a:r>
            <a:endParaRPr lang="zh-CN" altLang="en-US" sz="1400" b="1">
              <a:sym typeface="+mn-ea"/>
            </a:endParaRPr>
          </a:p>
          <a:p>
            <a:endParaRPr lang="zh-CN" altLang="en-US" sz="1400" b="1">
              <a:sym typeface="+mn-ea"/>
            </a:endParaRPr>
          </a:p>
          <a:p>
            <a:r>
              <a:rPr lang="zh-CN" altLang="en-US" sz="1400" b="1">
                <a:sym typeface="+mn-ea"/>
              </a:rPr>
              <a:t>    while (TRUE)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if (L.bidderGroup[i].phoneNumber != t)</a:t>
            </a:r>
            <a:endParaRPr lang="zh-CN" altLang="en-US" sz="1400" b="1">
              <a:sym typeface="+mn-ea"/>
            </a:endParaRPr>
          </a:p>
          <a:p>
            <a:r>
              <a:rPr lang="zh-CN" altLang="en-US" sz="1400" b="1">
                <a:sym typeface="+mn-ea"/>
              </a:rPr>
              <a:t>            i++;</a:t>
            </a:r>
            <a:endParaRPr lang="zh-CN" altLang="en-US" sz="1400" b="1">
              <a:sym typeface="+mn-ea"/>
            </a:endParaRPr>
          </a:p>
          <a:p>
            <a:r>
              <a:rPr lang="zh-CN" altLang="en-US" sz="1400" b="1">
                <a:sym typeface="+mn-ea"/>
              </a:rPr>
              <a:t>        else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for (; i &lt; L.length; ++i)</a:t>
            </a:r>
            <a:endParaRPr lang="zh-CN" altLang="en-US" sz="1400" b="1">
              <a:sym typeface="+mn-ea"/>
            </a:endParaRPr>
          </a:p>
          <a:p>
            <a:r>
              <a:rPr lang="zh-CN" altLang="en-US" sz="1400" b="1">
                <a:sym typeface="+mn-ea"/>
              </a:rPr>
              <a:t>            {   L.bidderGroup[i] = L.bidderGroup[i + 1];</a:t>
            </a:r>
            <a:endParaRPr lang="zh-CN" altLang="en-US" sz="1400" b="1">
              <a:sym typeface="+mn-ea"/>
            </a:endParaRPr>
          </a:p>
          <a:p>
            <a:r>
              <a:rPr lang="zh-CN" altLang="en-US" sz="1400" b="1">
                <a:sym typeface="+mn-ea"/>
              </a:rPr>
              <a:t>                ++evalCount;}</a:t>
            </a:r>
            <a:endParaRPr lang="zh-CN" altLang="en-US" sz="1400" b="1">
              <a:sym typeface="+mn-ea"/>
            </a:endParaRPr>
          </a:p>
          <a:p>
            <a:r>
              <a:rPr lang="zh-CN" altLang="en-US" sz="1400" b="1">
                <a:sym typeface="+mn-ea"/>
              </a:rPr>
              <a:t>            --L.length;</a:t>
            </a:r>
            <a:endParaRPr lang="zh-CN" altLang="en-US" sz="1400" b="1">
              <a:sym typeface="+mn-ea"/>
            </a:endParaRPr>
          </a:p>
          <a:p>
            <a:r>
              <a:rPr lang="zh-CN" altLang="en-US" sz="1400" b="1">
                <a:sym typeface="+mn-ea"/>
              </a:rPr>
              <a:t>            cout &lt;&lt; "\nDelete Finished.\n"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if (i &gt; L.length)</a:t>
            </a:r>
            <a:endParaRPr lang="zh-CN" altLang="en-US" sz="1400" b="1">
              <a:sym typeface="+mn-ea"/>
            </a:endParaRPr>
          </a:p>
          <a:p>
            <a:r>
              <a:rPr lang="zh-CN" altLang="en-US" sz="1400" b="1">
                <a:sym typeface="+mn-ea"/>
              </a:rPr>
              <a:t>            break;</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"\nBidder not found.\n"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 deleteBidder</a:t>
            </a:r>
            <a:endParaRPr lang="zh-CN" altLang="en-US" sz="1400" b="1">
              <a:sym typeface="+mn-ea"/>
            </a:endParaRPr>
          </a:p>
          <a:p>
            <a:endParaRPr lang="zh-CN" altLang="en-US" sz="1600" b="1"/>
          </a:p>
          <a:p>
            <a:endParaRPr lang="zh-CN" altLang="en-US" sz="1600"/>
          </a:p>
        </p:txBody>
      </p:sp>
      <p:sp>
        <p:nvSpPr>
          <p:cNvPr id="3" name="文本框 2"/>
          <p:cNvSpPr txBox="1"/>
          <p:nvPr/>
        </p:nvSpPr>
        <p:spPr>
          <a:xfrm>
            <a:off x="8552180" y="111125"/>
            <a:ext cx="3784600" cy="3969385"/>
          </a:xfrm>
          <a:prstGeom prst="rect">
            <a:avLst/>
          </a:prstGeom>
          <a:noFill/>
        </p:spPr>
        <p:txBody>
          <a:bodyPr wrap="square" rtlCol="0">
            <a:spAutoFit/>
          </a:bodyPr>
          <a:p>
            <a:r>
              <a:rPr lang="zh-CN" altLang="en-US" sz="1400" b="1">
                <a:sym typeface="+mn-ea"/>
              </a:rPr>
              <a:t>// -----------------------------------</a:t>
            </a:r>
            <a:endParaRPr lang="zh-CN" altLang="en-US" sz="1400" b="1">
              <a:sym typeface="+mn-ea"/>
            </a:endParaRPr>
          </a:p>
          <a:p>
            <a:r>
              <a:rPr lang="zh-CN" altLang="en-US" sz="1400" b="1">
                <a:sym typeface="+mn-ea"/>
              </a:rPr>
              <a:t>// Choose insert or delete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void insertOrDelete(SqList &amp;L)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int choose = 0;</a:t>
            </a:r>
            <a:endParaRPr lang="zh-CN" altLang="en-US" sz="1400" b="1">
              <a:sym typeface="+mn-ea"/>
            </a:endParaRPr>
          </a:p>
          <a:p>
            <a:r>
              <a:rPr lang="zh-CN" altLang="en-US" sz="1400" b="1">
                <a:sym typeface="+mn-ea"/>
              </a:rPr>
              <a:t>    while (!(choose == 1 || choose == 2))</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"\n1. Insert a bid\n"</a:t>
            </a:r>
            <a:endParaRPr lang="zh-CN" altLang="en-US" sz="1400" b="1">
              <a:sym typeface="+mn-ea"/>
            </a:endParaRPr>
          </a:p>
          <a:p>
            <a:r>
              <a:rPr lang="zh-CN" altLang="en-US" sz="1400" b="1">
                <a:sym typeface="+mn-ea"/>
              </a:rPr>
              <a:t>             &lt;&lt; "2. Delete a bid\n\n"</a:t>
            </a:r>
            <a:endParaRPr lang="zh-CN" altLang="en-US" sz="1400" b="1">
              <a:sym typeface="+mn-ea"/>
            </a:endParaRPr>
          </a:p>
          <a:p>
            <a:r>
              <a:rPr lang="zh-CN" altLang="en-US" sz="1400" b="1">
                <a:sym typeface="+mn-ea"/>
              </a:rPr>
              <a:t>             &lt;&lt; "Choose:";</a:t>
            </a:r>
            <a:endParaRPr lang="zh-CN" altLang="en-US" sz="1400" b="1">
              <a:sym typeface="+mn-ea"/>
            </a:endParaRPr>
          </a:p>
          <a:p>
            <a:r>
              <a:rPr lang="zh-CN" altLang="en-US" sz="1400" b="1">
                <a:sym typeface="+mn-ea"/>
              </a:rPr>
              <a:t>        cin &gt;&gt; choose;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if (choose == 1)</a:t>
            </a:r>
            <a:endParaRPr lang="zh-CN" altLang="en-US" sz="1400" b="1">
              <a:sym typeface="+mn-ea"/>
            </a:endParaRPr>
          </a:p>
          <a:p>
            <a:r>
              <a:rPr lang="zh-CN" altLang="en-US" sz="1400" b="1">
                <a:sym typeface="+mn-ea"/>
              </a:rPr>
              <a:t>        insertBidder(L);</a:t>
            </a:r>
            <a:endParaRPr lang="zh-CN" altLang="en-US" sz="1400" b="1">
              <a:sym typeface="+mn-ea"/>
            </a:endParaRPr>
          </a:p>
          <a:p>
            <a:r>
              <a:rPr lang="zh-CN" altLang="en-US" sz="1400" b="1">
                <a:sym typeface="+mn-ea"/>
              </a:rPr>
              <a:t>    if (choose == 2)</a:t>
            </a:r>
            <a:endParaRPr lang="zh-CN" altLang="en-US" sz="1400" b="1">
              <a:sym typeface="+mn-ea"/>
            </a:endParaRPr>
          </a:p>
          <a:p>
            <a:r>
              <a:rPr lang="zh-CN" altLang="en-US" sz="1400" b="1">
                <a:sym typeface="+mn-ea"/>
              </a:rPr>
              <a:t>        deleteBidder(L);</a:t>
            </a:r>
            <a:endParaRPr lang="zh-CN" altLang="en-US" sz="1400" b="1">
              <a:sym typeface="+mn-ea"/>
            </a:endParaRPr>
          </a:p>
          <a:p>
            <a:r>
              <a:rPr lang="zh-CN" altLang="en-US" sz="1400" b="1">
                <a:sym typeface="+mn-ea"/>
              </a:rPr>
              <a:t>} // insertOrDelete</a:t>
            </a:r>
            <a:endParaRPr lang="zh-CN" altLang="en-US" sz="1400"/>
          </a:p>
        </p:txBody>
      </p:sp>
    </p:spTree>
    <p:custDataLst>
      <p:tags r:id="rId6"/>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2" name="文本框 11"/>
          <p:cNvSpPr txBox="1"/>
          <p:nvPr>
            <p:custDataLst>
              <p:tags r:id="rId5"/>
            </p:custDataLst>
          </p:nvPr>
        </p:nvSpPr>
        <p:spPr>
          <a:xfrm>
            <a:off x="1198245" y="490220"/>
            <a:ext cx="1410970" cy="6000750"/>
          </a:xfrm>
          <a:prstGeom prst="rect">
            <a:avLst/>
          </a:prstGeom>
          <a:noFill/>
        </p:spPr>
        <p:txBody>
          <a:bodyPr vert="horz" wrap="square" lIns="46800" rIns="46800" rtlCol="0" anchor="t" anchorCtr="0">
            <a:noAutofit/>
          </a:bodyPr>
          <a:lstStyle/>
          <a:p>
            <a:pPr lvl="0" algn="dist">
              <a:lnSpc>
                <a:spcPct val="90000"/>
              </a:lnSpc>
              <a:defRPr/>
            </a:pPr>
            <a:r>
              <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rPr>
              <a:t>文件的载入和导出</a:t>
            </a:r>
            <a:endPar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6"/>
            </p:custDataLst>
          </p:nvPr>
        </p:nvSpPr>
        <p:spPr>
          <a:xfrm>
            <a:off x="4859020" y="767080"/>
            <a:ext cx="6039485" cy="6123940"/>
          </a:xfrm>
          <a:prstGeom prst="rect">
            <a:avLst/>
          </a:prstGeom>
          <a:noFill/>
        </p:spPr>
        <p:txBody>
          <a:bodyPr wrap="square" rtlCol="0">
            <a:spAutoFit/>
          </a:bodyPr>
          <a:p>
            <a:r>
              <a:rPr lang="zh-CN" altLang="en-US" sz="1400" b="1"/>
              <a:t>// -----------------------------------</a:t>
            </a:r>
            <a:endParaRPr lang="zh-CN" altLang="en-US" sz="1400" b="1"/>
          </a:p>
          <a:p>
            <a:r>
              <a:rPr lang="zh-CN" altLang="en-US" sz="1400" b="1"/>
              <a:t>// Output File</a:t>
            </a:r>
            <a:endParaRPr lang="zh-CN" altLang="en-US" sz="1400" b="1"/>
          </a:p>
          <a:p>
            <a:r>
              <a:rPr lang="zh-CN" altLang="en-US" sz="1400" b="1"/>
              <a:t>// -----------------------------------</a:t>
            </a:r>
            <a:endParaRPr lang="zh-CN" altLang="en-US" sz="1400" b="1"/>
          </a:p>
          <a:p>
            <a:r>
              <a:rPr lang="zh-CN" altLang="en-US" sz="1400" b="1"/>
              <a:t>void outputTheAllbidderList(SqList L)</a:t>
            </a:r>
            <a:endParaRPr lang="zh-CN" altLang="en-US" sz="1400" b="1"/>
          </a:p>
          <a:p>
            <a:r>
              <a:rPr lang="zh-CN" altLang="en-US" sz="1400" b="1"/>
              <a:t>{</a:t>
            </a:r>
            <a:endParaRPr lang="zh-CN" altLang="en-US" sz="1400" b="1"/>
          </a:p>
          <a:p>
            <a:r>
              <a:rPr lang="zh-CN" altLang="en-US" sz="1400" b="1"/>
              <a:t>    int i;</a:t>
            </a:r>
            <a:endParaRPr lang="zh-CN" altLang="en-US" sz="1400" b="1"/>
          </a:p>
          <a:p>
            <a:endParaRPr lang="zh-CN" altLang="en-US" sz="1400" b="1"/>
          </a:p>
          <a:p>
            <a:r>
              <a:rPr lang="zh-CN" altLang="en-US" sz="1400" b="1"/>
              <a:t>    if (L.length == 0)</a:t>
            </a:r>
            <a:endParaRPr lang="zh-CN" altLang="en-US" sz="1400" b="1"/>
          </a:p>
          <a:p>
            <a:r>
              <a:rPr lang="zh-CN" altLang="en-US" sz="1400" b="1"/>
              <a:t>    {</a:t>
            </a:r>
            <a:endParaRPr lang="zh-CN" altLang="en-US" sz="1400" b="1"/>
          </a:p>
          <a:p>
            <a:r>
              <a:rPr lang="zh-CN" altLang="en-US" sz="1400" b="1"/>
              <a:t>        cout &lt;&lt; "\nThere is no bid." &lt;&lt; endl;</a:t>
            </a:r>
            <a:endParaRPr lang="zh-CN" altLang="en-US" sz="1400" b="1"/>
          </a:p>
          <a:p>
            <a:r>
              <a:rPr lang="zh-CN" altLang="en-US" sz="1400" b="1"/>
              <a:t>        return;</a:t>
            </a:r>
            <a:endParaRPr lang="zh-CN" altLang="en-US" sz="1400" b="1"/>
          </a:p>
          <a:p>
            <a:r>
              <a:rPr lang="zh-CN" altLang="en-US" sz="1400" b="1"/>
              <a:t>    }</a:t>
            </a:r>
            <a:endParaRPr lang="zh-CN" altLang="en-US" sz="1400" b="1"/>
          </a:p>
          <a:p>
            <a:r>
              <a:rPr lang="zh-CN" altLang="en-US" sz="1400" b="1"/>
              <a:t>    FILE *fp;</a:t>
            </a:r>
            <a:endParaRPr lang="zh-CN" altLang="en-US" sz="1400" b="1"/>
          </a:p>
          <a:p>
            <a:r>
              <a:rPr lang="zh-CN" altLang="en-US" sz="1400" b="1"/>
              <a:t>    fp = fopen("BidderList", "w+");</a:t>
            </a:r>
            <a:endParaRPr lang="zh-CN" altLang="en-US" sz="1400" b="1"/>
          </a:p>
          <a:p>
            <a:r>
              <a:rPr lang="zh-CN" altLang="en-US" sz="1400" b="1"/>
              <a:t>    fprintf(fp, "This is the List of bidders\nWARNING: DO NOT MODIFY THE FORMAT!\n\n");</a:t>
            </a:r>
            <a:endParaRPr lang="zh-CN" altLang="en-US" sz="1400" b="1"/>
          </a:p>
          <a:p>
            <a:r>
              <a:rPr lang="zh-CN" altLang="en-US" sz="1400" b="1"/>
              <a:t>    fprintf(fp, "Length: %d\n\n", L.length);</a:t>
            </a:r>
            <a:endParaRPr lang="zh-CN" altLang="en-US" sz="1400" b="1"/>
          </a:p>
          <a:p>
            <a:r>
              <a:rPr lang="zh-CN" altLang="en-US" sz="1400" b="1"/>
              <a:t>    fprintf(fp, "ifSorted: %d\n\n", ifSorted);</a:t>
            </a:r>
            <a:endParaRPr lang="zh-CN" altLang="en-US" sz="1400" b="1"/>
          </a:p>
          <a:p>
            <a:r>
              <a:rPr lang="zh-CN" altLang="en-US" sz="1400" b="1"/>
              <a:t>    for (i = 1; i &lt;= L.length; ++i)</a:t>
            </a:r>
            <a:endParaRPr lang="zh-CN" altLang="en-US" sz="1400" b="1"/>
          </a:p>
          <a:p>
            <a:r>
              <a:rPr lang="zh-CN" altLang="en-US" sz="1400" b="1"/>
              <a:t>    {</a:t>
            </a:r>
            <a:endParaRPr lang="zh-CN" altLang="en-US" sz="1400" b="1"/>
          </a:p>
          <a:p>
            <a:r>
              <a:rPr lang="zh-CN" altLang="en-US" sz="1400" b="1"/>
              <a:t>        fprintf(fp, "Num %04d. Phone: %d  Price: %d\n", i, L.bidderGroup[i].phoneNumber, L.bidderGroup[i].price);</a:t>
            </a:r>
            <a:endParaRPr lang="zh-CN" altLang="en-US" sz="1400" b="1"/>
          </a:p>
          <a:p>
            <a:r>
              <a:rPr lang="zh-CN" altLang="en-US" sz="1400" b="1"/>
              <a:t>    }</a:t>
            </a:r>
            <a:endParaRPr lang="zh-CN" altLang="en-US" sz="1400" b="1"/>
          </a:p>
          <a:p>
            <a:r>
              <a:rPr lang="zh-CN" altLang="en-US" sz="1400" b="1"/>
              <a:t>    fclose(fp);</a:t>
            </a:r>
            <a:endParaRPr lang="zh-CN" altLang="en-US" sz="1400" b="1"/>
          </a:p>
          <a:p>
            <a:r>
              <a:rPr lang="zh-CN" altLang="en-US" sz="1400" b="1"/>
              <a:t>    cout &lt;&lt; "\nOutput Finished.\n\n"</a:t>
            </a:r>
            <a:endParaRPr lang="zh-CN" altLang="en-US" sz="1400" b="1"/>
          </a:p>
          <a:p>
            <a:r>
              <a:rPr lang="zh-CN" altLang="en-US" sz="1400" b="1"/>
              <a:t>         &lt;&lt; endl;</a:t>
            </a:r>
            <a:endParaRPr lang="zh-CN" altLang="en-US" sz="1400" b="1"/>
          </a:p>
          <a:p>
            <a:r>
              <a:rPr lang="zh-CN" altLang="en-US" sz="1400" b="1"/>
              <a:t>} // outputTheAllbidderList</a:t>
            </a:r>
            <a:endParaRPr lang="zh-CN" altLang="en-US" sz="1400" b="1"/>
          </a:p>
          <a:p>
            <a:endParaRPr lang="zh-CN" altLang="en-US" sz="1400" b="1"/>
          </a:p>
        </p:txBody>
      </p:sp>
      <p:sp>
        <p:nvSpPr>
          <p:cNvPr id="3" name="文本框 2"/>
          <p:cNvSpPr txBox="1"/>
          <p:nvPr/>
        </p:nvSpPr>
        <p:spPr>
          <a:xfrm>
            <a:off x="4741545" y="121920"/>
            <a:ext cx="6275070" cy="64516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a:t>
            </a:r>
            <a:r>
              <a:rPr lang="zh-CN" altLang="en-US" b="1"/>
              <a:t>1.将已有的外部数据文件载入全局变量数组 bidderGroup</a:t>
            </a:r>
            <a:endParaRPr lang="zh-CN" altLang="en-US" b="1"/>
          </a:p>
          <a:p>
            <a:r>
              <a:rPr lang="zh-CN" altLang="en-US" b="1"/>
              <a:t>    2.将程序内的 bidderGroup数据导出至外部文件</a:t>
            </a:r>
            <a:endParaRPr lang="zh-CN" altLang="en-US" b="1"/>
          </a:p>
        </p:txBody>
      </p:sp>
    </p:spTree>
    <p:custDataLst>
      <p:tags r:id="rId7"/>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5852795" y="0"/>
            <a:ext cx="6339205"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0" y="0"/>
            <a:ext cx="5748655" cy="6554470"/>
          </a:xfrm>
          <a:prstGeom prst="rect">
            <a:avLst/>
          </a:prstGeom>
          <a:noFill/>
        </p:spPr>
        <p:txBody>
          <a:bodyPr wrap="square" rtlCol="0">
            <a:spAutoFit/>
          </a:bodyPr>
          <a:p>
            <a:r>
              <a:rPr lang="zh-CN" altLang="en-US" sz="1400" b="1">
                <a:sym typeface="+mn-ea"/>
              </a:rPr>
              <a:t>// -----------------------------------</a:t>
            </a:r>
            <a:endParaRPr lang="zh-CN" altLang="en-US" sz="1400" b="1">
              <a:sym typeface="+mn-ea"/>
            </a:endParaRPr>
          </a:p>
          <a:p>
            <a:r>
              <a:rPr lang="zh-CN" altLang="en-US" sz="1400" b="1">
                <a:sym typeface="+mn-ea"/>
              </a:rPr>
              <a:t>// Load File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void loadTheAllbidderList(SqList &amp;L)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InitList_Sq(L);</a:t>
            </a:r>
            <a:endParaRPr lang="zh-CN" altLang="en-US" sz="1400" b="1">
              <a:sym typeface="+mn-ea"/>
            </a:endParaRPr>
          </a:p>
          <a:p>
            <a:r>
              <a:rPr lang="zh-CN" altLang="en-US" sz="1400" b="1">
                <a:sym typeface="+mn-ea"/>
              </a:rPr>
              <a:t>    int i, t;</a:t>
            </a:r>
            <a:endParaRPr lang="zh-CN" altLang="en-US" sz="1400" b="1">
              <a:sym typeface="+mn-ea"/>
            </a:endParaRPr>
          </a:p>
          <a:p>
            <a:r>
              <a:rPr lang="zh-CN" altLang="en-US" sz="1400" b="1">
                <a:sym typeface="+mn-ea"/>
              </a:rPr>
              <a:t>    FILE *fp;</a:t>
            </a:r>
            <a:endParaRPr lang="zh-CN" altLang="en-US" sz="1400" b="1">
              <a:sym typeface="+mn-ea"/>
            </a:endParaRPr>
          </a:p>
          <a:p>
            <a:endParaRPr lang="zh-CN" altLang="en-US" sz="1400" b="1">
              <a:sym typeface="+mn-ea"/>
            </a:endParaRPr>
          </a:p>
          <a:p>
            <a:r>
              <a:rPr lang="zh-CN" altLang="en-US" sz="1400" b="1">
                <a:sym typeface="+mn-ea"/>
              </a:rPr>
              <a:t>    if ((fp = fopen("BidderList", "r")) == NULL)</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"\nFile not found!\n"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fscanf(fp, "This is the List of bidders\nWARNING: DO NOT MODIFY THE FORMAT!\n\n");</a:t>
            </a:r>
            <a:endParaRPr lang="zh-CN" altLang="en-US" sz="1400" b="1">
              <a:sym typeface="+mn-ea"/>
            </a:endParaRPr>
          </a:p>
          <a:p>
            <a:r>
              <a:rPr lang="zh-CN" altLang="en-US" sz="1400" b="1">
                <a:sym typeface="+mn-ea"/>
              </a:rPr>
              <a:t>    fscanf(fp, "Length: %d\n\n", &amp;L.length);</a:t>
            </a:r>
            <a:endParaRPr lang="zh-CN" altLang="en-US" sz="1400" b="1">
              <a:sym typeface="+mn-ea"/>
            </a:endParaRPr>
          </a:p>
          <a:p>
            <a:r>
              <a:rPr lang="zh-CN" altLang="en-US" sz="1400" b="1">
                <a:sym typeface="+mn-ea"/>
              </a:rPr>
              <a:t>    fscanf(fp, "ifSorted: %d\n\n", &amp;ifSorted);</a:t>
            </a:r>
            <a:endParaRPr lang="zh-CN" altLang="en-US" sz="1400" b="1">
              <a:sym typeface="+mn-ea"/>
            </a:endParaRPr>
          </a:p>
          <a:p>
            <a:endParaRPr lang="zh-CN" altLang="en-US" sz="1400" b="1">
              <a:sym typeface="+mn-ea"/>
            </a:endParaRPr>
          </a:p>
          <a:p>
            <a:r>
              <a:rPr lang="zh-CN" altLang="en-US" sz="1400" b="1">
                <a:sym typeface="+mn-ea"/>
              </a:rPr>
              <a:t>    for (i = 1; i &lt;= L.length; ++i)</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fscanf(fp, "Num %04d. Phone: %d  Price: %d\n", &amp;t, &amp;L.bidderGroup[i].phoneNumber, &amp;L.bidderGroup[i].price);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fclose(fp);</a:t>
            </a:r>
            <a:endParaRPr lang="zh-CN" altLang="en-US" sz="1400" b="1">
              <a:sym typeface="+mn-ea"/>
            </a:endParaRPr>
          </a:p>
          <a:p>
            <a:r>
              <a:rPr lang="zh-CN" altLang="en-US" sz="1400" b="1">
                <a:sym typeface="+mn-ea"/>
              </a:rPr>
              <a:t>    cout &lt;&lt; "\nLoad Finished.\n\n"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 loadTheAllbidderList</a:t>
            </a:r>
            <a:endParaRPr lang="zh-CN" altLang="en-US" sz="1400" b="1">
              <a:sym typeface="+mn-ea"/>
            </a:endParaRPr>
          </a:p>
          <a:p>
            <a:endParaRPr lang="zh-CN" altLang="en-US" sz="1400" b="1">
              <a:sym typeface="+mn-ea"/>
            </a:endParaRPr>
          </a:p>
        </p:txBody>
      </p:sp>
      <p:sp>
        <p:nvSpPr>
          <p:cNvPr id="2" name="文本框 1"/>
          <p:cNvSpPr txBox="1"/>
          <p:nvPr/>
        </p:nvSpPr>
        <p:spPr>
          <a:xfrm>
            <a:off x="5928995" y="0"/>
            <a:ext cx="5542915" cy="6400800"/>
          </a:xfrm>
          <a:prstGeom prst="rect">
            <a:avLst/>
          </a:prstGeom>
          <a:noFill/>
        </p:spPr>
        <p:txBody>
          <a:bodyPr wrap="square" rtlCol="0">
            <a:spAutoFit/>
          </a:bodyPr>
          <a:p>
            <a:r>
              <a:rPr lang="zh-CN" altLang="en-US" sz="1400" b="1">
                <a:sym typeface="+mn-ea"/>
              </a:rPr>
              <a:t>// -----------------------------------</a:t>
            </a:r>
            <a:endParaRPr lang="zh-CN" altLang="en-US" sz="1400" b="1">
              <a:sym typeface="+mn-ea"/>
            </a:endParaRPr>
          </a:p>
          <a:p>
            <a:r>
              <a:rPr lang="zh-CN" altLang="en-US" sz="1400" b="1">
                <a:sym typeface="+mn-ea"/>
              </a:rPr>
              <a:t>// DESTROY THEM ALL!Wryyyyyyyyyyyyyy!!!</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void destroyTheTemp(SqList &amp;L)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delete L.bidderGroup;</a:t>
            </a:r>
            <a:endParaRPr lang="zh-CN" altLang="en-US" sz="1400" b="1">
              <a:sym typeface="+mn-ea"/>
            </a:endParaRPr>
          </a:p>
          <a:p>
            <a:r>
              <a:rPr lang="zh-CN" altLang="en-US" sz="1400" b="1">
                <a:sym typeface="+mn-ea"/>
              </a:rPr>
              <a:t>    L.length = 0;</a:t>
            </a:r>
            <a:endParaRPr lang="zh-CN" altLang="en-US" sz="1400" b="1">
              <a:sym typeface="+mn-ea"/>
            </a:endParaRPr>
          </a:p>
          <a:p>
            <a:r>
              <a:rPr lang="zh-CN" altLang="en-US" sz="1400" b="1">
                <a:sym typeface="+mn-ea"/>
              </a:rPr>
              <a:t>} // destroyTheTemp</a:t>
            </a:r>
            <a:endParaRPr lang="zh-CN" altLang="en-US" sz="1400" b="1">
              <a:sym typeface="+mn-ea"/>
            </a:endParaRPr>
          </a:p>
          <a:p>
            <a:endParaRPr lang="zh-CN" altLang="en-US" sz="1400" b="1">
              <a:sym typeface="+mn-ea"/>
            </a:endParaRPr>
          </a:p>
          <a:p>
            <a:r>
              <a:rPr lang="zh-CN" altLang="en-US" sz="1400" b="1">
                <a:sym typeface="+mn-ea"/>
              </a:rPr>
              <a:t>void destroyTheFile(void)</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FILE *fp;</a:t>
            </a:r>
            <a:endParaRPr lang="zh-CN" altLang="en-US" sz="1400" b="1">
              <a:sym typeface="+mn-ea"/>
            </a:endParaRPr>
          </a:p>
          <a:p>
            <a:endParaRPr lang="zh-CN" altLang="en-US" sz="1400" b="1">
              <a:sym typeface="+mn-ea"/>
            </a:endParaRPr>
          </a:p>
          <a:p>
            <a:r>
              <a:rPr lang="zh-CN" altLang="en-US" sz="1400" b="1">
                <a:sym typeface="+mn-ea"/>
              </a:rPr>
              <a:t>    if ((fp = fopen("BidderList", "r")) == NULL)</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"\nFile not found!\n"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fclose(fp);</a:t>
            </a:r>
            <a:endParaRPr lang="zh-CN" altLang="en-US" sz="1400" b="1">
              <a:sym typeface="+mn-ea"/>
            </a:endParaRPr>
          </a:p>
          <a:p>
            <a:endParaRPr lang="zh-CN" altLang="en-US" sz="1400" b="1">
              <a:sym typeface="+mn-ea"/>
            </a:endParaRPr>
          </a:p>
          <a:p>
            <a:r>
              <a:rPr lang="zh-CN" altLang="en-US" sz="1400" b="1">
                <a:sym typeface="+mn-ea"/>
              </a:rPr>
              <a:t>    system("del BidderList");</a:t>
            </a:r>
            <a:endParaRPr lang="zh-CN" altLang="en-US" sz="1400" b="1">
              <a:sym typeface="+mn-ea"/>
            </a:endParaRPr>
          </a:p>
          <a:p>
            <a:endParaRPr lang="zh-CN" altLang="en-US" sz="1400" b="1">
              <a:sym typeface="+mn-ea"/>
            </a:endParaRPr>
          </a:p>
          <a:p>
            <a:r>
              <a:rPr lang="zh-CN" altLang="en-US" sz="1400" b="1">
                <a:sym typeface="+mn-ea"/>
              </a:rPr>
              <a:t>    cout &lt;&lt; "\nDelete Finished.\n"</a:t>
            </a:r>
            <a:endParaRPr lang="zh-CN" altLang="en-US" sz="1400" b="1">
              <a:sym typeface="+mn-ea"/>
            </a:endParaRPr>
          </a:p>
          <a:p>
            <a:r>
              <a:rPr lang="zh-CN" altLang="en-US" sz="1400" b="1">
                <a:sym typeface="+mn-ea"/>
              </a:rPr>
              <a:t>         &lt;&lt; endl;</a:t>
            </a:r>
            <a:endParaRPr lang="zh-CN" altLang="en-US" sz="1400" b="1">
              <a:sym typeface="+mn-ea"/>
            </a:endParaRPr>
          </a:p>
          <a:p>
            <a:endParaRPr lang="zh-CN" altLang="en-US" sz="1400" b="1">
              <a:sym typeface="+mn-ea"/>
            </a:endParaRPr>
          </a:p>
          <a:p>
            <a:r>
              <a:rPr lang="zh-CN" altLang="en-US" sz="1400" b="1">
                <a:sym typeface="+mn-ea"/>
              </a:rPr>
              <a:t>} // destroyTheFile</a:t>
            </a:r>
            <a:endParaRPr lang="zh-CN" altLang="en-US" sz="1400" b="1">
              <a:sym typeface="+mn-ea"/>
            </a:endParaRPr>
          </a:p>
          <a:p>
            <a:endParaRPr lang="zh-CN" altLang="en-US" sz="1600" b="1"/>
          </a:p>
          <a:p>
            <a:endParaRPr lang="zh-CN" altLang="en-US" sz="1600"/>
          </a:p>
        </p:txBody>
      </p:sp>
    </p:spTree>
    <p:custDataLst>
      <p:tags r:id="rId6"/>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5411470" y="-63500"/>
            <a:ext cx="6780530" cy="692213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5412105" y="0"/>
            <a:ext cx="6600190" cy="6985635"/>
          </a:xfrm>
          <a:prstGeom prst="rect">
            <a:avLst/>
          </a:prstGeom>
          <a:noFill/>
        </p:spPr>
        <p:txBody>
          <a:bodyPr wrap="square" rtlCol="0">
            <a:spAutoFit/>
          </a:bodyPr>
          <a:p>
            <a:r>
              <a:rPr lang="zh-CN" altLang="en-US" sz="1400" b="1">
                <a:sym typeface="+mn-ea"/>
              </a:rPr>
              <a:t>bool outputTheListOfSuccessfulBidders(SqList 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if (L.length == 0)</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"\nThere is no bid\n"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 ERROR;</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if (ifSorted == 0)</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"\nThe List have not sorted.\n"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 ERROR;</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if (successfulBidders &lt;= 0 || successfulBidders &gt; L.length)</a:t>
            </a:r>
            <a:endParaRPr lang="zh-CN" altLang="en-US" sz="1400" b="1">
              <a:sym typeface="+mn-ea"/>
            </a:endParaRPr>
          </a:p>
          <a:p>
            <a:r>
              <a:rPr lang="zh-CN" altLang="en-US" sz="1400" b="1">
                <a:sym typeface="+mn-ea"/>
              </a:rPr>
              <a:t>        setTheNumberOfSuccessfulBidders(L);</a:t>
            </a:r>
            <a:endParaRPr lang="zh-CN" altLang="en-US" sz="1400" b="1">
              <a:sym typeface="+mn-ea"/>
            </a:endParaRPr>
          </a:p>
          <a:p>
            <a:r>
              <a:rPr lang="zh-CN" altLang="en-US" sz="1400" b="1">
                <a:sym typeface="+mn-ea"/>
              </a:rPr>
              <a:t>    FILE *fp;</a:t>
            </a:r>
            <a:endParaRPr lang="zh-CN" altLang="en-US" sz="1400" b="1">
              <a:sym typeface="+mn-ea"/>
            </a:endParaRPr>
          </a:p>
          <a:p>
            <a:r>
              <a:rPr lang="zh-CN" altLang="en-US" sz="1400" b="1">
                <a:sym typeface="+mn-ea"/>
              </a:rPr>
              <a:t>    int i;</a:t>
            </a:r>
            <a:endParaRPr lang="zh-CN" altLang="en-US" sz="1400" b="1">
              <a:sym typeface="+mn-ea"/>
            </a:endParaRPr>
          </a:p>
          <a:p>
            <a:r>
              <a:rPr lang="zh-CN" altLang="en-US" sz="1400" b="1">
                <a:sym typeface="+mn-ea"/>
              </a:rPr>
              <a:t>    fp = fopen("SucBidderList", "w+");</a:t>
            </a:r>
            <a:endParaRPr lang="zh-CN" altLang="en-US" sz="1400" b="1">
              <a:sym typeface="+mn-ea"/>
            </a:endParaRPr>
          </a:p>
          <a:p>
            <a:r>
              <a:rPr lang="zh-CN" altLang="en-US" sz="1400" b="1">
                <a:sym typeface="+mn-ea"/>
              </a:rPr>
              <a:t>    fprintf(fp, "This is the List of Successful bidders\n\n");</a:t>
            </a:r>
            <a:endParaRPr lang="zh-CN" altLang="en-US" sz="1400" b="1">
              <a:sym typeface="+mn-ea"/>
            </a:endParaRPr>
          </a:p>
          <a:p>
            <a:r>
              <a:rPr lang="zh-CN" altLang="en-US" sz="1400" b="1">
                <a:sym typeface="+mn-ea"/>
              </a:rPr>
              <a:t>    fprintf(fp, "Length: %d\n\n", successfulBidders);</a:t>
            </a:r>
            <a:endParaRPr lang="zh-CN" altLang="en-US" sz="1400" b="1">
              <a:sym typeface="+mn-ea"/>
            </a:endParaRPr>
          </a:p>
          <a:p>
            <a:r>
              <a:rPr lang="zh-CN" altLang="en-US" sz="1400" b="1">
                <a:sym typeface="+mn-ea"/>
              </a:rPr>
              <a:t>    for (i = 1; i &lt;= successfulBidders; ++i)</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fprintf(fp, "Num %04d. Phone: %d  Price: %d\n", i, L.bidderGroup[L.length - i].phoneNumber, L.bidderGroup[L.length - i].price);</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fclose(fp);</a:t>
            </a:r>
            <a:endParaRPr lang="zh-CN" altLang="en-US" sz="1400" b="1">
              <a:sym typeface="+mn-ea"/>
            </a:endParaRPr>
          </a:p>
          <a:p>
            <a:r>
              <a:rPr lang="zh-CN" altLang="en-US" sz="1400" b="1">
                <a:sym typeface="+mn-ea"/>
              </a:rPr>
              <a:t>    cout &lt;&lt; "\nOutput Finished.\n\n"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 OK;</a:t>
            </a:r>
            <a:endParaRPr lang="zh-CN" altLang="en-US" sz="1400" b="1">
              <a:sym typeface="+mn-ea"/>
            </a:endParaRPr>
          </a:p>
          <a:p>
            <a:r>
              <a:rPr lang="zh-CN" altLang="en-US" sz="1400" b="1">
                <a:sym typeface="+mn-ea"/>
              </a:rPr>
              <a:t>} // outputTheListOfSuccessfulBidders</a:t>
            </a:r>
            <a:endParaRPr lang="zh-CN" altLang="en-US" sz="1400"/>
          </a:p>
          <a:p>
            <a:endParaRPr lang="zh-CN" altLang="en-US" sz="1400" b="1">
              <a:sym typeface="+mn-ea"/>
            </a:endParaRPr>
          </a:p>
        </p:txBody>
      </p:sp>
      <p:sp>
        <p:nvSpPr>
          <p:cNvPr id="3" name="文本框 2"/>
          <p:cNvSpPr txBox="1"/>
          <p:nvPr/>
        </p:nvSpPr>
        <p:spPr>
          <a:xfrm>
            <a:off x="368300" y="335915"/>
            <a:ext cx="5273675" cy="5262245"/>
          </a:xfrm>
          <a:prstGeom prst="rect">
            <a:avLst/>
          </a:prstGeom>
          <a:noFill/>
        </p:spPr>
        <p:txBody>
          <a:bodyPr wrap="square" rtlCol="0">
            <a:spAutoFit/>
          </a:bodyPr>
          <a:p>
            <a:r>
              <a:rPr lang="zh-CN" altLang="en-US" sz="1400" b="1">
                <a:sym typeface="+mn-ea"/>
              </a:rPr>
              <a:t>// -----------------------------------</a:t>
            </a:r>
            <a:endParaRPr lang="zh-CN" altLang="en-US" sz="1400" b="1">
              <a:sym typeface="+mn-ea"/>
            </a:endParaRPr>
          </a:p>
          <a:p>
            <a:r>
              <a:rPr lang="zh-CN" altLang="en-US" sz="1400" b="1">
                <a:sym typeface="+mn-ea"/>
              </a:rPr>
              <a:t>// SuccessfulBidders</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void setTheNumberOfSuccessfulBidders(SqList L)</a:t>
            </a:r>
            <a:endParaRPr lang="zh-CN" altLang="en-US" sz="1400" b="1">
              <a:sym typeface="+mn-ea"/>
            </a:endParaRPr>
          </a:p>
          <a:p>
            <a:r>
              <a:rPr lang="zh-CN" altLang="en-US" sz="1400" b="1">
                <a:sym typeface="+mn-ea"/>
              </a:rPr>
              <a:t>{</a:t>
            </a:r>
            <a:endParaRPr lang="zh-CN" altLang="en-US" sz="1400" b="1">
              <a:sym typeface="+mn-ea"/>
            </a:endParaRPr>
          </a:p>
          <a:p>
            <a:r>
              <a:rPr lang="zh-CN" altLang="en-US" sz="1400" b="1">
                <a:sym typeface="+mn-ea"/>
              </a:rPr>
              <a:t>    if (L.length == 0)</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"\nThere is no bid\n"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return;</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do</a:t>
            </a:r>
            <a:endParaRPr lang="zh-CN" altLang="en-US" sz="1400" b="1">
              <a:sym typeface="+mn-ea"/>
            </a:endParaRPr>
          </a:p>
          <a:p>
            <a:r>
              <a:rPr lang="zh-CN" altLang="en-US" sz="1400" b="1">
                <a:sym typeface="+mn-ea"/>
              </a:rPr>
              <a:t>    {</a:t>
            </a:r>
            <a:endParaRPr lang="zh-CN" altLang="en-US" sz="1400" b="1">
              <a:sym typeface="+mn-ea"/>
            </a:endParaRPr>
          </a:p>
          <a:p>
            <a:r>
              <a:rPr lang="zh-CN" altLang="en-US" sz="1400" b="1">
                <a:sym typeface="+mn-ea"/>
              </a:rPr>
              <a:t>        cout &lt;&lt; "\nEnter the numbers of successful bidders(Now: " &lt;&lt; L.length &lt;&lt; " bidders):";</a:t>
            </a:r>
            <a:endParaRPr lang="zh-CN" altLang="en-US" sz="1400" b="1">
              <a:sym typeface="+mn-ea"/>
            </a:endParaRPr>
          </a:p>
          <a:p>
            <a:r>
              <a:rPr lang="zh-CN" altLang="en-US" sz="1400" b="1">
                <a:sym typeface="+mn-ea"/>
              </a:rPr>
              <a:t>        cin &gt;&gt; successfulBidders;</a:t>
            </a:r>
            <a:endParaRPr lang="zh-CN" altLang="en-US" sz="1400" b="1">
              <a:sym typeface="+mn-ea"/>
            </a:endParaRPr>
          </a:p>
          <a:p>
            <a:r>
              <a:rPr lang="zh-CN" altLang="en-US" sz="1400" b="1">
                <a:sym typeface="+mn-ea"/>
              </a:rPr>
              <a:t>    } while (successfulBidders &lt; 0 || successfulBidders &gt; L.length);</a:t>
            </a:r>
            <a:endParaRPr lang="zh-CN" altLang="en-US" sz="1400" b="1">
              <a:sym typeface="+mn-ea"/>
            </a:endParaRPr>
          </a:p>
          <a:p>
            <a:endParaRPr lang="zh-CN" altLang="en-US" sz="1400" b="1">
              <a:sym typeface="+mn-ea"/>
            </a:endParaRPr>
          </a:p>
          <a:p>
            <a:r>
              <a:rPr lang="zh-CN" altLang="en-US" sz="1400" b="1">
                <a:sym typeface="+mn-ea"/>
              </a:rPr>
              <a:t>    cout &lt;&lt; "\nSet Finished.\n"</a:t>
            </a:r>
            <a:endParaRPr lang="zh-CN" altLang="en-US" sz="1400" b="1">
              <a:sym typeface="+mn-ea"/>
            </a:endParaRPr>
          </a:p>
          <a:p>
            <a:r>
              <a:rPr lang="zh-CN" altLang="en-US" sz="1400" b="1">
                <a:sym typeface="+mn-ea"/>
              </a:rPr>
              <a:t>         &lt;&lt; endl;</a:t>
            </a:r>
            <a:endParaRPr lang="zh-CN" altLang="en-US" sz="1400" b="1">
              <a:sym typeface="+mn-ea"/>
            </a:endParaRPr>
          </a:p>
          <a:p>
            <a:r>
              <a:rPr lang="zh-CN" altLang="en-US" sz="1400" b="1">
                <a:sym typeface="+mn-ea"/>
              </a:rPr>
              <a:t>} // SetTheNumberOfSuccessfulBidders</a:t>
            </a:r>
            <a:endParaRPr lang="zh-CN" altLang="en-US" sz="1400" b="1">
              <a:sym typeface="+mn-ea"/>
            </a:endParaRPr>
          </a:p>
          <a:p>
            <a:endParaRPr lang="zh-CN" altLang="en-US" sz="1400" b="1">
              <a:sym typeface="+mn-ea"/>
            </a:endParaRPr>
          </a:p>
          <a:p>
            <a:endParaRPr lang="zh-CN" altLang="en-US" sz="1400"/>
          </a:p>
        </p:txBody>
      </p:sp>
    </p:spTree>
    <p:custDataLst>
      <p:tags r:id="rId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03</a:t>
            </a:r>
            <a:endPar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5014595" y="1920875"/>
            <a:ext cx="3533140" cy="1124585"/>
          </a:xfrm>
        </p:spPr>
        <p:txBody>
          <a:bodyPr>
            <a:normAutofit fontScale="90000"/>
          </a:bodyPr>
          <a:lstStyle/>
          <a:p>
            <a:r>
              <a:rPr lang="zh-CN" altLang="en-US" sz="5400" b="1" dirty="0"/>
              <a:t>调试与测试</a:t>
            </a:r>
            <a:endParaRPr lang="zh-CN" altLang="en-US" sz="5400" b="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4064000" y="0"/>
            <a:ext cx="8128000" cy="6563995"/>
          </a:xfrm>
          <a:prstGeom prst="rect">
            <a:avLst/>
          </a:prstGeom>
          <a:noFill/>
        </p:spPr>
        <p:txBody>
          <a:bodyPr wrap="square" lIns="90000" tIns="46800" rIns="90000" bIns="46800" rtlCol="0" anchor="ctr" anchorCtr="0">
            <a:normAutofit fontScale="80000"/>
          </a:bodyPr>
          <a:lstStyle/>
          <a:p>
            <a:pPr indent="0">
              <a:lnSpc>
                <a:spcPct val="150000"/>
              </a:lnSpc>
            </a:pP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本系统为模拟竞价系统，当程序运行后，用户可以在终端根据菜单输入相应数字从而获取自己想要功能。输入1后，系统会导入已有竞价表。输入2后，再输入你想生成的竞价信息的个数，便能随机生成指定数目的竞价信息,每一条信息包含一个手机号(序列号)和一个出价。输入3后，将当前程序中的竞价表导入文件。输入4后，系统会将当前程序中的竞价表从小到大排序，并输出当前最高的价格以及价格所属竞价者的电话号码。输入5后，系统会输出所有的竞价信息，以便查看。输入6后会出现两个选项，选项1为插入，选项2为删除。输入1后，再输入你想插入的竞价者的价格和号码即可将数据插入其中；输入2后，再输入你想删除的竞价者的号码，便可以删除相应的竞价信息。输入7后，输入数字即可自定义中标的人数。输入8后，系统会生成一个包含中标者的信息的文件。输入9后，系统会销毁竞价表。输入0后会退出该系统。【注】每次操作完成后，系统都会输出当前价格最高的竞价者。</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6"/>
            </p:custDataLst>
          </p:nvPr>
        </p:nvSpPr>
        <p:spPr>
          <a:xfrm>
            <a:off x="1304325" y="1208211"/>
            <a:ext cx="1455750" cy="4441575"/>
          </a:xfrm>
          <a:prstGeom prst="rect">
            <a:avLst/>
          </a:prstGeom>
          <a:noFill/>
        </p:spPr>
        <p:txBody>
          <a:bodyPr wrap="square" lIns="46800" rIns="46800" rtlCol="0" anchor="t" anchorCtr="0">
            <a:noAutofit/>
          </a:bodyPr>
          <a:lstStyle/>
          <a:p>
            <a:pPr lvl="0">
              <a:lnSpc>
                <a:spcPct val="110000"/>
              </a:lnSpc>
              <a:defRPr/>
            </a:pPr>
            <a:r>
              <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rPr>
              <a:t>用户手册</a:t>
            </a:r>
            <a:endPar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8953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Title 6"/>
          <p:cNvSpPr txBox="1"/>
          <p:nvPr>
            <p:custDataLst>
              <p:tags r:id="rId8"/>
            </p:custDataLst>
          </p:nvPr>
        </p:nvSpPr>
        <p:spPr>
          <a:xfrm>
            <a:off x="607576" y="3116175"/>
            <a:ext cx="10976675" cy="626701"/>
          </a:xfrm>
          <a:prstGeom prst="rect">
            <a:avLst/>
          </a:prstGeom>
          <a:noFill/>
          <a:ln w="3175">
            <a:noFill/>
            <a:prstDash val="dash"/>
          </a:ln>
        </p:spPr>
        <p:txBody>
          <a:bodyPr wrap="square" lIns="72000" tIns="36000" rIns="72000" bIns="36000" anchor="t" anchorCtr="0">
            <a:normAutofit fontScale="9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a:lnSpc>
                <a:spcPct val="100000"/>
              </a:lnSpc>
              <a:spcAft>
                <a:spcPts val="800"/>
              </a:spcAft>
              <a:defRPr/>
            </a:pPr>
            <a:r>
              <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调试与测试</a:t>
            </a:r>
            <a:endPar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9"/>
          <a:stretch>
            <a:fillRect/>
          </a:stretch>
        </p:blipFill>
        <p:spPr>
          <a:xfrm>
            <a:off x="385445" y="391795"/>
            <a:ext cx="2994660" cy="2667000"/>
          </a:xfrm>
          <a:prstGeom prst="rect">
            <a:avLst/>
          </a:prstGeom>
        </p:spPr>
      </p:pic>
      <p:pic>
        <p:nvPicPr>
          <p:cNvPr id="4" name="图片 3"/>
          <p:cNvPicPr>
            <a:picLocks noChangeAspect="1"/>
          </p:cNvPicPr>
          <p:nvPr/>
        </p:nvPicPr>
        <p:blipFill>
          <a:blip r:embed="rId10"/>
          <a:stretch>
            <a:fillRect/>
          </a:stretch>
        </p:blipFill>
        <p:spPr>
          <a:xfrm>
            <a:off x="4290695" y="391795"/>
            <a:ext cx="3011170" cy="2667000"/>
          </a:xfrm>
          <a:prstGeom prst="rect">
            <a:avLst/>
          </a:prstGeom>
        </p:spPr>
      </p:pic>
      <p:pic>
        <p:nvPicPr>
          <p:cNvPr id="5" name="图片 4"/>
          <p:cNvPicPr>
            <a:picLocks noChangeAspect="1"/>
          </p:cNvPicPr>
          <p:nvPr/>
        </p:nvPicPr>
        <p:blipFill>
          <a:blip r:embed="rId11"/>
          <a:stretch>
            <a:fillRect/>
          </a:stretch>
        </p:blipFill>
        <p:spPr>
          <a:xfrm>
            <a:off x="8201660" y="391795"/>
            <a:ext cx="3187065" cy="2667635"/>
          </a:xfrm>
          <a:prstGeom prst="rect">
            <a:avLst/>
          </a:prstGeom>
        </p:spPr>
      </p:pic>
      <p:pic>
        <p:nvPicPr>
          <p:cNvPr id="11" name="图片 10"/>
          <p:cNvPicPr>
            <a:picLocks noChangeAspect="1"/>
          </p:cNvPicPr>
          <p:nvPr/>
        </p:nvPicPr>
        <p:blipFill>
          <a:blip r:embed="rId12"/>
          <a:stretch>
            <a:fillRect/>
          </a:stretch>
        </p:blipFill>
        <p:spPr>
          <a:xfrm>
            <a:off x="2525395" y="3621405"/>
            <a:ext cx="2994660" cy="2803525"/>
          </a:xfrm>
          <a:prstGeom prst="rect">
            <a:avLst/>
          </a:prstGeom>
        </p:spPr>
      </p:pic>
      <p:pic>
        <p:nvPicPr>
          <p:cNvPr id="13" name="图片 12"/>
          <p:cNvPicPr>
            <a:picLocks noChangeAspect="1"/>
          </p:cNvPicPr>
          <p:nvPr/>
        </p:nvPicPr>
        <p:blipFill>
          <a:blip r:embed="rId13"/>
          <a:stretch>
            <a:fillRect/>
          </a:stretch>
        </p:blipFill>
        <p:spPr>
          <a:xfrm>
            <a:off x="6746875" y="3621405"/>
            <a:ext cx="4132580" cy="2803525"/>
          </a:xfrm>
          <a:prstGeom prst="rect">
            <a:avLst/>
          </a:prstGeom>
        </p:spPr>
      </p:pic>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custDataLst>
              <p:tags r:id="rId1"/>
            </p:custDataLst>
          </p:nvPr>
        </p:nvSpPr>
        <p:spPr bwMode="auto">
          <a:xfrm>
            <a:off x="3626802" y="0"/>
            <a:ext cx="71755" cy="6858000"/>
          </a:xfrm>
          <a:prstGeom prst="rect">
            <a:avLst/>
          </a:prstGeom>
          <a:solidFill>
            <a:schemeClr val="accent1"/>
          </a:solidFill>
          <a:ln w="19050">
            <a:noFill/>
            <a:round/>
          </a:ln>
        </p:spPr>
        <p:txBody>
          <a:bodyPr anchor="ctr"/>
          <a:lstStyle/>
          <a:p>
            <a:pPr algn="ctr">
              <a:lnSpc>
                <a:spcPct val="120000"/>
              </a:lnSpc>
            </a:pPr>
            <a:endParaRPr>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custDataLst>
              <p:tags r:id="rId2"/>
            </p:custDataLst>
          </p:nvPr>
        </p:nvGrpSpPr>
        <p:grpSpPr>
          <a:xfrm>
            <a:off x="3344545" y="4904105"/>
            <a:ext cx="3321685" cy="1041400"/>
            <a:chOff x="5267" y="7723"/>
            <a:chExt cx="5231" cy="1640"/>
          </a:xfrm>
        </p:grpSpPr>
        <p:sp>
          <p:nvSpPr>
            <p:cNvPr id="37" name="椭圆 36"/>
            <p:cNvSpPr/>
            <p:nvPr>
              <p:custDataLst>
                <p:tags r:id="rId3"/>
              </p:custDataLst>
            </p:nvPr>
          </p:nvSpPr>
          <p:spPr bwMode="auto">
            <a:xfrm>
              <a:off x="5267" y="8043"/>
              <a:ext cx="1000" cy="1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2"/>
                  </a:solidFill>
                  <a:latin typeface="Arial" panose="020B0604020202020204" pitchFamily="34" charset="0"/>
                  <a:ea typeface="微软雅黑" panose="020B0503020204020204" pitchFamily="34" charset="-122"/>
                  <a:sym typeface="Arial" panose="020B0604020202020204" pitchFamily="34" charset="0"/>
                </a:rPr>
                <a:t>04</a:t>
              </a:r>
              <a:endParaRPr lang="en-US" altLang="zh-CN" sz="280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custDataLst>
                <p:tags r:id="rId4"/>
              </p:custDataLst>
            </p:nvPr>
          </p:nvSpPr>
          <p:spPr>
            <a:xfrm>
              <a:off x="6624" y="7723"/>
              <a:ext cx="3874" cy="1640"/>
            </a:xfrm>
            <a:prstGeom prst="rect">
              <a:avLst/>
            </a:prstGeom>
            <a:noFill/>
          </p:spPr>
          <p:txBody>
            <a:bodyPr wrap="square" lIns="90000" tIns="46800" rIns="90000" bIns="0" anchor="ctr" anchorCtr="0">
              <a:no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总结</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grpSp>
      <p:grpSp>
        <p:nvGrpSpPr>
          <p:cNvPr id="5" name="组合 4"/>
          <p:cNvGrpSpPr/>
          <p:nvPr>
            <p:custDataLst>
              <p:tags r:id="rId5"/>
            </p:custDataLst>
          </p:nvPr>
        </p:nvGrpSpPr>
        <p:grpSpPr>
          <a:xfrm>
            <a:off x="3344545" y="3573780"/>
            <a:ext cx="3321685" cy="1041400"/>
            <a:chOff x="5267" y="5628"/>
            <a:chExt cx="5231" cy="1640"/>
          </a:xfrm>
        </p:grpSpPr>
        <p:sp>
          <p:nvSpPr>
            <p:cNvPr id="36" name="椭圆 35"/>
            <p:cNvSpPr/>
            <p:nvPr>
              <p:custDataLst>
                <p:tags r:id="rId6"/>
              </p:custDataLst>
            </p:nvPr>
          </p:nvSpPr>
          <p:spPr bwMode="auto">
            <a:xfrm>
              <a:off x="5267" y="5948"/>
              <a:ext cx="1000" cy="1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custDataLst>
                <p:tags r:id="rId7"/>
              </p:custDataLst>
            </p:nvPr>
          </p:nvSpPr>
          <p:spPr>
            <a:xfrm>
              <a:off x="6624" y="5628"/>
              <a:ext cx="3874" cy="164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调试与测试</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grpSp>
      <p:grpSp>
        <p:nvGrpSpPr>
          <p:cNvPr id="4" name="组合 3"/>
          <p:cNvGrpSpPr/>
          <p:nvPr>
            <p:custDataLst>
              <p:tags r:id="rId8"/>
            </p:custDataLst>
          </p:nvPr>
        </p:nvGrpSpPr>
        <p:grpSpPr>
          <a:xfrm>
            <a:off x="3344545" y="2243455"/>
            <a:ext cx="3321685" cy="1041400"/>
            <a:chOff x="5267" y="3533"/>
            <a:chExt cx="5231" cy="1640"/>
          </a:xfrm>
        </p:grpSpPr>
        <p:sp>
          <p:nvSpPr>
            <p:cNvPr id="35" name="椭圆 34"/>
            <p:cNvSpPr/>
            <p:nvPr>
              <p:custDataLst>
                <p:tags r:id="rId9"/>
              </p:custDataLst>
            </p:nvPr>
          </p:nvSpPr>
          <p:spPr bwMode="auto">
            <a:xfrm>
              <a:off x="5267" y="3853"/>
              <a:ext cx="1000" cy="1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lang="en-US" altLang="zh-CN" sz="28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custDataLst>
                <p:tags r:id="rId10"/>
              </p:custDataLst>
            </p:nvPr>
          </p:nvSpPr>
          <p:spPr>
            <a:xfrm>
              <a:off x="6624" y="3533"/>
              <a:ext cx="3874" cy="164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程序代码</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grpSp>
      <p:grpSp>
        <p:nvGrpSpPr>
          <p:cNvPr id="2" name="组合 1"/>
          <p:cNvGrpSpPr/>
          <p:nvPr>
            <p:custDataLst>
              <p:tags r:id="rId11"/>
            </p:custDataLst>
          </p:nvPr>
        </p:nvGrpSpPr>
        <p:grpSpPr>
          <a:xfrm>
            <a:off x="3344545" y="913130"/>
            <a:ext cx="3321685" cy="1041400"/>
            <a:chOff x="5267" y="1438"/>
            <a:chExt cx="5231" cy="1640"/>
          </a:xfrm>
        </p:grpSpPr>
        <p:sp>
          <p:nvSpPr>
            <p:cNvPr id="34" name="椭圆 33"/>
            <p:cNvSpPr/>
            <p:nvPr>
              <p:custDataLst>
                <p:tags r:id="rId12"/>
              </p:custDataLst>
            </p:nvPr>
          </p:nvSpPr>
          <p:spPr bwMode="auto">
            <a:xfrm>
              <a:off x="5267" y="1758"/>
              <a:ext cx="1000" cy="1000"/>
            </a:xfrm>
            <a:prstGeom prst="ellipse">
              <a:avLst/>
            </a:prstGeom>
            <a:solidFill>
              <a:schemeClr val="bg1"/>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文本框 40"/>
            <p:cNvSpPr txBox="1"/>
            <p:nvPr>
              <p:custDataLst>
                <p:tags r:id="rId13"/>
              </p:custDataLst>
            </p:nvPr>
          </p:nvSpPr>
          <p:spPr>
            <a:xfrm>
              <a:off x="6624" y="1438"/>
              <a:ext cx="3874" cy="1640"/>
            </a:xfrm>
            <a:prstGeom prst="rect">
              <a:avLst/>
            </a:prstGeom>
            <a:noFill/>
          </p:spPr>
          <p:txBody>
            <a:bodyPr wrap="square" lIns="90000" tIns="46800" rIns="90000" bIns="0" anchor="ctr" anchorCtr="0">
              <a:normAutofit/>
            </a:bodyPr>
            <a:lstStyle/>
            <a:p>
              <a:pPr algn="l" fontAlgn="auto">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程序设计</a:t>
              </a:r>
              <a:endParaRPr lang="zh-CN" altLang="en-US" sz="2000" b="1" spc="20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grpSp>
      <p:grpSp>
        <p:nvGrpSpPr>
          <p:cNvPr id="3" name="组合 2"/>
          <p:cNvGrpSpPr/>
          <p:nvPr>
            <p:custDataLst>
              <p:tags r:id="rId14"/>
            </p:custDataLst>
          </p:nvPr>
        </p:nvGrpSpPr>
        <p:grpSpPr>
          <a:xfrm>
            <a:off x="1461452" y="900000"/>
            <a:ext cx="1410335" cy="2849245"/>
            <a:chOff x="1140460" y="2004695"/>
            <a:chExt cx="1410335" cy="2849245"/>
          </a:xfrm>
        </p:grpSpPr>
        <p:sp>
          <p:nvSpPr>
            <p:cNvPr id="43" name="TextBox 9"/>
            <p:cNvSpPr txBox="1"/>
            <p:nvPr>
              <p:custDataLst>
                <p:tags r:id="rId15"/>
              </p:custDataLst>
            </p:nvPr>
          </p:nvSpPr>
          <p:spPr>
            <a:xfrm>
              <a:off x="2033730" y="3399871"/>
              <a:ext cx="517065" cy="1361912"/>
            </a:xfrm>
            <a:prstGeom prst="rect">
              <a:avLst/>
            </a:prstGeom>
            <a:noFill/>
            <a:ln>
              <a:noFill/>
            </a:ln>
          </p:spPr>
          <p:txBody>
            <a:bodyPr vert="eaVert" wrap="none">
              <a:spAutoFit/>
            </a:bodyPr>
            <a:lstStyle/>
            <a:p>
              <a:pPr algn="ctr">
                <a:lnSpc>
                  <a:spcPct val="120000"/>
                </a:lnSpc>
              </a:pPr>
              <a:r>
                <a:rPr lang="en-US" altLang="zh-CN">
                  <a:solidFill>
                    <a:schemeClr val="tx1">
                      <a:lumMod val="85000"/>
                      <a:lumOff val="15000"/>
                    </a:schemeClr>
                  </a:solidFill>
                  <a:latin typeface="Arial" panose="020B0604020202020204" pitchFamily="34" charset="0"/>
                  <a:ea typeface="微软雅黑" panose="020B0503020204020204" pitchFamily="34" charset="-122"/>
                  <a:cs typeface="等线 Light" panose="02010600030101010101" charset="-122"/>
                  <a:sym typeface="Arial" panose="020B0604020202020204" pitchFamily="34" charset="0"/>
                </a:rPr>
                <a:t>CONTENTS</a:t>
              </a:r>
              <a:endParaRPr lang="en-US" altLang="zh-CN">
                <a:solidFill>
                  <a:schemeClr val="tx1">
                    <a:lumMod val="85000"/>
                    <a:lumOff val="15000"/>
                  </a:schemeClr>
                </a:solidFill>
                <a:latin typeface="Arial" panose="020B0604020202020204" pitchFamily="34" charset="0"/>
                <a:ea typeface="微软雅黑" panose="020B0503020204020204" pitchFamily="34" charset="-122"/>
                <a:cs typeface="等线 Light" panose="02010600030101010101" charset="-122"/>
                <a:sym typeface="Arial" panose="020B0604020202020204" pitchFamily="34" charset="0"/>
              </a:endParaRPr>
            </a:p>
          </p:txBody>
        </p:sp>
        <p:sp>
          <p:nvSpPr>
            <p:cNvPr id="45" name="文本框 99"/>
            <p:cNvSpPr txBox="1"/>
            <p:nvPr>
              <p:custDataLst>
                <p:tags r:id="rId16"/>
              </p:custDataLst>
            </p:nvPr>
          </p:nvSpPr>
          <p:spPr>
            <a:xfrm>
              <a:off x="1140460" y="2004695"/>
              <a:ext cx="1071245" cy="2849245"/>
            </a:xfrm>
            <a:prstGeom prst="rect">
              <a:avLst/>
            </a:prstGeom>
            <a:noFill/>
            <a:ln w="9525">
              <a:noFill/>
            </a:ln>
          </p:spPr>
          <p:txBody>
            <a:bodyPr vert="eaVert" wrap="square">
              <a:noAutofit/>
            </a:bodyPr>
            <a:lstStyle/>
            <a:p>
              <a:pPr algn="ctr">
                <a:lnSpc>
                  <a:spcPct val="120000"/>
                </a:lnSpc>
              </a:pPr>
              <a:r>
                <a:rPr lang="zh-CN" altLang="en-US" sz="6000" b="1">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pitchFamily="34" charset="-122"/>
                  <a:sym typeface="Arial" panose="020B0604020202020204" pitchFamily="34" charset="0"/>
                </a:rPr>
                <a:t>目录</a:t>
              </a:r>
              <a:endParaRPr lang="zh-CN" altLang="en-US" sz="6000" b="1">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pitchFamily="34" charset="-122"/>
                <a:sym typeface="Arial" panose="020B0604020202020204" pitchFamily="34" charset="0"/>
              </a:endParaRPr>
            </a:p>
          </p:txBody>
        </p:sp>
      </p:gr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1.2"/>
                                          </p:val>
                                        </p:tav>
                                      </p:tavLst>
                                    </p:anim>
                                    <p:anim calcmode="lin" valueType="num">
                                      <p:cBhvr>
                                        <p:cTn id="8" dur="500" fill="hold"/>
                                        <p:tgtEl>
                                          <p:spTgt spid="33"/>
                                        </p:tgtEl>
                                        <p:attrNameLst>
                                          <p:attrName>ppt_h</p:attrName>
                                        </p:attrNameLst>
                                      </p:cBhvr>
                                      <p:tavLst>
                                        <p:tav tm="0">
                                          <p:val>
                                            <p:fltVal val="0"/>
                                          </p:val>
                                        </p:tav>
                                        <p:tav tm="100000">
                                          <p:val>
                                            <p:strVal val="#ppt_h*1.2"/>
                                          </p:val>
                                        </p:tav>
                                      </p:tavLst>
                                    </p:anim>
                                    <p:animEffect transition="in" filter="fade">
                                      <p:cBhvr>
                                        <p:cTn id="9" dur="500"/>
                                        <p:tgtEl>
                                          <p:spTgt spid="33"/>
                                        </p:tgtEl>
                                      </p:cBhvr>
                                    </p:animEffect>
                                    <p:anim to="" calcmode="lin" valueType="num">
                                      <p:cBhvr>
                                        <p:cTn id="10" dur="500" fill="hold">
                                          <p:stCondLst>
                                            <p:cond delay="0"/>
                                          </p:stCondLst>
                                        </p:cTn>
                                        <p:tgtEl>
                                          <p:spTgt spid="33"/>
                                        </p:tgtEl>
                                        <p:attrNameLst>
                                          <p:attrName>ppt_x</p:attrName>
                                        </p:attrNameLst>
                                      </p:cBhvr>
                                      <p:tavLst>
                                        <p:tav tm="0">
                                          <p:val>
                                            <p:fltVal val="0.64909"/>
                                          </p:val>
                                        </p:tav>
                                        <p:tav tm="100000">
                                          <p:val>
                                            <p:fltVal val="0.41057"/>
                                          </p:val>
                                        </p:tav>
                                      </p:tavLst>
                                    </p:anim>
                                    <p:anim to="" calcmode="lin" valueType="num">
                                      <p:cBhvr>
                                        <p:cTn id="11" dur="500" fill="hold">
                                          <p:stCondLst>
                                            <p:cond delay="0"/>
                                          </p:stCondLst>
                                        </p:cTn>
                                        <p:tgtEl>
                                          <p:spTgt spid="33"/>
                                        </p:tgtEl>
                                        <p:attrNameLst>
                                          <p:attrName>ppt_y</p:attrName>
                                        </p:attrNameLst>
                                      </p:cBhvr>
                                      <p:tavLst>
                                        <p:tav tm="0">
                                          <p:val>
                                            <p:fltVal val="0.5"/>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1.2"/>
                                          </p:val>
                                        </p:tav>
                                      </p:tavLst>
                                    </p:anim>
                                    <p:anim calcmode="lin" valueType="num">
                                      <p:cBhvr>
                                        <p:cTn id="17" dur="500" fill="hold"/>
                                        <p:tgtEl>
                                          <p:spTgt spid="2"/>
                                        </p:tgtEl>
                                        <p:attrNameLst>
                                          <p:attrName>ppt_h</p:attrName>
                                        </p:attrNameLst>
                                      </p:cBhvr>
                                      <p:tavLst>
                                        <p:tav tm="0">
                                          <p:val>
                                            <p:fltVal val="0"/>
                                          </p:val>
                                        </p:tav>
                                        <p:tav tm="100000">
                                          <p:val>
                                            <p:strVal val="#ppt_h*1.2"/>
                                          </p:val>
                                        </p:tav>
                                      </p:tavLst>
                                    </p:anim>
                                    <p:animEffect transition="in" filter="fade">
                                      <p:cBhvr>
                                        <p:cTn id="18" dur="500"/>
                                        <p:tgtEl>
                                          <p:spTgt spid="2"/>
                                        </p:tgtEl>
                                      </p:cBhvr>
                                    </p:animEffect>
                                    <p:anim to="" calcmode="lin" valueType="num">
                                      <p:cBhvr>
                                        <p:cTn id="19" dur="500" fill="hold">
                                          <p:stCondLst>
                                            <p:cond delay="0"/>
                                          </p:stCondLst>
                                        </p:cTn>
                                        <p:tgtEl>
                                          <p:spTgt spid="2"/>
                                        </p:tgtEl>
                                        <p:attrNameLst>
                                          <p:attrName>ppt_x</p:attrName>
                                        </p:attrNameLst>
                                      </p:cBhvr>
                                      <p:tavLst>
                                        <p:tav tm="0">
                                          <p:val>
                                            <p:fltVal val="0.64909"/>
                                          </p:val>
                                        </p:tav>
                                        <p:tav tm="100000">
                                          <p:val>
                                            <p:fltVal val="0.41057"/>
                                          </p:val>
                                        </p:tav>
                                      </p:tavLst>
                                    </p:anim>
                                    <p:anim to="" calcmode="lin" valueType="num">
                                      <p:cBhvr>
                                        <p:cTn id="20" dur="500" fill="hold">
                                          <p:stCondLst>
                                            <p:cond delay="0"/>
                                          </p:stCondLst>
                                        </p:cTn>
                                        <p:tgtEl>
                                          <p:spTgt spid="2"/>
                                        </p:tgtEl>
                                        <p:attrNameLst>
                                          <p:attrName>ppt_y</p:attrName>
                                        </p:attrNameLst>
                                      </p:cBhvr>
                                      <p:tavLst>
                                        <p:tav tm="0">
                                          <p:val>
                                            <p:fltVal val="0.5"/>
                                          </p:val>
                                        </p:tav>
                                        <p:tav tm="100000">
                                          <p:val>
                                            <p:fltVal val="0.20907"/>
                                          </p:val>
                                        </p:tav>
                                      </p:tavLst>
                                    </p:anim>
                                  </p:childTnLst>
                                </p:cTn>
                              </p:par>
                              <p:par>
                                <p:cTn id="21" presetID="35" presetClass="path" presetSubtype="0" accel="50000" decel="50000" fill="hold" grpId="1" nodeType="withEffect">
                                  <p:stCondLst>
                                    <p:cond delay="0"/>
                                  </p:stCondLst>
                                  <p:childTnLst>
                                    <p:anim calcmode="lin" valueType="num">
                                      <p:cBhvr additive="base">
                                        <p:cTn id="22" dur="500" fill="hold">
                                          <p:stCondLst>
                                            <p:cond delay="0"/>
                                          </p:stCondLst>
                                        </p:cTn>
                                        <p:tgtEl>
                                          <p:spTgt spid="33"/>
                                        </p:tgtEl>
                                        <p:attrNameLst>
                                          <p:attrName>ppt_x</p:attrName>
                                        </p:attrNameLst>
                                      </p:cBhvr>
                                      <p:tavLst>
                                        <p:tav tm="0">
                                          <p:val>
                                            <p:strVal val="ppt_x"/>
                                          </p:val>
                                        </p:tav>
                                        <p:tav tm="100000">
                                          <p:val>
                                            <p:fltVal val="0.30042"/>
                                          </p:val>
                                        </p:tav>
                                      </p:tavLst>
                                    </p:anim>
                                    <p:anim calcmode="lin" valueType="num">
                                      <p:cBhvr additive="base">
                                        <p:cTn id="23" dur="500" fill="hold">
                                          <p:stCondLst>
                                            <p:cond delay="0"/>
                                          </p:stCondLst>
                                        </p:cTn>
                                        <p:tgtEl>
                                          <p:spTgt spid="33"/>
                                        </p:tgtEl>
                                        <p:attrNameLst>
                                          <p:attrName>ppt_y</p:attrName>
                                        </p:attrNameLst>
                                      </p:cBhvr>
                                      <p:tavLst>
                                        <p:tav tm="0">
                                          <p:val>
                                            <p:strVal val="ppt_y"/>
                                          </p:val>
                                        </p:tav>
                                        <p:tav tm="100000">
                                          <p:val>
                                            <p:fltVal val="0.5"/>
                                          </p:val>
                                        </p:tav>
                                      </p:tavLst>
                                    </p:anim>
                                    <p:anim calcmode="lin" valueType="num">
                                      <p:cBhvr additive="base">
                                        <p:cTn id="24" dur="500" fill="hold">
                                          <p:stCondLst>
                                            <p:cond delay="0"/>
                                          </p:stCondLst>
                                        </p:cTn>
                                        <p:tgtEl>
                                          <p:spTgt spid="33"/>
                                        </p:tgtEl>
                                        <p:attrNameLst>
                                          <p:attrName>ppt_w</p:attrName>
                                        </p:attrNameLst>
                                      </p:cBhvr>
                                      <p:tavLst>
                                        <p:tav tm="0">
                                          <p:val>
                                            <p:strVal val="ppt_w"/>
                                          </p:val>
                                        </p:tav>
                                        <p:tav tm="100000">
                                          <p:val>
                                            <p:strVal val="#ppt_w"/>
                                          </p:val>
                                        </p:tav>
                                      </p:tavLst>
                                    </p:anim>
                                    <p:anim calcmode="lin" valueType="num">
                                      <p:cBhvr additive="base">
                                        <p:cTn id="25" dur="500" fill="hold">
                                          <p:stCondLst>
                                            <p:cond delay="0"/>
                                          </p:stCondLst>
                                        </p:cTn>
                                        <p:tgtEl>
                                          <p:spTgt spid="3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1.2"/>
                                          </p:val>
                                        </p:tav>
                                      </p:tavLst>
                                    </p:anim>
                                    <p:anim calcmode="lin" valueType="num">
                                      <p:cBhvr>
                                        <p:cTn id="31" dur="500" fill="hold"/>
                                        <p:tgtEl>
                                          <p:spTgt spid="4"/>
                                        </p:tgtEl>
                                        <p:attrNameLst>
                                          <p:attrName>ppt_h</p:attrName>
                                        </p:attrNameLst>
                                      </p:cBhvr>
                                      <p:tavLst>
                                        <p:tav tm="0">
                                          <p:val>
                                            <p:fltVal val="0"/>
                                          </p:val>
                                        </p:tav>
                                        <p:tav tm="100000">
                                          <p:val>
                                            <p:strVal val="#ppt_h*1.2"/>
                                          </p:val>
                                        </p:tav>
                                      </p:tavLst>
                                    </p:anim>
                                    <p:animEffect transition="in" filter="fade">
                                      <p:cBhvr>
                                        <p:cTn id="32" dur="500"/>
                                        <p:tgtEl>
                                          <p:spTgt spid="4"/>
                                        </p:tgtEl>
                                      </p:cBhvr>
                                    </p:animEffect>
                                    <p:anim to="" calcmode="lin" valueType="num">
                                      <p:cBhvr>
                                        <p:cTn id="33" dur="500" fill="hold">
                                          <p:stCondLst>
                                            <p:cond delay="0"/>
                                          </p:stCondLst>
                                        </p:cTn>
                                        <p:tgtEl>
                                          <p:spTgt spid="4"/>
                                        </p:tgtEl>
                                        <p:attrNameLst>
                                          <p:attrName>ppt_x</p:attrName>
                                        </p:attrNameLst>
                                      </p:cBhvr>
                                      <p:tavLst>
                                        <p:tav tm="0">
                                          <p:val>
                                            <p:fltVal val="0.64909"/>
                                          </p:val>
                                        </p:tav>
                                        <p:tav tm="100000">
                                          <p:val>
                                            <p:fltVal val="0.41057"/>
                                          </p:val>
                                        </p:tav>
                                      </p:tavLst>
                                    </p:anim>
                                    <p:anim to="" calcmode="lin" valueType="num">
                                      <p:cBhvr>
                                        <p:cTn id="34" dur="500" fill="hold">
                                          <p:stCondLst>
                                            <p:cond delay="0"/>
                                          </p:stCondLst>
                                        </p:cTn>
                                        <p:tgtEl>
                                          <p:spTgt spid="4"/>
                                        </p:tgtEl>
                                        <p:attrNameLst>
                                          <p:attrName>ppt_y</p:attrName>
                                        </p:attrNameLst>
                                      </p:cBhvr>
                                      <p:tavLst>
                                        <p:tav tm="0">
                                          <p:val>
                                            <p:fltVal val="0.5"/>
                                          </p:val>
                                        </p:tav>
                                        <p:tav tm="100000">
                                          <p:val>
                                            <p:fltVal val="0.40306"/>
                                          </p:val>
                                        </p:tav>
                                      </p:tavLst>
                                    </p:anim>
                                  </p:childTnLst>
                                </p:cTn>
                              </p:par>
                              <p:par>
                                <p:cTn id="35" presetID="35" presetClass="path" presetSubtype="0" accel="50000" decel="50000" fill="hold" grpId="2" nodeType="withEffect">
                                  <p:stCondLst>
                                    <p:cond delay="0"/>
                                  </p:stCondLst>
                                  <p:childTnLst>
                                    <p:anim calcmode="lin" valueType="num">
                                      <p:cBhvr additive="base">
                                        <p:cTn id="36" dur="500" fill="hold">
                                          <p:stCondLst>
                                            <p:cond delay="0"/>
                                          </p:stCondLst>
                                        </p:cTn>
                                        <p:tgtEl>
                                          <p:spTgt spid="33"/>
                                        </p:tgtEl>
                                        <p:attrNameLst>
                                          <p:attrName>ppt_x</p:attrName>
                                        </p:attrNameLst>
                                      </p:cBhvr>
                                      <p:tavLst>
                                        <p:tav tm="0">
                                          <p:val>
                                            <p:strVal val="ppt_x"/>
                                          </p:val>
                                        </p:tav>
                                        <p:tav tm="100000">
                                          <p:val>
                                            <p:fltVal val="0.30042"/>
                                          </p:val>
                                        </p:tav>
                                      </p:tavLst>
                                    </p:anim>
                                    <p:anim calcmode="lin" valueType="num">
                                      <p:cBhvr additive="base">
                                        <p:cTn id="37" dur="500" fill="hold">
                                          <p:stCondLst>
                                            <p:cond delay="0"/>
                                          </p:stCondLst>
                                        </p:cTn>
                                        <p:tgtEl>
                                          <p:spTgt spid="33"/>
                                        </p:tgtEl>
                                        <p:attrNameLst>
                                          <p:attrName>ppt_y</p:attrName>
                                        </p:attrNameLst>
                                      </p:cBhvr>
                                      <p:tavLst>
                                        <p:tav tm="0">
                                          <p:val>
                                            <p:strVal val="ppt_y"/>
                                          </p:val>
                                        </p:tav>
                                        <p:tav tm="100000">
                                          <p:val>
                                            <p:fltVal val="0.5"/>
                                          </p:val>
                                        </p:tav>
                                      </p:tavLst>
                                    </p:anim>
                                    <p:anim calcmode="lin" valueType="num">
                                      <p:cBhvr additive="base">
                                        <p:cTn id="38" dur="500" fill="hold">
                                          <p:stCondLst>
                                            <p:cond delay="0"/>
                                          </p:stCondLst>
                                        </p:cTn>
                                        <p:tgtEl>
                                          <p:spTgt spid="33"/>
                                        </p:tgtEl>
                                        <p:attrNameLst>
                                          <p:attrName>ppt_w</p:attrName>
                                        </p:attrNameLst>
                                      </p:cBhvr>
                                      <p:tavLst>
                                        <p:tav tm="0">
                                          <p:val>
                                            <p:strVal val="ppt_w"/>
                                          </p:val>
                                        </p:tav>
                                        <p:tav tm="100000">
                                          <p:val>
                                            <p:strVal val="#ppt_w"/>
                                          </p:val>
                                        </p:tav>
                                      </p:tavLst>
                                    </p:anim>
                                    <p:anim calcmode="lin" valueType="num">
                                      <p:cBhvr additive="base">
                                        <p:cTn id="39"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40" presetID="35" presetClass="path" presetSubtype="0" accel="50000" decel="50000" fill="hold" nodeType="withEffect">
                                  <p:stCondLst>
                                    <p:cond delay="0"/>
                                  </p:stCondLst>
                                  <p:childTnLst>
                                    <p:anim calcmode="lin" valueType="num">
                                      <p:cBhvr additive="base">
                                        <p:cTn id="41" dur="500" fill="hold">
                                          <p:stCondLst>
                                            <p:cond delay="0"/>
                                          </p:stCondLst>
                                        </p:cTn>
                                        <p:tgtEl>
                                          <p:spTgt spid="2"/>
                                        </p:tgtEl>
                                        <p:attrNameLst>
                                          <p:attrName>ppt_x</p:attrName>
                                        </p:attrNameLst>
                                      </p:cBhvr>
                                      <p:tavLst>
                                        <p:tav tm="0">
                                          <p:val>
                                            <p:strVal val="ppt_x"/>
                                          </p:val>
                                        </p:tav>
                                        <p:tav tm="100000">
                                          <p:val>
                                            <p:fltVal val="0.41057"/>
                                          </p:val>
                                        </p:tav>
                                      </p:tavLst>
                                    </p:anim>
                                    <p:anim calcmode="lin" valueType="num">
                                      <p:cBhvr additive="base">
                                        <p:cTn id="42" dur="500" fill="hold">
                                          <p:stCondLst>
                                            <p:cond delay="0"/>
                                          </p:stCondLst>
                                        </p:cTn>
                                        <p:tgtEl>
                                          <p:spTgt spid="2"/>
                                        </p:tgtEl>
                                        <p:attrNameLst>
                                          <p:attrName>ppt_y</p:attrName>
                                        </p:attrNameLst>
                                      </p:cBhvr>
                                      <p:tavLst>
                                        <p:tav tm="0">
                                          <p:val>
                                            <p:strVal val="ppt_y"/>
                                          </p:val>
                                        </p:tav>
                                        <p:tav tm="100000">
                                          <p:val>
                                            <p:fltVal val="0.20907"/>
                                          </p:val>
                                        </p:tav>
                                      </p:tavLst>
                                    </p:anim>
                                    <p:anim calcmode="lin" valueType="num">
                                      <p:cBhvr additive="base">
                                        <p:cTn id="43"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44" dur="50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1.2"/>
                                          </p:val>
                                        </p:tav>
                                      </p:tavLst>
                                    </p:anim>
                                    <p:anim calcmode="lin" valueType="num">
                                      <p:cBhvr>
                                        <p:cTn id="50" dur="500" fill="hold"/>
                                        <p:tgtEl>
                                          <p:spTgt spid="5"/>
                                        </p:tgtEl>
                                        <p:attrNameLst>
                                          <p:attrName>ppt_h</p:attrName>
                                        </p:attrNameLst>
                                      </p:cBhvr>
                                      <p:tavLst>
                                        <p:tav tm="0">
                                          <p:val>
                                            <p:fltVal val="0"/>
                                          </p:val>
                                        </p:tav>
                                        <p:tav tm="100000">
                                          <p:val>
                                            <p:strVal val="#ppt_h*1.2"/>
                                          </p:val>
                                        </p:tav>
                                      </p:tavLst>
                                    </p:anim>
                                    <p:animEffect transition="in" filter="fade">
                                      <p:cBhvr>
                                        <p:cTn id="51" dur="500"/>
                                        <p:tgtEl>
                                          <p:spTgt spid="5"/>
                                        </p:tgtEl>
                                      </p:cBhvr>
                                    </p:animEffect>
                                    <p:anim to="" calcmode="lin" valueType="num">
                                      <p:cBhvr>
                                        <p:cTn id="52" dur="500" fill="hold">
                                          <p:stCondLst>
                                            <p:cond delay="0"/>
                                          </p:stCondLst>
                                        </p:cTn>
                                        <p:tgtEl>
                                          <p:spTgt spid="5"/>
                                        </p:tgtEl>
                                        <p:attrNameLst>
                                          <p:attrName>ppt_x</p:attrName>
                                        </p:attrNameLst>
                                      </p:cBhvr>
                                      <p:tavLst>
                                        <p:tav tm="0">
                                          <p:val>
                                            <p:fltVal val="0.64909"/>
                                          </p:val>
                                        </p:tav>
                                        <p:tav tm="100000">
                                          <p:val>
                                            <p:fltVal val="0.41057"/>
                                          </p:val>
                                        </p:tav>
                                      </p:tavLst>
                                    </p:anim>
                                    <p:anim to="" calcmode="lin" valueType="num">
                                      <p:cBhvr>
                                        <p:cTn id="53" dur="500" fill="hold">
                                          <p:stCondLst>
                                            <p:cond delay="0"/>
                                          </p:stCondLst>
                                        </p:cTn>
                                        <p:tgtEl>
                                          <p:spTgt spid="5"/>
                                        </p:tgtEl>
                                        <p:attrNameLst>
                                          <p:attrName>ppt_y</p:attrName>
                                        </p:attrNameLst>
                                      </p:cBhvr>
                                      <p:tavLst>
                                        <p:tav tm="0">
                                          <p:val>
                                            <p:fltVal val="0.5"/>
                                          </p:val>
                                        </p:tav>
                                        <p:tav tm="100000">
                                          <p:val>
                                            <p:fltVal val="0.59704"/>
                                          </p:val>
                                        </p:tav>
                                      </p:tavLst>
                                    </p:anim>
                                  </p:childTnLst>
                                </p:cTn>
                              </p:par>
                              <p:par>
                                <p:cTn id="54" presetID="35" presetClass="path" presetSubtype="0" accel="50000" decel="50000" fill="hold" grpId="3" nodeType="withEffect">
                                  <p:stCondLst>
                                    <p:cond delay="0"/>
                                  </p:stCondLst>
                                  <p:childTnLst>
                                    <p:anim calcmode="lin" valueType="num">
                                      <p:cBhvr additive="base">
                                        <p:cTn id="55" dur="500" fill="hold">
                                          <p:stCondLst>
                                            <p:cond delay="0"/>
                                          </p:stCondLst>
                                        </p:cTn>
                                        <p:tgtEl>
                                          <p:spTgt spid="33"/>
                                        </p:tgtEl>
                                        <p:attrNameLst>
                                          <p:attrName>ppt_x</p:attrName>
                                        </p:attrNameLst>
                                      </p:cBhvr>
                                      <p:tavLst>
                                        <p:tav tm="0">
                                          <p:val>
                                            <p:strVal val="ppt_x"/>
                                          </p:val>
                                        </p:tav>
                                        <p:tav tm="100000">
                                          <p:val>
                                            <p:fltVal val="0.30042"/>
                                          </p:val>
                                        </p:tav>
                                      </p:tavLst>
                                    </p:anim>
                                    <p:anim calcmode="lin" valueType="num">
                                      <p:cBhvr additive="base">
                                        <p:cTn id="56" dur="500" fill="hold">
                                          <p:stCondLst>
                                            <p:cond delay="0"/>
                                          </p:stCondLst>
                                        </p:cTn>
                                        <p:tgtEl>
                                          <p:spTgt spid="33"/>
                                        </p:tgtEl>
                                        <p:attrNameLst>
                                          <p:attrName>ppt_y</p:attrName>
                                        </p:attrNameLst>
                                      </p:cBhvr>
                                      <p:tavLst>
                                        <p:tav tm="0">
                                          <p:val>
                                            <p:strVal val="ppt_y"/>
                                          </p:val>
                                        </p:tav>
                                        <p:tav tm="100000">
                                          <p:val>
                                            <p:fltVal val="0.5"/>
                                          </p:val>
                                        </p:tav>
                                      </p:tavLst>
                                    </p:anim>
                                    <p:anim calcmode="lin" valueType="num">
                                      <p:cBhvr additive="base">
                                        <p:cTn id="57" dur="500" fill="hold">
                                          <p:stCondLst>
                                            <p:cond delay="0"/>
                                          </p:stCondLst>
                                        </p:cTn>
                                        <p:tgtEl>
                                          <p:spTgt spid="33"/>
                                        </p:tgtEl>
                                        <p:attrNameLst>
                                          <p:attrName>ppt_w</p:attrName>
                                        </p:attrNameLst>
                                      </p:cBhvr>
                                      <p:tavLst>
                                        <p:tav tm="0">
                                          <p:val>
                                            <p:strVal val="ppt_w"/>
                                          </p:val>
                                        </p:tav>
                                        <p:tav tm="100000">
                                          <p:val>
                                            <p:strVal val="#ppt_w"/>
                                          </p:val>
                                        </p:tav>
                                      </p:tavLst>
                                    </p:anim>
                                    <p:anim calcmode="lin" valueType="num">
                                      <p:cBhvr additive="base">
                                        <p:cTn id="58"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59" presetID="35" presetClass="path" presetSubtype="0" accel="50000" decel="50000" fill="hold" nodeType="withEffect">
                                  <p:stCondLst>
                                    <p:cond delay="0"/>
                                  </p:stCondLst>
                                  <p:childTnLst>
                                    <p:anim calcmode="lin" valueType="num">
                                      <p:cBhvr additive="base">
                                        <p:cTn id="60" dur="500" fill="hold">
                                          <p:stCondLst>
                                            <p:cond delay="0"/>
                                          </p:stCondLst>
                                        </p:cTn>
                                        <p:tgtEl>
                                          <p:spTgt spid="2"/>
                                        </p:tgtEl>
                                        <p:attrNameLst>
                                          <p:attrName>ppt_x</p:attrName>
                                        </p:attrNameLst>
                                      </p:cBhvr>
                                      <p:tavLst>
                                        <p:tav tm="0">
                                          <p:val>
                                            <p:strVal val="ppt_x"/>
                                          </p:val>
                                        </p:tav>
                                        <p:tav tm="100000">
                                          <p:val>
                                            <p:fltVal val="0.41057"/>
                                          </p:val>
                                        </p:tav>
                                      </p:tavLst>
                                    </p:anim>
                                    <p:anim calcmode="lin" valueType="num">
                                      <p:cBhvr additive="base">
                                        <p:cTn id="61" dur="500" fill="hold">
                                          <p:stCondLst>
                                            <p:cond delay="0"/>
                                          </p:stCondLst>
                                        </p:cTn>
                                        <p:tgtEl>
                                          <p:spTgt spid="2"/>
                                        </p:tgtEl>
                                        <p:attrNameLst>
                                          <p:attrName>ppt_y</p:attrName>
                                        </p:attrNameLst>
                                      </p:cBhvr>
                                      <p:tavLst>
                                        <p:tav tm="0">
                                          <p:val>
                                            <p:strVal val="ppt_y"/>
                                          </p:val>
                                        </p:tav>
                                        <p:tav tm="100000">
                                          <p:val>
                                            <p:fltVal val="0.20907"/>
                                          </p:val>
                                        </p:tav>
                                      </p:tavLst>
                                    </p:anim>
                                    <p:anim calcmode="lin" valueType="num">
                                      <p:cBhvr additive="base">
                                        <p:cTn id="62"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63"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64" presetID="35" presetClass="path" presetSubtype="0" accel="50000" decel="50000" fill="hold" nodeType="withEffect">
                                  <p:stCondLst>
                                    <p:cond delay="0"/>
                                  </p:stCondLst>
                                  <p:childTnLst>
                                    <p:anim calcmode="lin" valueType="num">
                                      <p:cBhvr additive="base">
                                        <p:cTn id="65" dur="500" fill="hold">
                                          <p:stCondLst>
                                            <p:cond delay="0"/>
                                          </p:stCondLst>
                                        </p:cTn>
                                        <p:tgtEl>
                                          <p:spTgt spid="4"/>
                                        </p:tgtEl>
                                        <p:attrNameLst>
                                          <p:attrName>ppt_x</p:attrName>
                                        </p:attrNameLst>
                                      </p:cBhvr>
                                      <p:tavLst>
                                        <p:tav tm="0">
                                          <p:val>
                                            <p:strVal val="ppt_x"/>
                                          </p:val>
                                        </p:tav>
                                        <p:tav tm="100000">
                                          <p:val>
                                            <p:fltVal val="0.41057"/>
                                          </p:val>
                                        </p:tav>
                                      </p:tavLst>
                                    </p:anim>
                                    <p:anim calcmode="lin" valueType="num">
                                      <p:cBhvr additive="base">
                                        <p:cTn id="66" dur="500" fill="hold">
                                          <p:stCondLst>
                                            <p:cond delay="0"/>
                                          </p:stCondLst>
                                        </p:cTn>
                                        <p:tgtEl>
                                          <p:spTgt spid="4"/>
                                        </p:tgtEl>
                                        <p:attrNameLst>
                                          <p:attrName>ppt_y</p:attrName>
                                        </p:attrNameLst>
                                      </p:cBhvr>
                                      <p:tavLst>
                                        <p:tav tm="0">
                                          <p:val>
                                            <p:strVal val="ppt_y"/>
                                          </p:val>
                                        </p:tav>
                                        <p:tav tm="100000">
                                          <p:val>
                                            <p:fltVal val="0.40306"/>
                                          </p:val>
                                        </p:tav>
                                      </p:tavLst>
                                    </p:anim>
                                    <p:anim calcmode="lin" valueType="num">
                                      <p:cBhvr additive="base">
                                        <p:cTn id="67"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68" dur="500" fill="hold">
                                          <p:stCondLst>
                                            <p:cond delay="0"/>
                                          </p:stCondLst>
                                        </p:cTn>
                                        <p:tgtEl>
                                          <p:spTgt spid="4"/>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1.2"/>
                                          </p:val>
                                        </p:tav>
                                      </p:tavLst>
                                    </p:anim>
                                    <p:anim calcmode="lin" valueType="num">
                                      <p:cBhvr>
                                        <p:cTn id="74" dur="500" fill="hold"/>
                                        <p:tgtEl>
                                          <p:spTgt spid="6"/>
                                        </p:tgtEl>
                                        <p:attrNameLst>
                                          <p:attrName>ppt_h</p:attrName>
                                        </p:attrNameLst>
                                      </p:cBhvr>
                                      <p:tavLst>
                                        <p:tav tm="0">
                                          <p:val>
                                            <p:fltVal val="0"/>
                                          </p:val>
                                        </p:tav>
                                        <p:tav tm="100000">
                                          <p:val>
                                            <p:strVal val="#ppt_h*1.2"/>
                                          </p:val>
                                        </p:tav>
                                      </p:tavLst>
                                    </p:anim>
                                    <p:animEffect transition="in" filter="fade">
                                      <p:cBhvr>
                                        <p:cTn id="75" dur="500"/>
                                        <p:tgtEl>
                                          <p:spTgt spid="6"/>
                                        </p:tgtEl>
                                      </p:cBhvr>
                                    </p:animEffect>
                                    <p:anim to="" calcmode="lin" valueType="num">
                                      <p:cBhvr>
                                        <p:cTn id="76" dur="500" fill="hold">
                                          <p:stCondLst>
                                            <p:cond delay="0"/>
                                          </p:stCondLst>
                                        </p:cTn>
                                        <p:tgtEl>
                                          <p:spTgt spid="6"/>
                                        </p:tgtEl>
                                        <p:attrNameLst>
                                          <p:attrName>ppt_x</p:attrName>
                                        </p:attrNameLst>
                                      </p:cBhvr>
                                      <p:tavLst>
                                        <p:tav tm="0">
                                          <p:val>
                                            <p:fltVal val="0.64909"/>
                                          </p:val>
                                        </p:tav>
                                        <p:tav tm="100000">
                                          <p:val>
                                            <p:fltVal val="0.41057"/>
                                          </p:val>
                                        </p:tav>
                                      </p:tavLst>
                                    </p:anim>
                                    <p:anim to="" calcmode="lin" valueType="num">
                                      <p:cBhvr>
                                        <p:cTn id="77" dur="500" fill="hold">
                                          <p:stCondLst>
                                            <p:cond delay="0"/>
                                          </p:stCondLst>
                                        </p:cTn>
                                        <p:tgtEl>
                                          <p:spTgt spid="6"/>
                                        </p:tgtEl>
                                        <p:attrNameLst>
                                          <p:attrName>ppt_y</p:attrName>
                                        </p:attrNameLst>
                                      </p:cBhvr>
                                      <p:tavLst>
                                        <p:tav tm="0">
                                          <p:val>
                                            <p:fltVal val="0.5"/>
                                          </p:val>
                                        </p:tav>
                                        <p:tav tm="100000">
                                          <p:val>
                                            <p:fltVal val="0.79102"/>
                                          </p:val>
                                        </p:tav>
                                      </p:tavLst>
                                    </p:anim>
                                  </p:childTnLst>
                                </p:cTn>
                              </p:par>
                              <p:par>
                                <p:cTn id="78" presetID="35" presetClass="path" presetSubtype="0" accel="50000" decel="50000" fill="hold" grpId="4" nodeType="withEffect">
                                  <p:stCondLst>
                                    <p:cond delay="0"/>
                                  </p:stCondLst>
                                  <p:childTnLst>
                                    <p:anim calcmode="lin" valueType="num">
                                      <p:cBhvr additive="base">
                                        <p:cTn id="79" dur="500" fill="hold">
                                          <p:stCondLst>
                                            <p:cond delay="0"/>
                                          </p:stCondLst>
                                        </p:cTn>
                                        <p:tgtEl>
                                          <p:spTgt spid="33"/>
                                        </p:tgtEl>
                                        <p:attrNameLst>
                                          <p:attrName>ppt_x</p:attrName>
                                        </p:attrNameLst>
                                      </p:cBhvr>
                                      <p:tavLst>
                                        <p:tav tm="0">
                                          <p:val>
                                            <p:strVal val="ppt_x"/>
                                          </p:val>
                                        </p:tav>
                                        <p:tav tm="100000">
                                          <p:val>
                                            <p:fltVal val="0.30042"/>
                                          </p:val>
                                        </p:tav>
                                      </p:tavLst>
                                    </p:anim>
                                    <p:anim calcmode="lin" valueType="num">
                                      <p:cBhvr additive="base">
                                        <p:cTn id="80" dur="500" fill="hold">
                                          <p:stCondLst>
                                            <p:cond delay="0"/>
                                          </p:stCondLst>
                                        </p:cTn>
                                        <p:tgtEl>
                                          <p:spTgt spid="33"/>
                                        </p:tgtEl>
                                        <p:attrNameLst>
                                          <p:attrName>ppt_y</p:attrName>
                                        </p:attrNameLst>
                                      </p:cBhvr>
                                      <p:tavLst>
                                        <p:tav tm="0">
                                          <p:val>
                                            <p:strVal val="ppt_y"/>
                                          </p:val>
                                        </p:tav>
                                        <p:tav tm="100000">
                                          <p:val>
                                            <p:fltVal val="0.5"/>
                                          </p:val>
                                        </p:tav>
                                      </p:tavLst>
                                    </p:anim>
                                    <p:anim calcmode="lin" valueType="num">
                                      <p:cBhvr additive="base">
                                        <p:cTn id="81" dur="500" fill="hold">
                                          <p:stCondLst>
                                            <p:cond delay="0"/>
                                          </p:stCondLst>
                                        </p:cTn>
                                        <p:tgtEl>
                                          <p:spTgt spid="33"/>
                                        </p:tgtEl>
                                        <p:attrNameLst>
                                          <p:attrName>ppt_w</p:attrName>
                                        </p:attrNameLst>
                                      </p:cBhvr>
                                      <p:tavLst>
                                        <p:tav tm="0">
                                          <p:val>
                                            <p:strVal val="ppt_w"/>
                                          </p:val>
                                        </p:tav>
                                        <p:tav tm="100000">
                                          <p:val>
                                            <p:strVal val="#ppt_w"/>
                                          </p:val>
                                        </p:tav>
                                      </p:tavLst>
                                    </p:anim>
                                    <p:anim calcmode="lin" valueType="num">
                                      <p:cBhvr additive="base">
                                        <p:cTn id="8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nodeType="withEffect">
                                  <p:stCondLst>
                                    <p:cond delay="0"/>
                                  </p:stCondLst>
                                  <p:childTnLst>
                                    <p:anim calcmode="lin" valueType="num">
                                      <p:cBhvr additive="base">
                                        <p:cTn id="84" dur="500" fill="hold">
                                          <p:stCondLst>
                                            <p:cond delay="0"/>
                                          </p:stCondLst>
                                        </p:cTn>
                                        <p:tgtEl>
                                          <p:spTgt spid="2"/>
                                        </p:tgtEl>
                                        <p:attrNameLst>
                                          <p:attrName>ppt_x</p:attrName>
                                        </p:attrNameLst>
                                      </p:cBhvr>
                                      <p:tavLst>
                                        <p:tav tm="0">
                                          <p:val>
                                            <p:strVal val="ppt_x"/>
                                          </p:val>
                                        </p:tav>
                                        <p:tav tm="100000">
                                          <p:val>
                                            <p:fltVal val="0.41057"/>
                                          </p:val>
                                        </p:tav>
                                      </p:tavLst>
                                    </p:anim>
                                    <p:anim calcmode="lin" valueType="num">
                                      <p:cBhvr additive="base">
                                        <p:cTn id="85" dur="500" fill="hold">
                                          <p:stCondLst>
                                            <p:cond delay="0"/>
                                          </p:stCondLst>
                                        </p:cTn>
                                        <p:tgtEl>
                                          <p:spTgt spid="2"/>
                                        </p:tgtEl>
                                        <p:attrNameLst>
                                          <p:attrName>ppt_y</p:attrName>
                                        </p:attrNameLst>
                                      </p:cBhvr>
                                      <p:tavLst>
                                        <p:tav tm="0">
                                          <p:val>
                                            <p:strVal val="ppt_y"/>
                                          </p:val>
                                        </p:tav>
                                        <p:tav tm="100000">
                                          <p:val>
                                            <p:fltVal val="0.20907"/>
                                          </p:val>
                                        </p:tav>
                                      </p:tavLst>
                                    </p:anim>
                                    <p:anim calcmode="lin" valueType="num">
                                      <p:cBhvr additive="base">
                                        <p:cTn id="86"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87"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nodeType="withEffect">
                                  <p:stCondLst>
                                    <p:cond delay="0"/>
                                  </p:stCondLst>
                                  <p:childTnLst>
                                    <p:anim calcmode="lin" valueType="num">
                                      <p:cBhvr additive="base">
                                        <p:cTn id="89" dur="500" fill="hold">
                                          <p:stCondLst>
                                            <p:cond delay="0"/>
                                          </p:stCondLst>
                                        </p:cTn>
                                        <p:tgtEl>
                                          <p:spTgt spid="4"/>
                                        </p:tgtEl>
                                        <p:attrNameLst>
                                          <p:attrName>ppt_x</p:attrName>
                                        </p:attrNameLst>
                                      </p:cBhvr>
                                      <p:tavLst>
                                        <p:tav tm="0">
                                          <p:val>
                                            <p:strVal val="ppt_x"/>
                                          </p:val>
                                        </p:tav>
                                        <p:tav tm="100000">
                                          <p:val>
                                            <p:fltVal val="0.41057"/>
                                          </p:val>
                                        </p:tav>
                                      </p:tavLst>
                                    </p:anim>
                                    <p:anim calcmode="lin" valueType="num">
                                      <p:cBhvr additive="base">
                                        <p:cTn id="90" dur="500" fill="hold">
                                          <p:stCondLst>
                                            <p:cond delay="0"/>
                                          </p:stCondLst>
                                        </p:cTn>
                                        <p:tgtEl>
                                          <p:spTgt spid="4"/>
                                        </p:tgtEl>
                                        <p:attrNameLst>
                                          <p:attrName>ppt_y</p:attrName>
                                        </p:attrNameLst>
                                      </p:cBhvr>
                                      <p:tavLst>
                                        <p:tav tm="0">
                                          <p:val>
                                            <p:strVal val="ppt_y"/>
                                          </p:val>
                                        </p:tav>
                                        <p:tav tm="100000">
                                          <p:val>
                                            <p:fltVal val="0.40306"/>
                                          </p:val>
                                        </p:tav>
                                      </p:tavLst>
                                    </p:anim>
                                    <p:anim calcmode="lin" valueType="num">
                                      <p:cBhvr additive="base">
                                        <p:cTn id="91"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92"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nodeType="withEffect">
                                  <p:stCondLst>
                                    <p:cond delay="0"/>
                                  </p:stCondLst>
                                  <p:childTnLst>
                                    <p:anim calcmode="lin" valueType="num">
                                      <p:cBhvr additive="base">
                                        <p:cTn id="94" dur="500" fill="hold">
                                          <p:stCondLst>
                                            <p:cond delay="0"/>
                                          </p:stCondLst>
                                        </p:cTn>
                                        <p:tgtEl>
                                          <p:spTgt spid="5"/>
                                        </p:tgtEl>
                                        <p:attrNameLst>
                                          <p:attrName>ppt_x</p:attrName>
                                        </p:attrNameLst>
                                      </p:cBhvr>
                                      <p:tavLst>
                                        <p:tav tm="0">
                                          <p:val>
                                            <p:strVal val="ppt_x"/>
                                          </p:val>
                                        </p:tav>
                                        <p:tav tm="100000">
                                          <p:val>
                                            <p:fltVal val="0.41057"/>
                                          </p:val>
                                        </p:tav>
                                      </p:tavLst>
                                    </p:anim>
                                    <p:anim calcmode="lin" valueType="num">
                                      <p:cBhvr additive="base">
                                        <p:cTn id="95" dur="500" fill="hold">
                                          <p:stCondLst>
                                            <p:cond delay="0"/>
                                          </p:stCondLst>
                                        </p:cTn>
                                        <p:tgtEl>
                                          <p:spTgt spid="5"/>
                                        </p:tgtEl>
                                        <p:attrNameLst>
                                          <p:attrName>ppt_y</p:attrName>
                                        </p:attrNameLst>
                                      </p:cBhvr>
                                      <p:tavLst>
                                        <p:tav tm="0">
                                          <p:val>
                                            <p:strVal val="ppt_y"/>
                                          </p:val>
                                        </p:tav>
                                        <p:tav tm="100000">
                                          <p:val>
                                            <p:fltVal val="0.59704"/>
                                          </p:val>
                                        </p:tav>
                                      </p:tavLst>
                                    </p:anim>
                                    <p:anim calcmode="lin" valueType="num">
                                      <p:cBhvr additive="base">
                                        <p:cTn id="96"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97" dur="500" fill="hold">
                                          <p:stCondLst>
                                            <p:cond delay="0"/>
                                          </p:stCondLst>
                                        </p:cTn>
                                        <p:tgtEl>
                                          <p:spTgt spid="5"/>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35" presetClass="path" presetSubtype="0" accel="50000" decel="50000" fill="hold" nodeType="clickEffect">
                                  <p:stCondLst>
                                    <p:cond delay="0"/>
                                  </p:stCondLst>
                                  <p:childTnLst>
                                    <p:anim calcmode="lin" valueType="num">
                                      <p:cBhvr additive="base">
                                        <p:cTn id="101" dur="250" fill="hold">
                                          <p:stCondLst>
                                            <p:cond delay="0"/>
                                          </p:stCondLst>
                                        </p:cTn>
                                        <p:tgtEl>
                                          <p:spTgt spid="6"/>
                                        </p:tgtEl>
                                        <p:attrNameLst>
                                          <p:attrName>ppt_x</p:attrName>
                                        </p:attrNameLst>
                                      </p:cBhvr>
                                      <p:tavLst>
                                        <p:tav tm="0">
                                          <p:val>
                                            <p:strVal val="ppt_x"/>
                                          </p:val>
                                        </p:tav>
                                        <p:tav tm="100000">
                                          <p:val>
                                            <p:fltVal val="0.41057"/>
                                          </p:val>
                                        </p:tav>
                                      </p:tavLst>
                                    </p:anim>
                                    <p:anim calcmode="lin" valueType="num">
                                      <p:cBhvr additive="base">
                                        <p:cTn id="102" dur="250" fill="hold">
                                          <p:stCondLst>
                                            <p:cond delay="0"/>
                                          </p:stCondLst>
                                        </p:cTn>
                                        <p:tgtEl>
                                          <p:spTgt spid="6"/>
                                        </p:tgtEl>
                                        <p:attrNameLst>
                                          <p:attrName>ppt_y</p:attrName>
                                        </p:attrNameLst>
                                      </p:cBhvr>
                                      <p:tavLst>
                                        <p:tav tm="0">
                                          <p:val>
                                            <p:strVal val="ppt_y"/>
                                          </p:val>
                                        </p:tav>
                                        <p:tav tm="100000">
                                          <p:val>
                                            <p:fltVal val="0.79102"/>
                                          </p:val>
                                        </p:tav>
                                      </p:tavLst>
                                    </p:anim>
                                    <p:anim calcmode="lin" valueType="num">
                                      <p:cBhvr additive="base">
                                        <p:cTn id="103" dur="25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04" dur="25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3" grpId="3" animBg="1"/>
      <p:bldP spid="33"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Title 6"/>
          <p:cNvSpPr txBox="1"/>
          <p:nvPr>
            <p:custDataLst>
              <p:tags r:id="rId8"/>
            </p:custDataLst>
          </p:nvPr>
        </p:nvSpPr>
        <p:spPr>
          <a:xfrm>
            <a:off x="495181" y="303760"/>
            <a:ext cx="10976675" cy="626701"/>
          </a:xfrm>
          <a:prstGeom prst="rect">
            <a:avLst/>
          </a:prstGeom>
          <a:noFill/>
          <a:ln w="3175">
            <a:noFill/>
            <a:prstDash val="dash"/>
          </a:ln>
        </p:spPr>
        <p:txBody>
          <a:bodyPr wrap="square" lIns="72000" tIns="36000" rIns="72000" bIns="36000" anchor="t" anchorCtr="0">
            <a:normAutofit fontScale="9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a:lnSpc>
                <a:spcPct val="100000"/>
              </a:lnSpc>
              <a:spcAft>
                <a:spcPts val="800"/>
              </a:spcAft>
              <a:defRPr/>
            </a:pPr>
            <a:r>
              <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调试与测试</a:t>
            </a:r>
            <a:endPar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9"/>
          <a:stretch>
            <a:fillRect/>
          </a:stretch>
        </p:blipFill>
        <p:spPr>
          <a:xfrm>
            <a:off x="1310640" y="1199515"/>
            <a:ext cx="4191000" cy="4998720"/>
          </a:xfrm>
          <a:prstGeom prst="rect">
            <a:avLst/>
          </a:prstGeom>
        </p:spPr>
      </p:pic>
      <p:pic>
        <p:nvPicPr>
          <p:cNvPr id="12" name="图片 11"/>
          <p:cNvPicPr>
            <a:picLocks noChangeAspect="1"/>
          </p:cNvPicPr>
          <p:nvPr/>
        </p:nvPicPr>
        <p:blipFill>
          <a:blip r:embed="rId10"/>
          <a:stretch>
            <a:fillRect/>
          </a:stretch>
        </p:blipFill>
        <p:spPr>
          <a:xfrm>
            <a:off x="6915150" y="1199515"/>
            <a:ext cx="3358515" cy="4985385"/>
          </a:xfrm>
          <a:prstGeom prst="rect">
            <a:avLst/>
          </a:prstGeom>
        </p:spPr>
      </p:pic>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Title 6"/>
          <p:cNvSpPr txBox="1"/>
          <p:nvPr>
            <p:custDataLst>
              <p:tags r:id="rId8"/>
            </p:custDataLst>
          </p:nvPr>
        </p:nvSpPr>
        <p:spPr>
          <a:xfrm>
            <a:off x="495181" y="303760"/>
            <a:ext cx="10976675" cy="626701"/>
          </a:xfrm>
          <a:prstGeom prst="rect">
            <a:avLst/>
          </a:prstGeom>
          <a:noFill/>
          <a:ln w="3175">
            <a:noFill/>
            <a:prstDash val="dash"/>
          </a:ln>
        </p:spPr>
        <p:txBody>
          <a:bodyPr wrap="square" lIns="72000" tIns="36000" rIns="72000" bIns="36000" anchor="t" anchorCtr="0">
            <a:normAutofit fontScale="97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ctr">
              <a:lnSpc>
                <a:spcPct val="100000"/>
              </a:lnSpc>
              <a:spcAft>
                <a:spcPts val="800"/>
              </a:spcAft>
              <a:defRPr/>
            </a:pPr>
            <a:r>
              <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调试与测试</a:t>
            </a:r>
            <a:endParaRPr lang="zh-CN" altLang="en-US" sz="3600" b="1" spc="30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9"/>
          <a:stretch>
            <a:fillRect/>
          </a:stretch>
        </p:blipFill>
        <p:spPr>
          <a:xfrm>
            <a:off x="2852420" y="1049655"/>
            <a:ext cx="6263005" cy="5377180"/>
          </a:xfrm>
          <a:prstGeom prst="rect">
            <a:avLst/>
          </a:prstGeom>
        </p:spPr>
      </p:pic>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04</a:t>
            </a:r>
            <a:endPar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5664835" y="1920875"/>
            <a:ext cx="2882900" cy="1124585"/>
          </a:xfrm>
        </p:spPr>
        <p:txBody>
          <a:bodyPr>
            <a:normAutofit/>
          </a:bodyPr>
          <a:lstStyle/>
          <a:p>
            <a:r>
              <a:rPr lang="zh-CN" altLang="en-US" sz="5400" b="1" dirty="0"/>
              <a:t>总结</a:t>
            </a:r>
            <a:endParaRPr lang="zh-CN" altLang="en-US" sz="5400" b="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文本框 1"/>
          <p:cNvSpPr txBox="1"/>
          <p:nvPr>
            <p:custDataLst>
              <p:tags r:id="rId5"/>
            </p:custDataLst>
          </p:nvPr>
        </p:nvSpPr>
        <p:spPr>
          <a:xfrm>
            <a:off x="4672965" y="5036820"/>
            <a:ext cx="7125335" cy="1450975"/>
          </a:xfrm>
          <a:prstGeom prst="rect">
            <a:avLst/>
          </a:prstGeom>
          <a:noFill/>
        </p:spPr>
        <p:txBody>
          <a:bodyPr wrap="square" rtlCol="0">
            <a:normAutofit fontScale="90000"/>
          </a:bodyPr>
          <a:lstStyle/>
          <a:p>
            <a:pPr lvl="0">
              <a:lnSpc>
                <a:spcPct val="90000"/>
              </a:lnSpc>
              <a:spcAft>
                <a:spcPts val="800"/>
              </a:spcAft>
              <a:defRPr/>
            </a:pPr>
            <a:r>
              <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参考文献</a:t>
            </a:r>
            <a:endPar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90000"/>
              </a:lnSpc>
              <a:spcAft>
                <a:spcPts val="800"/>
              </a:spcAft>
              <a:defRPr/>
            </a:pPr>
            <a:r>
              <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[1] 严蔚敏，吴伟民.数据结构（C语言版）[M]. 北京：清华大学出版社，1997.</a:t>
            </a:r>
            <a:endPar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90000"/>
              </a:lnSpc>
              <a:spcAft>
                <a:spcPts val="800"/>
              </a:spcAft>
              <a:defRPr/>
            </a:pPr>
            <a:r>
              <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 严薇敏，吴卫民.数据结构题集（C 语言版）[M].北京：清华大学出版社，1997.</a:t>
            </a:r>
            <a:endPar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90000"/>
              </a:lnSpc>
              <a:spcAft>
                <a:spcPts val="800"/>
              </a:spcAft>
              <a:defRPr/>
            </a:pPr>
            <a:r>
              <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 谭浩强.C程序设计（第二版）[M]. 北京：清华大学出版社，2001.  </a:t>
            </a:r>
            <a:endParaRPr lang="en-US" altLang="zh-CN" sz="1600" b="1"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PA-矩形 7"/>
          <p:cNvSpPr/>
          <p:nvPr>
            <p:custDataLst>
              <p:tags r:id="rId6"/>
            </p:custDataLst>
          </p:nvPr>
        </p:nvSpPr>
        <p:spPr>
          <a:xfrm>
            <a:off x="4672802" y="763200"/>
            <a:ext cx="6755999" cy="3980397"/>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7"/>
            </p:custDataLst>
          </p:nvPr>
        </p:nvSpPr>
        <p:spPr>
          <a:xfrm>
            <a:off x="763270" y="1177925"/>
            <a:ext cx="2983865" cy="2274570"/>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过程与收获</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0" name="文本框 9"/>
          <p:cNvSpPr txBox="1"/>
          <p:nvPr>
            <p:custDataLst>
              <p:tags r:id="rId8"/>
            </p:custDataLst>
          </p:nvPr>
        </p:nvSpPr>
        <p:spPr>
          <a:xfrm>
            <a:off x="393700" y="2379345"/>
            <a:ext cx="3499485" cy="3613150"/>
          </a:xfrm>
          <a:prstGeom prst="rect">
            <a:avLst/>
          </a:prstGeom>
          <a:noFill/>
        </p:spPr>
        <p:txBody>
          <a:bodyPr wrap="square" rtlCol="0">
            <a:normAutofit/>
          </a:bodyPr>
          <a:lstStyle/>
          <a:p>
            <a:pPr lvl="0">
              <a:lnSpc>
                <a:spcPct val="130000"/>
              </a:lnSpc>
              <a:spcAft>
                <a:spcPts val="800"/>
              </a:spcAft>
              <a:defRPr/>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sym typeface="+mn-ea"/>
              </a:rPr>
              <a:t>在本次课程设计中，大家经过讨论很快地确定了题目以及实现题目所需要的主要算法，随后分配任务，每个人负责相应的模块。在接下来的几天里大家一起讨论、分析，经过几天的努力，顺利得到了最终的代码。代码经过调试后，每个部分都能运行并实现相应的功能。此次课程设计让大家对于排序和查找这方面的知识有了更深层次的了解。</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grpSp>
        <p:nvGrpSpPr>
          <p:cNvPr id="23" name="组合 22"/>
          <p:cNvGrpSpPr/>
          <p:nvPr>
            <p:custDataLst>
              <p:tags r:id="rId9"/>
            </p:custDataLst>
          </p:nvPr>
        </p:nvGrpSpPr>
        <p:grpSpPr>
          <a:xfrm>
            <a:off x="5535295" y="914400"/>
            <a:ext cx="5046345" cy="3677920"/>
            <a:chOff x="8717" y="1440"/>
            <a:chExt cx="7947" cy="5792"/>
          </a:xfrm>
        </p:grpSpPr>
        <p:sp>
          <p:nvSpPr>
            <p:cNvPr id="24" name="PA-矩形 7"/>
            <p:cNvSpPr/>
            <p:nvPr>
              <p:custDataLst>
                <p:tags r:id="rId10"/>
              </p:custDataLst>
            </p:nvPr>
          </p:nvSpPr>
          <p:spPr>
            <a:xfrm>
              <a:off x="8717" y="2245"/>
              <a:ext cx="818" cy="3685"/>
            </a:xfrm>
            <a:prstGeom prst="rect">
              <a:avLst/>
            </a:prstGeom>
            <a:blipFill dpi="0" rotWithShape="0">
              <a:blip r:embed="rId11"/>
              <a:srcRect/>
              <a:stretch>
                <a:fillRect l="-137000" t="-22000" r="-1009000" b="-3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矩形 8"/>
            <p:cNvSpPr/>
            <p:nvPr>
              <p:custDataLst>
                <p:tags r:id="rId12"/>
              </p:custDataLst>
            </p:nvPr>
          </p:nvSpPr>
          <p:spPr>
            <a:xfrm>
              <a:off x="9602" y="2742"/>
              <a:ext cx="1179" cy="4490"/>
            </a:xfrm>
            <a:prstGeom prst="rect">
              <a:avLst/>
            </a:prstGeom>
            <a:blipFill dpi="0" rotWithShape="0">
              <a:blip r:embed="rId11"/>
              <a:srcRect/>
              <a:stretch>
                <a:fillRect l="-170000" t="-29000" r="-59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矩形 9"/>
            <p:cNvSpPr/>
            <p:nvPr>
              <p:custDataLst>
                <p:tags r:id="rId13"/>
              </p:custDataLst>
            </p:nvPr>
          </p:nvSpPr>
          <p:spPr>
            <a:xfrm>
              <a:off x="10850" y="1561"/>
              <a:ext cx="986" cy="1011"/>
            </a:xfrm>
            <a:prstGeom prst="rect">
              <a:avLst/>
            </a:prstGeom>
            <a:blipFill dpi="0" rotWithShape="0">
              <a:blip r:embed="rId11"/>
              <a:srcRect/>
              <a:stretch>
                <a:fillRect l="-330000" t="-12000" r="-603000" b="-46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矩形 10"/>
            <p:cNvSpPr/>
            <p:nvPr>
              <p:custDataLst>
                <p:tags r:id="rId14"/>
              </p:custDataLst>
            </p:nvPr>
          </p:nvSpPr>
          <p:spPr>
            <a:xfrm>
              <a:off x="10850" y="2633"/>
              <a:ext cx="3681" cy="3685"/>
            </a:xfrm>
            <a:prstGeom prst="rect">
              <a:avLst/>
            </a:prstGeom>
            <a:blipFill dpi="0" rotWithShape="0">
              <a:blip r:embed="rId11"/>
              <a:srcRect/>
              <a:stretch>
                <a:fillRect l="-88000" t="-32000" r="-88000" b="-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矩形 11"/>
            <p:cNvSpPr/>
            <p:nvPr>
              <p:custDataLst>
                <p:tags r:id="rId15"/>
              </p:custDataLst>
            </p:nvPr>
          </p:nvSpPr>
          <p:spPr>
            <a:xfrm>
              <a:off x="10850" y="6380"/>
              <a:ext cx="3681" cy="423"/>
            </a:xfrm>
            <a:prstGeom prst="rect">
              <a:avLst/>
            </a:prstGeom>
            <a:blipFill dpi="0" rotWithShape="0">
              <a:blip r:embed="rId11"/>
              <a:srcRect/>
              <a:stretch>
                <a:fillRect l="-88000" t="-1168000" r="-88000" b="-10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矩形 12"/>
            <p:cNvSpPr/>
            <p:nvPr>
              <p:custDataLst>
                <p:tags r:id="rId16"/>
              </p:custDataLst>
            </p:nvPr>
          </p:nvSpPr>
          <p:spPr>
            <a:xfrm>
              <a:off x="14599" y="1440"/>
              <a:ext cx="1179" cy="3685"/>
            </a:xfrm>
            <a:prstGeom prst="rect">
              <a:avLst/>
            </a:prstGeom>
            <a:blipFill dpi="0" rotWithShape="0">
              <a:blip r:embed="rId11"/>
              <a:srcRect/>
              <a:stretch>
                <a:fillRect l="-594000" r="-170000" b="-5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矩形 13"/>
            <p:cNvSpPr/>
            <p:nvPr>
              <p:custDataLst>
                <p:tags r:id="rId17"/>
              </p:custDataLst>
            </p:nvPr>
          </p:nvSpPr>
          <p:spPr>
            <a:xfrm>
              <a:off x="14599" y="5186"/>
              <a:ext cx="1179" cy="1248"/>
            </a:xfrm>
            <a:prstGeom prst="rect">
              <a:avLst/>
            </a:prstGeom>
            <a:blipFill dpi="0" rotWithShape="0">
              <a:blip r:embed="rId11"/>
              <a:srcRect/>
              <a:stretch>
                <a:fillRect l="-594000" t="-300000" r="-170000" b="-6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矩形 14"/>
            <p:cNvSpPr/>
            <p:nvPr>
              <p:custDataLst>
                <p:tags r:id="rId18"/>
              </p:custDataLst>
            </p:nvPr>
          </p:nvSpPr>
          <p:spPr>
            <a:xfrm>
              <a:off x="15846" y="3547"/>
              <a:ext cx="818" cy="3685"/>
            </a:xfrm>
            <a:prstGeom prst="rect">
              <a:avLst/>
            </a:prstGeom>
            <a:blipFill dpi="0" rotWithShape="0">
              <a:blip r:embed="rId11"/>
              <a:srcRect/>
              <a:stretch>
                <a:fillRect l="-1009000" t="-57000" r="-13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9"/>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b="1" dirty="0">
                <a:latin typeface="微软雅黑" panose="020B0503020204020204" pitchFamily="34" charset="-122"/>
                <a:ea typeface="微软雅黑" panose="020B0503020204020204" pitchFamily="34" charset="-122"/>
              </a:rPr>
              <a:t>谢谢观看</a:t>
            </a:r>
            <a:endParaRPr lang="zh-CN" altLang="en-US" b="1"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idx="14"/>
            <p:custDataLst>
              <p:tags r:id="rId2"/>
            </p:custDataLst>
          </p:nvPr>
        </p:nvSpPr>
        <p:spPr/>
        <p:txBody>
          <a:bodyPr>
            <a:noAutofit/>
          </a:bodyPr>
          <a:lstStyle/>
          <a:p>
            <a:r>
              <a:rPr lang="zh-CN" altLang="en-US" sz="2400" dirty="0"/>
              <a:t>铁华团小组</a:t>
            </a:r>
            <a:endParaRPr lang="zh-CN" altLang="en-US" sz="2400" dirty="0"/>
          </a:p>
        </p:txBody>
      </p:sp>
      <p:grpSp>
        <p:nvGrpSpPr>
          <p:cNvPr id="11" name="组合 10"/>
          <p:cNvGrpSpPr/>
          <p:nvPr>
            <p:custDataLst>
              <p:tags r:id="rId3"/>
            </p:custDataLst>
          </p:nvPr>
        </p:nvGrpSpPr>
        <p:grpSpPr>
          <a:xfrm>
            <a:off x="6852901" y="2227059"/>
            <a:ext cx="1520191" cy="506730"/>
            <a:chOff x="6852901" y="2227059"/>
            <a:chExt cx="1520191" cy="506730"/>
          </a:xfrm>
        </p:grpSpPr>
        <p:sp>
          <p:nvSpPr>
            <p:cNvPr id="10" name="矩形 9"/>
            <p:cNvSpPr/>
            <p:nvPr>
              <p:custDataLst>
                <p:tags r:id="rId4"/>
              </p:custDataLst>
            </p:nvPr>
          </p:nvSpPr>
          <p:spPr>
            <a:xfrm>
              <a:off x="6852902" y="2227059"/>
              <a:ext cx="1520190" cy="506730"/>
            </a:xfrm>
            <a:prstGeom prst="rect">
              <a:avLst/>
            </a:prstGeom>
            <a:solidFill>
              <a:schemeClr val="accent1"/>
            </a:solidFill>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文本占位符 8"/>
            <p:cNvSpPr txBox="1"/>
            <p:nvPr>
              <p:custDataLst>
                <p:tags r:id="rId5"/>
              </p:custDataLst>
            </p:nvPr>
          </p:nvSpPr>
          <p:spPr>
            <a:xfrm>
              <a:off x="6852901" y="2246787"/>
              <a:ext cx="1520189" cy="487001"/>
            </a:xfrm>
            <a:prstGeom prst="rect">
              <a:avLst/>
            </a:prstGeom>
            <a:noFill/>
          </p:spPr>
          <p:txBody>
            <a:bodyPr wrap="square" lIns="0" tIns="0" rIns="0" bIns="0" rtlCol="0" anchor="ctr" anchorCtr="0">
              <a:normAutofit fontScale="975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lang="zh-CN" altLang="en-US" sz="2800" b="1" u="none" strike="noStrike" kern="1200" cap="none" spc="200" normalizeH="0" baseline="0">
                  <a:solidFill>
                    <a:schemeClr val="bg1"/>
                  </a:solidFill>
                  <a:uFillTx/>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buNone/>
              </a:pPr>
              <a:r>
                <a:rPr lang="en-US" altLang="zh-CN" dirty="0"/>
                <a:t>2020</a:t>
              </a:r>
              <a:endParaRPr lang="en-US" altLang="zh-CN" dirty="0"/>
            </a:p>
          </p:txBody>
        </p:sp>
      </p:gr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
                                  </p:iterate>
                                  <p:childTnLst>
                                    <p:set>
                                      <p:cBhvr>
                                        <p:cTn id="6" dur="1" fill="hold">
                                          <p:stCondLst>
                                            <p:cond delay="0"/>
                                          </p:stCondLst>
                                        </p:cTn>
                                        <p:tgtEl>
                                          <p:spTgt spid="2"/>
                                        </p:tgtEl>
                                        <p:attrNameLst>
                                          <p:attrName>style.visibility</p:attrName>
                                        </p:attrNameLst>
                                      </p:cBhvr>
                                      <p:to>
                                        <p:strVal val="visible"/>
                                      </p:to>
                                    </p:set>
                                    <p:anim to="" calcmode="lin" valueType="num">
                                      <p:cBhvr>
                                        <p:cTn id="7" dur="2000" fill="hold">
                                          <p:stCondLst>
                                            <p:cond delay="0"/>
                                          </p:stCondLst>
                                        </p:cTn>
                                        <p:tgtEl>
                                          <p:spTgt spid="2"/>
                                        </p:tgtEl>
                                        <p:attrNameLst>
                                          <p:attrName>ppt_x</p:attrName>
                                        </p:attrNameLst>
                                      </p:cBhvr>
                                      <p:tavLst>
                                        <p:tav tm="0">
                                          <p:val>
                                            <p:strVal val="#ppt_x-(0.5-#ppt_x)*(1+0.5*#ppt_h-#ppt_y)*16/9&#10;"/>
                                          </p:val>
                                        </p:tav>
                                        <p:tav tm="100000">
                                          <p:val>
                                            <p:strVal val="#ppt_x"/>
                                          </p:val>
                                        </p:tav>
                                      </p:tavLst>
                                    </p:anim>
                                    <p:animEffect filter="fade">
                                      <p:cBhvr>
                                        <p:cTn id="8" dur="2000">
                                          <p:stCondLst>
                                            <p:cond delay="0"/>
                                          </p:stCondLst>
                                        </p:cTn>
                                        <p:tgtEl>
                                          <p:spTgt spid="2"/>
                                        </p:tgtEl>
                                      </p:cBhvr>
                                    </p:animEffect>
                                  </p:childTnLst>
                                </p:cTn>
                              </p:par>
                              <p:par>
                                <p:cTn id="9" presetID="0" presetClass="entr" presetSubtype="0" fill="hold" grpId="0" nodeType="withEffect">
                                  <p:stCondLst>
                                    <p:cond delay="0"/>
                                  </p:stCondLst>
                                  <p:iterate type="lt">
                                    <p:tmPct val="10"/>
                                  </p:iterate>
                                  <p:childTnLst>
                                    <p:set>
                                      <p:cBhvr>
                                        <p:cTn id="10" dur="1" fill="hold">
                                          <p:stCondLst>
                                            <p:cond delay="0"/>
                                          </p:stCondLst>
                                        </p:cTn>
                                        <p:tgtEl>
                                          <p:spTgt spid="5"/>
                                        </p:tgtEl>
                                        <p:attrNameLst>
                                          <p:attrName>style.visibility</p:attrName>
                                        </p:attrNameLst>
                                      </p:cBhvr>
                                      <p:to>
                                        <p:strVal val="visible"/>
                                      </p:to>
                                    </p:set>
                                    <p:anim to="" calcmode="lin" valueType="num">
                                      <p:cBhvr>
                                        <p:cTn id="11" dur="2000" fill="hold">
                                          <p:stCondLst>
                                            <p:cond delay="0"/>
                                          </p:stCondLst>
                                        </p:cTn>
                                        <p:tgtEl>
                                          <p:spTgt spid="5"/>
                                        </p:tgtEl>
                                        <p:attrNameLst>
                                          <p:attrName>ppt_x</p:attrName>
                                        </p:attrNameLst>
                                      </p:cBhvr>
                                      <p:tavLst>
                                        <p:tav tm="0">
                                          <p:val>
                                            <p:strVal val="#ppt_x-(0.5-#ppt_x)*(1+0.5*#ppt_h-#ppt_y)*16/9&#10;"/>
                                          </p:val>
                                        </p:tav>
                                        <p:tav tm="100000">
                                          <p:val>
                                            <p:strVal val="#ppt_x"/>
                                          </p:val>
                                        </p:tav>
                                      </p:tavLst>
                                    </p:anim>
                                    <p:animEffect filter="fade">
                                      <p:cBhvr>
                                        <p:cTn id="12" dur="2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endPar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5014595" y="1920875"/>
            <a:ext cx="3096260" cy="1124585"/>
          </a:xfrm>
        </p:spPr>
        <p:txBody>
          <a:bodyPr/>
          <a:lstStyle/>
          <a:p>
            <a:r>
              <a:rPr lang="zh-CN" altLang="en-US" sz="5400" b="1" dirty="0"/>
              <a:t>程序设计</a:t>
            </a:r>
            <a:endParaRPr lang="zh-CN" altLang="en-US" sz="5400" b="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4672800" y="762586"/>
            <a:ext cx="6756001" cy="5332826"/>
          </a:xfrm>
          <a:prstGeom prst="rect">
            <a:avLst/>
          </a:prstGeom>
          <a:noFill/>
        </p:spPr>
        <p:txBody>
          <a:bodyPr wrap="square" lIns="90000" tIns="46800" rIns="90000" bIns="46800" rtlCol="0" anchor="ctr" anchorCtr="0">
            <a:normAutofit lnSpcReduction="20000"/>
          </a:bodyPr>
          <a:lstStyle/>
          <a:p>
            <a:pPr marL="457200" lvl="0" indent="-457200">
              <a:lnSpc>
                <a:spcPct val="130000"/>
              </a:lnSpc>
              <a:spcAft>
                <a:spcPts val="800"/>
              </a:spcAft>
              <a:buClr>
                <a:schemeClr val="tx1">
                  <a:lumMod val="75000"/>
                  <a:lumOff val="25000"/>
                </a:schemeClr>
              </a:buClr>
              <a:buFont typeface="Wingdings" panose="05000000000000000000" pitchFamily="2" charset="2"/>
              <a:buChar char="u"/>
              <a:defRPr/>
            </a:pPr>
            <a:r>
              <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rPr>
              <a:t>某公司欲新推一款产品，宣称因产能所限，首批货将采取客户通过手机号注册后竞拍的形式。当有5万名用户参与竞价后，再根据实际产量来确定中标者，价高者得（若报价相同，先出价者得）。注意：产品数量在竞拍期间未知，竞价完毕根据备货量确定！</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defRPr/>
            </a:pPr>
            <a:r>
              <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rPr>
              <a:t>为了激励高价，系统即时反馈当前的最高报价。为防止恶意虚报高价，破坏竞拍，管理员不定时地监控当前最高价，并与可疑虚报者确认，若确认虚报，则删除当前最高价。竞价结束后，备货数量可能是 1 台也许是 100 万台。</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defRPr/>
            </a:pPr>
            <a:r>
              <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rPr>
              <a:t>现为该公司设计这样一个系统，来模拟竞拍过程。随机生成测试数据（报价信息或删除命令）保存在文本文件中，系统将数据文件作为输入。并统计系统整个运行过程中的比较、移动（赋值） 操作的次数。</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6"/>
            </p:custDataLst>
          </p:nvPr>
        </p:nvSpPr>
        <p:spPr>
          <a:xfrm>
            <a:off x="1304325" y="1208211"/>
            <a:ext cx="1455750" cy="4441575"/>
          </a:xfrm>
          <a:prstGeom prst="rect">
            <a:avLst/>
          </a:prstGeom>
          <a:noFill/>
        </p:spPr>
        <p:txBody>
          <a:bodyPr wrap="square" lIns="46800" rIns="46800" rtlCol="0" anchor="t" anchorCtr="0">
            <a:noAutofit/>
          </a:bodyPr>
          <a:lstStyle/>
          <a:p>
            <a:pPr lvl="0">
              <a:lnSpc>
                <a:spcPct val="110000"/>
              </a:lnSpc>
              <a:defRPr/>
            </a:pPr>
            <a:r>
              <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rPr>
              <a:t>问题描述</a:t>
            </a:r>
            <a:endPar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文本框 1"/>
          <p:cNvSpPr txBox="1"/>
          <p:nvPr>
            <p:custDataLst>
              <p:tags r:id="rId5"/>
            </p:custDataLst>
          </p:nvPr>
        </p:nvSpPr>
        <p:spPr>
          <a:xfrm>
            <a:off x="4687570" y="4852670"/>
            <a:ext cx="6755765" cy="1572895"/>
          </a:xfrm>
          <a:prstGeom prst="rect">
            <a:avLst/>
          </a:prstGeom>
          <a:noFill/>
        </p:spPr>
        <p:txBody>
          <a:bodyPr wrap="square" lIns="90000" tIns="46800" rIns="90000" bIns="46800" rtlCol="0">
            <a:normAutofit fontScale="90000" lnSpcReduction="20000"/>
          </a:bodyPr>
          <a:lstStyle/>
          <a:p>
            <a:pPr lvl="0">
              <a:lnSpc>
                <a:spcPct val="130000"/>
              </a:lnSpc>
              <a:spcAft>
                <a:spcPts val="800"/>
              </a:spcAft>
              <a:defRPr/>
            </a:pP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rPr>
              <a:t>1.</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数据生成与排序模块</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30000"/>
              </a:lnSpc>
              <a:spcAft>
                <a:spcPts val="800"/>
              </a:spcAft>
              <a:defRPr/>
            </a:pP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rPr>
              <a:t>2.</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插入与删除模块</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30000"/>
              </a:lnSpc>
              <a:spcAft>
                <a:spcPts val="800"/>
              </a:spcAft>
              <a:defRPr/>
            </a:pP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rPr>
              <a:t>3</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文件导入输出模块</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30000"/>
              </a:lnSpc>
              <a:spcAft>
                <a:spcPts val="800"/>
              </a:spcAft>
              <a:defRPr/>
            </a:pP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rPr>
              <a:t>4.</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总操作次数统计模块</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30000"/>
              </a:lnSpc>
              <a:spcAft>
                <a:spcPts val="800"/>
              </a:spcAft>
              <a:defRPr/>
            </a:pP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7" name="矩形 6"/>
          <p:cNvSpPr/>
          <p:nvPr>
            <p:custDataLst>
              <p:tags r:id="rId6"/>
            </p:custDataLst>
          </p:nvPr>
        </p:nvSpPr>
        <p:spPr>
          <a:xfrm>
            <a:off x="4687713" y="734097"/>
            <a:ext cx="6755999" cy="3862857"/>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custDataLst>
              <p:tags r:id="rId7"/>
            </p:custDataLst>
          </p:nvPr>
        </p:nvSpPr>
        <p:spPr>
          <a:xfrm>
            <a:off x="1304325" y="1208211"/>
            <a:ext cx="1455750" cy="4441575"/>
          </a:xfrm>
          <a:prstGeom prst="rect">
            <a:avLst/>
          </a:prstGeom>
          <a:noFill/>
        </p:spPr>
        <p:txBody>
          <a:bodyPr wrap="square" lIns="46800" rIns="46800" rtlCol="0" anchor="t" anchorCtr="0">
            <a:noAutofit/>
          </a:bodyPr>
          <a:lstStyle/>
          <a:p>
            <a:pPr lvl="0">
              <a:lnSpc>
                <a:spcPct val="110000"/>
              </a:lnSpc>
              <a:defRPr/>
            </a:pPr>
            <a:r>
              <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rPr>
              <a:t>功能模块</a:t>
            </a:r>
            <a:endParaRPr lang="zh-CN" altLang="en-US" sz="66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pic>
        <p:nvPicPr>
          <p:cNvPr id="3" name="PA-图片 4" descr="C:\Users\Lenovo\Desktop\QQ图片20200102225925.pngQQ图片20200102225925"/>
          <p:cNvPicPr>
            <a:picLocks noChangeAspect="1"/>
          </p:cNvPicPr>
          <p:nvPr>
            <p:custDataLst>
              <p:tags r:id="rId8"/>
            </p:custDataLst>
          </p:nvPr>
        </p:nvPicPr>
        <p:blipFill>
          <a:blip r:embed="rId9"/>
          <a:srcRect/>
          <a:stretch>
            <a:fillRect/>
          </a:stretch>
        </p:blipFill>
        <p:spPr>
          <a:xfrm>
            <a:off x="5443855" y="828040"/>
            <a:ext cx="4794885" cy="3617595"/>
          </a:xfrm>
          <a:prstGeom prst="rect">
            <a:avLst/>
          </a:prstGeom>
        </p:spPr>
      </p:pic>
      <p:sp>
        <p:nvSpPr>
          <p:cNvPr id="28" name="PA-半闭框 7"/>
          <p:cNvSpPr/>
          <p:nvPr>
            <p:custDataLst>
              <p:tags r:id="rId10"/>
            </p:custDataLst>
          </p:nvPr>
        </p:nvSpPr>
        <p:spPr>
          <a:xfrm flipH="1">
            <a:off x="10796622" y="885297"/>
            <a:ext cx="298487" cy="298487"/>
          </a:xfrm>
          <a:prstGeom prst="halfFrame">
            <a:avLst>
              <a:gd name="adj1" fmla="val 12280"/>
              <a:gd name="adj2" fmla="val 1228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endParaRPr>
          </a:p>
        </p:txBody>
      </p:sp>
      <p:sp>
        <p:nvSpPr>
          <p:cNvPr id="29" name="PA-半闭框 8"/>
          <p:cNvSpPr/>
          <p:nvPr>
            <p:custDataLst>
              <p:tags r:id="rId11"/>
            </p:custDataLst>
          </p:nvPr>
        </p:nvSpPr>
        <p:spPr>
          <a:xfrm flipV="1">
            <a:off x="5036313" y="4147267"/>
            <a:ext cx="298487" cy="298487"/>
          </a:xfrm>
          <a:prstGeom prst="halfFrame">
            <a:avLst>
              <a:gd name="adj1" fmla="val 12280"/>
              <a:gd name="adj2" fmla="val 1228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Motion origin="layout" path="M 0 0 L 0.2107143 0 L -0.02291667 0 L 0.01875 0 L -0.01041667 0 L 0.01041667 0 L 0 0 E" pathEditMode="relative">
                                      <p:cBhvr>
                                        <p:cTn id="7" dur="800" fill="hold">
                                          <p:stCondLst>
                                            <p:cond delay="0"/>
                                          </p:stCondLst>
                                        </p:cTn>
                                        <p:tgtEl>
                                          <p:spTgt spid="28"/>
                                        </p:tgtEl>
                                        <p:attrNameLst>
                                          <p:attrName>ppt_x</p:attrName>
                                          <p:attrName>ppt_y</p:attrName>
                                        </p:attrNameLst>
                                      </p:cBhvr>
                                    </p:animMotion>
                                    <p:animMotion origin="layout" path="M 0 0 L -0.3015365 0.3035648 L 0.01994171 -0.02007408 L -0.01631597 0.01642425 L 0.00906442 -0.009124586 L -0.00906442 0.009124586 L 0 0 E" pathEditMode="relative">
                                      <p:cBhvr>
                                        <p:cTn id="8" dur="800" fill="hold">
                                          <p:stCondLst>
                                            <p:cond delay="0"/>
                                          </p:stCondLst>
                                        </p:cTn>
                                        <p:tgtEl>
                                          <p:spTgt spid="28"/>
                                        </p:tgtEl>
                                        <p:attrNameLst>
                                          <p:attrName>ppt_x</p:attrName>
                                          <p:attrName>ppt_y</p:attrName>
                                        </p:attrNameLst>
                                      </p:cBhvr>
                                    </p:animMotion>
                                  </p:childTnLst>
                                </p:cTn>
                              </p:par>
                              <p:par>
                                <p:cTn id="9" presetID="0"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Motion origin="layout" path="M 0 0 L 0.2107143 0 L -0.02291667 0 L 0.01875 0 L -0.01041667 0 L 0.01041667 0 L 0 0 E" pathEditMode="relative">
                                      <p:cBhvr>
                                        <p:cTn id="11" dur="800" fill="hold">
                                          <p:stCondLst>
                                            <p:cond delay="0"/>
                                          </p:stCondLst>
                                        </p:cTn>
                                        <p:tgtEl>
                                          <p:spTgt spid="29"/>
                                        </p:tgtEl>
                                        <p:attrNameLst>
                                          <p:attrName>ppt_x</p:attrName>
                                          <p:attrName>ppt_y</p:attrName>
                                        </p:attrNameLst>
                                      </p:cBhvr>
                                    </p:animMotion>
                                    <p:animMotion origin="layout" path="M 0 0 L 0.3015365 -0.3035648 L -0.01994171 0.02007407 L 0.01631594 -0.01642422 L -0.009064415 0.009124586 L 0.009064412 -0.009124586 L 0 0 E" pathEditMode="relative">
                                      <p:cBhvr>
                                        <p:cTn id="12" dur="800" fill="hold">
                                          <p:stCondLst>
                                            <p:cond delay="0"/>
                                          </p:stCondLst>
                                        </p:cTn>
                                        <p:tgtEl>
                                          <p:spTgt spid="29"/>
                                        </p:tgtEl>
                                        <p:attrNameLst>
                                          <p:attrName>ppt_x</p:attrName>
                                          <p:attrName>ppt_y</p:attrName>
                                        </p:attrNameLst>
                                      </p:cBhvr>
                                    </p:animMotion>
                                  </p:childTnLst>
                                </p:cTn>
                              </p:par>
                              <p:par>
                                <p:cTn id="13" presetID="42"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800"/>
                                        <p:tgtEl>
                                          <p:spTgt spid="3"/>
                                        </p:tgtEl>
                                      </p:cBhvr>
                                    </p:animEffect>
                                    <p:anim calcmode="lin" valueType="num">
                                      <p:cBhvr>
                                        <p:cTn id="16" dur="800" fill="hold"/>
                                        <p:tgtEl>
                                          <p:spTgt spid="3"/>
                                        </p:tgtEl>
                                        <p:attrNameLst>
                                          <p:attrName>ppt_x</p:attrName>
                                        </p:attrNameLst>
                                      </p:cBhvr>
                                      <p:tavLst>
                                        <p:tav tm="0">
                                          <p:val>
                                            <p:strVal val="#ppt_x"/>
                                          </p:val>
                                        </p:tav>
                                        <p:tav tm="100000">
                                          <p:val>
                                            <p:strVal val="#ppt_x"/>
                                          </p:val>
                                        </p:tav>
                                      </p:tavLst>
                                    </p:anim>
                                    <p:anim calcmode="lin" valueType="num">
                                      <p:cBhvr>
                                        <p:cTn id="17"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600"/>
                                        <p:tgtEl>
                                          <p:spTgt spid="3"/>
                                        </p:tgtEl>
                                      </p:cBhvr>
                                    </p:animEffect>
                                    <p:anim calcmode="lin" valueType="num">
                                      <p:cBhvr>
                                        <p:cTn id="22" dur="600"/>
                                        <p:tgtEl>
                                          <p:spTgt spid="3"/>
                                        </p:tgtEl>
                                        <p:attrNameLst>
                                          <p:attrName>ppt_x</p:attrName>
                                        </p:attrNameLst>
                                      </p:cBhvr>
                                      <p:tavLst>
                                        <p:tav tm="0">
                                          <p:val>
                                            <p:strVal val="ppt_x"/>
                                          </p:val>
                                        </p:tav>
                                        <p:tav tm="100000">
                                          <p:val>
                                            <p:strVal val="ppt_x"/>
                                          </p:val>
                                        </p:tav>
                                      </p:tavLst>
                                    </p:anim>
                                    <p:anim calcmode="lin" valueType="num">
                                      <p:cBhvr>
                                        <p:cTn id="23" dur="600"/>
                                        <p:tgtEl>
                                          <p:spTgt spid="3"/>
                                        </p:tgtEl>
                                        <p:attrNameLst>
                                          <p:attrName>ppt_y</p:attrName>
                                        </p:attrNameLst>
                                      </p:cBhvr>
                                      <p:tavLst>
                                        <p:tav tm="0">
                                          <p:val>
                                            <p:strVal val="ppt_y"/>
                                          </p:val>
                                        </p:tav>
                                        <p:tav tm="100000">
                                          <p:val>
                                            <p:strVal val="ppt_y+.1"/>
                                          </p:val>
                                        </p:tav>
                                      </p:tavLst>
                                    </p:anim>
                                    <p:set>
                                      <p:cBhvr>
                                        <p:cTn id="24" dur="1" fill="hold">
                                          <p:stCondLst>
                                            <p:cond delay="5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文本框 5"/>
          <p:cNvSpPr txBox="1"/>
          <p:nvPr>
            <p:custDataLst>
              <p:tags r:id="rId5"/>
            </p:custDataLst>
          </p:nvPr>
        </p:nvSpPr>
        <p:spPr>
          <a:xfrm>
            <a:off x="4672800" y="1908764"/>
            <a:ext cx="6756001" cy="1291637"/>
          </a:xfrm>
          <a:prstGeom prst="rect">
            <a:avLst/>
          </a:prstGeom>
          <a:noFill/>
        </p:spPr>
        <p:txBody>
          <a:bodyPr wrap="square" lIns="90000" tIns="46800" rIns="90000" bIns="46800" rtlCol="0" anchor="t" anchorCtr="0">
            <a:normAutofit/>
          </a:bodyPr>
          <a:lstStyle/>
          <a:p>
            <a:pPr lvl="0">
              <a:lnSpc>
                <a:spcPct val="150000"/>
              </a:lnSpc>
              <a:spcAft>
                <a:spcPts val="1000"/>
              </a:spcAft>
              <a:defRPr/>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时间复杂度：O(log2n)</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6"/>
            </p:custDataLst>
          </p:nvPr>
        </p:nvSpPr>
        <p:spPr>
          <a:xfrm>
            <a:off x="4672800" y="1383363"/>
            <a:ext cx="6756001" cy="525401"/>
          </a:xfrm>
          <a:prstGeom prst="rect">
            <a:avLst/>
          </a:prstGeom>
          <a:noFill/>
        </p:spPr>
        <p:txBody>
          <a:bodyPr wrap="square" lIns="90000" tIns="46800" rIns="90000" bIns="46800" rtlCol="0" anchor="ctr" anchorCtr="0">
            <a:normAutofit fontScale="90000"/>
          </a:bodyPr>
          <a:lstStyle/>
          <a:p>
            <a:pPr lvl="0">
              <a:defRPr/>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sym typeface="+mn-ea"/>
              </a:rPr>
              <a:t>折半查找</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8" name="文本框 7"/>
          <p:cNvSpPr txBox="1"/>
          <p:nvPr>
            <p:custDataLst>
              <p:tags r:id="rId7"/>
            </p:custDataLst>
          </p:nvPr>
        </p:nvSpPr>
        <p:spPr>
          <a:xfrm>
            <a:off x="4672800" y="4183002"/>
            <a:ext cx="6756001" cy="1291637"/>
          </a:xfrm>
          <a:prstGeom prst="rect">
            <a:avLst/>
          </a:prstGeom>
          <a:noFill/>
        </p:spPr>
        <p:txBody>
          <a:bodyPr wrap="square" lIns="90000" tIns="46800" rIns="90000" bIns="46800" rtlCol="0" anchor="t" anchorCtr="0">
            <a:normAutofit/>
          </a:bodyPr>
          <a:lstStyle/>
          <a:p>
            <a:pPr lvl="0">
              <a:lnSpc>
                <a:spcPct val="150000"/>
              </a:lnSpc>
              <a:spcAft>
                <a:spcPts val="1000"/>
              </a:spcAft>
              <a:defRPr/>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时间复杂度：O (nlogn)</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50000"/>
              </a:lnSpc>
              <a:spcAft>
                <a:spcPts val="1000"/>
              </a:spcAft>
              <a:defRPr/>
            </a:pP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9" name="文本框 8"/>
          <p:cNvSpPr txBox="1"/>
          <p:nvPr>
            <p:custDataLst>
              <p:tags r:id="rId8"/>
            </p:custDataLst>
          </p:nvPr>
        </p:nvSpPr>
        <p:spPr>
          <a:xfrm>
            <a:off x="4672800" y="3657601"/>
            <a:ext cx="6756001" cy="525401"/>
          </a:xfrm>
          <a:prstGeom prst="rect">
            <a:avLst/>
          </a:prstGeom>
          <a:noFill/>
        </p:spPr>
        <p:txBody>
          <a:bodyPr wrap="square" lIns="90000" tIns="46800" rIns="90000" bIns="46800" rtlCol="0" anchor="ctr" anchorCtr="0">
            <a:normAutofit fontScale="90000"/>
          </a:bodyPr>
          <a:lstStyle/>
          <a:p>
            <a:pPr lvl="0">
              <a:defRPr/>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sym typeface="+mn-ea"/>
              </a:rPr>
              <a:t>快速排序</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13" name="文本框 12"/>
          <p:cNvSpPr txBox="1"/>
          <p:nvPr>
            <p:custDataLst>
              <p:tags r:id="rId9"/>
            </p:custDataLst>
          </p:nvPr>
        </p:nvSpPr>
        <p:spPr>
          <a:xfrm>
            <a:off x="1304325" y="1208211"/>
            <a:ext cx="1455750" cy="4441575"/>
          </a:xfrm>
          <a:prstGeom prst="rect">
            <a:avLst/>
          </a:prstGeom>
          <a:noFill/>
        </p:spPr>
        <p:txBody>
          <a:bodyPr wrap="square" lIns="46800" rIns="46800" rtlCol="0" anchor="t" anchorCtr="0">
            <a:noAutofit/>
          </a:bodyPr>
          <a:lstStyle/>
          <a:p>
            <a:pPr lvl="0">
              <a:lnSpc>
                <a:spcPct val="110000"/>
              </a:lnSpc>
              <a:defRPr/>
            </a:pPr>
            <a:r>
              <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rPr>
              <a:t>涉及知识点</a:t>
            </a:r>
            <a:endPar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custDataLst>
              <p:tags r:id="rId1"/>
            </p:custDataLst>
          </p:nvPr>
        </p:nvSpPr>
        <p:spPr>
          <a:xfrm>
            <a:off x="3053080" y="1921192"/>
            <a:ext cx="1487170" cy="124079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endParaRPr lang="en-US" altLang="zh-CN" sz="7200" b="1" spc="2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4" name="标题 3"/>
          <p:cNvSpPr>
            <a:spLocks noGrp="1"/>
          </p:cNvSpPr>
          <p:nvPr>
            <p:ph type="title"/>
            <p:custDataLst>
              <p:tags r:id="rId2"/>
            </p:custDataLst>
          </p:nvPr>
        </p:nvSpPr>
        <p:spPr>
          <a:xfrm>
            <a:off x="5014595" y="1920875"/>
            <a:ext cx="3096260" cy="1124585"/>
          </a:xfrm>
        </p:spPr>
        <p:txBody>
          <a:bodyPr/>
          <a:lstStyle/>
          <a:p>
            <a:r>
              <a:rPr lang="zh-CN" altLang="en-US" sz="5400" b="1" dirty="0"/>
              <a:t>程序代码</a:t>
            </a:r>
            <a:endParaRPr lang="zh-CN" altLang="en-US" sz="5400" b="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2" name="文本框 11"/>
          <p:cNvSpPr txBox="1"/>
          <p:nvPr>
            <p:custDataLst>
              <p:tags r:id="rId5"/>
            </p:custDataLst>
          </p:nvPr>
        </p:nvSpPr>
        <p:spPr>
          <a:xfrm>
            <a:off x="1304325" y="652586"/>
            <a:ext cx="1455750" cy="4441575"/>
          </a:xfrm>
          <a:prstGeom prst="rect">
            <a:avLst/>
          </a:prstGeom>
          <a:noFill/>
        </p:spPr>
        <p:txBody>
          <a:bodyPr wrap="square" lIns="46800" rIns="46800" rtlCol="0" anchor="t" anchorCtr="0">
            <a:noAutofit/>
          </a:bodyPr>
          <a:lstStyle/>
          <a:p>
            <a:pPr lvl="0">
              <a:lnSpc>
                <a:spcPct val="110000"/>
              </a:lnSpc>
              <a:defRPr/>
            </a:pPr>
            <a:r>
              <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rPr>
              <a:t>数据结构定义</a:t>
            </a:r>
            <a:endPar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6"/>
            </p:custDataLst>
          </p:nvPr>
        </p:nvSpPr>
        <p:spPr>
          <a:xfrm>
            <a:off x="5162550" y="508635"/>
            <a:ext cx="6039485" cy="5939155"/>
          </a:xfrm>
          <a:prstGeom prst="rect">
            <a:avLst/>
          </a:prstGeom>
          <a:noFill/>
        </p:spPr>
        <p:txBody>
          <a:bodyPr wrap="square" rtlCol="0">
            <a:spAutoFit/>
          </a:bodyPr>
          <a:p>
            <a:r>
              <a:rPr lang="zh-CN" altLang="en-US" sz="2000" b="1"/>
              <a:t>typedef struct Bidder</a:t>
            </a:r>
            <a:endParaRPr lang="zh-CN" altLang="en-US" sz="2000" b="1"/>
          </a:p>
          <a:p>
            <a:r>
              <a:rPr lang="zh-CN" altLang="en-US" sz="2000" b="1"/>
              <a:t>{                    // 表示每一条竞价信息</a:t>
            </a:r>
            <a:endParaRPr lang="zh-CN" altLang="en-US" sz="2000" b="1"/>
          </a:p>
          <a:p>
            <a:r>
              <a:rPr lang="zh-CN" altLang="en-US" sz="2000" b="1"/>
              <a:t>    int phoneNumber; // 竞价信息的序列号(手机号)</a:t>
            </a:r>
            <a:endParaRPr lang="zh-CN" altLang="en-US" sz="2000" b="1"/>
          </a:p>
          <a:p>
            <a:r>
              <a:rPr lang="zh-CN" altLang="en-US" sz="2000" b="1"/>
              <a:t>    int price;       // 竞价信息的出价</a:t>
            </a:r>
            <a:endParaRPr lang="zh-CN" altLang="en-US" sz="2000" b="1"/>
          </a:p>
          <a:p>
            <a:r>
              <a:rPr lang="zh-CN" altLang="en-US" sz="2000" b="1"/>
              <a:t>} Bidder, *bidNode;</a:t>
            </a:r>
            <a:endParaRPr lang="zh-CN" altLang="en-US" sz="2000" b="1"/>
          </a:p>
          <a:p>
            <a:endParaRPr lang="zh-CN" altLang="en-US" sz="2000" b="1"/>
          </a:p>
          <a:p>
            <a:r>
              <a:rPr lang="zh-CN" altLang="en-US" sz="2000" b="1"/>
              <a:t>typedef struct</a:t>
            </a:r>
            <a:endParaRPr lang="zh-CN" altLang="en-US" sz="2000" b="1"/>
          </a:p>
          <a:p>
            <a:r>
              <a:rPr lang="zh-CN" altLang="en-US" sz="2000" b="1"/>
              <a:t>{</a:t>
            </a:r>
            <a:endParaRPr lang="zh-CN" altLang="en-US" sz="2000" b="1"/>
          </a:p>
          <a:p>
            <a:r>
              <a:rPr lang="zh-CN" altLang="en-US" sz="2000" b="1"/>
              <a:t>    Bidder *bidderGroup;</a:t>
            </a:r>
            <a:endParaRPr lang="zh-CN" altLang="en-US" sz="2000" b="1"/>
          </a:p>
          <a:p>
            <a:r>
              <a:rPr lang="zh-CN" altLang="en-US" sz="2000" b="1"/>
              <a:t>    int length; //当前长度</a:t>
            </a:r>
            <a:endParaRPr lang="zh-CN" altLang="en-US" sz="2000" b="1"/>
          </a:p>
          <a:p>
            <a:r>
              <a:rPr lang="zh-CN" altLang="en-US" sz="2000" b="1"/>
              <a:t>} SqList;</a:t>
            </a:r>
            <a:endParaRPr lang="zh-CN" altLang="en-US" sz="2000" b="1"/>
          </a:p>
          <a:p>
            <a:endParaRPr lang="zh-CN" altLang="en-US" sz="2000" b="1"/>
          </a:p>
          <a:p>
            <a:r>
              <a:rPr lang="zh-CN" altLang="en-US" sz="2000" b="1"/>
              <a:t>int ifSorted = 0; // 当前程序内的bidderGroup是否已排序,未排序为 0 ,已排序为 1 ;</a:t>
            </a:r>
            <a:endParaRPr lang="zh-CN" altLang="en-US" sz="2000" b="1"/>
          </a:p>
          <a:p>
            <a:r>
              <a:rPr lang="zh-CN" altLang="en-US" sz="2000" b="1"/>
              <a:t>int successfulBidders = 0;</a:t>
            </a:r>
            <a:endParaRPr lang="zh-CN" altLang="en-US" sz="2000" b="1"/>
          </a:p>
          <a:p>
            <a:endParaRPr lang="zh-CN" altLang="en-US" sz="2000" b="1"/>
          </a:p>
          <a:p>
            <a:r>
              <a:rPr lang="zh-CN" altLang="en-US" sz="2000" b="1"/>
              <a:t>int swapCount = 0;  //交换次数 ;</a:t>
            </a:r>
            <a:endParaRPr lang="zh-CN" altLang="en-US" sz="2000" b="1"/>
          </a:p>
          <a:p>
            <a:r>
              <a:rPr lang="zh-CN" altLang="en-US" sz="2000" b="1"/>
              <a:t>int evalCount = 0;  //移动与赋值次数 ;</a:t>
            </a:r>
            <a:endParaRPr lang="zh-CN" altLang="en-US" sz="2000" b="1"/>
          </a:p>
          <a:p>
            <a:r>
              <a:rPr lang="zh-CN" altLang="en-US" sz="2000" b="1"/>
              <a:t>int compCount = 0;  //比较次数 ;</a:t>
            </a:r>
            <a:endParaRPr lang="zh-CN" altLang="en-US" sz="2000" b="1"/>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2" name="文本框 11"/>
          <p:cNvSpPr txBox="1"/>
          <p:nvPr>
            <p:custDataLst>
              <p:tags r:id="rId5"/>
            </p:custDataLst>
          </p:nvPr>
        </p:nvSpPr>
        <p:spPr>
          <a:xfrm>
            <a:off x="1237015" y="495741"/>
            <a:ext cx="1455750" cy="4441575"/>
          </a:xfrm>
          <a:prstGeom prst="rect">
            <a:avLst/>
          </a:prstGeom>
          <a:noFill/>
        </p:spPr>
        <p:txBody>
          <a:bodyPr wrap="square" lIns="46800" rIns="46800" rtlCol="0" anchor="t" anchorCtr="0">
            <a:noAutofit/>
          </a:bodyPr>
          <a:lstStyle/>
          <a:p>
            <a:pPr lvl="0">
              <a:lnSpc>
                <a:spcPct val="90000"/>
              </a:lnSpc>
              <a:defRPr/>
            </a:pPr>
            <a:r>
              <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rPr>
              <a:t>创建与排列数据组</a:t>
            </a:r>
            <a:endParaRPr lang="zh-CN" altLang="en-US" sz="5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 name="文本框 5"/>
          <p:cNvSpPr txBox="1"/>
          <p:nvPr>
            <p:custDataLst>
              <p:tags r:id="rId6"/>
            </p:custDataLst>
          </p:nvPr>
        </p:nvSpPr>
        <p:spPr>
          <a:xfrm>
            <a:off x="4692015" y="495935"/>
            <a:ext cx="6039485" cy="6554470"/>
          </a:xfrm>
          <a:prstGeom prst="rect">
            <a:avLst/>
          </a:prstGeom>
          <a:noFill/>
        </p:spPr>
        <p:txBody>
          <a:bodyPr wrap="square" rtlCol="0">
            <a:spAutoFit/>
          </a:bodyPr>
          <a:p>
            <a:r>
              <a:rPr lang="zh-CN" altLang="en-US" sz="2000" b="1"/>
              <a:t>bool InitList_Sq(SqList &amp;L)</a:t>
            </a:r>
            <a:endParaRPr lang="zh-CN" altLang="en-US" sz="2000" b="1"/>
          </a:p>
          <a:p>
            <a:r>
              <a:rPr lang="zh-CN" altLang="en-US" sz="2000" b="1"/>
              <a:t>{</a:t>
            </a:r>
            <a:endParaRPr lang="zh-CN" altLang="en-US" sz="2000" b="1"/>
          </a:p>
          <a:p>
            <a:r>
              <a:rPr lang="zh-CN" altLang="en-US" sz="2000" b="1"/>
              <a:t>    // 构造一个空的线性表L</a:t>
            </a:r>
            <a:endParaRPr lang="zh-CN" altLang="en-US" sz="2000" b="1"/>
          </a:p>
          <a:p>
            <a:r>
              <a:rPr lang="zh-CN" altLang="en-US" sz="2000" b="1"/>
              <a:t>    L.bidderGroup = new Bidder[MAXSIZE];</a:t>
            </a:r>
            <a:endParaRPr lang="zh-CN" altLang="en-US" sz="2000" b="1"/>
          </a:p>
          <a:p>
            <a:r>
              <a:rPr lang="zh-CN" altLang="en-US" sz="2000" b="1"/>
              <a:t>    if (!L.bidderGroup)</a:t>
            </a:r>
            <a:endParaRPr lang="zh-CN" altLang="en-US" sz="2000" b="1"/>
          </a:p>
          <a:p>
            <a:r>
              <a:rPr lang="zh-CN" altLang="en-US" sz="2000" b="1"/>
              <a:t>        exit(OVERFLOW); // 分配空间失败</a:t>
            </a:r>
            <a:endParaRPr lang="zh-CN" altLang="en-US" sz="2000" b="1"/>
          </a:p>
          <a:p>
            <a:r>
              <a:rPr lang="zh-CN" altLang="en-US" sz="2000" b="1"/>
              <a:t>    L.length = 0; //表示长度为 0</a:t>
            </a:r>
            <a:endParaRPr lang="zh-CN" altLang="en-US" sz="2000" b="1"/>
          </a:p>
          <a:p>
            <a:r>
              <a:rPr lang="zh-CN" altLang="en-US" sz="2000" b="1"/>
              <a:t>    return OK;</a:t>
            </a:r>
            <a:endParaRPr lang="zh-CN" altLang="en-US" sz="2000" b="1"/>
          </a:p>
          <a:p>
            <a:r>
              <a:rPr lang="zh-CN" altLang="en-US" sz="2000" b="1"/>
              <a:t>    // 由于函数运行至return就已经截止, 以下部分并不会执行, 仅作为后续函数编写时的参考, 便于诸位理解</a:t>
            </a:r>
            <a:endParaRPr lang="zh-CN" altLang="en-US" sz="2000" b="1"/>
          </a:p>
          <a:p>
            <a:r>
              <a:rPr lang="zh-CN" altLang="en-US" sz="2000" b="1"/>
              <a:t>    L.bidderGroup[1].phoneNumber = 0000; // 表示当前读取的竞价表中第 1 条竞价信息的手机序列号赋值为 0000</a:t>
            </a:r>
            <a:endParaRPr lang="zh-CN" altLang="en-US" sz="2000" b="1"/>
          </a:p>
          <a:p>
            <a:r>
              <a:rPr lang="zh-CN" altLang="en-US" sz="2000" b="1"/>
              <a:t>    L.bidderGroup[1].price = 1000;       // 表示当前读取的竞价表中第 1 条竞价信息的出价为 1000</a:t>
            </a:r>
            <a:endParaRPr lang="zh-CN" altLang="en-US" sz="2000" b="1"/>
          </a:p>
          <a:p>
            <a:r>
              <a:rPr lang="zh-CN" altLang="en-US" sz="2000" b="1"/>
              <a:t>    L.length = 100;                      // 表示当前竞价表中有 100 条竞价信息</a:t>
            </a:r>
            <a:endParaRPr lang="zh-CN" altLang="en-US" sz="2000" b="1"/>
          </a:p>
          <a:p>
            <a:r>
              <a:rPr lang="zh-CN" altLang="en-US" sz="2000" b="1"/>
              <a:t>    // 示例:如何交换 1 号竞价者和 2 号竞价者在竞价表"bidderGroup"中的位置</a:t>
            </a:r>
            <a:endParaRPr lang="zh-CN" altLang="en-US" sz="2000" b="1"/>
          </a:p>
          <a:p>
            <a:r>
              <a:rPr lang="zh-CN" altLang="en-US" sz="2000" b="1"/>
              <a:t> </a:t>
            </a:r>
            <a:endParaRPr lang="zh-CN" altLang="en-US" sz="2000" b="1"/>
          </a:p>
        </p:txBody>
      </p:sp>
      <p:sp>
        <p:nvSpPr>
          <p:cNvPr id="2" name="文本框 1"/>
          <p:cNvSpPr txBox="1"/>
          <p:nvPr/>
        </p:nvSpPr>
        <p:spPr>
          <a:xfrm>
            <a:off x="4321175" y="175895"/>
            <a:ext cx="6981825"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rPr>
              <a:t>◇</a:t>
            </a:r>
            <a:r>
              <a:rPr lang="zh-CN" altLang="en-US" b="1"/>
              <a:t>此模块将数据处理完毕后,导入至全局变量数组 bidderGroup 中</a:t>
            </a:r>
            <a:endParaRPr lang="zh-CN" altLang="en-US" b="1"/>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5*i*0"/>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6*i*0"/>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7*i*0"/>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8*i*0"/>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EMPLATE_SUBCATEGORY" val="0"/>
  <p:tag name="KSO_WM_TEMPLATE_COLOR_TYPE" val="1"/>
  <p:tag name="KSO_WM_TEMPLATE_MASTER_THUMB_INDEX" val="12"/>
  <p:tag name="KSO_WM_TEMPLATE_THUMBS_INDEX" val="1、4、7、8、9、12、14、15、16、20、25、29、31"/>
  <p:tag name="KSO_WM_TAG_VERSION" val="1.0"/>
  <p:tag name="KSO_WM_BEAUTIFY_FLAG" val="#wm#"/>
  <p:tag name="KSO_WM_TEMPLATE_CATEGORY" val="custom"/>
  <p:tag name="KSO_WM_TEMPLATE_INDEX" val="20204221"/>
  <p:tag name="KSO_WM_TEMPLATE_MASTE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副标题内容"/>
  <p:tag name="KSO_WM_TEMPLATE_CATEGORY" val="custom"/>
  <p:tag name="KSO_WM_TEMPLATE_INDEX" val="20204221"/>
  <p:tag name="KSO_WM_UNIT_ID" val="custom20204221_1*b*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21_1*i*1"/>
  <p:tag name="KSO_WM_TEMPLATE_CATEGORY" val="custom"/>
  <p:tag name="KSO_WM_TEMPLATE_INDEX" val="20204221"/>
  <p:tag name="KSO_WM_UNIT_LAYERLEVEL" val="1"/>
  <p:tag name="KSO_WM_TAG_VERSION" val="1.0"/>
  <p:tag name="KSO_WM_BEAUTIFY_FLAG" val="#wm#"/>
</p:tagLst>
</file>

<file path=ppt/tags/tag145.xml><?xml version="1.0" encoding="utf-8"?>
<p:tagLst xmlns:p="http://schemas.openxmlformats.org/presentationml/2006/main">
  <p:tag name="REFSHAPE" val="192993068"/>
</p:tagLst>
</file>

<file path=ppt/tags/tag146.xml><?xml version="1.0" encoding="utf-8"?>
<p:tagLst xmlns:p="http://schemas.openxmlformats.org/presentationml/2006/main">
  <p:tag name="KSO_WM_TEMPLATE_THUMBS_INDEX" val="1、4、7、8、9、12、14、15、16、20、25、29、31"/>
  <p:tag name="KSO_WM_SLIDE_ID" val="custom2020422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221"/>
  <p:tag name="KSO_WM_SLIDE_LAYOUT" val="a_b"/>
  <p:tag name="KSO_WM_SLIDE_LAYOUT_CNT" val="1_1"/>
  <p:tag name="KSO_WM_SLIDE_ANIMATION_ID" val="3126320"/>
  <p:tag name="KSO_WM_SLIDE_ANIMATION_TYPE" val="0_8_2"/>
</p:tagLst>
</file>

<file path=ppt/tags/tag147.xml><?xml version="1.0" encoding="utf-8"?>
<p:tagLst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221"/>
  <p:tag name="KSO_WM_UNIT_ID" val="custom20204221_4*l_i*1_1"/>
  <p:tag name="KSO_WM_SLIDE_ANIMATION_ID" val="3110590"/>
</p:tagLst>
</file>

<file path=ppt/tags/tag148.xml><?xml version="1.0" encoding="utf-8"?>
<p:tagLst xmlns:p="http://schemas.openxmlformats.org/presentationml/2006/main">
  <p:tag name="KSO_WM_SLIDE_ANIMATION_ID" val="3110590"/>
</p:tagLst>
</file>

<file path=ppt/tags/tag149.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221"/>
  <p:tag name="KSO_WM_UNIT_ID" val="custom20204221_4*l_h_i*1_4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小标题内容"/>
  <p:tag name="KSO_WM_TEMPLATE_CATEGORY" val="custom"/>
  <p:tag name="KSO_WM_TEMPLATE_INDEX" val="20204221"/>
  <p:tag name="KSO_WM_UNIT_ID" val="custom20204221_4*l_h_f*1_4_1"/>
</p:tagLst>
</file>

<file path=ppt/tags/tag151.xml><?xml version="1.0" encoding="utf-8"?>
<p:tagLst xmlns:p="http://schemas.openxmlformats.org/presentationml/2006/main">
  <p:tag name="KSO_WM_SLIDE_ANIMATION_ID" val="3110590"/>
</p:tagLst>
</file>

<file path=ppt/tags/tag152.xml><?xml version="1.0" encoding="utf-8"?>
<p:tagLst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221"/>
  <p:tag name="KSO_WM_UNIT_ID" val="custom20204221_4*l_h_i*1_3_1"/>
</p:tagLst>
</file>

<file path=ppt/tags/tag153.xml><?xml version="1.0" encoding="utf-8"?>
<p:tagLst xmlns:p="http://schemas.openxmlformats.org/presentationml/2006/main">
  <p:tag name="KSO_WM_UNIT_COLOR_SCHEME_SHAPE_ID" val="12"/>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小标题内容"/>
  <p:tag name="KSO_WM_TEMPLATE_CATEGORY" val="custom"/>
  <p:tag name="KSO_WM_TEMPLATE_INDEX" val="20204221"/>
  <p:tag name="KSO_WM_UNIT_ID" val="custom20204221_4*l_h_f*1_3_1"/>
</p:tagLst>
</file>

<file path=ppt/tags/tag154.xml><?xml version="1.0" encoding="utf-8"?>
<p:tagLst xmlns:p="http://schemas.openxmlformats.org/presentationml/2006/main">
  <p:tag name="KSO_WM_SLIDE_ANIMATION_ID" val="3110590"/>
</p:tagLst>
</file>

<file path=ppt/tags/tag155.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221"/>
  <p:tag name="KSO_WM_UNIT_ID" val="custom20204221_4*l_h_i*1_2_1"/>
</p:tagLst>
</file>

<file path=ppt/tags/tag156.xml><?xml version="1.0" encoding="utf-8"?>
<p:tagLst xmlns:p="http://schemas.openxmlformats.org/presentationml/2006/main">
  <p:tag name="KSO_WM_UNIT_COLOR_SCHEME_SHAPE_ID" val="14"/>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添加小标题内容"/>
  <p:tag name="KSO_WM_TEMPLATE_CATEGORY" val="custom"/>
  <p:tag name="KSO_WM_TEMPLATE_INDEX" val="20204221"/>
  <p:tag name="KSO_WM_UNIT_ID" val="custom20204221_4*l_h_f*1_2_1"/>
</p:tagLst>
</file>

<file path=ppt/tags/tag157.xml><?xml version="1.0" encoding="utf-8"?>
<p:tagLst xmlns:p="http://schemas.openxmlformats.org/presentationml/2006/main">
  <p:tag name="KSO_WM_SLIDE_ANIMATION_ID" val="3110590"/>
</p:tagLst>
</file>

<file path=ppt/tags/tag158.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221"/>
  <p:tag name="KSO_WM_UNIT_ID" val="custom20204221_4*l_h_i*1_1_1"/>
</p:tagLst>
</file>

<file path=ppt/tags/tag159.xml><?xml version="1.0" encoding="utf-8"?>
<p:tagLst xmlns:p="http://schemas.openxmlformats.org/presentationml/2006/main">
  <p:tag name="KSO_WM_UNIT_COLOR_SCHEME_SHAPE_ID" val="16"/>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小标题内容"/>
  <p:tag name="KSO_WM_TEMPLATE_CATEGORY" val="custom"/>
  <p:tag name="KSO_WM_TEMPLATE_INDEX" val="20204221"/>
  <p:tag name="KSO_WM_UNIT_ID" val="custom20204221_4*l_h_f*1_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221_4*i*1"/>
  <p:tag name="KSO_WM_TEMPLATE_CATEGORY" val="custom"/>
  <p:tag name="KSO_WM_TEMPLATE_INDEX" val="20204221"/>
  <p:tag name="KSO_WM_UNIT_LAYERLEVEL" val="1"/>
  <p:tag name="KSO_WM_TAG_VERSION" val="1.0"/>
  <p:tag name="KSO_WM_BEAUTIFY_FLAG" val="#wm#"/>
</p:tagLst>
</file>

<file path=ppt/tags/tag161.xml><?xml version="1.0" encoding="utf-8"?>
<p:tagLst xmlns:p="http://schemas.openxmlformats.org/presentationml/2006/main">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LAYERLEVEL" val="1"/>
  <p:tag name="KSO_WM_TAG_VERSION" val="1.0"/>
  <p:tag name="KSO_WM_BEAUTIFY_FLAG" val="#wm#"/>
  <p:tag name="KSO_WM_UNIT_PRESET_TEXT" val="CONTENTS"/>
  <p:tag name="KSO_WM_TEMPLATE_CATEGORY" val="custom"/>
  <p:tag name="KSO_WM_TEMPLATE_INDEX" val="20204221"/>
  <p:tag name="KSO_WM_UNIT_ID" val="custom20204221_4*b*1"/>
</p:tagLst>
</file>

<file path=ppt/tags/tag16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UNIT_PRESET_TEXT" val="目 录"/>
  <p:tag name="KSO_WM_TEMPLATE_CATEGORY" val="custom"/>
  <p:tag name="KSO_WM_TEMPLATE_INDEX" val="20204221"/>
  <p:tag name="KSO_WM_UNIT_ID" val="custom20204221_4*a*1"/>
</p:tagLst>
</file>

<file path=ppt/tags/tag163.xml><?xml version="1.0" encoding="utf-8"?>
<p:tagLst xmlns:p="http://schemas.openxmlformats.org/presentationml/2006/main">
  <p:tag name="KSO_WM_SLIDE_ID" val="custom20204221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221"/>
  <p:tag name="KSO_WM_SLIDE_LAYOUT" val="a_b_l"/>
  <p:tag name="KSO_WM_SLIDE_LAYOUT_CNT" val="1_1_1"/>
</p:tagLst>
</file>

<file path=ppt/tags/tag16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165.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166.xml><?xml version="1.0" encoding="utf-8"?>
<p:tagLst xmlns:p="http://schemas.openxmlformats.org/presentationml/2006/main">
  <p:tag name="KSO_WM_SLIDE_ID" val="custom202042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221"/>
  <p:tag name="KSO_WM_SLIDE_LAYOUT" val="a_b_e"/>
  <p:tag name="KSO_WM_SLIDE_LAYOUT_CNT" val="1_1_1"/>
</p:tagLst>
</file>

<file path=ppt/tags/tag167.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8*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68.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8*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69.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221"/>
  <p:tag name="KSO_WM_UNIT_ID" val="custom20204221_8*f*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8*a*1"/>
</p:tagLst>
</file>

<file path=ppt/tags/tag171.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SLIDE_ID" val="custom202042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59*540"/>
  <p:tag name="KSO_WM_SLIDE_POSITION" val="0*0"/>
  <p:tag name="KSO_WM_TAG_VERSION" val="1.0"/>
  <p:tag name="KSO_WM_BEAUTIFY_FLAG" val="#wm#"/>
  <p:tag name="KSO_WM_TEMPLATE_CATEGORY" val="custom"/>
  <p:tag name="KSO_WM_TEMPLATE_INDEX" val="20204221"/>
  <p:tag name="KSO_WM_SLIDE_LAYOUT" val="a_f_i_k"/>
  <p:tag name="KSO_WM_SLIDE_LAYOUT_CNT" val="1_1_1_1"/>
</p:tagLst>
</file>

<file path=ppt/tags/tag172.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3.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4"/>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221"/>
  <p:tag name="KSO_WM_UNIT_ID" val="custom20204221_9*f*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false,&quot;IsBottom&quot;:true,&quot;IsAbs&quot;:true}}"/>
  <p:tag name="KSO_WM_UNIT_TYPE" val="i"/>
  <p:tag name="KSO_WM_UNIT_INDEX" val="4"/>
  <p:tag name="KSO_WM_TEMPLATE_CATEGORY" val="custom"/>
  <p:tag name="KSO_WM_TEMPLATE_INDEX" val="20204221"/>
  <p:tag name="KSO_WM_UNIT_ID" val="custom20204221_9*i*4"/>
</p:tagLst>
</file>

<file path=ppt/tags/tag176.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9*a*1"/>
</p:tagLst>
</file>

<file path=ppt/tags/tag177.xml><?xml version="1.0" encoding="utf-8"?>
<p:tagLst xmlns:p="http://schemas.openxmlformats.org/presentationml/2006/main">
  <p:tag name="SCENESHAPETYPE" val="SceneShape"/>
  <p:tag name="SCENESHAPESUBTYPE" val="ScenePicShape"/>
  <p:tag name="SCENESHAPENAME" val="轮播图形"/>
  <p:tag name="LOOPID" val="636833441596593358"/>
  <p:tag name="RESOURCEID" val="636833441596593358"/>
  <p:tag name="SCENEID" val="Unkown"/>
  <p:tag name="SCENELINKIDS" val="5|7|8"/>
  <p:tag name="ANIMSTRING" val="9ed3c3b50b8c1028c4c0ef6a594c9619"/>
  <p:tag name="PA" val="v5.2.3"/>
  <p:tag name="RESOURCELIBID_ANIM" val="265"/>
  <p:tag name="KSO_WM_UNIT_DIAGRAM_MODELTYPE" val="flashPicture"/>
  <p:tag name="KSO_WM_UNIT_VALUE" val="1150*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1_1*ζ_h_d*1_1_1"/>
  <p:tag name="KSO_WM_TEMPLATE_CATEGORY" val="mixed"/>
  <p:tag name="KSO_WM_TEMPLATE_INDEX" val="20199731"/>
  <p:tag name="KSO_WM_UNIT_LAYERLEVEL" val="1_1_1"/>
  <p:tag name="KSO_WM_TAG_VERSION" val="1.0"/>
  <p:tag name="KSO_WM_BEAUTIFY_FLAG" val="#wm#"/>
  <p:tag name="KSO_WM_UNIT_FLASH_PICTURE_RATE" val="2"/>
</p:tagLst>
</file>

<file path=ppt/tags/tag178.xml><?xml version="1.0" encoding="utf-8"?>
<p:tagLst xmlns:p="http://schemas.openxmlformats.org/presentationml/2006/main">
  <p:tag name="PA" val="v5.2.4"/>
  <p:tag name="RESOURCELIBID_ANIM" val="289"/>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i"/>
  <p:tag name="KSO_WM_UNIT_INDEX" val="1_1"/>
  <p:tag name="KSO_WM_UNIT_ID" val="mixed20199731_1*ζ_i*1_1"/>
  <p:tag name="KSO_WM_TEMPLATE_CATEGORY" val="mixed"/>
  <p:tag name="KSO_WM_TEMPLATE_INDEX" val="20199731"/>
  <p:tag name="KSO_WM_UNIT_LAYERLEVEL" val="1_1"/>
  <p:tag name="KSO_WM_TAG_VERSION" val="1.0"/>
  <p:tag name="KSO_WM_BEAUTIFY_FLAG" val="#wm#"/>
  <p:tag name="KSO_WM_UNIT_SUBTYPE" val="f"/>
</p:tagLst>
</file>

<file path=ppt/tags/tag179.xml><?xml version="1.0" encoding="utf-8"?>
<p:tagLst xmlns:p="http://schemas.openxmlformats.org/presentationml/2006/main">
  <p:tag name="PA" val="v5.2.4"/>
  <p:tag name="RESOURCELIBID_ANIM" val="289"/>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i"/>
  <p:tag name="KSO_WM_UNIT_INDEX" val="1_2"/>
  <p:tag name="KSO_WM_UNIT_ID" val="mixed20199731_1*ζ_i*1_2"/>
  <p:tag name="KSO_WM_TEMPLATE_CATEGORY" val="mixed"/>
  <p:tag name="KSO_WM_TEMPLATE_INDEX" val="20199731"/>
  <p:tag name="KSO_WM_UNIT_LAYERLEVEL" val="1_1"/>
  <p:tag name="KSO_WM_TAG_VERSION" val="1.0"/>
  <p:tag name="KSO_WM_BEAUTIFY_FLAG" val="#wm#"/>
  <p:tag name="KSO_WM_UNIT_SUBTYPE" val="f"/>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UNIT_ID" val="_3*i*1"/>
</p:tagLst>
</file>

<file path=ppt/tags/tag180.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normalSize&quot;:{&quot;size1&quot;:70.6},&quot;minSize&quot;:{&quot;size1&quot;:55.0},&quot;maxSize&quot;:{&quot;size1&quot;:82.8},&quot;edge&quot;:{&quot;left&quot;:false,&quot;top&quot;:true,&quot;right&quot;:true,&quot;bottom&quot;:true},&quot;subLayout&quot;:[{&quot;direction&quot;:0,&quot;horizontalAlign&quot;:-1,&quot;verticalAlign&quot;:-1,&quot;type&quot;:0,&quot;diagramDirection&quot;:0,&quot;canSetOverLayout&quot;:0,&quot;isOverLayout&quot;:0,&quot;margin&quot;:{&quot;left&quot;:2.1,&quot;top&quot;:2.5,&quot;right&quot;:2.5,&quot;bottom&quot;:1.05},&quot;edge&quot;:{&quot;left&quot;:false,&quot;top&quot;:true,&quot;right&quot;:true,&quot;bottom&quot;:false}},{&quot;direction&quot;:0,&quot;horizontalAlign&quot;:-1,&quot;verticalAlign&quot;:-1,&quot;type&quot;:0,&quot;diagramDirection&quot;:0,&quot;canSetOverLayout&quot;:0,&quot;isOverLayout&quot;:0,&quot;margin&quot;:{&quot;left&quot;:1.69,&quot;top&quot;:0.026,&quot;right&quot;:2.12,&quot;bottom&quot;:2.12},&quot;edge&quot;:{&quot;left&quot;:false,&quot;top&quot;:false,&quot;right&quot;:true,&quot;bottom&quot;:true}}]}]}"/>
  <p:tag name="KSO_WM_SLIDE_CAN_ADD_NAVIGATION" val="1"/>
  <p:tag name="KSO_WM_SLIDE_BACKGROUND" val="[&quot;general&quot;,&quot;leftRight&quot;]"/>
  <p:tag name="KSO_WM_SLIDE_RATIO" val="1.777778"/>
  <p:tag name="KSO_WM_SLIDE_ID" val="custom20204221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TEMPLATE_CATEGORY" val="custom"/>
  <p:tag name="KSO_WM_TEMPLATE_INDEX" val="20204221"/>
  <p:tag name="KSO_WM_SLIDE_LAYOUT" val="a_d_f_i_k"/>
  <p:tag name="KSO_WM_SLIDE_LAYOUT_CNT" val="1_1_1_1_1"/>
  <p:tag name="KSO_WM_UNIT_FLASH_PICTURE_TYPE" val="0"/>
</p:tagLst>
</file>

<file path=ppt/tags/tag181.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0*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82.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0*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221"/>
  <p:tag name="KSO_WM_UNIT_ID" val="custom20204221_10*h_f*1_1"/>
</p:tagLst>
</file>

<file path=ppt/tags/tag184.xml><?xml version="1.0" encoding="utf-8"?>
<p:tagLst xmlns:p="http://schemas.openxmlformats.org/presentationml/2006/main">
  <p:tag name="KSO_WM_UNIT_ISCONTENTSTITLE" val="0"/>
  <p:tag name="KSO_WM_UNIT_PRESET_TEXT" val="单击添加小标题"/>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221"/>
  <p:tag name="KSO_WM_UNIT_ID" val="custom20204221_10*h_a*1_1"/>
</p:tagLst>
</file>

<file path=ppt/tags/tag18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221"/>
  <p:tag name="KSO_WM_UNIT_ID" val="custom20204221_10*h_f*2_1"/>
</p:tagLst>
</file>

<file path=ppt/tags/tag186.xml><?xml version="1.0" encoding="utf-8"?>
<p:tagLst xmlns:p="http://schemas.openxmlformats.org/presentationml/2006/main">
  <p:tag name="KSO_WM_UNIT_ISCONTENTS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221"/>
  <p:tag name="KSO_WM_UNIT_ID" val="custom20204221_10*h_a*2_1"/>
</p:tagLst>
</file>

<file path=ppt/tags/tag187.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0*a*1"/>
</p:tagLst>
</file>

<file path=ppt/tags/tag188.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531.969*280.778"/>
  <p:tag name="KSO_WM_SLIDE_POSITION" val="367.937*150.296"/>
  <p:tag name="KSO_WM_TAG_VERSION" val="1.0"/>
  <p:tag name="KSO_WM_BEAUTIFY_FLAG" val="#wm#"/>
  <p:tag name="KSO_WM_TEMPLATE_CATEGORY" val="custom"/>
  <p:tag name="KSO_WM_TEMPLATE_INDEX" val="20204221"/>
  <p:tag name="KSO_WM_SLIDE_LAYOUT" val="a_i_k_h"/>
  <p:tag name="KSO_WM_SLIDE_LAYOUT_CNT" val="1_1_1_2"/>
</p:tagLst>
</file>

<file path=ppt/tags/tag18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2"/>
  <p:tag name="KSO_WM_UNIT_ID" val="_3*i*2"/>
</p:tagLst>
</file>

<file path=ppt/tags/tag190.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191.xml><?xml version="1.0" encoding="utf-8"?>
<p:tagLst xmlns:p="http://schemas.openxmlformats.org/presentationml/2006/main">
  <p:tag name="KSO_WM_SLIDE_ID" val="custom202042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221"/>
  <p:tag name="KSO_WM_SLIDE_LAYOUT" val="a_b_e"/>
  <p:tag name="KSO_WM_SLIDE_LAYOUT_CNT" val="1_1_1"/>
</p:tagLst>
</file>

<file path=ppt/tags/tag192.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93.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94.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1*a*1"/>
</p:tagLst>
</file>

<file path=ppt/tags/tag195.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196.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197.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98.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99.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1*a*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01.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02.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03.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04.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05.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06.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07.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08.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09.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1.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2.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1*a*1"/>
</p:tagLst>
</file>

<file path=ppt/tags/tag213.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14.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15.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6.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17.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18.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19.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1.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1*a*1"/>
</p:tagLst>
</file>

<file path=ppt/tags/tag222.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23.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24.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5.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6.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27.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28.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1*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29.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1*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7979330313_1_1"/>
</p:tagLst>
</file>

<file path=ppt/tags/tag231.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1,&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SLIDE_ID" val="custom20204221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59*540"/>
  <p:tag name="KSO_WM_SLIDE_POSITION" val="0*0"/>
  <p:tag name="KSO_WM_TAG_VERSION" val="1.0"/>
  <p:tag name="KSO_WM_BEAUTIFY_FLAG" val="#wm#"/>
  <p:tag name="KSO_WM_TEMPLATE_CATEGORY" val="custom"/>
  <p:tag name="KSO_WM_TEMPLATE_INDEX" val="20204221"/>
  <p:tag name="KSO_WM_SLIDE_LAYOUT" val="a_d_i_k"/>
  <p:tag name="KSO_WM_SLIDE_LAYOUT_CNT" val="1_3_1_1"/>
</p:tagLst>
</file>

<file path=ppt/tags/tag23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233.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234.xml><?xml version="1.0" encoding="utf-8"?>
<p:tagLst xmlns:p="http://schemas.openxmlformats.org/presentationml/2006/main">
  <p:tag name="KSO_WM_SLIDE_ID" val="custom202042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221"/>
  <p:tag name="KSO_WM_SLIDE_LAYOUT" val="a_b_e"/>
  <p:tag name="KSO_WM_SLIDE_LAYOUT_CNT" val="1_1_1"/>
</p:tagLst>
</file>

<file path=ppt/tags/tag235.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8*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36.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8*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37.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221"/>
  <p:tag name="KSO_WM_UNIT_ID" val="custom20204221_8*f*1"/>
</p:tagLst>
</file>

<file path=ppt/tags/tag238.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8*a*1"/>
</p:tagLst>
</file>

<file path=ppt/tags/tag239.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SLIDE_ID" val="custom202042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59*540"/>
  <p:tag name="KSO_WM_SLIDE_POSITION" val="0*0"/>
  <p:tag name="KSO_WM_TAG_VERSION" val="1.0"/>
  <p:tag name="KSO_WM_BEAUTIFY_FLAG" val="#wm#"/>
  <p:tag name="KSO_WM_TEMPLATE_CATEGORY" val="custom"/>
  <p:tag name="KSO_WM_TEMPLATE_INDEX" val="20204221"/>
  <p:tag name="KSO_WM_SLIDE_LAYOUT" val="a_f_i_k"/>
  <p:tag name="KSO_WM_SLIDE_LAYOUT_CNT" val="1_1_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7*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1.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7*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2.xml><?xml version="1.0" encoding="utf-8"?>
<p:tagLst xmlns:p="http://schemas.openxmlformats.org/presentationml/2006/main">
  <p:tag name="KSO_WM_UNIT_TYPE" val="i"/>
  <p:tag name="KSO_WM_UNIT_INDEX" val="3"/>
  <p:tag name="KSO_WM_TEMPLATE_CATEGORY" val="custom"/>
  <p:tag name="KSO_WM_TEMPLATE_INDEX" val="20204221"/>
  <p:tag name="KSO_WM_UNIT_ID" val="custom20204221_17*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3.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44;4"/>
  <p:tag name="KSO_WM_UNIT_BLOCK" val="1"/>
  <p:tag name="KSO_WM_TEMPLATE_CATEGORY" val="custom"/>
  <p:tag name="KSO_WM_TEMPLATE_INDEX" val="20204221"/>
  <p:tag name="KSO_WM_UNIT_ID" val="custom20204221_17*a*1"/>
</p:tagLst>
</file>

<file path=ppt/tags/tag244.xml><?xml version="1.0" encoding="utf-8"?>
<p:tagLst xmlns:p="http://schemas.openxmlformats.org/presentationml/2006/main">
  <p:tag name="KSO_WM_SLIDE_LAYOUT_INFO" val="{&quot;direction&quot;:0,&quot;horizontalAlign&quot;:0,&quot;verticalAlign&quot;:0,&quot;type&quot;:1,&quot;diagramDirection&quot;:0,&quot;canSetOverLayout&quot;:0,&quot;isOverLayout&quot;:0,&quot;normalSize&quot;:{&quot;size1&quot;:53.5},&quot;minSize&quot;:{&quot;size1&quot;:40.8},&quot;maxSize&quot;:{&quot;size1&quot;:67.1},&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1,&quot;diagramDirection&quot;:0,&quot;canSetOverLayout&quot;:1,&quot;isOverLayout&quot;:0,&quot;margin&quot;:{&quot;left&quot;:1.688,&quot;top&quot;:1.679,&quot;right&quot;:1.688,&quot;bottom&quot;:1.358},&quot;marginOverLayout&quot;:{&quot;left&quot;:0.0,&quot;top&quot;:0.0,&quot;right&quot;:0.0,&quot;bottom&quot;:1.358},&quot;edge&quot;:{&quot;left&quot;:true,&quot;top&quot;:true,&quot;right&quot;:true,&quot;bottom&quot;:false}},{&quot;direction&quot;:0,&quot;horizontalAlign&quot;:0,&quot;verticalAlign&quot;:0,&quot;type&quot;:0,&quot;diagramDirection&quot;:0,&quot;canSetOverLayout&quot;:0,&quot;isOverLayout&quot;:0,&quot;margin&quot;:{&quot;left&quot;:1.681,&quot;top&quot;:0.026,&quot;right&quot;:1.695,&quot;bottom&quot;:2.688},&quot;edge&quot;:{&quot;left&quot;:true,&quot;top&quot;:false,&quot;right&quot;:true,&quot;bottom&quot;:true}}]}"/>
  <p:tag name="KSO_WM_SLIDE_CAN_ADD_NAVIGATION" val="1"/>
  <p:tag name="KSO_WM_SLIDE_BACKGROUND" val="[&quot;general&quot;,&quot;frame&quot;]"/>
  <p:tag name="KSO_WM_SLIDE_RATIO" val="1.777778"/>
  <p:tag name="KSO_WM_SLIDE_ID" val="custom20204221_17"/>
  <p:tag name="KSO_WM_TEMPLATE_SUBCATEGORY" val="0"/>
  <p:tag name="KSO_WM_TEMPLATE_MASTER_TYPE" val="1"/>
  <p:tag name="KSO_WM_TEMPLATE_COLOR_TYPE" val="1"/>
  <p:tag name="KSO_WM_SLIDE_TYPE" val="text"/>
  <p:tag name="KSO_WM_SLIDE_SUBTYPE" val="picTxt"/>
  <p:tag name="KSO_WM_SLIDE_ITEM_CNT" val="0"/>
  <p:tag name="KSO_WM_SLIDE_INDEX" val="17"/>
  <p:tag name="KSO_WM_SLIDE_SIZE" val="959*515"/>
  <p:tag name="KSO_WM_SLIDE_POSITION" val="0*0"/>
  <p:tag name="KSO_WM_TAG_VERSION" val="1.0"/>
  <p:tag name="KSO_WM_BEAUTIFY_FLAG" val="#wm#"/>
  <p:tag name="KSO_WM_TEMPLATE_CATEGORY" val="custom"/>
  <p:tag name="KSO_WM_TEMPLATE_INDEX" val="20204221"/>
  <p:tag name="KSO_WM_SLIDE_LAYOUT" val="a_d_f_i"/>
  <p:tag name="KSO_WM_SLIDE_LAYOUT_CNT" val="1_4_1_1"/>
</p:tagLst>
</file>

<file path=ppt/tags/tag245.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7*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6.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7*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7.xml><?xml version="1.0" encoding="utf-8"?>
<p:tagLst xmlns:p="http://schemas.openxmlformats.org/presentationml/2006/main">
  <p:tag name="KSO_WM_UNIT_TYPE" val="i"/>
  <p:tag name="KSO_WM_UNIT_INDEX" val="3"/>
  <p:tag name="KSO_WM_TEMPLATE_CATEGORY" val="custom"/>
  <p:tag name="KSO_WM_TEMPLATE_INDEX" val="20204221"/>
  <p:tag name="KSO_WM_UNIT_ID" val="custom20204221_17*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44;4"/>
  <p:tag name="KSO_WM_UNIT_BLOCK" val="1"/>
  <p:tag name="KSO_WM_TEMPLATE_CATEGORY" val="custom"/>
  <p:tag name="KSO_WM_TEMPLATE_INDEX" val="20204221"/>
  <p:tag name="KSO_WM_UNIT_ID" val="custom20204221_17*a*1"/>
</p:tagLst>
</file>

<file path=ppt/tags/tag249.xml><?xml version="1.0" encoding="utf-8"?>
<p:tagLst xmlns:p="http://schemas.openxmlformats.org/presentationml/2006/main">
  <p:tag name="KSO_WM_SLIDE_LAYOUT_INFO" val="{&quot;direction&quot;:0,&quot;horizontalAlign&quot;:0,&quot;verticalAlign&quot;:0,&quot;type&quot;:1,&quot;diagramDirection&quot;:0,&quot;canSetOverLayout&quot;:0,&quot;isOverLayout&quot;:0,&quot;normalSize&quot;:{&quot;size1&quot;:53.5},&quot;minSize&quot;:{&quot;size1&quot;:40.8},&quot;maxSize&quot;:{&quot;size1&quot;:67.1},&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1,&quot;diagramDirection&quot;:0,&quot;canSetOverLayout&quot;:1,&quot;isOverLayout&quot;:0,&quot;margin&quot;:{&quot;left&quot;:1.688,&quot;top&quot;:1.679,&quot;right&quot;:1.688,&quot;bottom&quot;:1.358},&quot;marginOverLayout&quot;:{&quot;left&quot;:0.0,&quot;top&quot;:0.0,&quot;right&quot;:0.0,&quot;bottom&quot;:1.358},&quot;edge&quot;:{&quot;left&quot;:true,&quot;top&quot;:true,&quot;right&quot;:true,&quot;bottom&quot;:false}},{&quot;direction&quot;:0,&quot;horizontalAlign&quot;:0,&quot;verticalAlign&quot;:0,&quot;type&quot;:0,&quot;diagramDirection&quot;:0,&quot;canSetOverLayout&quot;:0,&quot;isOverLayout&quot;:0,&quot;margin&quot;:{&quot;left&quot;:1.681,&quot;top&quot;:0.026,&quot;right&quot;:1.695,&quot;bottom&quot;:2.688},&quot;edge&quot;:{&quot;left&quot;:true,&quot;top&quot;:false,&quot;right&quot;:true,&quot;bottom&quot;:true}}]}"/>
  <p:tag name="KSO_WM_SLIDE_CAN_ADD_NAVIGATION" val="1"/>
  <p:tag name="KSO_WM_SLIDE_BACKGROUND" val="[&quot;general&quot;,&quot;frame&quot;]"/>
  <p:tag name="KSO_WM_SLIDE_RATIO" val="1.777778"/>
  <p:tag name="KSO_WM_SLIDE_ID" val="custom20204221_17"/>
  <p:tag name="KSO_WM_TEMPLATE_SUBCATEGORY" val="0"/>
  <p:tag name="KSO_WM_TEMPLATE_MASTER_TYPE" val="1"/>
  <p:tag name="KSO_WM_TEMPLATE_COLOR_TYPE" val="1"/>
  <p:tag name="KSO_WM_SLIDE_TYPE" val="text"/>
  <p:tag name="KSO_WM_SLIDE_SUBTYPE" val="picTxt"/>
  <p:tag name="KSO_WM_SLIDE_ITEM_CNT" val="0"/>
  <p:tag name="KSO_WM_SLIDE_INDEX" val="17"/>
  <p:tag name="KSO_WM_SLIDE_SIZE" val="959*515"/>
  <p:tag name="KSO_WM_SLIDE_POSITION" val="0*0"/>
  <p:tag name="KSO_WM_TAG_VERSION" val="1.0"/>
  <p:tag name="KSO_WM_BEAUTIFY_FLAG" val="#wm#"/>
  <p:tag name="KSO_WM_TEMPLATE_CATEGORY" val="custom"/>
  <p:tag name="KSO_WM_TEMPLATE_INDEX" val="20204221"/>
  <p:tag name="KSO_WM_SLIDE_LAYOUT" val="a_d_f_i"/>
  <p:tag name="KSO_WM_SLIDE_LAYOUT_CNT" val="1_4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7*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51.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7*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52.xml><?xml version="1.0" encoding="utf-8"?>
<p:tagLst xmlns:p="http://schemas.openxmlformats.org/presentationml/2006/main">
  <p:tag name="KSO_WM_UNIT_TYPE" val="i"/>
  <p:tag name="KSO_WM_UNIT_INDEX" val="3"/>
  <p:tag name="KSO_WM_TEMPLATE_CATEGORY" val="custom"/>
  <p:tag name="KSO_WM_TEMPLATE_INDEX" val="20204221"/>
  <p:tag name="KSO_WM_UNIT_ID" val="custom20204221_17*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53.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44;4"/>
  <p:tag name="KSO_WM_UNIT_BLOCK" val="1"/>
  <p:tag name="KSO_WM_TEMPLATE_CATEGORY" val="custom"/>
  <p:tag name="KSO_WM_TEMPLATE_INDEX" val="20204221"/>
  <p:tag name="KSO_WM_UNIT_ID" val="custom20204221_17*a*1"/>
</p:tagLst>
</file>

<file path=ppt/tags/tag254.xml><?xml version="1.0" encoding="utf-8"?>
<p:tagLst xmlns:p="http://schemas.openxmlformats.org/presentationml/2006/main">
  <p:tag name="KSO_WM_SLIDE_LAYOUT_INFO" val="{&quot;direction&quot;:0,&quot;horizontalAlign&quot;:0,&quot;verticalAlign&quot;:0,&quot;type&quot;:1,&quot;diagramDirection&quot;:0,&quot;canSetOverLayout&quot;:0,&quot;isOverLayout&quot;:0,&quot;normalSize&quot;:{&quot;size1&quot;:53.5},&quot;minSize&quot;:{&quot;size1&quot;:40.8},&quot;maxSize&quot;:{&quot;size1&quot;:67.1},&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1,&quot;diagramDirection&quot;:0,&quot;canSetOverLayout&quot;:1,&quot;isOverLayout&quot;:0,&quot;margin&quot;:{&quot;left&quot;:1.688,&quot;top&quot;:1.679,&quot;right&quot;:1.688,&quot;bottom&quot;:1.358},&quot;marginOverLayout&quot;:{&quot;left&quot;:0.0,&quot;top&quot;:0.0,&quot;right&quot;:0.0,&quot;bottom&quot;:1.358},&quot;edge&quot;:{&quot;left&quot;:true,&quot;top&quot;:true,&quot;right&quot;:true,&quot;bottom&quot;:false}},{&quot;direction&quot;:0,&quot;horizontalAlign&quot;:0,&quot;verticalAlign&quot;:0,&quot;type&quot;:0,&quot;diagramDirection&quot;:0,&quot;canSetOverLayout&quot;:0,&quot;isOverLayout&quot;:0,&quot;margin&quot;:{&quot;left&quot;:1.681,&quot;top&quot;:0.026,&quot;right&quot;:1.695,&quot;bottom&quot;:2.688},&quot;edge&quot;:{&quot;left&quot;:true,&quot;top&quot;:false,&quot;right&quot;:true,&quot;bottom&quot;:true}}]}"/>
  <p:tag name="KSO_WM_SLIDE_CAN_ADD_NAVIGATION" val="1"/>
  <p:tag name="KSO_WM_SLIDE_BACKGROUND" val="[&quot;general&quot;,&quot;frame&quot;]"/>
  <p:tag name="KSO_WM_SLIDE_RATIO" val="1.777778"/>
  <p:tag name="KSO_WM_SLIDE_ID" val="custom20204221_17"/>
  <p:tag name="KSO_WM_TEMPLATE_SUBCATEGORY" val="0"/>
  <p:tag name="KSO_WM_TEMPLATE_MASTER_TYPE" val="1"/>
  <p:tag name="KSO_WM_TEMPLATE_COLOR_TYPE" val="1"/>
  <p:tag name="KSO_WM_SLIDE_TYPE" val="text"/>
  <p:tag name="KSO_WM_SLIDE_SUBTYPE" val="picTxt"/>
  <p:tag name="KSO_WM_SLIDE_ITEM_CNT" val="0"/>
  <p:tag name="KSO_WM_SLIDE_INDEX" val="17"/>
  <p:tag name="KSO_WM_SLIDE_SIZE" val="959*515"/>
  <p:tag name="KSO_WM_SLIDE_POSITION" val="0*0"/>
  <p:tag name="KSO_WM_TAG_VERSION" val="1.0"/>
  <p:tag name="KSO_WM_BEAUTIFY_FLAG" val="#wm#"/>
  <p:tag name="KSO_WM_TEMPLATE_CATEGORY" val="custom"/>
  <p:tag name="KSO_WM_TEMPLATE_INDEX" val="20204221"/>
  <p:tag name="KSO_WM_SLIDE_LAYOUT" val="a_d_f_i"/>
  <p:tag name="KSO_WM_SLIDE_LAYOUT_CNT" val="1_4_1_1"/>
</p:tagLst>
</file>

<file path=ppt/tags/tag25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 name="KSO_WM_TEMPLATE_CATEGORY" val="custom"/>
  <p:tag name="KSO_WM_TEMPLATE_INDEX" val="20204221"/>
  <p:tag name="KSO_WM_UNIT_ID" val="custom20204221_7*e*1"/>
</p:tagLst>
</file>

<file path=ppt/tags/tag256.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21_7*a*1"/>
  <p:tag name="KSO_WM_TEMPLATE_CATEGORY" val="custom"/>
  <p:tag name="KSO_WM_TEMPLATE_INDEX" val="20204221"/>
  <p:tag name="KSO_WM_UNIT_LAYERLEVEL" val="1"/>
  <p:tag name="KSO_WM_TAG_VERSION" val="1.0"/>
  <p:tag name="KSO_WM_BEAUTIFY_FLAG" val="#wm#"/>
</p:tagLst>
</file>

<file path=ppt/tags/tag257.xml><?xml version="1.0" encoding="utf-8"?>
<p:tagLst xmlns:p="http://schemas.openxmlformats.org/presentationml/2006/main">
  <p:tag name="KSO_WM_SLIDE_ID" val="custom202042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221"/>
  <p:tag name="KSO_WM_SLIDE_LAYOUT" val="a_b_e"/>
  <p:tag name="KSO_WM_SLIDE_LAYOUT_CNT" val="1_1_1"/>
</p:tagLst>
</file>

<file path=ppt/tags/tag258.xml><?xml version="1.0" encoding="utf-8"?>
<p:tagLst xmlns:p="http://schemas.openxmlformats.org/presentationml/2006/main">
  <p:tag name="KSO_WM_UNIT_SUBTYPE" val="h"/>
  <p:tag name="KSO_WM_UNIT_TYPE" val="i"/>
  <p:tag name="KSO_WM_UNIT_INDEX" val="1"/>
  <p:tag name="KSO_WM_TEMPLATE_CATEGORY" val="custom"/>
  <p:tag name="KSO_WM_TEMPLATE_INDEX" val="20204221"/>
  <p:tag name="KSO_WM_UNIT_ID" val="custom20204221_12*i*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59.xml><?xml version="1.0" encoding="utf-8"?>
<p:tagLst xmlns:p="http://schemas.openxmlformats.org/presentationml/2006/main">
  <p:tag name="KSO_WM_UNIT_TYPE" val="i"/>
  <p:tag name="KSO_WM_UNIT_INDEX" val="2"/>
  <p:tag name="KSO_WM_TEMPLATE_CATEGORY" val="custom"/>
  <p:tag name="KSO_WM_TEMPLATE_INDEX" val="20204221"/>
  <p:tag name="KSO_WM_UNIT_ID" val="custom20204221_12*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单击此处输入你的正文，文字是您思想的提炼；&#10;为了最终演示发布的良好效果，请尽量言简意赅的阐述观点；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LAYERLEVEL" val="1"/>
  <p:tag name="KSO_WM_TAG_VERSION" val="1.0"/>
  <p:tag name="KSO_WM_BEAUTIFY_FLAG" val="#wm#"/>
  <p:tag name="KSO_WM_UNIT_VALUE" val="96"/>
  <p:tag name="KSO_WM_UNIT_DEFAULT_FONT" val="14;16;2"/>
  <p:tag name="KSO_WM_UNIT_BLOCK" val="0"/>
  <p:tag name="KSO_WM_TEMPLATE_CATEGORY" val="custom"/>
  <p:tag name="KSO_WM_TEMPLATE_INDEX" val="20204221"/>
  <p:tag name="KSO_WM_UNIT_ID" val="custom20204221_12*f*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false,&quot;IsBottom&quot;:true,&quot;IsAbs&quot;:true}}"/>
  <p:tag name="PA" val="v5.2.9"/>
  <p:tag name="KSO_WM_UNIT_TYPE" val="i"/>
  <p:tag name="KSO_WM_UNIT_INDEX" val="4"/>
  <p:tag name="KSO_WM_TEMPLATE_CATEGORY" val="custom"/>
  <p:tag name="KSO_WM_TEMPLATE_INDEX" val="20204221"/>
  <p:tag name="KSO_WM_UNIT_ID" val="custom20204221_12*i*4"/>
</p:tagLst>
</file>

<file path=ppt/tags/tag262.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221"/>
  <p:tag name="KSO_WM_UNIT_ID" val="custom20204221_12*a*1"/>
</p:tagLst>
</file>

<file path=ppt/tags/tag26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221"/>
  <p:tag name="KSO_WM_UNIT_ID" val="custom20204221_12*f*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ID" val="crop20194954_1*i*1"/>
  <p:tag name="KSO_WM_TEMPLATE_CATEGORY" val="crop"/>
  <p:tag name="KSO_WM_TEMPLATE_INDEX" val="20194954"/>
  <p:tag name="KSO_WM_UNIT_LAYERLEVEL" val="1"/>
  <p:tag name="KSO_WM_TAG_VERSION" val="1.0"/>
  <p:tag name="KSO_WM_BEAUTIFY_FLAG" val="#wm#"/>
  <p:tag name="KSO_WM_UNIT_TYPE" val="i"/>
  <p:tag name="KSO_WM_UNIT_INDEX" val="1"/>
</p:tagLst>
</file>

<file path=ppt/tags/tag265.xml><?xml version="1.0" encoding="utf-8"?>
<p:tagLst xmlns:p="http://schemas.openxmlformats.org/presentationml/2006/main">
  <p:tag name="PA" val="v5.2.2"/>
  <p:tag name="KSO_WM_UNIT_VALUE" val="1096*243"/>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1"/>
  <p:tag name="KSO_WM_UNIT_ID" val="crop20194954_1*ζ_h_d*1_1_1"/>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137"/>
  <p:tag name="KSO_WM_BLIP_RECT_RIGHT" val="-1009"/>
  <p:tag name="KSO_WM_BLIP_RECT_TOP" val="-22"/>
  <p:tag name="KSO_WM_BLIP_RECT_BOTTOM" val="-35"/>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66.xml><?xml version="1.0" encoding="utf-8"?>
<p:tagLst xmlns:p="http://schemas.openxmlformats.org/presentationml/2006/main">
  <p:tag name="PA" val="v5.2.2"/>
  <p:tag name="KSO_WM_UNIT_VALUE" val="1336*351"/>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2"/>
  <p:tag name="KSO_WM_UNIT_ID" val="crop20194954_1*ζ_h_d*1_1_2"/>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170"/>
  <p:tag name="KSO_WM_BLIP_RECT_RIGHT" val="-594"/>
  <p:tag name="KSO_WM_BLIP_RECT_TOP" val="-29"/>
  <p:tag name="KSO_WM_BLIP_RECT_BOTTOM" val="0"/>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67.xml><?xml version="1.0" encoding="utf-8"?>
<p:tagLst xmlns:p="http://schemas.openxmlformats.org/presentationml/2006/main">
  <p:tag name="PA" val="v5.2.2"/>
  <p:tag name="KSO_WM_UNIT_VALUE" val="301*293"/>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3"/>
  <p:tag name="KSO_WM_UNIT_ID" val="crop20194954_1*ζ_h_d*1_1_3"/>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330"/>
  <p:tag name="KSO_WM_BLIP_RECT_RIGHT" val="-603"/>
  <p:tag name="KSO_WM_BLIP_RECT_TOP" val="-12"/>
  <p:tag name="KSO_WM_BLIP_RECT_BOTTOM" val="-461"/>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68.xml><?xml version="1.0" encoding="utf-8"?>
<p:tagLst xmlns:p="http://schemas.openxmlformats.org/presentationml/2006/main">
  <p:tag name="PA" val="v5.2.2"/>
  <p:tag name="KSO_WM_UNIT_VALUE" val="1096*1095"/>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4"/>
  <p:tag name="KSO_WM_UNIT_ID" val="crop20194954_1*ζ_h_d*1_1_4"/>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88"/>
  <p:tag name="KSO_WM_BLIP_RECT_RIGHT" val="-88"/>
  <p:tag name="KSO_WM_BLIP_RECT_TOP" val="-32"/>
  <p:tag name="KSO_WM_BLIP_RECT_BOTTOM" val="-25"/>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69.xml><?xml version="1.0" encoding="utf-8"?>
<p:tagLst xmlns:p="http://schemas.openxmlformats.org/presentationml/2006/main">
  <p:tag name="PA" val="v5.2.2"/>
  <p:tag name="KSO_WM_UNIT_VALUE" val="126*1095"/>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5"/>
  <p:tag name="KSO_WM_UNIT_ID" val="crop20194954_1*ζ_h_d*1_1_5"/>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88"/>
  <p:tag name="KSO_WM_BLIP_RECT_RIGHT" val="-88"/>
  <p:tag name="KSO_WM_BLIP_RECT_TOP" val="-1168"/>
  <p:tag name="KSO_WM_BLIP_RECT_BOTTOM" val="-101"/>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PA" val="v5.2.2"/>
  <p:tag name="KSO_WM_UNIT_VALUE" val="1096*351"/>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6"/>
  <p:tag name="KSO_WM_UNIT_ID" val="crop20194954_1*ζ_h_d*1_1_6"/>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594"/>
  <p:tag name="KSO_WM_BLIP_RECT_RIGHT" val="-170"/>
  <p:tag name="KSO_WM_BLIP_RECT_TOP" val="0"/>
  <p:tag name="KSO_WM_BLIP_RECT_BOTTOM" val="-57"/>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71.xml><?xml version="1.0" encoding="utf-8"?>
<p:tagLst xmlns:p="http://schemas.openxmlformats.org/presentationml/2006/main">
  <p:tag name="PA" val="v5.2.2"/>
  <p:tag name="KSO_WM_UNIT_VALUE" val="371*351"/>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7"/>
  <p:tag name="KSO_WM_UNIT_ID" val="crop20194954_1*ζ_h_d*1_1_7"/>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594"/>
  <p:tag name="KSO_WM_BLIP_RECT_RIGHT" val="-170"/>
  <p:tag name="KSO_WM_BLIP_RECT_TOP" val="-300"/>
  <p:tag name="KSO_WM_BLIP_RECT_BOTTOM" val="-64"/>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72.xml><?xml version="1.0" encoding="utf-8"?>
<p:tagLst xmlns:p="http://schemas.openxmlformats.org/presentationml/2006/main">
  <p:tag name="PA" val="v5.2.2"/>
  <p:tag name="KSO_WM_UNIT_VALUE" val="1096*243"/>
  <p:tag name="KSO_WM_UNIT_HIGHLIGHT" val="0"/>
  <p:tag name="KSO_WM_UNIT_COMPATIBLE" val="0"/>
  <p:tag name="KSO_WM_UNIT_DIAGRAM_ISNUMVISUAL" val="0"/>
  <p:tag name="KSO_WM_UNIT_DIAGRAM_ISREFERUNIT" val="0"/>
  <p:tag name="KSO_WM_DIAGRAM_GROUP_CODE" val="1539712403"/>
  <p:tag name="KSO_WM_UNIT_TYPE" val="ζ_h_d"/>
  <p:tag name="KSO_WM_UNIT_INDEX" val="1_1_8"/>
  <p:tag name="KSO_WM_UNIT_ID" val="crop20194954_1*ζ_h_d*1_1_8"/>
  <p:tag name="KSO_WM_TEMPLATE_CATEGORY" val="crop"/>
  <p:tag name="KSO_WM_TEMPLATE_INDEX" val="20194954"/>
  <p:tag name="KSO_WM_UNIT_LAYERLEVEL" val="1_1_1"/>
  <p:tag name="KSO_WM_TAG_VERSION" val="1.0"/>
  <p:tag name="KSO_WM_BEAUTIFY_FLAG" val="#wm#"/>
  <p:tag name="PICTUREFILLRANGE" val="b0003ab0-3613-48a1-a6be-c5a10607860a"/>
  <p:tag name="KSO_WM_UNIT_DIAGRAM_MODELTYPE" val="creativeCrop"/>
  <p:tag name="KSO_WM_BLIP_RECT_LEFT" val="-1009"/>
  <p:tag name="KSO_WM_BLIP_RECT_RIGHT" val="-137"/>
  <p:tag name="KSO_WM_BLIP_RECT_TOP" val="-57"/>
  <p:tag name="KSO_WM_BLIP_RECT_BOTTOM" val="0"/>
  <p:tag name="KSO_WM_CREATIVE_CROP_ORG_WIDTH" val="509.331"/>
  <p:tag name="KSO_WM_CREATIVE_CROP_ORG_HEIGHT" val="289.606"/>
  <p:tag name="KSO_WM_CREATIVE_CROP_HEIGHT" val="289.6"/>
  <p:tag name="KSO_WM_CREATIVE_CROP_WIDTH" val="397.35"/>
  <p:tag name="KSO_WM_CREATIVE_CROP_VERSION" val="1"/>
  <p:tag name="KSO_WM_CREATIVE_CROP_TEMPLATE_ID" val="3107062"/>
</p:tagLst>
</file>

<file path=ppt/tags/tag273.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8,&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normalSize&quot;:{&quot;size1&quot;:72.4},&quot;minSize&quot;:{&quot;size1&quot;:53.8},&quot;maxSize&quot;:{&quot;size1&quot;:83.3},&quot;edge&quot;:{&quot;left&quot;:false,&quot;top&quot;:true,&quot;right&quot;:true,&quot;bottom&quot;:true},&quot;subLayout&quot;:[{&quot;direction&quot;:0,&quot;horizontalAlign&quot;:0,&quot;verticalAlign&quot;:2,&quot;type&quot;:0,&quot;diagramDirection&quot;:0,&quot;canSetOverLayout&quot;:0,&quot;isOverLayout&quot;:0,&quot;margin&quot;:{&quot;left&quot;:2.11,&quot;top&quot;:2.54,&quot;right&quot;:2.54,&quot;bottom&quot;:1.02},&quot;edge&quot;:{&quot;left&quot;:false,&quot;top&quot;:true,&quot;right&quot;:true,&quot;bottom&quot;:false}},{&quot;direction&quot;:0,&quot;horizontalAlign&quot;:0,&quot;verticalAlign&quot;:0,&quot;type&quot;:0,&quot;diagramDirection&quot;:0,&quot;canSetOverLayout&quot;:0,&quot;isOverLayout&quot;:0,&quot;margin&quot;:{&quot;left&quot;:1.73,&quot;top&quot;:0.026,&quot;right&quot;:2.12,&quot;bottom&quot;:2.12},&quot;edge&quot;:{&quot;left&quot;:false,&quot;top&quot;:false,&quot;right&quot;:true,&quot;bottom&quot;:true}}]}]}"/>
  <p:tag name="KSO_WM_SLIDE_CAN_ADD_NAVIGATION" val="1"/>
  <p:tag name="KSO_WM_SLIDE_BACKGROUND" val="[&quot;general&quot;,&quot;leftRight&quot;]"/>
  <p:tag name="KSO_WM_SLIDE_RATIO" val="1.777778"/>
  <p:tag name="KSO_WM_SLIDE_ID" val="custom20204221_12"/>
  <p:tag name="KSO_WM_TEMPLATE_SUBCATEGORY" val="0"/>
  <p:tag name="KSO_WM_TEMPLATE_MASTER_TYPE" val="1"/>
  <p:tag name="KSO_WM_TEMPLATE_COLOR_TYPE" val="1"/>
  <p:tag name="KSO_WM_SLIDE_TYPE" val="text"/>
  <p:tag name="KSO_WM_SLIDE_SUBTYPE" val="picTxt"/>
  <p:tag name="KSO_WM_SLIDE_ITEM_CNT" val="0"/>
  <p:tag name="KSO_WM_SLIDE_INDEX" val="12"/>
  <p:tag name="KSO_WM_SLIDE_SIZE" val="959*540"/>
  <p:tag name="KSO_WM_SLIDE_POSITION" val="0*0"/>
  <p:tag name="KSO_WM_TAG_VERSION" val="1.0"/>
  <p:tag name="KSO_WM_BEAUTIFY_FLAG" val="#wm#"/>
  <p:tag name="KSO_WM_TEMPLATE_CATEGORY" val="custom"/>
  <p:tag name="KSO_WM_TEMPLATE_INDEX" val="20204221"/>
  <p:tag name="KSO_WM_SLIDE_LAYOUT" val="a_d_f_i_k"/>
  <p:tag name="KSO_WM_SLIDE_LAYOUT_CNT" val="1_1_2_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观看"/>
  <p:tag name="KSO_WM_TEMPLATE_CATEGORY" val="custom"/>
  <p:tag name="KSO_WM_TEMPLATE_INDEX" val="20204221"/>
  <p:tag name="KSO_WM_UNIT_ID" val="custom20204221_31*a*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文本具体内容"/>
  <p:tag name="KSO_WM_TEMPLATE_CATEGORY" val="custom"/>
  <p:tag name="KSO_WM_TEMPLATE_INDEX" val="20204221"/>
  <p:tag name="KSO_WM_UNIT_ID" val="custom20204221_31*b*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21_31*i*2"/>
  <p:tag name="KSO_WM_TEMPLATE_CATEGORY" val="custom"/>
  <p:tag name="KSO_WM_TEMPLATE_INDEX" val="2020422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21_31*i*1"/>
  <p:tag name="KSO_WM_TEMPLATE_CATEGORY" val="custom"/>
  <p:tag name="KSO_WM_TEMPLATE_INDEX" val="2020422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221_31*i*3"/>
  <p:tag name="KSO_WM_TEMPLATE_CATEGORY" val="custom"/>
  <p:tag name="KSO_WM_TEMPLATE_INDEX" val="20204221"/>
  <p:tag name="KSO_WM_UNIT_LAYERLEVEL" val="1"/>
  <p:tag name="KSO_WM_TAG_VERSION" val="1.0"/>
  <p:tag name="KSO_WM_BEAUTIFY_FLAG" val="#wm#"/>
  <p:tag name="KSO_WM_UNIT_PRESET_TEXT" val="2020"/>
</p:tagLst>
</file>

<file path=ppt/tags/tag279.xml><?xml version="1.0" encoding="utf-8"?>
<p:tagLst xmlns:p="http://schemas.openxmlformats.org/presentationml/2006/main">
  <p:tag name="KSO_WM_SLIDE_ID" val="custom20204221_31"/>
  <p:tag name="KSO_WM_TEMPLATE_SUBCATEGORY" val="0"/>
  <p:tag name="KSO_WM_TEMPLATE_MASTER_TYPE" val="1"/>
  <p:tag name="KSO_WM_TEMPLATE_COLOR_TYPE" val="1"/>
  <p:tag name="KSO_WM_SLIDE_TYPE" val="endPage"/>
  <p:tag name="KSO_WM_SLIDE_SUBTYPE" val="pureTxt"/>
  <p:tag name="KSO_WM_SLIDE_ITEM_CNT" val="0"/>
  <p:tag name="KSO_WM_SLIDE_INDEX" val="31"/>
  <p:tag name="KSO_WM_TAG_VERSION" val="1.0"/>
  <p:tag name="KSO_WM_BEAUTIFY_FLAG" val="#wm#"/>
  <p:tag name="KSO_WM_TEMPLATE_CATEGORY" val="custom"/>
  <p:tag name="KSO_WM_TEMPLATE_INDEX" val="20204221"/>
  <p:tag name="KSO_WM_SLIDE_LAYOUT" val="a_b"/>
  <p:tag name="KSO_WM_SLIDE_LAYOUT_CNT" val="1_1"/>
  <p:tag name="KSO_WM_SLIDE_ANIMATION_ID" val="3127901"/>
  <p:tag name="KSO_WM_SLIDE_ANIMATION_TYPE" val="0_9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3*i*0"/>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4*i*0"/>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WPS主题色">
      <a:dk1>
        <a:srgbClr val="000000"/>
      </a:dk1>
      <a:lt1>
        <a:srgbClr val="FFFFFF"/>
      </a:lt1>
      <a:dk2>
        <a:srgbClr val="EEEFEA"/>
      </a:dk2>
      <a:lt2>
        <a:srgbClr val="FCFCFB"/>
      </a:lt2>
      <a:accent1>
        <a:srgbClr val="95C807"/>
      </a:accent1>
      <a:accent2>
        <a:srgbClr val="0FC028"/>
      </a:accent2>
      <a:accent3>
        <a:srgbClr val="00A76F"/>
      </a:accent3>
      <a:accent4>
        <a:srgbClr val="0084C6"/>
      </a:accent4>
      <a:accent5>
        <a:srgbClr val="005DEF"/>
      </a:accent5>
      <a:accent6>
        <a:srgbClr val="0838C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10308</Words>
  <Application>WPS 演示</Application>
  <PresentationFormat>宽屏</PresentationFormat>
  <Paragraphs>508</Paragraphs>
  <Slides>24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汉仪旗黑-85S</vt:lpstr>
      <vt:lpstr>等线 Light</vt:lpstr>
      <vt:lpstr>黑体</vt:lpstr>
      <vt:lpstr>等线</vt:lpstr>
      <vt:lpstr>Segoe UI</vt:lpstr>
      <vt:lpstr>Arial Unicode MS</vt:lpstr>
      <vt:lpstr>Arial Black</vt:lpstr>
      <vt:lpstr>Office 主题​​</vt:lpstr>
      <vt:lpstr> 数据结构答辩          ——模拟竞价系统</vt:lpstr>
      <vt:lpstr>PowerPoint 演示文稿</vt:lpstr>
      <vt:lpstr>程序设计</vt:lpstr>
      <vt:lpstr>PowerPoint 演示文稿</vt:lpstr>
      <vt:lpstr>PowerPoint 演示文稿</vt:lpstr>
      <vt:lpstr>PowerPoint 演示文稿</vt:lpstr>
      <vt:lpstr>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程序代码</vt:lpstr>
      <vt:lpstr>PowerPoint 演示文稿</vt:lpstr>
      <vt:lpstr>PowerPoint 演示文稿</vt:lpstr>
      <vt:lpstr>PowerPoint 演示文稿</vt:lpstr>
      <vt:lpstr>PowerPoint 演示文稿</vt:lpstr>
      <vt:lpstr>调试与测试</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Whisky1393945586</cp:lastModifiedBy>
  <cp:revision>253</cp:revision>
  <dcterms:created xsi:type="dcterms:W3CDTF">2018-07-25T09:21:00Z</dcterms:created>
  <dcterms:modified xsi:type="dcterms:W3CDTF">2020-01-02T16:32:35Z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