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803950" y="4240993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68" name="Shape 6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◉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◎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572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572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◉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572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572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4572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72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72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4572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grpSp>
        <p:nvGrpSpPr>
          <p:cNvPr id="39" name="Shape 39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0" name="Shape 40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Shape 43"/>
          <p:cNvCxnSpPr>
            <a:endCxn id="41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Shape 4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Shape 45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whatnow.com/pseudo-labeling-semi-supervised-learning/" TargetMode="External"/><Relationship Id="rId4" Type="http://schemas.openxmlformats.org/officeDocument/2006/relationships/hyperlink" Target="http://pages.cs.wisc.edu/~jerryzhu/pub/sslicml07.pdf" TargetMode="External"/><Relationship Id="rId5" Type="http://schemas.openxmlformats.org/officeDocument/2006/relationships/hyperlink" Target="http://ruder.io/semi-supervise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eerjad/SSL/blob/master/ssl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</a:t>
            </a:r>
            <a:endParaRPr/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Neerja Doshi, Prince Grover, Kishan Panchal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Drawbacks</a:t>
            </a:r>
            <a:endParaRPr sz="3000"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c</a:t>
            </a:r>
            <a:r>
              <a:rPr lang="en" sz="1800"/>
              <a:t>an be difficult to tune and make work properly</a:t>
            </a:r>
            <a:br>
              <a:rPr lang="en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May not always give a high performance boost by itself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</a:t>
            </a:r>
            <a:r>
              <a:rPr lang="en" sz="1800"/>
              <a:t>ntroduces additional complexity in exchange for a slight improvement in performance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https://datawhatnow.com/pseudo-labeling-semi-supervised-learning/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http://pages.cs.wisc.edu/~jerryzhu/pub/sslicml07.pdf</a:t>
            </a:r>
            <a:endParaRPr sz="18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http://ruder.io/semi-supervised/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25" y="1010725"/>
            <a:ext cx="7098026" cy="38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Pseudo-Labeling</a:t>
            </a:r>
            <a:endParaRPr sz="3000"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86150" y="11294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Use both labeled and unlabeled data to build better learners than using only one of these types of data</a:t>
            </a:r>
            <a:br>
              <a:rPr lang="en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You would use this when the size of the unlabeled data is much larger than the size of labeled data because you could just use supervised learning otherwise</a:t>
            </a:r>
            <a:br>
              <a:rPr lang="en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Use the same model that you created with your labeled data to predict labels for your unlabeled data</a:t>
            </a:r>
            <a:br>
              <a:rPr lang="en" sz="1800"/>
            </a:b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Re-train your model using the originally labeled data and your pseudo-labeled data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134650" y="1760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Visually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650" y="259000"/>
            <a:ext cx="3732701" cy="46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21550" y="218644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 1 - </a:t>
            </a:r>
            <a:r>
              <a:rPr b="1" lang="en" sz="3000"/>
              <a:t>Self Training </a:t>
            </a:r>
            <a:endParaRPr b="1" sz="3000"/>
          </a:p>
        </p:txBody>
      </p:sp>
      <p:sp>
        <p:nvSpPr>
          <p:cNvPr id="107" name="Shape 107"/>
          <p:cNvSpPr/>
          <p:nvPr/>
        </p:nvSpPr>
        <p:spPr>
          <a:xfrm>
            <a:off x="1224025" y="1263075"/>
            <a:ext cx="313500" cy="2132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1</a:t>
            </a:r>
            <a:endParaRPr b="1">
              <a:solidFill>
                <a:srgbClr val="38761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0</a:t>
            </a:r>
            <a:endParaRPr b="1">
              <a:solidFill>
                <a:srgbClr val="38761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?</a:t>
            </a:r>
            <a:endParaRPr b="1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?</a:t>
            </a:r>
            <a:endParaRPr b="1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?</a:t>
            </a:r>
            <a:endParaRPr b="1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?</a:t>
            </a:r>
            <a:endParaRPr b="1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0</a:t>
            </a:r>
            <a:endParaRPr b="1">
              <a:solidFill>
                <a:srgbClr val="38761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1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108" name="Shape 108"/>
          <p:cNvCxnSpPr/>
          <p:nvPr/>
        </p:nvCxnSpPr>
        <p:spPr>
          <a:xfrm flipH="1" rot="10800000">
            <a:off x="1694725" y="2329175"/>
            <a:ext cx="1571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1602600" y="1356325"/>
            <a:ext cx="1663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</a:t>
            </a:r>
            <a:r>
              <a:rPr lang="en"/>
              <a:t> on known labels and predict on </a:t>
            </a:r>
            <a:r>
              <a:rPr lang="en"/>
              <a:t>unknowns</a:t>
            </a:r>
            <a:r>
              <a:rPr lang="en"/>
              <a:t>  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342650" y="1263075"/>
            <a:ext cx="313500" cy="2132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1</a:t>
            </a:r>
            <a:endParaRPr b="1"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0</a:t>
            </a:r>
            <a:endParaRPr b="1"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</a:rPr>
              <a:t>1</a:t>
            </a:r>
            <a:endParaRPr b="1">
              <a:solidFill>
                <a:srgbClr val="BF9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</a:rPr>
              <a:t>0</a:t>
            </a:r>
            <a:endParaRPr b="1">
              <a:solidFill>
                <a:srgbClr val="BF9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?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?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0</a:t>
            </a:r>
            <a:endParaRPr b="1"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1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726850" y="3395175"/>
            <a:ext cx="16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if: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{prediction &gt; threshold}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then: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{Update </a:t>
            </a:r>
            <a:r>
              <a:rPr b="1" lang="en">
                <a:solidFill>
                  <a:srgbClr val="FF0000"/>
                </a:solidFill>
              </a:rPr>
              <a:t>?</a:t>
            </a:r>
            <a:r>
              <a:rPr lang="en"/>
              <a:t>}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63" y="1416500"/>
            <a:ext cx="1425736" cy="53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>
            <a:stCxn id="112" idx="0"/>
          </p:cNvCxnSpPr>
          <p:nvPr/>
        </p:nvCxnSpPr>
        <p:spPr>
          <a:xfrm>
            <a:off x="6408931" y="1416500"/>
            <a:ext cx="23700" cy="30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5414225" y="2083450"/>
            <a:ext cx="10938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success in sentiment analysis </a:t>
            </a:r>
            <a:endParaRPr b="1"/>
          </a:p>
        </p:txBody>
      </p:sp>
      <p:sp>
        <p:nvSpPr>
          <p:cNvPr id="115" name="Shape 115"/>
          <p:cNvSpPr txBox="1"/>
          <p:nvPr/>
        </p:nvSpPr>
        <p:spPr>
          <a:xfrm>
            <a:off x="6652825" y="2124550"/>
            <a:ext cx="12426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when model predicts wrong with high confidence</a:t>
            </a:r>
            <a:endParaRPr b="1"/>
          </a:p>
        </p:txBody>
      </p:sp>
      <p:sp>
        <p:nvSpPr>
          <p:cNvPr id="116" name="Shape 116"/>
          <p:cNvSpPr/>
          <p:nvPr/>
        </p:nvSpPr>
        <p:spPr>
          <a:xfrm>
            <a:off x="4776950" y="1002675"/>
            <a:ext cx="3216300" cy="38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21550" y="218644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 2 - </a:t>
            </a:r>
            <a:r>
              <a:rPr b="1" lang="en" sz="3000"/>
              <a:t>Multi-View Training </a:t>
            </a:r>
            <a:endParaRPr b="1" sz="300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63" y="1416500"/>
            <a:ext cx="1425736" cy="53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>
            <a:stCxn id="122" idx="0"/>
          </p:cNvCxnSpPr>
          <p:nvPr/>
        </p:nvCxnSpPr>
        <p:spPr>
          <a:xfrm>
            <a:off x="6408931" y="1416500"/>
            <a:ext cx="23700" cy="30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 txBox="1"/>
          <p:nvPr/>
        </p:nvSpPr>
        <p:spPr>
          <a:xfrm>
            <a:off x="5113025" y="2007250"/>
            <a:ext cx="12426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web-pages with text on the page as one view and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in hyperlinks on other pages as 2nd view </a:t>
            </a:r>
            <a:endParaRPr b="1"/>
          </a:p>
        </p:txBody>
      </p:sp>
      <p:sp>
        <p:nvSpPr>
          <p:cNvPr id="125" name="Shape 125"/>
          <p:cNvSpPr txBox="1"/>
          <p:nvPr/>
        </p:nvSpPr>
        <p:spPr>
          <a:xfrm>
            <a:off x="6652825" y="2124550"/>
            <a:ext cx="12426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Strong assumption that features can be broken and each subset is sufficient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800788" y="997000"/>
            <a:ext cx="3216300" cy="38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151037" y="1674884"/>
            <a:ext cx="1729200" cy="481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F1 F2 F3 F4 F5 F6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073007" y="1489425"/>
            <a:ext cx="924073" cy="850623"/>
          </a:xfrm>
          <a:custGeom>
            <a:pathLst>
              <a:path extrusionOk="0" h="23686" w="36926">
                <a:moveTo>
                  <a:pt x="929" y="20835"/>
                </a:moveTo>
                <a:cubicBezTo>
                  <a:pt x="929" y="16144"/>
                  <a:pt x="-1365" y="10524"/>
                  <a:pt x="1450" y="6772"/>
                </a:cubicBezTo>
                <a:cubicBezTo>
                  <a:pt x="3658" y="3829"/>
                  <a:pt x="8433" y="4447"/>
                  <a:pt x="11867" y="3126"/>
                </a:cubicBezTo>
                <a:cubicBezTo>
                  <a:pt x="18837" y="445"/>
                  <a:pt x="29784" y="-2327"/>
                  <a:pt x="34264" y="3647"/>
                </a:cubicBezTo>
                <a:cubicBezTo>
                  <a:pt x="37599" y="8094"/>
                  <a:pt x="38190" y="16979"/>
                  <a:pt x="33743" y="20314"/>
                </a:cubicBezTo>
                <a:cubicBezTo>
                  <a:pt x="28262" y="24424"/>
                  <a:pt x="20281" y="23440"/>
                  <a:pt x="13430" y="23440"/>
                </a:cubicBezTo>
                <a:cubicBezTo>
                  <a:pt x="8688" y="23440"/>
                  <a:pt x="408" y="22452"/>
                  <a:pt x="408" y="17710"/>
                </a:cubicBezTo>
              </a:path>
            </a:pathLst>
          </a:custGeom>
          <a:noFill/>
          <a:ln cap="flat" cmpd="sng" w="1905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/>
          <p:nvPr/>
        </p:nvSpPr>
        <p:spPr>
          <a:xfrm>
            <a:off x="1922493" y="1551552"/>
            <a:ext cx="999448" cy="828214"/>
          </a:xfrm>
          <a:custGeom>
            <a:pathLst>
              <a:path extrusionOk="0" h="23062" w="39938">
                <a:moveTo>
                  <a:pt x="32536" y="1994"/>
                </a:moveTo>
                <a:cubicBezTo>
                  <a:pt x="21682" y="1994"/>
                  <a:pt x="-1699" y="-4517"/>
                  <a:pt x="243" y="6161"/>
                </a:cubicBezTo>
                <a:cubicBezTo>
                  <a:pt x="2087" y="16301"/>
                  <a:pt x="16022" y="23761"/>
                  <a:pt x="26286" y="22828"/>
                </a:cubicBezTo>
                <a:cubicBezTo>
                  <a:pt x="31418" y="22361"/>
                  <a:pt x="37003" y="19104"/>
                  <a:pt x="39307" y="14495"/>
                </a:cubicBezTo>
                <a:cubicBezTo>
                  <a:pt x="41611" y="9885"/>
                  <a:pt x="35582" y="3779"/>
                  <a:pt x="30974" y="1473"/>
                </a:cubicBezTo>
              </a:path>
            </a:pathLst>
          </a:cu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/>
        </p:nvSpPr>
        <p:spPr>
          <a:xfrm>
            <a:off x="559875" y="2019077"/>
            <a:ext cx="852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Model 1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537323" y="2019077"/>
            <a:ext cx="852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Model 2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675900" y="2744500"/>
            <a:ext cx="33840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if: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model-1 prediction &gt; threshold &amp;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model 2 prediction &lt; threshold}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then: 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{prediction from model-1 in feature for model-2}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151025" y="996988"/>
            <a:ext cx="1729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F(i): Feature set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21550" y="135994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 3 - </a:t>
            </a:r>
            <a:r>
              <a:rPr b="1" lang="en" sz="3000"/>
              <a:t>Self Ensembling</a:t>
            </a:r>
            <a:r>
              <a:rPr b="1" lang="en" sz="3000"/>
              <a:t> </a:t>
            </a:r>
            <a:endParaRPr b="1" sz="300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263" y="1416500"/>
            <a:ext cx="1425736" cy="53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>
            <a:stCxn id="139" idx="0"/>
          </p:cNvCxnSpPr>
          <p:nvPr/>
        </p:nvCxnSpPr>
        <p:spPr>
          <a:xfrm>
            <a:off x="7247131" y="1416500"/>
            <a:ext cx="23700" cy="30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Shape 141"/>
          <p:cNvSpPr txBox="1"/>
          <p:nvPr/>
        </p:nvSpPr>
        <p:spPr>
          <a:xfrm>
            <a:off x="6256025" y="2007250"/>
            <a:ext cx="12426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for computer vision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robust to noise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50" y="1229900"/>
            <a:ext cx="91085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50" y="2007250"/>
            <a:ext cx="91085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550" y="2709850"/>
            <a:ext cx="910850" cy="60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550" y="3699850"/>
            <a:ext cx="910851" cy="6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550" y="4385050"/>
            <a:ext cx="910850" cy="607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562575" y="1385900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562575" y="2163250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562575" y="2818863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562575" y="3504063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?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562575" y="4494063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?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226775" y="822425"/>
            <a:ext cx="10713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Prediction              (Cat)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2311550" y="3808863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0.8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311550" y="4493363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0.5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92575" y="840750"/>
            <a:ext cx="117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Training 1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80475" y="3352150"/>
            <a:ext cx="84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1</a:t>
            </a:r>
            <a:endParaRPr b="1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350" y="1306100"/>
            <a:ext cx="91085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350" y="2083450"/>
            <a:ext cx="91085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3350" y="2786050"/>
            <a:ext cx="910850" cy="60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7">
            <a:alphaModFix amt="88000"/>
          </a:blip>
          <a:stretch>
            <a:fillRect/>
          </a:stretch>
        </p:blipFill>
        <p:spPr>
          <a:xfrm rot="1303106">
            <a:off x="3393350" y="3471250"/>
            <a:ext cx="910850" cy="60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3350" y="4461250"/>
            <a:ext cx="910850" cy="607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364375" y="916950"/>
            <a:ext cx="117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Training 2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452275" y="4037950"/>
            <a:ext cx="84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2</a:t>
            </a:r>
            <a:endParaRPr b="1"/>
          </a:p>
        </p:txBody>
      </p:sp>
      <p:sp>
        <p:nvSpPr>
          <p:cNvPr id="164" name="Shape 164"/>
          <p:cNvSpPr txBox="1"/>
          <p:nvPr/>
        </p:nvSpPr>
        <p:spPr>
          <a:xfrm>
            <a:off x="4534375" y="1385900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4534375" y="2163250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534375" y="2818863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4381975" y="3580275"/>
            <a:ext cx="841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CAT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4534375" y="4494063"/>
            <a:ext cx="66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?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470775" y="1040300"/>
            <a:ext cx="3216300" cy="38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</a:t>
            </a:r>
            <a:endParaRPr sz="3000"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86150" y="967925"/>
            <a:ext cx="75717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https://github.com/neerjad/SSL/blob/master/ssl.ipynb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Steps:</a:t>
            </a:r>
            <a:endParaRPr sz="2200"/>
          </a:p>
          <a:p>
            <a:pPr indent="-349250" lvl="0" marL="457200" rtl="0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Fit multiple models and find the best one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this model to predict labels for unlabeled data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Combine the train data and the unlabeled data whose predicted probabilities satisfy the threshold values</a:t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Compute CV score to test for improvement</a:t>
            </a:r>
            <a:endParaRPr sz="19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Industry Use Cases</a:t>
            </a:r>
            <a:endParaRPr sz="3000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86150" y="1010725"/>
            <a:ext cx="80892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Computer Vision Tasks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of hashtags as additional meta-data to assign labels for unlabeled data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Page</a:t>
            </a:r>
            <a:r>
              <a:rPr lang="en" sz="1800"/>
              <a:t> Categorization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are millions of </a:t>
            </a:r>
            <a:r>
              <a:rPr lang="en" sz="1800"/>
              <a:t>web pages</a:t>
            </a:r>
            <a:r>
              <a:rPr lang="en" sz="1800"/>
              <a:t> to classify</a:t>
            </a:r>
            <a:endParaRPr sz="18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Amazon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Alexa showed a 25% increase in accuracy for spoken language understanding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