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57" r:id="rId4"/>
    <p:sldId id="258" r:id="rId5"/>
    <p:sldId id="266" r:id="rId6"/>
    <p:sldId id="259" r:id="rId7"/>
    <p:sldId id="271" r:id="rId8"/>
    <p:sldId id="269" r:id="rId9"/>
    <p:sldId id="260" r:id="rId10"/>
    <p:sldId id="270" r:id="rId11"/>
    <p:sldId id="261" r:id="rId12"/>
    <p:sldId id="262" r:id="rId13"/>
    <p:sldId id="263" r:id="rId14"/>
    <p:sldId id="264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519F3-1955-48A1-8362-A633571648F9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572D1-6D38-4180-991B-6C9F6564E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7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55D8E-94AB-4D2D-B93E-0F78BFA3218A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619A3-886E-4F62-940C-67C24F164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6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70A0-FC03-4FDF-967E-BC07C8474F73}" type="datetime1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71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2713-FC55-4B21-8F10-B90DE25029CC}" type="datetime1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7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C448-2A7F-4AD3-AF93-78C220E73133}" type="datetime1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69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B722-EE47-43C5-A1F6-2F5AE3164DF9}" type="datetime1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1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8B38-7A2A-4742-9A1A-D8FFF3F08175}" type="datetime1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274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F76E-F714-46D1-AEAC-5A54175C5A14}" type="datetime1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888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9DC-1888-46F9-B07C-B5BB2AF4342C}" type="datetime1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51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22A2-066F-44B7-A29E-2E54A1B8F98C}" type="datetime1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08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531B-D098-4862-9B64-F185A672CE08}" type="datetime1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04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8E10-0314-4D2B-AEFD-665334A37E18}" type="datetime1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83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D3DA-C293-4BEC-9188-8BF8CC8FD49E}" type="datetime1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905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08D-780A-4638-B440-8BD4B97D9B6D}" type="datetime1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5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3DBE-96AF-4833-99EA-ED331AC84B1A}" type="datetime1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5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CE54-655C-408F-8D7B-DC9CFB52B5CC}" type="datetime1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10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6526-45A6-42BF-AC18-53D2196F6077}" type="datetime1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031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49E9-EE90-413D-A8D5-D3D664FE5830}" type="datetime1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8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7690-7EC1-463C-8496-0EEC8C16E9B7}" type="datetime1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85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9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447800"/>
            <a:ext cx="8946541" cy="480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4C3693-D5F1-4ADD-944B-16F01BA29F2D}" type="datetime1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618A-6CCE-40DC-8BE1-BFBE14994C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00363" y="1141407"/>
            <a:ext cx="9468000" cy="0"/>
          </a:xfrm>
          <a:prstGeom prst="line">
            <a:avLst/>
          </a:prstGeom>
          <a:ln w="666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7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192" y="1447801"/>
            <a:ext cx="10535478" cy="1772478"/>
          </a:xfrm>
        </p:spPr>
        <p:txBody>
          <a:bodyPr/>
          <a:lstStyle/>
          <a:p>
            <a:pPr algn="ctr"/>
            <a:r>
              <a:rPr lang="zh-CN" altLang="en-US" dirty="0" smtClean="0"/>
              <a:t>系统开发动员与指导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1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系统开发计划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82" y="1277937"/>
            <a:ext cx="9372600" cy="4724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82" y="3419474"/>
            <a:ext cx="93726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学习型团队建设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共同的愿景：以专业的技术开发一个经得起检验的系统</a:t>
            </a:r>
            <a:endParaRPr lang="en-US" altLang="zh-CN" dirty="0" smtClean="0"/>
          </a:p>
          <a:p>
            <a:r>
              <a:rPr lang="zh-CN" altLang="en-US" dirty="0" smtClean="0"/>
              <a:t>开展系统思考：从系统的角度分析问题，系统开发涉及一系列复杂技术，某一个地方的微小调整都有可能影响全局的实现，这就需要从顶层分析，思考问题。以系统的，全局的眼光看待问题，就需要不仅要把自己当做是是开发者，而是需要把自己当做项目经理。我们培养的不是开发者，我们培养的是项目经理。</a:t>
            </a:r>
            <a:endParaRPr lang="en-US" altLang="zh-CN" dirty="0" smtClean="0"/>
          </a:p>
          <a:p>
            <a:r>
              <a:rPr lang="zh-CN" altLang="en-US" dirty="0" smtClean="0"/>
              <a:t>自我超越：从专业的角度来看我们不是真正的开发人员，这就需要我们实现自我超越，必须打破专业的限制，不断汲取知识。在开发过程中，遇到问题不应该止步不前，而是想尽一切办法解决它，在解决问题中实现超越。同样，技术没有止境，一个问题的解决不代表就此结束，还应该想有没有更好的方法解决这个问题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学习型团队建设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改善心智模式：改变墨守成规的思维定式，克服自我感觉良好，心态不正等行为。</a:t>
            </a:r>
            <a:endParaRPr lang="en-US" altLang="zh-CN" dirty="0" smtClean="0"/>
          </a:p>
          <a:p>
            <a:r>
              <a:rPr lang="zh-CN" altLang="en-US" dirty="0" smtClean="0"/>
              <a:t>加强团队学习：对团队中遇到的难题，应该主动去分析，解决。对团队成员中的困惑，应该主动帮助。同时，也要看到团队成员中的优点、长处，尤其是技术特长，应该尽量吸收学习。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学习型团队建设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组织架构：项目经理（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名），产品经理（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名，由开发人员轮值）、开发人员（</a:t>
            </a:r>
            <a:r>
              <a:rPr lang="en-US" altLang="zh-CN" dirty="0"/>
              <a:t>4</a:t>
            </a:r>
            <a:r>
              <a:rPr lang="zh-CN" altLang="en-US" dirty="0" smtClean="0"/>
              <a:t>名）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人员职责：</a:t>
            </a:r>
            <a:endParaRPr lang="en-US" altLang="zh-CN" dirty="0" smtClean="0"/>
          </a:p>
          <a:p>
            <a:r>
              <a:rPr lang="zh-CN" altLang="en-US" dirty="0" smtClean="0"/>
              <a:t>项目经理：明确需求计划，制定滚动开发计划，掌握开发进度，确定分工职责，测试系统，评判当值产品经理的工作绩效。</a:t>
            </a:r>
            <a:endParaRPr lang="en-US" altLang="zh-CN" dirty="0" smtClean="0"/>
          </a:p>
          <a:p>
            <a:r>
              <a:rPr lang="zh-CN" altLang="en-US" dirty="0" smtClean="0"/>
              <a:t>产品经理（轮值）：组织主持深度讨论会议，全面考虑当前开发中的问题以及制定相应对策，与开发人员深度沟通，对项目经理负责，及时汇报问题。</a:t>
            </a:r>
            <a:endParaRPr lang="en-US" altLang="zh-CN" dirty="0" smtClean="0"/>
          </a:p>
          <a:p>
            <a:r>
              <a:rPr lang="zh-CN" altLang="en-US" dirty="0" smtClean="0"/>
              <a:t>开发人员：与产品经理深入交流，开发符合相应需求的功能，写符合规范，整洁的代码，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学习型团队建设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组织活动：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深度</a:t>
            </a:r>
            <a:r>
              <a:rPr lang="zh-CN" altLang="en-US" dirty="0"/>
              <a:t>讨论会议：每周进行一次深度讨论会议，由当值产品经理主持。开发人员准备发言稿，发言稿应有如下内容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）本周开发进展（功能进展、代码行数）（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）开发问题总结（技术问题、需求不当问题等）（</a:t>
            </a:r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）心得以及</a:t>
            </a:r>
            <a:r>
              <a:rPr lang="en-US" altLang="zh-CN" dirty="0">
                <a:sym typeface="Wingdings" panose="05000000000000000000" pitchFamily="2" charset="2"/>
              </a:rPr>
              <a:t>idea</a:t>
            </a:r>
            <a:r>
              <a:rPr lang="zh-CN" altLang="en-US" dirty="0">
                <a:sym typeface="Wingdings" panose="05000000000000000000" pitchFamily="2" charset="2"/>
              </a:rPr>
              <a:t>。产品经理进行发言总结，引导开发人员进行头脑风暴。根据开发人员发言稿以及头脑风暴表现，进行民主投票（产品经理</a:t>
            </a:r>
            <a:r>
              <a:rPr lang="en-US" altLang="zh-CN" dirty="0">
                <a:sym typeface="Wingdings" panose="05000000000000000000" pitchFamily="2" charset="2"/>
              </a:rPr>
              <a:t>1.5</a:t>
            </a:r>
            <a:r>
              <a:rPr lang="zh-CN" altLang="en-US" dirty="0">
                <a:sym typeface="Wingdings" panose="05000000000000000000" pitchFamily="2" charset="2"/>
              </a:rPr>
              <a:t>票）票数高的开发人员为当周的开发之星，当周开发之星会有相应的奖励。会议期间产品经理进行会议记录，会后产品经理收集开发人员发言稿以及产品经理的会议记录，并上传至项目网盘。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技术分享会议：由项目经理主持，不定期举办。项目经理针对遇到的技术难题，邀请开发之星或者有相关经验的人员进行相应的分享，实现知识的输出。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04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12258" y="296733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感谢聆听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5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906434" y="4211918"/>
            <a:ext cx="1879600" cy="609601"/>
          </a:xfrm>
        </p:spPr>
        <p:txBody>
          <a:bodyPr/>
          <a:lstStyle/>
          <a:p>
            <a:r>
              <a:rPr lang="zh-CN" altLang="en-US" b="1" dirty="0" smtClean="0"/>
              <a:t>系统开发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4555068" y="1346199"/>
            <a:ext cx="2582332" cy="2497667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PART 1</a:t>
            </a:r>
            <a:endParaRPr lang="zh-CN" alt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759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需求更新与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17133"/>
            <a:ext cx="8946541" cy="4631266"/>
          </a:xfrm>
        </p:spPr>
        <p:txBody>
          <a:bodyPr/>
          <a:lstStyle/>
          <a:p>
            <a:r>
              <a:rPr lang="zh-CN" altLang="en-US" dirty="0"/>
              <a:t>评价是针对企业的评价，</a:t>
            </a:r>
            <a:r>
              <a:rPr lang="zh-CN" altLang="en-US" b="1" i="1" dirty="0" smtClean="0">
                <a:solidFill>
                  <a:srgbClr val="FF0000"/>
                </a:solidFill>
              </a:rPr>
              <a:t>企业应与评价关联</a:t>
            </a:r>
            <a:r>
              <a:rPr lang="zh-CN" altLang="en-US" dirty="0" smtClean="0"/>
              <a:t>，目前仅做到评价与用户关联，后续应该规范用户与企业的关联，一个用户可以关联一个或多个（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个）企业，在使用系统评价时用户应该指明是对哪个企业的评价。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zh-CN" altLang="en-US" b="1" i="1" dirty="0" smtClean="0">
                <a:solidFill>
                  <a:srgbClr val="FF0000"/>
                </a:solidFill>
              </a:rPr>
              <a:t>多个评价权重算法</a:t>
            </a:r>
            <a:r>
              <a:rPr lang="zh-CN" altLang="en-US" dirty="0" smtClean="0"/>
              <a:t>嵌入到程序，目前仅实现了可拓优度算法嵌入到程序，后续应该将层次分析法、熵权法嵌入到程序。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个权重算法嵌入到系统之后，系统应该实现</a:t>
            </a:r>
            <a:r>
              <a:rPr lang="zh-CN" altLang="en-US" b="1" i="1" dirty="0" smtClean="0">
                <a:solidFill>
                  <a:srgbClr val="FF0000"/>
                </a:solidFill>
              </a:rPr>
              <a:t>多权重算法的对比</a:t>
            </a:r>
            <a:r>
              <a:rPr lang="zh-CN" altLang="en-US" dirty="0" smtClean="0"/>
              <a:t>，针对同一个评价指标值提供可视化对比。</a:t>
            </a:r>
            <a:endParaRPr lang="en-US" altLang="zh-CN" dirty="0" smtClean="0"/>
          </a:p>
          <a:p>
            <a:r>
              <a:rPr lang="zh-CN" altLang="en-US" dirty="0" smtClean="0"/>
              <a:t>系统应该支持</a:t>
            </a:r>
            <a:r>
              <a:rPr lang="zh-CN" altLang="en-US" b="1" i="1" dirty="0" smtClean="0">
                <a:solidFill>
                  <a:srgbClr val="FF0000"/>
                </a:solidFill>
              </a:rPr>
              <a:t>多套数据</a:t>
            </a:r>
            <a:r>
              <a:rPr lang="zh-CN" altLang="en-US" dirty="0" smtClean="0"/>
              <a:t>的处理，利用多套数据的信息对数据进行归一化处理，取代手工输入归一化数据。</a:t>
            </a:r>
            <a:endParaRPr lang="en-US" altLang="zh-CN" dirty="0" smtClean="0"/>
          </a:p>
          <a:p>
            <a:r>
              <a:rPr lang="zh-CN" altLang="en-US" dirty="0" smtClean="0"/>
              <a:t>系统应该实现</a:t>
            </a:r>
            <a:r>
              <a:rPr lang="zh-CN" altLang="en-US" b="1" i="1" dirty="0" smtClean="0">
                <a:solidFill>
                  <a:srgbClr val="FF0000"/>
                </a:solidFill>
              </a:rPr>
              <a:t>用户管理</a:t>
            </a:r>
            <a:r>
              <a:rPr lang="zh-CN" altLang="en-US" dirty="0" smtClean="0"/>
              <a:t>，用户账户管理（关联微信、微博、</a:t>
            </a:r>
            <a:r>
              <a:rPr lang="en-US" altLang="zh-CN" dirty="0" smtClean="0"/>
              <a:t>QQ</a:t>
            </a:r>
            <a:r>
              <a:rPr lang="zh-CN" altLang="en-US" dirty="0" smtClean="0"/>
              <a:t>？）、用户密码管理、用户关联企业管理、用户评价管理、系统意见反馈。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9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系统功能与数据库设计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确认评价指标功能中应该增加选择评价企业功能，相应数据表应该添加企业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r>
              <a:rPr lang="zh-CN" altLang="en-US" dirty="0" smtClean="0"/>
              <a:t>多个权重评价算法，可以先不在系统中实现，在本地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中试运行，试运行没有问题再嵌入到系统中。相应的应该增加权重算法数据表，相应计算数据表应该添加权重算法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字段。可视化部分应该增加同一数据不同权重算法的对比。</a:t>
            </a:r>
            <a:endParaRPr lang="en-US" altLang="zh-CN" dirty="0" smtClean="0"/>
          </a:p>
          <a:p>
            <a:r>
              <a:rPr lang="zh-CN" altLang="en-US" dirty="0" smtClean="0"/>
              <a:t>增加多套数据归一化功能，在评价指标量值获取功能里实现可以录入多套指标值，其中一套是目标指标值，剩余部分数据提供归一化信息。数据库应该增加相应数据表存储多套指标值。</a:t>
            </a:r>
            <a:endParaRPr lang="en-US" altLang="zh-CN" dirty="0" smtClean="0"/>
          </a:p>
          <a:p>
            <a:r>
              <a:rPr lang="zh-CN" altLang="en-US" dirty="0" smtClean="0"/>
              <a:t>增加用户管理功能，修改相应数据表。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240288"/>
              </p:ext>
            </p:extLst>
          </p:nvPr>
        </p:nvGraphicFramePr>
        <p:xfrm>
          <a:off x="646111" y="1410075"/>
          <a:ext cx="5021263" cy="4203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2901980" imgH="2222632" progId="Visio.Drawing.15">
                  <p:embed/>
                </p:oleObj>
              </mc:Choice>
              <mc:Fallback>
                <p:oleObj name="Visio" r:id="rId3" imgW="2901980" imgH="2222632" progId="Visio.Drawing.15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1" y="1410075"/>
                        <a:ext cx="5021263" cy="42033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5782733" y="1634067"/>
            <a:ext cx="4267121" cy="4047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 smtClean="0"/>
              <a:t>学习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的相关功能，熟悉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，逐渐将代码部署到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，进行版本迭代，有利于即将入学的学弟学妹学习，以及课可以更专业的指导他们。</a:t>
            </a:r>
            <a:endParaRPr lang="en-US" altLang="zh-CN" dirty="0" smtClean="0"/>
          </a:p>
          <a:p>
            <a:r>
              <a:rPr lang="zh-CN" altLang="en-US" dirty="0" smtClean="0"/>
              <a:t>熟悉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相关功能与应用，后面进行应用可以提供网络服务。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276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基本原则：</a:t>
            </a:r>
            <a:endParaRPr lang="en-US" altLang="zh-CN" b="1" dirty="0" smtClean="0"/>
          </a:p>
          <a:p>
            <a:r>
              <a:rPr lang="zh-CN" altLang="en-US" dirty="0" smtClean="0"/>
              <a:t>充分</a:t>
            </a:r>
            <a:r>
              <a:rPr lang="zh-CN" altLang="en-US" dirty="0" smtClean="0"/>
              <a:t>理解需求，设计符合需求内在逻辑的功能。本系统是面向用户的针对企业的信息化绩效评价系统。所以应该把数据库里的信息根据用户进行分割，不可以一把抓，一个用户的信息不能被另外的用户看到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代码要求：</a:t>
            </a:r>
            <a:endParaRPr lang="en-US" altLang="zh-CN" b="1" dirty="0" smtClean="0"/>
          </a:p>
          <a:p>
            <a:r>
              <a:rPr lang="zh-CN" altLang="en-US" dirty="0" smtClean="0"/>
              <a:t>保证代码整洁与可读性，遵循</a:t>
            </a:r>
            <a:r>
              <a:rPr lang="en-US" altLang="zh-CN" b="1" i="1" dirty="0" smtClean="0">
                <a:solidFill>
                  <a:srgbClr val="FF0000"/>
                </a:solidFill>
              </a:rPr>
              <a:t>PEP8</a:t>
            </a:r>
            <a:r>
              <a:rPr lang="zh-CN" altLang="en-US" dirty="0" smtClean="0"/>
              <a:t>规范。</a:t>
            </a:r>
            <a:endParaRPr lang="en-US" altLang="zh-CN" dirty="0" smtClean="0"/>
          </a:p>
          <a:p>
            <a:r>
              <a:rPr lang="zh-CN" altLang="en-US" dirty="0" smtClean="0"/>
              <a:t>命名函数采用</a:t>
            </a:r>
            <a:r>
              <a:rPr lang="zh-CN" altLang="en-US" b="1" i="1" dirty="0" smtClean="0">
                <a:solidFill>
                  <a:srgbClr val="FF0000"/>
                </a:solidFill>
              </a:rPr>
              <a:t>驼峰命名法</a:t>
            </a:r>
            <a:r>
              <a:rPr lang="zh-CN" altLang="en-US" dirty="0" smtClean="0"/>
              <a:t>，不要用拼音命名。</a:t>
            </a:r>
            <a:endParaRPr lang="en-US" altLang="zh-CN" dirty="0" smtClean="0"/>
          </a:p>
          <a:p>
            <a:r>
              <a:rPr lang="zh-CN" altLang="en-US" dirty="0" smtClean="0"/>
              <a:t>对封装的函数进行</a:t>
            </a:r>
            <a:r>
              <a:rPr lang="zh-CN" altLang="en-US" b="1" i="1" dirty="0" smtClean="0">
                <a:solidFill>
                  <a:srgbClr val="FF0000"/>
                </a:solidFill>
              </a:rPr>
              <a:t>注释</a:t>
            </a:r>
            <a:r>
              <a:rPr lang="zh-CN" altLang="en-US" dirty="0" smtClean="0"/>
              <a:t>，保证可读性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6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系统实现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代码要求：</a:t>
                </a:r>
                <a:endParaRPr lang="en-US" altLang="zh-CN" b="1" dirty="0" smtClean="0"/>
              </a:p>
              <a:p>
                <a:endParaRPr lang="en-US" altLang="zh-CN" b="1" dirty="0" smtClean="0"/>
              </a:p>
              <a:p>
                <a:r>
                  <a:rPr lang="zh-CN" altLang="en-US" dirty="0" smtClean="0"/>
                  <a:t>熟悉</a:t>
                </a:r>
                <a:r>
                  <a:rPr lang="en-US" altLang="zh-CN" dirty="0" smtClean="0"/>
                  <a:t>Python</a:t>
                </a:r>
                <a:r>
                  <a:rPr lang="zh-CN" altLang="en-US" dirty="0" smtClean="0"/>
                  <a:t>各个</a:t>
                </a:r>
                <a:r>
                  <a:rPr lang="zh-CN" altLang="en-US" b="1" i="1" dirty="0" smtClean="0">
                    <a:solidFill>
                      <a:srgbClr val="FF0000"/>
                    </a:solidFill>
                  </a:rPr>
                  <a:t>数据结构增删改查的时间复杂度</a:t>
                </a:r>
                <a:endParaRPr lang="en-US" altLang="zh-CN" b="1" i="1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尽量</a:t>
                </a:r>
                <a:r>
                  <a:rPr lang="zh-CN" altLang="en-US" dirty="0"/>
                  <a:t>写</a:t>
                </a:r>
                <a:r>
                  <a:rPr lang="zh-CN" altLang="en-US" b="1" i="1" dirty="0">
                    <a:solidFill>
                      <a:srgbClr val="FF0000"/>
                    </a:solidFill>
                  </a:rPr>
                  <a:t>时间复杂度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O(1)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O(n)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O(n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的算法，</a:t>
                </a:r>
                <a:r>
                  <a:rPr lang="en-US" altLang="zh-CN" dirty="0"/>
                  <a:t>web</a:t>
                </a:r>
                <a:r>
                  <a:rPr lang="zh-CN" altLang="en-US" dirty="0"/>
                  <a:t>系统首要考虑时间响应性，必要时可以用较大的空间复杂度换取较小的时间复杂度</a:t>
                </a:r>
                <a:endParaRPr lang="en-US" altLang="zh-CN" dirty="0"/>
              </a:p>
              <a:p>
                <a:r>
                  <a:rPr lang="zh-CN" altLang="en-US" dirty="0"/>
                  <a:t>使用</a:t>
                </a:r>
                <a:r>
                  <a:rPr lang="zh-CN" altLang="en-US" b="1" i="1" dirty="0">
                    <a:solidFill>
                      <a:srgbClr val="FF0000"/>
                    </a:solidFill>
                  </a:rPr>
                  <a:t>稳定的数据结构</a:t>
                </a:r>
                <a:r>
                  <a:rPr lang="zh-CN" altLang="en-US" dirty="0"/>
                  <a:t>，即相对于可变数据结构不可变数据结构有更强的稳定性，</a:t>
                </a:r>
                <a:r>
                  <a:rPr lang="en-US" altLang="zh-CN" dirty="0"/>
                  <a:t>Python</a:t>
                </a:r>
                <a:r>
                  <a:rPr lang="zh-CN" altLang="en-US" dirty="0"/>
                  <a:t>中不可变数据结构：</a:t>
                </a:r>
                <a:r>
                  <a:rPr lang="en-US" altLang="zh-CN" dirty="0" err="1"/>
                  <a:t>int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string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float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tuple</a:t>
                </a:r>
                <a:r>
                  <a:rPr lang="zh-CN" altLang="en-US" dirty="0"/>
                  <a:t>等，可变数据结构：</a:t>
                </a:r>
                <a:r>
                  <a:rPr lang="en-US" altLang="zh-CN" dirty="0"/>
                  <a:t>list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dictionary</a:t>
                </a:r>
                <a:r>
                  <a:rPr lang="zh-CN" altLang="en-US" dirty="0"/>
                  <a:t>等</a:t>
                </a:r>
                <a:endParaRPr lang="en-US" altLang="zh-CN" dirty="0"/>
              </a:p>
              <a:p>
                <a:r>
                  <a:rPr lang="zh-CN" altLang="en-US" dirty="0" smtClean="0"/>
                  <a:t>循环尽可能使用列表解析式替代，尽可能使用</a:t>
                </a:r>
                <a:r>
                  <a:rPr lang="en-US" altLang="zh-CN" dirty="0" smtClean="0"/>
                  <a:t>Python</a:t>
                </a:r>
                <a:r>
                  <a:rPr lang="zh-CN" altLang="en-US" dirty="0" smtClean="0"/>
                  <a:t>优化过的技术，例如：</a:t>
                </a:r>
                <a:r>
                  <a:rPr lang="zh-CN" altLang="en-US" b="1" i="1" dirty="0" smtClean="0">
                    <a:solidFill>
                      <a:srgbClr val="FF0000"/>
                    </a:solidFill>
                  </a:rPr>
                  <a:t>列表解析式，生成器</a:t>
                </a:r>
                <a:r>
                  <a:rPr lang="zh-CN" altLang="en-US" dirty="0" smtClean="0"/>
                  <a:t>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熟悉</a:t>
                </a:r>
                <a:r>
                  <a:rPr lang="en-US" altLang="zh-CN" dirty="0" err="1" smtClean="0"/>
                  <a:t>mapreduce</a:t>
                </a:r>
                <a:r>
                  <a:rPr lang="zh-CN" altLang="en-US" dirty="0" smtClean="0"/>
                  <a:t>编程，使用并行技术，</a:t>
                </a:r>
                <a:r>
                  <a:rPr lang="en-US" altLang="zh-CN" dirty="0" smtClean="0"/>
                  <a:t>multiprocessing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pyspark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017" r="-1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0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当系统开发到一定阶段，需要对系统进行测试。</a:t>
            </a:r>
            <a:endParaRPr lang="en-US" altLang="zh-CN" dirty="0"/>
          </a:p>
          <a:p>
            <a:r>
              <a:rPr lang="zh-CN" altLang="en-US" dirty="0"/>
              <a:t>功能测试，测试系统功能是否满足需求。</a:t>
            </a:r>
            <a:endParaRPr lang="en-US" altLang="zh-CN" dirty="0"/>
          </a:p>
          <a:p>
            <a:r>
              <a:rPr lang="zh-CN" altLang="en-US" dirty="0"/>
              <a:t>稳定性测试，在输错或者不输数据等条件下系统是否稳定，是否可用</a:t>
            </a:r>
            <a:endParaRPr lang="en-US" altLang="zh-CN" dirty="0"/>
          </a:p>
          <a:p>
            <a:r>
              <a:rPr lang="zh-CN" altLang="en-US" dirty="0"/>
              <a:t>代码测试，测试代码是否可读，是否整洁，是否有利于后续的开发。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618A-6CCE-40DC-8BE1-BFBE14994C1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标题 6"/>
          <p:cNvSpPr txBox="1">
            <a:spLocks/>
          </p:cNvSpPr>
          <p:nvPr/>
        </p:nvSpPr>
        <p:spPr>
          <a:xfrm>
            <a:off x="4210051" y="4203451"/>
            <a:ext cx="3272366" cy="609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b="1" dirty="0" smtClean="0"/>
              <a:t>IT</a:t>
            </a:r>
            <a:r>
              <a:rPr lang="zh-CN" altLang="en-US" b="1" dirty="0" smtClean="0"/>
              <a:t>项目管理</a:t>
            </a:r>
            <a:endParaRPr lang="zh-CN" altLang="en-US" b="1" dirty="0"/>
          </a:p>
        </p:txBody>
      </p:sp>
      <p:sp>
        <p:nvSpPr>
          <p:cNvPr id="6" name="菱形 5"/>
          <p:cNvSpPr/>
          <p:nvPr/>
        </p:nvSpPr>
        <p:spPr>
          <a:xfrm>
            <a:off x="4555068" y="1346199"/>
            <a:ext cx="2582332" cy="2497667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PART 2</a:t>
            </a:r>
            <a:endParaRPr lang="zh-CN" alt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1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555</TotalTime>
  <Words>1186</Words>
  <Application>Microsoft Office PowerPoint</Application>
  <PresentationFormat>宽屏</PresentationFormat>
  <Paragraphs>76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宋体</vt:lpstr>
      <vt:lpstr>Arial</vt:lpstr>
      <vt:lpstr>Cambria Math</vt:lpstr>
      <vt:lpstr>Century Gothic</vt:lpstr>
      <vt:lpstr>Wingdings</vt:lpstr>
      <vt:lpstr>Wingdings 3</vt:lpstr>
      <vt:lpstr>离子</vt:lpstr>
      <vt:lpstr>Visio</vt:lpstr>
      <vt:lpstr>系统开发动员与指导</vt:lpstr>
      <vt:lpstr>系统开发</vt:lpstr>
      <vt:lpstr>需求更新与分析</vt:lpstr>
      <vt:lpstr>系统功能与数据库设计</vt:lpstr>
      <vt:lpstr>系统架构</vt:lpstr>
      <vt:lpstr>系统实现</vt:lpstr>
      <vt:lpstr>系统实现</vt:lpstr>
      <vt:lpstr>系统测试</vt:lpstr>
      <vt:lpstr>PowerPoint 演示文稿</vt:lpstr>
      <vt:lpstr>系统开发计划</vt:lpstr>
      <vt:lpstr>学习型团队建设</vt:lpstr>
      <vt:lpstr>学习型团队建设</vt:lpstr>
      <vt:lpstr>学习型团队建设</vt:lpstr>
      <vt:lpstr>学习型团队建设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系统开发动员与指导会议</dc:title>
  <dc:creator>Shi ZhiTong</dc:creator>
  <cp:lastModifiedBy>Shi ZhiTong</cp:lastModifiedBy>
  <cp:revision>31</cp:revision>
  <dcterms:created xsi:type="dcterms:W3CDTF">2018-05-16T02:17:03Z</dcterms:created>
  <dcterms:modified xsi:type="dcterms:W3CDTF">2018-05-18T02:26:52Z</dcterms:modified>
</cp:coreProperties>
</file>