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j3zEQff6F+rch5M76/ZV3XSSQM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d31cfa00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d31cfa0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2"/>
          <p:cNvSpPr txBox="1"/>
          <p:nvPr>
            <p:ph type="ctrTitle"/>
          </p:nvPr>
        </p:nvSpPr>
        <p:spPr>
          <a:xfrm>
            <a:off x="1900238" y="1122363"/>
            <a:ext cx="659368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subTitle"/>
          </p:nvPr>
        </p:nvSpPr>
        <p:spPr>
          <a:xfrm>
            <a:off x="1900238" y="3602038"/>
            <a:ext cx="659368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2"/>
          <p:cNvSpPr txBox="1"/>
          <p:nvPr>
            <p:ph idx="10" type="dt"/>
          </p:nvPr>
        </p:nvSpPr>
        <p:spPr>
          <a:xfrm>
            <a:off x="5801052" y="541020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1900237" y="5410202"/>
            <a:ext cx="3843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7915603" y="5410200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带描述的全景图片" showMasterSp="0">
  <p:cSld name="带描述的全景图片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856058" y="4304665"/>
            <a:ext cx="7434266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/>
          <p:nvPr>
            <p:ph idx="2" type="pic"/>
          </p:nvPr>
        </p:nvSpPr>
        <p:spPr>
          <a:xfrm>
            <a:off x="856058" y="606426"/>
            <a:ext cx="7434266" cy="3299778"/>
          </a:xfrm>
          <a:prstGeom prst="round2DiagRect">
            <a:avLst>
              <a:gd fmla="val 5101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856024" y="5124020"/>
            <a:ext cx="7433144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1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描述" showMasterSp="0">
  <p:cSld name="标题和描述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856093" y="609600"/>
            <a:ext cx="742946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856058" y="4419600"/>
            <a:ext cx="7428344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2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带描述的引言" showMasterSp="0">
  <p:cSld name="带描述的引言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084659" y="609600"/>
            <a:ext cx="6977064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1290484" y="3365557"/>
            <a:ext cx="6564224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3"/>
          <p:cNvSpPr txBox="1"/>
          <p:nvPr>
            <p:ph idx="2" type="body"/>
          </p:nvPr>
        </p:nvSpPr>
        <p:spPr>
          <a:xfrm>
            <a:off x="856058" y="4309919"/>
            <a:ext cx="74295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3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zh-TW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zh-TW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 showMasterSp="0">
  <p:cSld name="名片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856058" y="2134042"/>
            <a:ext cx="74295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856023" y="4657655"/>
            <a:ext cx="7428379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4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栏" showMasterSp="0">
  <p:cSld name="3 栏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856060" y="609600"/>
            <a:ext cx="74294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856058" y="2674463"/>
            <a:ext cx="239767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5"/>
          <p:cNvSpPr txBox="1"/>
          <p:nvPr>
            <p:ph idx="2" type="body"/>
          </p:nvPr>
        </p:nvSpPr>
        <p:spPr>
          <a:xfrm>
            <a:off x="856059" y="3360263"/>
            <a:ext cx="2396432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5"/>
          <p:cNvSpPr txBox="1"/>
          <p:nvPr>
            <p:ph idx="3" type="body"/>
          </p:nvPr>
        </p:nvSpPr>
        <p:spPr>
          <a:xfrm>
            <a:off x="3386075" y="2677635"/>
            <a:ext cx="238828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5"/>
          <p:cNvSpPr txBox="1"/>
          <p:nvPr>
            <p:ph idx="4" type="body"/>
          </p:nvPr>
        </p:nvSpPr>
        <p:spPr>
          <a:xfrm>
            <a:off x="3386075" y="3363435"/>
            <a:ext cx="238895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5"/>
          <p:cNvSpPr txBox="1"/>
          <p:nvPr>
            <p:ph idx="5" type="body"/>
          </p:nvPr>
        </p:nvSpPr>
        <p:spPr>
          <a:xfrm>
            <a:off x="5889332" y="2674463"/>
            <a:ext cx="2396226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5"/>
          <p:cNvSpPr txBox="1"/>
          <p:nvPr>
            <p:ph idx="6" type="body"/>
          </p:nvPr>
        </p:nvSpPr>
        <p:spPr>
          <a:xfrm>
            <a:off x="5889332" y="3360263"/>
            <a:ext cx="2396226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5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图片栏" showMasterSp="0">
  <p:cSld name="3 图片栏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56059" y="609600"/>
            <a:ext cx="74294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856060" y="4404596"/>
            <a:ext cx="23964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6"/>
          <p:cNvSpPr/>
          <p:nvPr>
            <p:ph idx="2" type="pic"/>
          </p:nvPr>
        </p:nvSpPr>
        <p:spPr>
          <a:xfrm>
            <a:off x="856060" y="2666998"/>
            <a:ext cx="239643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26"/>
          <p:cNvSpPr txBox="1"/>
          <p:nvPr>
            <p:ph idx="3" type="body"/>
          </p:nvPr>
        </p:nvSpPr>
        <p:spPr>
          <a:xfrm>
            <a:off x="856060" y="4980859"/>
            <a:ext cx="239643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6"/>
          <p:cNvSpPr txBox="1"/>
          <p:nvPr>
            <p:ph idx="4" type="body"/>
          </p:nvPr>
        </p:nvSpPr>
        <p:spPr>
          <a:xfrm>
            <a:off x="3366790" y="4404596"/>
            <a:ext cx="24003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6"/>
          <p:cNvSpPr/>
          <p:nvPr>
            <p:ph idx="5" type="pic"/>
          </p:nvPr>
        </p:nvSpPr>
        <p:spPr>
          <a:xfrm>
            <a:off x="3366790" y="2666998"/>
            <a:ext cx="2399205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6" type="body"/>
          </p:nvPr>
        </p:nvSpPr>
        <p:spPr>
          <a:xfrm>
            <a:off x="3365695" y="4980857"/>
            <a:ext cx="24003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6"/>
          <p:cNvSpPr txBox="1"/>
          <p:nvPr>
            <p:ph idx="7" type="body"/>
          </p:nvPr>
        </p:nvSpPr>
        <p:spPr>
          <a:xfrm>
            <a:off x="5889426" y="4404595"/>
            <a:ext cx="239305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6"/>
          <p:cNvSpPr/>
          <p:nvPr>
            <p:ph idx="8" type="pic"/>
          </p:nvPr>
        </p:nvSpPr>
        <p:spPr>
          <a:xfrm>
            <a:off x="5889332" y="2666998"/>
            <a:ext cx="2396227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26"/>
          <p:cNvSpPr txBox="1"/>
          <p:nvPr>
            <p:ph idx="9" type="body"/>
          </p:nvPr>
        </p:nvSpPr>
        <p:spPr>
          <a:xfrm>
            <a:off x="5889332" y="4980855"/>
            <a:ext cx="2396226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6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showMasterSp="0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 rot="5400000">
            <a:off x="2799953" y="305595"/>
            <a:ext cx="3541714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showMasterSp="0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 rot="5400000">
            <a:off x="4942880" y="2448522"/>
            <a:ext cx="5181601" cy="150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 rot="5400000">
            <a:off x="1170978" y="294679"/>
            <a:ext cx="5181601" cy="5811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showMasterSp="0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showMasterSp="0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856058" y="1419227"/>
            <a:ext cx="74295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856058" y="4424362"/>
            <a:ext cx="74295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showMasterSp="0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856058" y="2249486"/>
            <a:ext cx="3658792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2" type="body"/>
          </p:nvPr>
        </p:nvSpPr>
        <p:spPr>
          <a:xfrm>
            <a:off x="4629151" y="2249486"/>
            <a:ext cx="365640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showMasterSp="0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856058" y="619127"/>
            <a:ext cx="74295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1078902" y="2249486"/>
            <a:ext cx="343594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6"/>
          <p:cNvSpPr txBox="1"/>
          <p:nvPr>
            <p:ph idx="2" type="body"/>
          </p:nvPr>
        </p:nvSpPr>
        <p:spPr>
          <a:xfrm>
            <a:off x="856058" y="3073398"/>
            <a:ext cx="3658793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3" type="body"/>
          </p:nvPr>
        </p:nvSpPr>
        <p:spPr>
          <a:xfrm>
            <a:off x="4851992" y="2249485"/>
            <a:ext cx="343356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6"/>
          <p:cNvSpPr txBox="1"/>
          <p:nvPr>
            <p:ph idx="4" type="body"/>
          </p:nvPr>
        </p:nvSpPr>
        <p:spPr>
          <a:xfrm>
            <a:off x="4629150" y="3073398"/>
            <a:ext cx="3656408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showMasterSp="0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showMasterSp="0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showMasterSp="0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860029" y="609601"/>
            <a:ext cx="2892028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3867150" y="592666"/>
            <a:ext cx="4418407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2" type="body"/>
          </p:nvPr>
        </p:nvSpPr>
        <p:spPr>
          <a:xfrm>
            <a:off x="860029" y="2249486"/>
            <a:ext cx="289202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9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showMasterSp="0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856061" y="609600"/>
            <a:ext cx="3753962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/>
          <p:nvPr>
            <p:ph idx="2" type="pic"/>
          </p:nvPr>
        </p:nvSpPr>
        <p:spPr>
          <a:xfrm>
            <a:off x="4832866" y="609600"/>
            <a:ext cx="3452693" cy="5181602"/>
          </a:xfrm>
          <a:prstGeom prst="round2DiagRect">
            <a:avLst>
              <a:gd fmla="val 6074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856059" y="2249486"/>
            <a:ext cx="3753964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20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1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1" y="-1"/>
            <a:ext cx="9144002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1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8" name="Google Shape;8;p1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1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1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wentieth Century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685800" y="188640"/>
            <a:ext cx="77724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 sz="4000">
                <a:latin typeface="BiauKai"/>
                <a:ea typeface="BiauKai"/>
                <a:cs typeface="BiauKai"/>
                <a:sym typeface="BiauKai"/>
              </a:rPr>
              <a:t>-專題報告-</a:t>
            </a:r>
            <a:br>
              <a:rPr lang="zh-TW"/>
            </a:br>
            <a:br>
              <a:rPr lang="zh-TW"/>
            </a:br>
            <a:r>
              <a:rPr lang="zh-TW" sz="6600">
                <a:latin typeface="BiauKai"/>
                <a:ea typeface="BiauKai"/>
                <a:cs typeface="BiauKai"/>
                <a:sym typeface="BiauKai"/>
              </a:rPr>
              <a:t>板擦機器人</a:t>
            </a:r>
            <a:endParaRPr b="1" sz="6600"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557779" y="3410786"/>
            <a:ext cx="6400800" cy="3168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zh-TW" sz="3600">
                <a:solidFill>
                  <a:schemeClr val="lt1"/>
                </a:solidFill>
                <a:latin typeface="BiauKai"/>
                <a:ea typeface="BiauKai"/>
                <a:cs typeface="BiauKai"/>
                <a:sym typeface="BiauKai"/>
              </a:rPr>
              <a:t>02王廷友</a:t>
            </a:r>
            <a:endParaRPr b="1" sz="3600">
              <a:solidFill>
                <a:schemeClr val="lt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zh-TW" sz="3600">
                <a:solidFill>
                  <a:schemeClr val="lt1"/>
                </a:solidFill>
                <a:latin typeface="BiauKai"/>
                <a:ea typeface="BiauKai"/>
                <a:cs typeface="BiauKai"/>
                <a:sym typeface="BiauKai"/>
              </a:rPr>
              <a:t>16盧昱翔</a:t>
            </a:r>
            <a:endParaRPr b="1" sz="3600">
              <a:solidFill>
                <a:schemeClr val="lt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zh-TW" sz="3600">
                <a:solidFill>
                  <a:schemeClr val="lt1"/>
                </a:solidFill>
                <a:latin typeface="BiauKai"/>
                <a:ea typeface="BiauKai"/>
                <a:cs typeface="BiauKai"/>
                <a:sym typeface="BiauKai"/>
              </a:rPr>
              <a:t>22林家銘</a:t>
            </a:r>
            <a:endParaRPr b="1" sz="3600">
              <a:solidFill>
                <a:schemeClr val="lt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zh-TW" sz="3600">
                <a:solidFill>
                  <a:schemeClr val="lt1"/>
                </a:solidFill>
                <a:latin typeface="BiauKai"/>
                <a:ea typeface="BiauKai"/>
                <a:cs typeface="BiauKai"/>
                <a:sym typeface="BiauKai"/>
              </a:rPr>
              <a:t>28林瑋翔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>
                <a:solidFill>
                  <a:schemeClr val="dk1"/>
                </a:solidFill>
              </a:rPr>
              <a:t>     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"/>
          <p:cNvSpPr/>
          <p:nvPr/>
        </p:nvSpPr>
        <p:spPr>
          <a:xfrm>
            <a:off x="651427" y="1370724"/>
            <a:ext cx="1248672" cy="89406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zh-TW" sz="1800" u="none" cap="none" strike="noStrik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拍照圖檔</a:t>
            </a:r>
            <a:endParaRPr b="0" i="0" sz="1800" u="none" cap="none" strike="noStrike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19" name="Google Shape;319;p8"/>
          <p:cNvSpPr txBox="1"/>
          <p:nvPr>
            <p:ph type="title"/>
          </p:nvPr>
        </p:nvSpPr>
        <p:spPr>
          <a:xfrm>
            <a:off x="568283" y="92593"/>
            <a:ext cx="82296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4400"/>
              <a:buFont typeface="Calibri"/>
              <a:buNone/>
            </a:pPr>
            <a:r>
              <a:rPr b="1" lang="zh-TW" sz="6000">
                <a:latin typeface="BiauKai"/>
                <a:ea typeface="BiauKai"/>
                <a:cs typeface="BiauKai"/>
                <a:sym typeface="BiauKai"/>
              </a:rPr>
              <a:t>系統方塊圖</a:t>
            </a:r>
            <a:endParaRPr b="1" sz="6000"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20" name="Google Shape;320;p8"/>
          <p:cNvSpPr/>
          <p:nvPr/>
        </p:nvSpPr>
        <p:spPr>
          <a:xfrm>
            <a:off x="2467531" y="1642989"/>
            <a:ext cx="614400" cy="44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1" name="Google Shape;321;p8"/>
          <p:cNvSpPr/>
          <p:nvPr/>
        </p:nvSpPr>
        <p:spPr>
          <a:xfrm>
            <a:off x="7075921" y="1342262"/>
            <a:ext cx="1314300" cy="89406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電腦計算</a:t>
            </a:r>
            <a:r>
              <a:rPr b="0" i="0" lang="zh-TW" sz="1800" u="none" cap="none" strike="noStrik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3798046" y="4580487"/>
            <a:ext cx="1314300" cy="89406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zh-TW" sz="1800" u="none" cap="none" strike="noStrike">
                <a:solidFill>
                  <a:schemeClr val="lt1"/>
                </a:solidFill>
                <a:latin typeface="BiauKai"/>
                <a:ea typeface="BiauKai"/>
                <a:cs typeface="BiauKai"/>
                <a:sym typeface="BiauKai"/>
              </a:rPr>
              <a:t>藍芽接收</a:t>
            </a:r>
            <a:endParaRPr b="0" i="0" sz="1800" u="none" cap="none" strike="noStrike">
              <a:solidFill>
                <a:schemeClr val="lt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23" name="Google Shape;323;p8"/>
          <p:cNvSpPr/>
          <p:nvPr/>
        </p:nvSpPr>
        <p:spPr>
          <a:xfrm>
            <a:off x="3863674" y="1358662"/>
            <a:ext cx="1248672" cy="90613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照片灰階</a:t>
            </a:r>
            <a:endParaRPr b="1" i="0" sz="1800" u="none" cap="none" strike="noStrike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---------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選取區域</a:t>
            </a:r>
            <a:endParaRPr b="0" i="0" sz="1800" u="none" cap="none" strike="noStrike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4" name="Google Shape;324;p8"/>
          <p:cNvSpPr/>
          <p:nvPr/>
        </p:nvSpPr>
        <p:spPr>
          <a:xfrm>
            <a:off x="7047649" y="4555423"/>
            <a:ext cx="1314300" cy="89406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判斷黑白</a:t>
            </a:r>
            <a:endParaRPr b="1" i="0" sz="1800" u="none" cap="none" strike="noStrike">
              <a:solidFill>
                <a:schemeClr val="lt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BiauKai"/>
                <a:ea typeface="BiauKai"/>
                <a:cs typeface="BiauKai"/>
                <a:sym typeface="BiauKai"/>
              </a:rPr>
              <a:t>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最短路徑</a:t>
            </a:r>
            <a:endParaRPr b="0" i="0" sz="1800" u="none" cap="none" strike="noStrike">
              <a:solidFill>
                <a:schemeClr val="lt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5812174" y="1609079"/>
            <a:ext cx="614400" cy="44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6" name="Google Shape;326;p8"/>
          <p:cNvSpPr/>
          <p:nvPr/>
        </p:nvSpPr>
        <p:spPr>
          <a:xfrm rot="5400000">
            <a:off x="6861385" y="3092407"/>
            <a:ext cx="1686828" cy="44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7" name="Google Shape;327;p8"/>
          <p:cNvSpPr/>
          <p:nvPr/>
        </p:nvSpPr>
        <p:spPr>
          <a:xfrm rot="10800000">
            <a:off x="2571985" y="4794057"/>
            <a:ext cx="614400" cy="44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8" name="Google Shape;328;p8"/>
          <p:cNvSpPr/>
          <p:nvPr/>
        </p:nvSpPr>
        <p:spPr>
          <a:xfrm>
            <a:off x="585799" y="4568424"/>
            <a:ext cx="1314300" cy="89406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BiauKai"/>
                <a:ea typeface="BiauKai"/>
                <a:cs typeface="BiauKai"/>
                <a:sym typeface="BiauKai"/>
              </a:rPr>
              <a:t> 馬達控制</a:t>
            </a:r>
            <a:endParaRPr b="1" i="0" sz="1800" u="none" cap="none" strike="noStrike">
              <a:solidFill>
                <a:schemeClr val="lt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29" name="Google Shape;329;p8"/>
          <p:cNvSpPr/>
          <p:nvPr/>
        </p:nvSpPr>
        <p:spPr>
          <a:xfrm rot="10800000">
            <a:off x="5812174" y="4781056"/>
            <a:ext cx="614400" cy="44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0" name="Google Shape;330;p8"/>
          <p:cNvSpPr/>
          <p:nvPr/>
        </p:nvSpPr>
        <p:spPr>
          <a:xfrm>
            <a:off x="1021549" y="2470393"/>
            <a:ext cx="442800" cy="168682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/>
          <p:nvPr>
            <p:ph idx="1" type="body"/>
          </p:nvPr>
        </p:nvSpPr>
        <p:spPr>
          <a:xfrm rot="1292344">
            <a:off x="162939" y="2286217"/>
            <a:ext cx="7696689" cy="402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r>
              <a:rPr lang="zh-TW" sz="9600">
                <a:solidFill>
                  <a:schemeClr val="lt1"/>
                </a:solidFill>
                <a:latin typeface="BiauKai"/>
                <a:ea typeface="BiauKai"/>
                <a:cs typeface="BiauKai"/>
                <a:sym typeface="BiauKai"/>
              </a:rPr>
              <a:t>謝謝大家</a:t>
            </a:r>
            <a:endParaRPr sz="9600">
              <a:solidFill>
                <a:schemeClr val="lt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  <p:transition spd="slow" p14:dur="800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/>
          <p:nvPr>
            <p:ph type="title"/>
          </p:nvPr>
        </p:nvSpPr>
        <p:spPr>
          <a:xfrm>
            <a:off x="4461164" y="573103"/>
            <a:ext cx="447268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zh-TW" sz="4000"/>
              <a:t>摘要</a:t>
            </a:r>
            <a:endParaRPr sz="4000"/>
          </a:p>
        </p:txBody>
      </p:sp>
      <p:sp>
        <p:nvSpPr>
          <p:cNvPr id="241" name="Google Shape;241;p3"/>
          <p:cNvSpPr txBox="1"/>
          <p:nvPr>
            <p:ph idx="1" type="body"/>
          </p:nvPr>
        </p:nvSpPr>
        <p:spPr>
          <a:xfrm>
            <a:off x="1068498" y="1658143"/>
            <a:ext cx="3633390" cy="3541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學生時代都有擦黑板的經驗，老師或同學</a:t>
            </a:r>
            <a:r>
              <a:rPr b="1" lang="zh-TW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吸進肺部的粉筆灰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，更是對身體有莫大的傷害，因此有些老師得到一些</a:t>
            </a:r>
            <a:r>
              <a:rPr b="1" lang="zh-TW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肺部慢性疾病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，學生也身受其害。現行的黑板及板擦就功能而言，</a:t>
            </a:r>
            <a:r>
              <a:rPr b="1" lang="zh-TW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都已具備了教學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所具備的</a:t>
            </a:r>
            <a:r>
              <a:rPr b="1" lang="zh-TW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基本功能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，但</a:t>
            </a:r>
            <a:r>
              <a:rPr b="1" lang="zh-TW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缺點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是所產</a:t>
            </a:r>
            <a:r>
              <a:rPr b="1" lang="zh-TW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生粉塵（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粉筆灰</a:t>
            </a:r>
            <a:r>
              <a:rPr b="1" lang="zh-TW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）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，對老師及學生的健康有很大的</a:t>
            </a:r>
            <a:r>
              <a:rPr b="1" lang="zh-TW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威脅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，同樣的</a:t>
            </a:r>
            <a:r>
              <a:rPr b="1" lang="zh-TW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黑板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的</a:t>
            </a:r>
            <a:r>
              <a:rPr b="1" lang="zh-TW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改良品（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白板</a:t>
            </a:r>
            <a:r>
              <a:rPr b="1" lang="zh-TW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）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，最大的</a:t>
            </a:r>
            <a:r>
              <a:rPr b="1" lang="zh-TW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缺點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，會</a:t>
            </a:r>
            <a:r>
              <a:rPr b="1" lang="zh-TW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產生臭味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，白板筆墨水易乾，會</a:t>
            </a:r>
            <a:r>
              <a:rPr b="1" lang="zh-TW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影響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老師的</a:t>
            </a:r>
            <a:r>
              <a:rPr b="1" lang="zh-TW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健康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descr="图片包含 游戏机, 男人&#10;&#10;描述已自动生成" id="242" name="Google Shape;242;p3"/>
          <p:cNvPicPr preferRelativeResize="0"/>
          <p:nvPr/>
        </p:nvPicPr>
        <p:blipFill rotWithShape="1">
          <a:blip r:embed="rId3">
            <a:alphaModFix/>
          </a:blip>
          <a:srcRect b="-1" l="17678" r="6094" t="0"/>
          <a:stretch/>
        </p:blipFill>
        <p:spPr>
          <a:xfrm>
            <a:off x="4951855" y="2414592"/>
            <a:ext cx="3491306" cy="3047892"/>
          </a:xfrm>
          <a:prstGeom prst="round2DiagRect">
            <a:avLst>
              <a:gd fmla="val 4860" name="adj1"/>
              <a:gd fmla="val 0" name="adj2"/>
            </a:avLst>
          </a:prstGeom>
          <a:noFill/>
          <a:ln>
            <a:noFill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 txBox="1"/>
          <p:nvPr>
            <p:ph idx="1" type="body"/>
          </p:nvPr>
        </p:nvSpPr>
        <p:spPr>
          <a:xfrm>
            <a:off x="822433" y="1320800"/>
            <a:ext cx="351414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b="1" lang="zh-TW" sz="4000">
                <a:latin typeface="DFKai-SB"/>
                <a:ea typeface="DFKai-SB"/>
                <a:cs typeface="DFKai-SB"/>
                <a:sym typeface="DFKai-SB"/>
              </a:rPr>
              <a:t>壹、前言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本專題利用了，</a:t>
            </a:r>
            <a:r>
              <a:rPr b="1" lang="zh-TW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HTML</a:t>
            </a: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和</a:t>
            </a:r>
            <a:r>
              <a:rPr b="1" lang="zh-TW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JAVASCRIPI</a:t>
            </a: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來擷取照片，在操控的部分，則使用了</a:t>
            </a:r>
            <a:r>
              <a:rPr b="1" lang="zh-TW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C#</a:t>
            </a: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和</a:t>
            </a:r>
            <a:r>
              <a:rPr b="1" lang="zh-TW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SQL</a:t>
            </a: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來運算，透過</a:t>
            </a:r>
            <a:r>
              <a:rPr b="1" lang="zh-TW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藍芽</a:t>
            </a: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的傳輸</a:t>
            </a:r>
            <a:r>
              <a:rPr b="1" lang="zh-TW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ARDUINO</a:t>
            </a: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使</a:t>
            </a:r>
            <a:r>
              <a:rPr b="1" lang="zh-TW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車子</a:t>
            </a: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進行</a:t>
            </a:r>
            <a:r>
              <a:rPr b="1" lang="zh-TW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移動</a:t>
            </a: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/>
          </a:p>
        </p:txBody>
      </p:sp>
      <p:pic>
        <p:nvPicPr>
          <p:cNvPr descr="屏幕上有字&#10;&#10;描述已自动生成" id="248" name="Google Shape;2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7421" y="3918159"/>
            <a:ext cx="4092901" cy="1527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游戏机, 标志, 画&#10;&#10;描述已自动生成" id="249" name="Google Shape;2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21" y="1231553"/>
            <a:ext cx="1773237" cy="1773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游戏机, 电路, 电子&#10;&#10;描述已自动生成" id="250" name="Google Shape;25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3586" y="1535886"/>
            <a:ext cx="1773238" cy="122353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7"/>
          <p:cNvSpPr/>
          <p:nvPr/>
        </p:nvSpPr>
        <p:spPr>
          <a:xfrm flipH="1">
            <a:off x="4945966" y="4497427"/>
            <a:ext cx="2973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JavaScript</a:t>
            </a:r>
            <a:endParaRPr b="1" i="0" sz="16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/>
          <p:nvPr>
            <p:ph type="title"/>
          </p:nvPr>
        </p:nvSpPr>
        <p:spPr>
          <a:xfrm>
            <a:off x="849135" y="0"/>
            <a:ext cx="4420790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4400"/>
              <a:buFont typeface="Calibri"/>
              <a:buNone/>
            </a:pPr>
            <a:r>
              <a:rPr b="1" lang="zh-TW" sz="4000"/>
              <a:t>研究動機</a:t>
            </a:r>
            <a:endParaRPr/>
          </a:p>
        </p:txBody>
      </p:sp>
      <p:sp>
        <p:nvSpPr>
          <p:cNvPr id="257" name="Google Shape;257;p2"/>
          <p:cNvSpPr txBox="1"/>
          <p:nvPr>
            <p:ph idx="1" type="body"/>
          </p:nvPr>
        </p:nvSpPr>
        <p:spPr>
          <a:xfrm>
            <a:off x="860103" y="1913431"/>
            <a:ext cx="442079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None/>
            </a:pPr>
            <a:r>
              <a:rPr b="1" lang="zh-TW">
                <a:latin typeface="BiauKai"/>
                <a:ea typeface="BiauKai"/>
                <a:cs typeface="BiauKai"/>
                <a:sym typeface="BiauKai"/>
              </a:rPr>
              <a:t>來回多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次</a:t>
            </a:r>
            <a:r>
              <a:rPr b="1" lang="zh-TW">
                <a:latin typeface="BiauKai"/>
                <a:ea typeface="BiauKai"/>
                <a:cs typeface="BiauKai"/>
                <a:sym typeface="BiauKai"/>
              </a:rPr>
              <a:t>的的擦黑板也是</a:t>
            </a:r>
            <a:r>
              <a:rPr b="1" lang="zh-TW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費力和費時</a:t>
            </a:r>
            <a:r>
              <a:rPr b="1" lang="zh-TW">
                <a:latin typeface="BiauKai"/>
                <a:ea typeface="BiauKai"/>
                <a:cs typeface="BiauKai"/>
                <a:sym typeface="BiauKai"/>
              </a:rPr>
              <a:t>的問題，為了解決這日常生活中的問題，使用自動擦黑板機，</a:t>
            </a:r>
            <a:r>
              <a:rPr b="1" lang="zh-TW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自動化代替人工</a:t>
            </a:r>
            <a:r>
              <a:rPr b="1" lang="zh-TW">
                <a:latin typeface="BiauKai"/>
                <a:ea typeface="BiauKai"/>
                <a:cs typeface="BiauKai"/>
                <a:sym typeface="BiauKai"/>
              </a:rPr>
              <a:t>，使用上更為</a:t>
            </a:r>
            <a:r>
              <a:rPr b="1" lang="zh-TW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便利</a:t>
            </a:r>
            <a:r>
              <a:rPr b="1" lang="zh-TW">
                <a:latin typeface="BiauKai"/>
                <a:ea typeface="BiauKai"/>
                <a:cs typeface="BiauKai"/>
                <a:sym typeface="BiauKai"/>
              </a:rPr>
              <a:t>，不必再費力用人工的方式一個區塊一個區塊的擦乾淨。只需按下按鈕，便能</a:t>
            </a:r>
            <a:r>
              <a:rPr b="1" lang="zh-TW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完成擦拭的動作</a:t>
            </a:r>
            <a:r>
              <a:rPr b="1" lang="zh-TW">
                <a:latin typeface="BiauKai"/>
                <a:ea typeface="BiauKai"/>
                <a:cs typeface="BiauKai"/>
                <a:sym typeface="BiauKai"/>
              </a:rPr>
              <a:t>，便構想出了自動擦黑板機。</a:t>
            </a:r>
            <a:endParaRPr/>
          </a:p>
        </p:txBody>
      </p:sp>
      <p:pic>
        <p:nvPicPr>
          <p:cNvPr descr="墙上挂着标志&#10;&#10;描述已自动生成" id="258" name="Google Shape;258;p2"/>
          <p:cNvPicPr preferRelativeResize="0"/>
          <p:nvPr/>
        </p:nvPicPr>
        <p:blipFill rotWithShape="1">
          <a:blip r:embed="rId3">
            <a:alphaModFix/>
          </a:blip>
          <a:srcRect b="2512" l="3802" r="4568" t="3272"/>
          <a:stretch/>
        </p:blipFill>
        <p:spPr>
          <a:xfrm>
            <a:off x="5809673" y="1666926"/>
            <a:ext cx="2281382" cy="2420166"/>
          </a:xfrm>
          <a:custGeom>
            <a:rect b="b" l="l" r="r" t="t"/>
            <a:pathLst>
              <a:path extrusionOk="0" h="2420166" w="3425199">
                <a:moveTo>
                  <a:pt x="166465" y="0"/>
                </a:moveTo>
                <a:lnTo>
                  <a:pt x="3425199" y="0"/>
                </a:lnTo>
                <a:lnTo>
                  <a:pt x="3425199" y="2420166"/>
                </a:lnTo>
                <a:lnTo>
                  <a:pt x="0" y="2420166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descr="图片包含 游戏机, 体育, 棒球&#10;&#10;描述已自动生成" id="259" name="Google Shape;259;p2"/>
          <p:cNvPicPr preferRelativeResize="0"/>
          <p:nvPr/>
        </p:nvPicPr>
        <p:blipFill rotWithShape="1">
          <a:blip r:embed="rId4">
            <a:alphaModFix/>
          </a:blip>
          <a:srcRect b="676" l="0" r="4" t="5116"/>
          <a:stretch/>
        </p:blipFill>
        <p:spPr>
          <a:xfrm>
            <a:off x="5714998" y="4437834"/>
            <a:ext cx="2568899" cy="2420166"/>
          </a:xfrm>
          <a:custGeom>
            <a:rect b="b" l="l" r="r" t="t"/>
            <a:pathLst>
              <a:path extrusionOk="0" h="2420166" w="3425199">
                <a:moveTo>
                  <a:pt x="0" y="0"/>
                </a:moveTo>
                <a:lnTo>
                  <a:pt x="3425199" y="0"/>
                </a:lnTo>
                <a:lnTo>
                  <a:pt x="3425199" y="2253701"/>
                </a:lnTo>
                <a:cubicBezTo>
                  <a:pt x="3425199" y="2345637"/>
                  <a:pt x="3350670" y="2420166"/>
                  <a:pt x="3258734" y="2420166"/>
                </a:cubicBezTo>
                <a:lnTo>
                  <a:pt x="0" y="2420166"/>
                </a:lnTo>
                <a:close/>
              </a:path>
            </a:pathLst>
          </a:custGeom>
          <a:noFill/>
          <a:ln>
            <a:noFill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4400"/>
              <a:buFont typeface="Calibri"/>
              <a:buNone/>
            </a:pPr>
            <a:r>
              <a:rPr lang="zh-TW" sz="4000">
                <a:latin typeface="BiauKai"/>
                <a:ea typeface="BiauKai"/>
                <a:cs typeface="BiauKai"/>
                <a:sym typeface="BiauKai"/>
              </a:rPr>
              <a:t>欲解決之問題</a:t>
            </a:r>
            <a:endParaRPr/>
          </a:p>
        </p:txBody>
      </p:sp>
      <p:sp>
        <p:nvSpPr>
          <p:cNvPr id="265" name="Google Shape;265;p4"/>
          <p:cNvSpPr txBox="1"/>
          <p:nvPr>
            <p:ph idx="1" type="body"/>
          </p:nvPr>
        </p:nvSpPr>
        <p:spPr>
          <a:xfrm>
            <a:off x="4652168" y="2097088"/>
            <a:ext cx="363339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zh-TW">
                <a:latin typeface="BiauKai"/>
                <a:ea typeface="BiauKai"/>
                <a:cs typeface="BiauKai"/>
                <a:sym typeface="BiauKai"/>
              </a:rPr>
              <a:t>1、</a:t>
            </a:r>
            <a:r>
              <a:rPr b="1" lang="zh-TW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解決人工</a:t>
            </a:r>
            <a:r>
              <a:rPr b="1" lang="zh-TW">
                <a:latin typeface="BiauKai"/>
                <a:ea typeface="BiauKai"/>
                <a:cs typeface="BiauKai"/>
                <a:sym typeface="BiauKai"/>
              </a:rPr>
              <a:t>擦黑板的方式。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zh-TW">
                <a:latin typeface="BiauKai"/>
                <a:ea typeface="BiauKai"/>
                <a:cs typeface="BiauKai"/>
                <a:sym typeface="BiauKai"/>
              </a:rPr>
              <a:t>2、減少課堂時間去擦拭。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zh-TW">
                <a:latin typeface="BiauKai"/>
                <a:ea typeface="BiauKai"/>
                <a:cs typeface="BiauKai"/>
                <a:sym typeface="BiauKai"/>
              </a:rPr>
              <a:t>3、減少</a:t>
            </a:r>
            <a:r>
              <a:rPr b="1" lang="zh-TW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粉筆灰</a:t>
            </a:r>
            <a:r>
              <a:rPr b="1" lang="zh-TW">
                <a:latin typeface="BiauKai"/>
                <a:ea typeface="BiauKai"/>
                <a:cs typeface="BiauKai"/>
                <a:sym typeface="BiauKai"/>
              </a:rPr>
              <a:t>，造成的損害。</a:t>
            </a:r>
            <a:endParaRPr/>
          </a:p>
        </p:txBody>
      </p:sp>
      <p:pic>
        <p:nvPicPr>
          <p:cNvPr descr="图片包含 游戏机&#10;&#10;描述已自动生成" id="266" name="Google Shape;266;p4"/>
          <p:cNvPicPr preferRelativeResize="0"/>
          <p:nvPr/>
        </p:nvPicPr>
        <p:blipFill rotWithShape="1">
          <a:blip r:embed="rId3">
            <a:alphaModFix/>
          </a:blip>
          <a:srcRect b="-1" l="23658" r="-1" t="0"/>
          <a:stretch/>
        </p:blipFill>
        <p:spPr>
          <a:xfrm>
            <a:off x="856059" y="2497720"/>
            <a:ext cx="3496605" cy="3047892"/>
          </a:xfrm>
          <a:prstGeom prst="round2DiagRect">
            <a:avLst>
              <a:gd fmla="val 4860" name="adj1"/>
              <a:gd fmla="val 0" name="adj2"/>
            </a:avLst>
          </a:prstGeom>
          <a:noFill/>
          <a:ln>
            <a:noFill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"/>
          <p:cNvSpPr txBox="1"/>
          <p:nvPr>
            <p:ph type="title"/>
          </p:nvPr>
        </p:nvSpPr>
        <p:spPr>
          <a:xfrm>
            <a:off x="1294566" y="-1270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iauKai"/>
              <a:buNone/>
            </a:pPr>
            <a:r>
              <a:rPr lang="zh-TW" sz="6000">
                <a:latin typeface="BiauKai"/>
                <a:ea typeface="BiauKai"/>
                <a:cs typeface="BiauKai"/>
                <a:sym typeface="BiauKai"/>
              </a:rPr>
              <a:t>作製器材</a:t>
            </a:r>
            <a:endParaRPr sz="6000"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72" name="Google Shape;272;p6"/>
          <p:cNvSpPr txBox="1"/>
          <p:nvPr>
            <p:ph idx="1" type="body"/>
          </p:nvPr>
        </p:nvSpPr>
        <p:spPr>
          <a:xfrm>
            <a:off x="1104530" y="1856508"/>
            <a:ext cx="6554867" cy="4442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zh-TW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</a:t>
            </a:r>
            <a:r>
              <a:rPr b="1" lang="zh-TW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ruino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zh-TW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MG90S</a:t>
            </a:r>
            <a:endParaRPr/>
          </a:p>
          <a:p>
            <a:pPr indent="-1397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zh-TW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HC-05</a:t>
            </a:r>
            <a:endParaRPr/>
          </a:p>
          <a:p>
            <a:pPr indent="-1397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zh-TW" sz="3200"/>
            </a:br>
            <a:r>
              <a:rPr b="1" lang="zh-TW" sz="3200">
                <a:solidFill>
                  <a:schemeClr val="lt1"/>
                </a:solidFill>
              </a:rPr>
              <a:t>Tire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图片包含 电子, 桌子, 游戏机, 电路&#10;&#10;描述已自动生成" id="273" name="Google Shape;2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4582" y="1856508"/>
            <a:ext cx="3077343" cy="479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d31cfa008_0_0"/>
          <p:cNvSpPr txBox="1"/>
          <p:nvPr>
            <p:ph type="title"/>
          </p:nvPr>
        </p:nvSpPr>
        <p:spPr>
          <a:xfrm>
            <a:off x="0" y="505325"/>
            <a:ext cx="9144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 sz="4800">
                <a:latin typeface="PMingLiu"/>
                <a:ea typeface="PMingLiu"/>
                <a:cs typeface="PMingLiu"/>
                <a:sym typeface="PMingLiu"/>
              </a:rPr>
              <a:t>一代車子和二代車子</a:t>
            </a:r>
            <a:endParaRPr sz="4800"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279" name="Google Shape;279;g7d31cfa00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4" y="2532100"/>
            <a:ext cx="4640227" cy="261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7d31cfa00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32089"/>
            <a:ext cx="4640275" cy="2610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"/>
          <p:cNvSpPr txBox="1"/>
          <p:nvPr>
            <p:ph type="title"/>
          </p:nvPr>
        </p:nvSpPr>
        <p:spPr>
          <a:xfrm>
            <a:off x="457200" y="475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4400"/>
              <a:buFont typeface="Calibri"/>
              <a:buNone/>
            </a:pPr>
            <a:r>
              <a:rPr lang="zh-TW" sz="6000">
                <a:latin typeface="BiauKai"/>
                <a:ea typeface="BiauKai"/>
                <a:cs typeface="BiauKai"/>
                <a:sym typeface="BiauKai"/>
              </a:rPr>
              <a:t>系統功能</a:t>
            </a:r>
            <a:endParaRPr sz="6000"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86" name="Google Shape;286;p5"/>
          <p:cNvSpPr txBox="1"/>
          <p:nvPr>
            <p:ph idx="1" type="body"/>
          </p:nvPr>
        </p:nvSpPr>
        <p:spPr>
          <a:xfrm>
            <a:off x="0" y="2136724"/>
            <a:ext cx="9144000" cy="5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zh-TW" sz="2600">
                <a:latin typeface="DFKai-SB"/>
                <a:ea typeface="DFKai-SB"/>
                <a:cs typeface="DFKai-SB"/>
                <a:sym typeface="DFKai-SB"/>
              </a:rPr>
              <a:t>利用手機照相功能</a:t>
            </a:r>
            <a:r>
              <a:rPr b="1" lang="zh-TW" sz="26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擷取相片</a:t>
            </a:r>
            <a:r>
              <a:rPr b="1" lang="zh-TW" sz="2600">
                <a:latin typeface="DFKai-SB"/>
                <a:ea typeface="DFKai-SB"/>
                <a:cs typeface="DFKai-SB"/>
                <a:sym typeface="DFKai-SB"/>
              </a:rPr>
              <a:t>。(自動)傳入電腦進行</a:t>
            </a:r>
            <a:r>
              <a:rPr b="1" lang="zh-TW" sz="26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灰階</a:t>
            </a:r>
            <a:r>
              <a:rPr b="1" lang="zh-TW" sz="2600">
                <a:latin typeface="DFKai-SB"/>
                <a:ea typeface="DFKai-SB"/>
                <a:cs typeface="DFKai-SB"/>
                <a:sym typeface="DFKai-SB"/>
              </a:rPr>
              <a:t>，取得黑與白，將</a:t>
            </a:r>
            <a:r>
              <a:rPr b="1" lang="zh-TW" sz="26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白色</a:t>
            </a:r>
            <a:r>
              <a:rPr b="1" lang="zh-TW" sz="2600">
                <a:latin typeface="DFKai-SB"/>
                <a:ea typeface="DFKai-SB"/>
                <a:cs typeface="DFKai-SB"/>
                <a:sym typeface="DFKai-SB"/>
              </a:rPr>
              <a:t>部分進行擦拭。(手動)利用</a:t>
            </a:r>
            <a:r>
              <a:rPr b="1" lang="zh-TW" sz="26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按鈕陣列</a:t>
            </a:r>
            <a:r>
              <a:rPr b="1" lang="zh-TW" sz="2600">
                <a:latin typeface="DFKai-SB"/>
                <a:ea typeface="DFKai-SB"/>
                <a:cs typeface="DFKai-SB"/>
                <a:sym typeface="DFKai-SB"/>
              </a:rPr>
              <a:t>，</a:t>
            </a:r>
            <a:r>
              <a:rPr b="1" lang="zh-TW" sz="26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點取</a:t>
            </a:r>
            <a:r>
              <a:rPr b="1" lang="zh-TW" sz="2600">
                <a:latin typeface="DFKai-SB"/>
                <a:ea typeface="DFKai-SB"/>
                <a:cs typeface="DFKai-SB"/>
                <a:sym typeface="DFKai-SB"/>
              </a:rPr>
              <a:t>所需擦拭的部分，並由電腦進行計算</a:t>
            </a:r>
            <a:r>
              <a:rPr b="1" lang="zh-TW" sz="26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最短路徑</a:t>
            </a:r>
            <a:r>
              <a:rPr b="1" lang="zh-TW" sz="2600">
                <a:latin typeface="DFKai-SB"/>
                <a:ea typeface="DFKai-SB"/>
                <a:cs typeface="DFKai-SB"/>
                <a:sym typeface="DFKai-SB"/>
              </a:rPr>
              <a:t>。傳輸部分，利用</a:t>
            </a:r>
            <a:r>
              <a:rPr b="1" lang="zh-TW" sz="26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藍芽傳輸，控制馬達</a:t>
            </a:r>
            <a:r>
              <a:rPr b="1" lang="zh-TW" sz="26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b="1" sz="26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"/>
          <p:cNvSpPr txBox="1"/>
          <p:nvPr>
            <p:ph idx="1" type="body"/>
          </p:nvPr>
        </p:nvSpPr>
        <p:spPr>
          <a:xfrm>
            <a:off x="1401618" y="95248"/>
            <a:ext cx="6554867" cy="240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</a:pPr>
            <a:r>
              <a:rPr lang="zh-TW" sz="6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邏輯方塊圖</a:t>
            </a:r>
            <a:endParaRPr sz="60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923894" y="1668538"/>
            <a:ext cx="1129200" cy="775800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C#</a:t>
            </a: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4030725" y="1693238"/>
            <a:ext cx="1129146" cy="775854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運算</a:t>
            </a:r>
            <a:endParaRPr b="1" i="0" sz="1800" u="none" cap="none" strike="noStrike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2412073" y="4100991"/>
            <a:ext cx="1129146" cy="775854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畫圖</a:t>
            </a:r>
            <a:endParaRPr b="1" i="0" sz="1800" u="none" cap="none" strike="noStrike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4062750" y="3177212"/>
            <a:ext cx="1129146" cy="775854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藍芽</a:t>
            </a:r>
            <a:endParaRPr b="1" i="0" sz="1800" u="none" cap="none" strike="noStrike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7184963" y="4373170"/>
            <a:ext cx="1129146" cy="775854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移動</a:t>
            </a:r>
            <a:endParaRPr b="1" i="0" sz="1800" u="none" cap="none" strike="noStrike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923919" y="3210985"/>
            <a:ext cx="1129146" cy="775854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導入</a:t>
            </a:r>
            <a:endParaRPr b="1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8" name="Google Shape;298;p10"/>
          <p:cNvSpPr/>
          <p:nvPr/>
        </p:nvSpPr>
        <p:spPr>
          <a:xfrm>
            <a:off x="3680334" y="5557021"/>
            <a:ext cx="1893978" cy="683491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對短路徑</a:t>
            </a:r>
            <a:endParaRPr b="1" i="0" sz="1800" u="none" cap="none" strike="noStrike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7034835" y="1736150"/>
            <a:ext cx="1344535" cy="683491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初始值</a:t>
            </a:r>
            <a:endParaRPr b="1" i="0" sz="1800" u="none" cap="none" strike="noStrike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7077269" y="3210985"/>
            <a:ext cx="1344535" cy="683491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UNO</a:t>
            </a:r>
            <a:endParaRPr b="1" i="0" sz="1800" u="none" cap="none" strike="noStrike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301" name="Google Shape;301;p10"/>
          <p:cNvCxnSpPr>
            <a:stCxn id="295" idx="6"/>
            <a:endCxn id="300" idx="2"/>
          </p:cNvCxnSpPr>
          <p:nvPr/>
        </p:nvCxnSpPr>
        <p:spPr>
          <a:xfrm flipH="1" rot="10800000">
            <a:off x="5191896" y="3552839"/>
            <a:ext cx="1885500" cy="1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2" name="Google Shape;302;p10"/>
          <p:cNvCxnSpPr>
            <a:stCxn id="292" idx="6"/>
            <a:endCxn id="293" idx="2"/>
          </p:cNvCxnSpPr>
          <p:nvPr/>
        </p:nvCxnSpPr>
        <p:spPr>
          <a:xfrm>
            <a:off x="2053094" y="2056438"/>
            <a:ext cx="1977600" cy="24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10"/>
          <p:cNvCxnSpPr>
            <a:stCxn id="299" idx="2"/>
            <a:endCxn id="293" idx="6"/>
          </p:cNvCxnSpPr>
          <p:nvPr/>
        </p:nvCxnSpPr>
        <p:spPr>
          <a:xfrm flipH="1">
            <a:off x="5159835" y="2077896"/>
            <a:ext cx="1875000" cy="3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" name="Google Shape;304;p10"/>
          <p:cNvCxnSpPr>
            <a:stCxn id="295" idx="2"/>
            <a:endCxn id="292" idx="5"/>
          </p:cNvCxnSpPr>
          <p:nvPr/>
        </p:nvCxnSpPr>
        <p:spPr>
          <a:xfrm rot="10800000">
            <a:off x="1887750" y="2330639"/>
            <a:ext cx="2175000" cy="1234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5" name="Google Shape;305;p10"/>
          <p:cNvCxnSpPr>
            <a:stCxn id="292" idx="4"/>
            <a:endCxn id="297" idx="0"/>
          </p:cNvCxnSpPr>
          <p:nvPr/>
        </p:nvCxnSpPr>
        <p:spPr>
          <a:xfrm>
            <a:off x="1488494" y="2444338"/>
            <a:ext cx="0" cy="76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p10"/>
          <p:cNvCxnSpPr>
            <a:stCxn id="297" idx="4"/>
            <a:endCxn id="298" idx="2"/>
          </p:cNvCxnSpPr>
          <p:nvPr/>
        </p:nvCxnSpPr>
        <p:spPr>
          <a:xfrm flipH="1" rot="-5400000">
            <a:off x="1628442" y="3846889"/>
            <a:ext cx="1911900" cy="21918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p10"/>
          <p:cNvCxnSpPr>
            <a:endCxn id="294" idx="1"/>
          </p:cNvCxnSpPr>
          <p:nvPr/>
        </p:nvCxnSpPr>
        <p:spPr>
          <a:xfrm>
            <a:off x="1732333" y="2419712"/>
            <a:ext cx="845100" cy="1794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10"/>
          <p:cNvCxnSpPr>
            <a:stCxn id="294" idx="5"/>
            <a:endCxn id="298" idx="1"/>
          </p:cNvCxnSpPr>
          <p:nvPr/>
        </p:nvCxnSpPr>
        <p:spPr>
          <a:xfrm flipH="1" rot="-5400000">
            <a:off x="3219709" y="4919374"/>
            <a:ext cx="894000" cy="58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p10"/>
          <p:cNvCxnSpPr>
            <a:stCxn id="298" idx="0"/>
            <a:endCxn id="295" idx="4"/>
          </p:cNvCxnSpPr>
          <p:nvPr/>
        </p:nvCxnSpPr>
        <p:spPr>
          <a:xfrm rot="10800000">
            <a:off x="4627323" y="3952921"/>
            <a:ext cx="0" cy="160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10"/>
          <p:cNvCxnSpPr>
            <a:stCxn id="298" idx="6"/>
            <a:endCxn id="296" idx="3"/>
          </p:cNvCxnSpPr>
          <p:nvPr/>
        </p:nvCxnSpPr>
        <p:spPr>
          <a:xfrm flipH="1" rot="10800000">
            <a:off x="5574312" y="5035367"/>
            <a:ext cx="1776000" cy="86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10"/>
          <p:cNvCxnSpPr>
            <a:stCxn id="300" idx="1"/>
          </p:cNvCxnSpPr>
          <p:nvPr/>
        </p:nvCxnSpPr>
        <p:spPr>
          <a:xfrm rot="10800000">
            <a:off x="2042471" y="2197180"/>
            <a:ext cx="5231700" cy="1113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2" name="Google Shape;312;p10"/>
          <p:cNvCxnSpPr>
            <a:stCxn id="300" idx="0"/>
          </p:cNvCxnSpPr>
          <p:nvPr/>
        </p:nvCxnSpPr>
        <p:spPr>
          <a:xfrm rot="10800000">
            <a:off x="7749536" y="2419585"/>
            <a:ext cx="0" cy="79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3" name="Google Shape;313;p10"/>
          <p:cNvCxnSpPr>
            <a:endCxn id="296" idx="0"/>
          </p:cNvCxnSpPr>
          <p:nvPr/>
        </p:nvCxnSpPr>
        <p:spPr>
          <a:xfrm>
            <a:off x="7744436" y="3953170"/>
            <a:ext cx="5100" cy="42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电路">
  <a:themeElements>
    <a:clrScheme name="电路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2020-02-01T07:40:13Z</dcterms:created>
  <dc:creator>GoodYOU</dc:creator>
</cp:coreProperties>
</file>