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79" r:id="rId5"/>
    <p:sldMasterId id="2147483811" r:id="rId6"/>
    <p:sldMasterId id="2147483817" r:id="rId7"/>
    <p:sldMasterId id="2147483858" r:id="rId8"/>
  </p:sldMasterIdLst>
  <p:notesMasterIdLst>
    <p:notesMasterId r:id="rId32"/>
  </p:notesMasterIdLst>
  <p:handoutMasterIdLst>
    <p:handoutMasterId r:id="rId33"/>
  </p:handoutMasterIdLst>
  <p:sldIdLst>
    <p:sldId id="702" r:id="rId9"/>
    <p:sldId id="802" r:id="rId10"/>
    <p:sldId id="803" r:id="rId11"/>
    <p:sldId id="778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8" r:id="rId21"/>
    <p:sldId id="789" r:id="rId22"/>
    <p:sldId id="790" r:id="rId23"/>
    <p:sldId id="800" r:id="rId24"/>
    <p:sldId id="792" r:id="rId25"/>
    <p:sldId id="791" r:id="rId26"/>
    <p:sldId id="795" r:id="rId27"/>
    <p:sldId id="796" r:id="rId28"/>
    <p:sldId id="797" r:id="rId29"/>
    <p:sldId id="799" r:id="rId30"/>
    <p:sldId id="798" r:id="rId31"/>
  </p:sldIdLst>
  <p:sldSz cx="9144000" cy="5143500" type="screen16x9"/>
  <p:notesSz cx="4691063" cy="8686800"/>
  <p:defaultTextStyle>
    <a:defPPr>
      <a:defRPr lang="en-US"/>
    </a:defPPr>
    <a:lvl1pPr marL="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9" userDrawn="1">
          <p15:clr>
            <a:srgbClr val="A4A3A4"/>
          </p15:clr>
        </p15:guide>
        <p15:guide id="2" orient="horz" pos="852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684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64" userDrawn="1">
          <p15:clr>
            <a:srgbClr val="A4A3A4"/>
          </p15:clr>
        </p15:guide>
        <p15:guide id="8" pos="2424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2256" userDrawn="1">
          <p15:clr>
            <a:srgbClr val="A4A3A4"/>
          </p15:clr>
        </p15:guide>
        <p15:guide id="13" pos="144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2754" userDrawn="1">
          <p15:clr>
            <a:srgbClr val="A4A3A4"/>
          </p15:clr>
        </p15:guide>
        <p15:guide id="20" orient="horz" pos="1257" userDrawn="1">
          <p15:clr>
            <a:srgbClr val="A4A3A4"/>
          </p15:clr>
        </p15:guide>
        <p15:guide id="21" pos="1368" userDrawn="1">
          <p15:clr>
            <a:srgbClr val="A4A3A4"/>
          </p15:clr>
        </p15:guide>
        <p15:guide id="22" pos="4704" userDrawn="1">
          <p15:clr>
            <a:srgbClr val="A4A3A4"/>
          </p15:clr>
        </p15:guide>
        <p15:guide id="23" pos="1056" userDrawn="1">
          <p15:clr>
            <a:srgbClr val="A4A3A4"/>
          </p15:clr>
        </p15:guide>
        <p15:guide id="24" orient="horz" pos="2818">
          <p15:clr>
            <a:srgbClr val="A4A3A4"/>
          </p15:clr>
        </p15:guide>
        <p15:guide id="25" orient="horz" pos="3108">
          <p15:clr>
            <a:srgbClr val="A4A3A4"/>
          </p15:clr>
        </p15:guide>
        <p15:guide id="26" orient="horz">
          <p15:clr>
            <a:srgbClr val="A4A3A4"/>
          </p15:clr>
        </p15:guide>
        <p15:guide id="27" pos="635">
          <p15:clr>
            <a:srgbClr val="A4A3A4"/>
          </p15:clr>
        </p15:guide>
        <p15:guide id="28" pos="2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4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Danielle Ruess-Saltz" initials="DR" lastIdx="1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85"/>
    <a:srgbClr val="27B5CD"/>
    <a:srgbClr val="21A0B7"/>
    <a:srgbClr val="1B8BA0"/>
    <a:srgbClr val="9FD2FD"/>
    <a:srgbClr val="FFFF85"/>
    <a:srgbClr val="666666"/>
    <a:srgbClr val="464547"/>
    <a:srgbClr val="B22746"/>
    <a:srgbClr val="A3C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6" autoAdjust="0"/>
    <p:restoredTop sz="94343" autoAdjust="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>
        <p:guide orient="horz" pos="2459"/>
        <p:guide orient="horz" pos="852"/>
        <p:guide orient="horz" pos="3544"/>
        <p:guide orient="horz" pos="684"/>
        <p:guide orient="horz" pos="1380"/>
        <p:guide orient="horz" pos="3699"/>
        <p:guide orient="horz" pos="1164"/>
        <p:guide pos="2424"/>
        <p:guide pos="521"/>
        <p:guide pos="4211"/>
        <p:guide pos="7299"/>
        <p:guide pos="2256"/>
        <p:guide pos="144"/>
        <p:guide pos="343"/>
        <p:guide pos="6809"/>
        <p:guide pos="6888"/>
        <p:guide pos="647"/>
        <p:guide orient="horz" pos="280"/>
        <p:guide orient="horz" pos="2754"/>
        <p:guide orient="horz" pos="1257"/>
        <p:guide pos="1368"/>
        <p:guide pos="4704"/>
        <p:guide pos="1056"/>
        <p:guide orient="horz" pos="2818"/>
        <p:guide orient="horz" pos="3108"/>
        <p:guide orient="horz"/>
        <p:guide pos="635"/>
        <p:guide pos="2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4" d="100"/>
        <a:sy n="104" d="100"/>
      </p:scale>
      <p:origin x="0" y="2816"/>
    </p:cViewPr>
  </p:sorterViewPr>
  <p:notesViewPr>
    <p:cSldViewPr snapToGrid="0" snapToObjects="1">
      <p:cViewPr varScale="1">
        <p:scale>
          <a:sx n="109" d="100"/>
          <a:sy n="109" d="100"/>
        </p:scale>
        <p:origin x="-4352" y="-96"/>
      </p:cViewPr>
      <p:guideLst>
        <p:guide orient="horz" pos="2736"/>
        <p:guide pos="14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7F5E9BF7-95E4-A242-BA1D-05FDCF603BE6}" type="datetime1">
              <a:rPr lang="en-US" smtClean="0"/>
              <a:t>19-Oct-19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57185" y="0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/>
          <a:lstStyle>
            <a:lvl1pPr algn="r">
              <a:defRPr sz="1000"/>
            </a:lvl1pPr>
          </a:lstStyle>
          <a:p>
            <a:fld id="{165DBCB1-0306-AD41-9452-11E7C08D5C04}" type="datetime1">
              <a:rPr lang="en-US" smtClean="0"/>
              <a:t>19-Oct-19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9275" y="650875"/>
            <a:ext cx="5789613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420" tIns="38210" rIns="76420" bIns="382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9107" y="4126230"/>
            <a:ext cx="3752850" cy="3909060"/>
          </a:xfrm>
          <a:prstGeom prst="rect">
            <a:avLst/>
          </a:prstGeom>
        </p:spPr>
        <p:txBody>
          <a:bodyPr vert="horz" lIns="76420" tIns="38210" rIns="76420" bIns="3821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57185" y="8250953"/>
            <a:ext cx="2032794" cy="434340"/>
          </a:xfrm>
          <a:prstGeom prst="rect">
            <a:avLst/>
          </a:prstGeom>
        </p:spPr>
        <p:txBody>
          <a:bodyPr vert="horz" lIns="76420" tIns="38210" rIns="76420" bIns="38210" rtlCol="0" anchor="b"/>
          <a:lstStyle>
            <a:lvl1pPr algn="r">
              <a:defRPr sz="10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AE90029-A909-AD4E-9775-A0D64990AD22}" type="slidenum">
              <a:rPr 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6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FD112-61D8-4D7F-81F3-539D2776CB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0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FD112-61D8-4D7F-81F3-539D2776CB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56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FD112-61D8-4D7F-81F3-539D2776CB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2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6" y="1417375"/>
            <a:ext cx="7450669" cy="744805"/>
          </a:xfrm>
          <a:prstGeom prst="rect">
            <a:avLst/>
          </a:prstGeom>
        </p:spPr>
        <p:txBody>
          <a:bodyPr lIns="68576" tIns="0" rIns="68576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70477" cy="281614"/>
          </a:xfrm>
          <a:prstGeom prst="rect">
            <a:avLst/>
          </a:prstGeom>
          <a:solidFill>
            <a:schemeClr val="accent2"/>
          </a:solidFill>
        </p:spPr>
        <p:txBody>
          <a:bodyPr wrap="none" lIns="68576" tIns="27431" rIns="68576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75" indent="0">
              <a:buFontTx/>
              <a:buNone/>
              <a:defRPr/>
            </a:lvl2pPr>
            <a:lvl3pPr marL="685749" indent="0">
              <a:buFontTx/>
              <a:buNone/>
              <a:defRPr/>
            </a:lvl3pPr>
            <a:lvl4pPr marL="1028624" indent="0">
              <a:buFontTx/>
              <a:buNone/>
              <a:defRPr/>
            </a:lvl4pPr>
            <a:lvl5pPr marL="1371498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6" y="504829"/>
            <a:ext cx="1411591" cy="458881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8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4" y="1476452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2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58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4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4571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7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4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8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7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4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8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58791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25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75" indent="0">
              <a:buNone/>
              <a:defRPr sz="1400">
                <a:solidFill>
                  <a:schemeClr val="tx1"/>
                </a:solidFill>
              </a:defRPr>
            </a:lvl2pPr>
            <a:lvl3pPr marL="685749" indent="0">
              <a:buNone/>
              <a:defRPr sz="1400">
                <a:solidFill>
                  <a:schemeClr val="tx1"/>
                </a:solidFill>
              </a:defRPr>
            </a:lvl3pPr>
            <a:lvl4pPr marL="1028624" indent="0">
              <a:buNone/>
              <a:defRPr sz="1400">
                <a:solidFill>
                  <a:schemeClr val="tx1"/>
                </a:solidFill>
              </a:defRPr>
            </a:lvl4pPr>
            <a:lvl5pPr marL="1371498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5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4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2" y="704277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4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2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7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59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89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3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5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5"/>
            <a:ext cx="2759364" cy="16679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1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 dirty="0" smtClean="0"/>
              <a:t>Subhead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4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7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Subhead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9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6"/>
            <a:ext cx="2769306" cy="371292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Key facts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4" rIns="91434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 smtClean="0"/>
              <a:t>Smaller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7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6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2" y="896707"/>
            <a:ext cx="4073407" cy="1605667"/>
          </a:xfrm>
        </p:spPr>
        <p:txBody>
          <a:bodyPr numCol="1"/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Clients we serve in this area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 smtClean="0"/>
              <a:t>Client Logo</a:t>
            </a:r>
            <a:endParaRPr lang="en-US" dirty="0"/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9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75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2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498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dirty="0" smtClean="0"/>
              <a:t>Key facts</a:t>
            </a:r>
            <a:endParaRPr lang="en-US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2" indent="0">
              <a:buNone/>
              <a:defRPr/>
            </a:lvl3pPr>
            <a:lvl4pPr marL="477738" indent="0">
              <a:buNone/>
              <a:defRPr/>
            </a:lvl4pPr>
            <a:lvl5pPr marL="642318" indent="0">
              <a:buNone/>
              <a:defRPr/>
            </a:lvl5pPr>
          </a:lstStyle>
          <a:p>
            <a:pPr lvl="0"/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Body text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9" y="2834637"/>
            <a:ext cx="4073407" cy="1210556"/>
          </a:xfrm>
        </p:spPr>
        <p:txBody>
          <a:bodyPr numCol="2">
            <a:normAutofit/>
          </a:bodyPr>
          <a:lstStyle>
            <a:lvl2pPr marL="228582" marR="0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66" indent="-228582">
              <a:buSzPct val="120000"/>
              <a:buFontTx/>
              <a:buBlip>
                <a:blip r:embed="rId2"/>
              </a:buBlip>
              <a:defRPr sz="1000"/>
            </a:lvl3pPr>
            <a:lvl4pPr marL="649176" indent="-171438">
              <a:buSzPct val="120000"/>
              <a:buFontTx/>
              <a:buBlip>
                <a:blip r:embed="rId2"/>
              </a:buBlip>
              <a:defRPr sz="1000"/>
            </a:lvl4pPr>
            <a:lvl5pPr marL="813756" indent="-171438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 dirty="0" smtClean="0"/>
              <a:t>Bulleted List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marL="228582" marR="0" lvl="1" indent="-228582" algn="l" defTabSz="3428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 dirty="0" smtClean="0"/>
              <a:t>Bulleted List</a:t>
            </a:r>
          </a:p>
          <a:p>
            <a:pPr lvl="1"/>
            <a:endParaRPr lang="en-US" dirty="0" smtClean="0"/>
          </a:p>
          <a:p>
            <a:pPr lvl="4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900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5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6" tIns="34289" rIns="68576" bIns="34289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4"/>
            <a:ext cx="6910388" cy="595035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5" y="3340105"/>
            <a:ext cx="6488113" cy="288539"/>
          </a:xfrm>
          <a:prstGeom prst="rect">
            <a:avLst/>
          </a:prstGeom>
        </p:spPr>
        <p:txBody>
          <a:bodyPr lIns="68576" tIns="34289" rIns="68576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8"/>
            <a:ext cx="3649662" cy="279797"/>
          </a:xfrm>
          <a:prstGeom prst="rect">
            <a:avLst/>
          </a:prstGeom>
        </p:spPr>
        <p:txBody>
          <a:bodyPr lIns="68576" tIns="34289" rIns="68576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30"/>
            <a:ext cx="1243502" cy="458237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4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5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9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00" b="0" i="0" cap="all">
                <a:latin typeface="Arial Black"/>
                <a:cs typeface="Arial Black"/>
              </a:defRPr>
            </a:lvl2pPr>
            <a:lvl3pPr marL="685749" indent="0">
              <a:buNone/>
              <a:defRPr sz="3800" b="0" i="0" cap="all">
                <a:latin typeface="Arial Black"/>
                <a:cs typeface="Arial Black"/>
              </a:defRPr>
            </a:lvl3pPr>
            <a:lvl4pPr marL="1028624" indent="0">
              <a:buNone/>
              <a:defRPr sz="3800" b="0" i="0" cap="all">
                <a:latin typeface="Arial Black"/>
                <a:cs typeface="Arial Black"/>
              </a:defRPr>
            </a:lvl4pPr>
            <a:lvl5pPr marL="1371498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9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0" tIns="27431" rIns="137150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00" b="0" i="0" cap="all">
                <a:latin typeface="Arial Black"/>
                <a:cs typeface="Arial Black"/>
              </a:defRPr>
            </a:lvl2pPr>
            <a:lvl3pPr marL="685749" indent="0">
              <a:buNone/>
              <a:defRPr sz="3800" b="0" i="0" cap="all">
                <a:latin typeface="Arial Black"/>
                <a:cs typeface="Arial Black"/>
              </a:defRPr>
            </a:lvl3pPr>
            <a:lvl4pPr marL="1028624" indent="0">
              <a:buNone/>
              <a:defRPr sz="3800" b="0" i="0" cap="all">
                <a:latin typeface="Arial Black"/>
                <a:cs typeface="Arial Black"/>
              </a:defRPr>
            </a:lvl4pPr>
            <a:lvl5pPr marL="1371498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0" tIns="27431" rIns="137150" bIns="34289" anchor="t">
            <a:no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9" y="2496460"/>
            <a:ext cx="6488113" cy="692498"/>
          </a:xfrm>
          <a:prstGeom prst="rect">
            <a:avLst/>
          </a:prstGeom>
        </p:spPr>
        <p:txBody>
          <a:bodyPr lIns="68576" tIns="34289" rIns="68576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3" y="2457131"/>
            <a:ext cx="4026133" cy="288539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67" tIns="34289" rIns="182867" bIns="34289">
            <a:sp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 smtClean="0"/>
              <a:t>Insert Case Study Image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45653" y="799631"/>
            <a:ext cx="7750096" cy="3734740"/>
          </a:xfrm>
          <a:solidFill>
            <a:srgbClr val="666666">
              <a:alpha val="90000"/>
            </a:srgbClr>
          </a:solidFill>
        </p:spPr>
        <p:txBody>
          <a:bodyPr lIns="182867" tIns="685749" rIns="182867" numCol="2" spcCol="137150">
            <a:normAutofit/>
          </a:bodyPr>
          <a:lstStyle>
            <a:lvl1pPr>
              <a:buClrTx/>
              <a:defRPr sz="1200">
                <a:solidFill>
                  <a:schemeClr val="bg1"/>
                </a:solidFill>
              </a:defRPr>
            </a:lvl1pPr>
            <a:lvl2pPr>
              <a:buClrTx/>
              <a:defRPr sz="1200">
                <a:solidFill>
                  <a:schemeClr val="bg1"/>
                </a:solidFill>
              </a:defRPr>
            </a:lvl2pPr>
            <a:lvl3pPr>
              <a:buClrTx/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5134" y="810999"/>
            <a:ext cx="7736703" cy="631138"/>
          </a:xfrm>
        </p:spPr>
        <p:txBody>
          <a:bodyPr lIns="182867" rIns="182867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2" presetClass="exit" presetSubtype="4" fill="hold" nodeType="clickEffect">
                  <p:stCondLst>
                    <p:cond delay="0"/>
                  </p:stCondLst>
                  <p:childTnLst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1+ppt_h/2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7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546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2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6" y="1938193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3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2" y="0"/>
            <a:ext cx="5668818" cy="5143500"/>
          </a:xfrm>
        </p:spPr>
        <p:txBody>
          <a:bodyPr lIns="182867" rIns="182867" anchor="ctr"/>
          <a:lstStyle>
            <a:lvl1pPr>
              <a:defRPr sz="2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4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to go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6" tIns="34289" rIns="68576" bIns="34289">
            <a:noAutofit/>
          </a:bodyPr>
          <a:lstStyle>
            <a:lvl1pPr marL="128007" marR="0" indent="-128007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6" tIns="54861" rIns="68576" bIns="54861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6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8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35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33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4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8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6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7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1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7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9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4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8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6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1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753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</p:spPr>
        <p:txBody>
          <a:bodyPr vert="horz" lIns="274320" tIns="45720" rIns="91440" bIns="45720" rtlCol="0" anchor="ctr">
            <a:normAutofit/>
          </a:bodyPr>
          <a:lstStyle>
            <a:lvl1pPr>
              <a:defRPr lang="en-US" sz="2400" cap="all" baseline="0" dirty="0">
                <a:latin typeface="+mj-lt"/>
                <a:ea typeface="+mj-ea"/>
                <a:cs typeface="Arial Black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63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7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4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8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6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9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9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33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1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8"/>
            <a:ext cx="6910388" cy="5257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1" y="3340102"/>
            <a:ext cx="6488113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32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6" tIns="34289" rIns="68576" bIns="34289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9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56" indent="-257156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in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non </a:t>
            </a:r>
            <a:r>
              <a:rPr lang="en-US" dirty="0" err="1" smtClean="0"/>
              <a:t>tortor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6206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3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7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01" tIns="45717" rIns="274301" bIns="45717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77" r:id="rId3"/>
    <p:sldLayoutId id="2147483771" r:id="rId4"/>
    <p:sldLayoutId id="2147483772" r:id="rId5"/>
    <p:sldLayoutId id="2147483711" r:id="rId6"/>
    <p:sldLayoutId id="2147483768" r:id="rId7"/>
    <p:sldLayoutId id="2147483767" r:id="rId8"/>
    <p:sldLayoutId id="2147483773" r:id="rId9"/>
    <p:sldLayoutId id="2147483774" r:id="rId10"/>
    <p:sldLayoutId id="2147483775" r:id="rId11"/>
    <p:sldLayoutId id="2147483776" r:id="rId12"/>
    <p:sldLayoutId id="2147483778" r:id="rId13"/>
    <p:sldLayoutId id="2147483791" r:id="rId14"/>
    <p:sldLayoutId id="2147483792" r:id="rId15"/>
    <p:sldLayoutId id="2147483793" r:id="rId16"/>
    <p:sldLayoutId id="2147483795" r:id="rId17"/>
    <p:sldLayoutId id="2147483796" r:id="rId18"/>
    <p:sldLayoutId id="2147483794" r:id="rId19"/>
    <p:sldLayoutId id="2147483809" r:id="rId20"/>
    <p:sldLayoutId id="2147483847" r:id="rId21"/>
  </p:sldLayoutIdLst>
  <p:timing>
    <p:tnLst>
      <p:par>
        <p:cTn id="1" dur="indefinite" restart="never" nodeType="tmRoot"/>
      </p:par>
    </p:tnLst>
  </p:timing>
  <p:txStyles>
    <p:titleStyle>
      <a:lvl1pPr algn="l" defTabSz="34287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75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82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66" indent="-228582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7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56" indent="-171438" algn="l" defTabSz="342875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075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6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0" r:id="rId2"/>
    <p:sldLayoutId id="2147483781" r:id="rId3"/>
    <p:sldLayoutId id="2147483782" r:id="rId4"/>
    <p:sldLayoutId id="2147483783" r:id="rId5"/>
    <p:sldLayoutId id="2147483785" r:id="rId6"/>
    <p:sldLayoutId id="2147483787" r:id="rId7"/>
    <p:sldLayoutId id="2147483788" r:id="rId8"/>
  </p:sldLayoutIdLst>
  <p:timing>
    <p:tnLst>
      <p:par>
        <p:cTn id="1" dur="indefinite" restart="never" nodeType="tmRoot"/>
      </p:par>
    </p:tnLst>
  </p:timing>
  <p:txStyles>
    <p:titleStyle>
      <a:lvl1pPr algn="ctr" defTabSz="457166" rtl="0" eaLnBrk="1" latinLnBrk="0" hangingPunct="1">
        <a:spcBef>
          <a:spcPct val="0"/>
        </a:spcBef>
        <a:buNone/>
        <a:defRPr sz="3000" kern="1200" cap="all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457166" rtl="0" eaLnBrk="1" latinLnBrk="0" hangingPunct="1">
        <a:spcBef>
          <a:spcPct val="20000"/>
        </a:spcBef>
        <a:buFont typeface="Arial"/>
        <a:buNone/>
        <a:defRPr sz="1400" kern="1200">
          <a:solidFill>
            <a:srgbClr val="2FC2D9"/>
          </a:solidFill>
          <a:latin typeface="Trebuchet MS"/>
          <a:ea typeface="+mn-ea"/>
          <a:cs typeface="Trebuchet MS"/>
        </a:defRPr>
      </a:lvl1pPr>
      <a:lvl2pPr marL="182867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2pPr>
      <a:lvl3pPr marL="365733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3pPr>
      <a:lvl4pPr marL="548600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4pPr>
      <a:lvl5pPr marL="731466" indent="-182867" algn="l" defTabSz="457166" rtl="0" eaLnBrk="1" latinLnBrk="0" hangingPunct="1">
        <a:spcBef>
          <a:spcPct val="20000"/>
        </a:spcBef>
        <a:buClr>
          <a:schemeClr val="accent5"/>
        </a:buClr>
        <a:buSzPct val="120000"/>
        <a:buFont typeface="Arial"/>
        <a:buChar char="•"/>
        <a:defRPr sz="1400" kern="1200">
          <a:solidFill>
            <a:srgbClr val="464547"/>
          </a:solidFill>
          <a:latin typeface="Trebuchet MS"/>
          <a:ea typeface="+mn-ea"/>
          <a:cs typeface="Trebuchet MS"/>
        </a:defRPr>
      </a:lvl5pPr>
      <a:lvl6pPr marL="2514411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4571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457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933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34287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6" indent="-257156" algn="l" defTabSz="34287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342857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41"/>
            <a:ext cx="1493520" cy="196205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algn="r" defTabSz="342857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857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5"/>
            <a:ext cx="2316480" cy="161581"/>
          </a:xfrm>
          <a:prstGeom prst="rect">
            <a:avLst/>
          </a:prstGeom>
          <a:noFill/>
        </p:spPr>
        <p:txBody>
          <a:bodyPr wrap="square" lIns="68574" tIns="34289" rIns="68574" bIns="34289" rtlCol="0">
            <a:spAutoFit/>
          </a:bodyPr>
          <a:lstStyle/>
          <a:p>
            <a:pPr defTabSz="342857"/>
            <a:r>
              <a:rPr lang="en-US" sz="600" kern="0" spc="15" dirty="0" smtClean="0">
                <a:solidFill>
                  <a:srgbClr val="CCCCCC"/>
                </a:solidFill>
                <a:cs typeface="Trebuchet MS"/>
              </a:rPr>
              <a:t>CONFIDENTIAL</a:t>
            </a:r>
            <a:endParaRPr lang="en-US" sz="600" kern="0" spc="15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9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295" tIns="45716" rIns="274295" bIns="4571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47041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342857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57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70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2" indent="-22857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44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16" indent="-171430" algn="l" defTabSz="342857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715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3428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34285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7D1C-0676-4F62-85A9-F278A6C91F30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37BEC-9465-4620-9206-248668D656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929271"/>
            <a:ext cx="9144000" cy="223670"/>
          </a:xfrm>
          <a:prstGeom prst="rect">
            <a:avLst/>
          </a:prstGeom>
          <a:solidFill>
            <a:srgbClr val="76CD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4" tIns="25717" rIns="51434" bIns="25717" rtlCol="0" anchor="ctr"/>
          <a:lstStyle/>
          <a:p>
            <a:pPr algn="ctr" defTabSz="257163"/>
            <a:endParaRPr lang="en-US" sz="1069">
              <a:solidFill>
                <a:prstClr val="white"/>
              </a:solidFill>
            </a:endParaRPr>
          </a:p>
        </p:txBody>
      </p: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" y="4991862"/>
            <a:ext cx="357188" cy="1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research/StarSpace" TargetMode="Externa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pa.ms/ds-course-2019" TargetMode="Externa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64547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631825" y="442723"/>
            <a:ext cx="1243502" cy="458237"/>
          </a:xfrm>
        </p:spPr>
      </p:pic>
      <p:sp>
        <p:nvSpPr>
          <p:cNvPr id="16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3744938"/>
            <a:ext cx="6910388" cy="1129538"/>
          </a:xfrm>
        </p:spPr>
        <p:txBody>
          <a:bodyPr/>
          <a:lstStyle/>
          <a:p>
            <a:r>
              <a:rPr lang="en-US" dirty="0" smtClean="0"/>
              <a:t>Friends day</a:t>
            </a:r>
          </a:p>
          <a:p>
            <a:r>
              <a:rPr lang="en-US" dirty="0" smtClean="0">
                <a:latin typeface="+mn-lt"/>
              </a:rPr>
              <a:t>Data science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0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81429" y="1103059"/>
          <a:ext cx="3053131" cy="14288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5962">
                  <a:extLst>
                    <a:ext uri="{9D8B030D-6E8A-4147-A177-3AD203B41FA5}">
                      <a16:colId xmlns:a16="http://schemas.microsoft.com/office/drawing/2014/main" val="547888193"/>
                    </a:ext>
                  </a:extLst>
                </a:gridCol>
                <a:gridCol w="867251">
                  <a:extLst>
                    <a:ext uri="{9D8B030D-6E8A-4147-A177-3AD203B41FA5}">
                      <a16:colId xmlns:a16="http://schemas.microsoft.com/office/drawing/2014/main" val="3284924723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393616869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2340899743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Animals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Cars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929005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Tiger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5727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Jaguar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533869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Ferrari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38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5735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473411" y="556373"/>
            <a:ext cx="0" cy="228160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73411" y="2818332"/>
            <a:ext cx="270423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0793" y="556373"/>
            <a:ext cx="512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1" y="2922241"/>
            <a:ext cx="845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Animals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8403" y="446165"/>
            <a:ext cx="92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Ferrari (0,1)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7093" y="2439810"/>
            <a:ext cx="984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Tiger</a:t>
            </a:r>
          </a:p>
          <a:p>
            <a:pPr algn="ctr" defTabSz="685800"/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(1, 0)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5549" y="1514495"/>
            <a:ext cx="984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Jaguar</a:t>
            </a:r>
          </a:p>
          <a:p>
            <a:pPr algn="ctr" defTabSz="685800"/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(0.5, 0.5)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94739" y="2818336"/>
            <a:ext cx="778673" cy="6777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18859" y="3496063"/>
            <a:ext cx="2648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 fontAlgn="b"/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5892" y="1198714"/>
            <a:ext cx="7696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8981" y="147250"/>
            <a:ext cx="31402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Semantic similarity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650" y="3721964"/>
            <a:ext cx="318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How to calculate</a:t>
            </a:r>
          </a:p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similarity(Ferrari, Jaguar) = ?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1721" y="2534780"/>
            <a:ext cx="19247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Representation of words</a:t>
            </a:r>
          </a:p>
        </p:txBody>
      </p:sp>
    </p:spTree>
    <p:extLst>
      <p:ext uri="{BB962C8B-B14F-4D97-AF65-F5344CB8AC3E}">
        <p14:creationId xmlns:p14="http://schemas.microsoft.com/office/powerpoint/2010/main" val="16414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81429" y="1103059"/>
          <a:ext cx="3053131" cy="14288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5962">
                  <a:extLst>
                    <a:ext uri="{9D8B030D-6E8A-4147-A177-3AD203B41FA5}">
                      <a16:colId xmlns:a16="http://schemas.microsoft.com/office/drawing/2014/main" val="547888193"/>
                    </a:ext>
                  </a:extLst>
                </a:gridCol>
                <a:gridCol w="867251">
                  <a:extLst>
                    <a:ext uri="{9D8B030D-6E8A-4147-A177-3AD203B41FA5}">
                      <a16:colId xmlns:a16="http://schemas.microsoft.com/office/drawing/2014/main" val="3284924723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393616869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2340899743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Animals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Cars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929005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Tiger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5727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Jaguar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533869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Ferrari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38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573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1721" y="2534780"/>
            <a:ext cx="19247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Representation of words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73411" y="566771"/>
            <a:ext cx="0" cy="2281604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73411" y="2828730"/>
            <a:ext cx="270423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0793" y="566771"/>
            <a:ext cx="512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1" y="2932639"/>
            <a:ext cx="845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Animals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8404" y="456564"/>
            <a:ext cx="984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Ferrari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7093" y="2596689"/>
            <a:ext cx="984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Tiger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5549" y="1524894"/>
            <a:ext cx="984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Jaguar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694739" y="2828734"/>
            <a:ext cx="778673" cy="6777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18859" y="3506461"/>
            <a:ext cx="2648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 fontAlgn="b"/>
            <a:r>
              <a:rPr lang="en-US" sz="1350" dirty="0">
                <a:solidFill>
                  <a:srgbClr val="0070C0"/>
                </a:solidFill>
                <a:latin typeface="Calibri" panose="020F0502020204030204" pitchFamily="34" charset="0"/>
              </a:rPr>
              <a:t>?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508037" y="683783"/>
            <a:ext cx="261881" cy="21449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08035" y="1714154"/>
            <a:ext cx="1240412" cy="10665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5249458" y="1591257"/>
            <a:ext cx="1080595" cy="1080595"/>
          </a:xfrm>
          <a:prstGeom prst="arc">
            <a:avLst>
              <a:gd name="adj1" fmla="val 15295817"/>
              <a:gd name="adj2" fmla="val 21155567"/>
            </a:avLst>
          </a:prstGeom>
          <a:ln w="222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5892" y="1209112"/>
            <a:ext cx="7696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9756" y="1348848"/>
            <a:ext cx="13977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cos(angle) = 0.7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8980" y="147250"/>
            <a:ext cx="79986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3000" dirty="0">
                <a:solidFill>
                  <a:prstClr val="black"/>
                </a:solidFill>
                <a:latin typeface="Calibri" panose="020F0502020204030204"/>
              </a:rPr>
              <a:t>Semantic similarity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81429" y="1103059"/>
          <a:ext cx="3053131" cy="14288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5962">
                  <a:extLst>
                    <a:ext uri="{9D8B030D-6E8A-4147-A177-3AD203B41FA5}">
                      <a16:colId xmlns:a16="http://schemas.microsoft.com/office/drawing/2014/main" val="547888193"/>
                    </a:ext>
                  </a:extLst>
                </a:gridCol>
                <a:gridCol w="867251">
                  <a:extLst>
                    <a:ext uri="{9D8B030D-6E8A-4147-A177-3AD203B41FA5}">
                      <a16:colId xmlns:a16="http://schemas.microsoft.com/office/drawing/2014/main" val="3284924723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393616869"/>
                    </a:ext>
                  </a:extLst>
                </a:gridCol>
                <a:gridCol w="704959">
                  <a:extLst>
                    <a:ext uri="{9D8B030D-6E8A-4147-A177-3AD203B41FA5}">
                      <a16:colId xmlns:a16="http://schemas.microsoft.com/office/drawing/2014/main" val="2340899743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Animals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Cars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929005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Tiger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5727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Jaguar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533869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Ferrari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..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38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5735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7649" y="3721963"/>
            <a:ext cx="377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similarity(Ferrari, Jaguar) </a:t>
            </a:r>
          </a:p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Cosine of the angle in a semantic space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944" y="3721963"/>
            <a:ext cx="3773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angle(Ferrari, Jaguar) = 45°</a:t>
            </a:r>
          </a:p>
          <a:p>
            <a:pPr algn="ctr" defTabSz="685800"/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cos(angle(Ferrari, Jaguar)) = 0.7</a:t>
            </a:r>
          </a:p>
        </p:txBody>
      </p:sp>
    </p:spTree>
    <p:extLst>
      <p:ext uri="{BB962C8B-B14F-4D97-AF65-F5344CB8AC3E}">
        <p14:creationId xmlns:p14="http://schemas.microsoft.com/office/powerpoint/2010/main" val="1584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27674" y="195943"/>
            <a:ext cx="0" cy="4615543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219200" y="2654558"/>
            <a:ext cx="6814457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01989" y="2762209"/>
            <a:ext cx="84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Adult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661" y="2795468"/>
            <a:ext cx="107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Children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Picture 2" descr="Ð¡ÑÐ¿ÐµÑÑÐµÐ¼ÐµÐ¹ÐºÐ°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2" y="1263622"/>
            <a:ext cx="652991" cy="9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Ð¨ÑÐµÐº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66" y="678070"/>
            <a:ext cx="724146" cy="10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Ð¢ÑÑÐ¿ Ð½ÐµÐ²ÐµÑÑÑ Po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51" y="2858835"/>
            <a:ext cx="718790" cy="105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72787" y="4511404"/>
            <a:ext cx="84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Drama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328" y="94545"/>
            <a:ext cx="1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Comedy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098" name="Picture 2" descr="Image result for South P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95" y="615005"/>
            <a:ext cx="754884" cy="11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¤ÑÑÑÑÐ°Ð¼Ð° Po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46" y="1117823"/>
            <a:ext cx="667418" cy="98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eppa pi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82" y="1539572"/>
            <a:ext cx="645885" cy="9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The Lion King 199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9" y="2946875"/>
            <a:ext cx="718880" cy="10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The Iron Gia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214" y="3164800"/>
            <a:ext cx="718880" cy="10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4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US" dirty="0" smtClean="0"/>
              <a:t>What about other things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1238" y="794147"/>
            <a:ext cx="6943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Words – using documents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Movies – using favorites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Songs – using playlists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Communities – using subscriptions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GitHub repos – </a:t>
            </a:r>
            <a:r>
              <a:rPr lang="en-US" sz="2800" dirty="0"/>
              <a:t>using stars (</a:t>
            </a:r>
            <a:r>
              <a:rPr lang="en-US" sz="2800" dirty="0" smtClean="0"/>
              <a:t>bookmarks)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Products – using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3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learn representations 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056805"/>
            <a:ext cx="7343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hlinkClick r:id="rId2"/>
              </a:rPr>
              <a:t>StarSpace</a:t>
            </a:r>
            <a:r>
              <a:rPr lang="en-US" sz="2400" dirty="0" smtClean="0"/>
              <a:t> - general-purpose </a:t>
            </a:r>
            <a:r>
              <a:rPr lang="en-US" sz="2400" dirty="0"/>
              <a:t>neural model for efficient learning of entity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(representations)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63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session – VK publics </a:t>
            </a:r>
            <a:r>
              <a:rPr lang="en-US" dirty="0" err="1" smtClean="0"/>
              <a:t>embeddings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41145"/>
              </p:ext>
            </p:extLst>
          </p:nvPr>
        </p:nvGraphicFramePr>
        <p:xfrm>
          <a:off x="447247" y="1946367"/>
          <a:ext cx="2092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88">
                  <a:extLst>
                    <a:ext uri="{9D8B030D-6E8A-4147-A177-3AD203B41FA5}">
                      <a16:colId xmlns:a16="http://schemas.microsoft.com/office/drawing/2014/main" val="2580983925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2227231673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3301955704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400071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Page3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66488"/>
              </p:ext>
            </p:extLst>
          </p:nvPr>
        </p:nvGraphicFramePr>
        <p:xfrm>
          <a:off x="3038368" y="1946367"/>
          <a:ext cx="14129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982">
                  <a:extLst>
                    <a:ext uri="{9D8B030D-6E8A-4147-A177-3AD203B41FA5}">
                      <a16:colId xmlns:a16="http://schemas.microsoft.com/office/drawing/2014/main" val="22272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Subscriptions.csv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Page2, Page3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Page1, Page2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Page3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62118" y="2334104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33376" y="4429085"/>
            <a:ext cx="8810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./</a:t>
            </a:r>
            <a:r>
              <a:rPr lang="en-US" sz="1600" dirty="0" err="1"/>
              <a:t>starspace</a:t>
            </a:r>
            <a:r>
              <a:rPr lang="en-US" sz="1600" dirty="0"/>
              <a:t> train -</a:t>
            </a:r>
            <a:r>
              <a:rPr lang="en-US" sz="1600" dirty="0" err="1"/>
              <a:t>trainFile</a:t>
            </a:r>
            <a:r>
              <a:rPr lang="en-US" sz="1600" dirty="0"/>
              <a:t> </a:t>
            </a:r>
            <a:r>
              <a:rPr lang="en-US" sz="1600" dirty="0" smtClean="0"/>
              <a:t>‘</a:t>
            </a:r>
            <a:r>
              <a:rPr lang="en-US" sz="1600" dirty="0"/>
              <a:t>Subscriptions.csv</a:t>
            </a:r>
            <a:r>
              <a:rPr lang="en-US" sz="1600" dirty="0" smtClean="0"/>
              <a:t>’ </a:t>
            </a:r>
            <a:r>
              <a:rPr lang="en-US" sz="1600" dirty="0"/>
              <a:t>-label </a:t>
            </a:r>
            <a:r>
              <a:rPr lang="en-US" sz="1600" dirty="0" smtClean="0"/>
              <a:t>'page' </a:t>
            </a:r>
            <a:r>
              <a:rPr lang="en-US" sz="1600" dirty="0"/>
              <a:t>-</a:t>
            </a:r>
            <a:r>
              <a:rPr lang="en-US" sz="1600" dirty="0" err="1"/>
              <a:t>trainMode</a:t>
            </a:r>
            <a:r>
              <a:rPr lang="en-US" sz="1600" dirty="0"/>
              <a:t> 1 </a:t>
            </a:r>
            <a:r>
              <a:rPr lang="en-US" sz="1600" dirty="0" smtClean="0"/>
              <a:t>-</a:t>
            </a:r>
            <a:r>
              <a:rPr lang="en-US" sz="1600" dirty="0"/>
              <a:t>dim </a:t>
            </a:r>
            <a:r>
              <a:rPr lang="en-US" sz="1600" dirty="0" smtClean="0"/>
              <a:t>128 </a:t>
            </a:r>
            <a:r>
              <a:rPr lang="en-US" sz="1600" dirty="0"/>
              <a:t>-model </a:t>
            </a:r>
            <a:r>
              <a:rPr lang="en-US" sz="1600" dirty="0" smtClean="0"/>
              <a:t>‘</a:t>
            </a:r>
            <a:r>
              <a:rPr lang="en-US" sz="1600" dirty="0" err="1" smtClean="0"/>
              <a:t>output.tsv</a:t>
            </a:r>
            <a:r>
              <a:rPr lang="en-US" sz="1600" dirty="0" smtClean="0"/>
              <a:t>'</a:t>
            </a:r>
            <a:endParaRPr lang="en-US" sz="1600" dirty="0"/>
          </a:p>
        </p:txBody>
      </p:sp>
      <p:pic>
        <p:nvPicPr>
          <p:cNvPr id="5122" name="Picture 2" descr="https://github.com/facebookresearch/StarSpace/raw/master/examples/star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08" y="2062698"/>
            <a:ext cx="1080238" cy="10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48602" y="3098800"/>
            <a:ext cx="908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StarSpace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541809" y="2587022"/>
            <a:ext cx="407910" cy="202049"/>
          </a:xfrm>
          <a:prstGeom prst="rightArrow">
            <a:avLst>
              <a:gd name="adj1" fmla="val 50000"/>
              <a:gd name="adj2" fmla="val 122284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185264" y="2587021"/>
            <a:ext cx="407910" cy="202049"/>
          </a:xfrm>
          <a:prstGeom prst="rightArrow">
            <a:avLst>
              <a:gd name="adj1" fmla="val 50000"/>
              <a:gd name="adj2" fmla="val 122284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53891"/>
              </p:ext>
            </p:extLst>
          </p:nvPr>
        </p:nvGraphicFramePr>
        <p:xfrm>
          <a:off x="6740418" y="1946365"/>
          <a:ext cx="20098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882">
                  <a:extLst>
                    <a:ext uri="{9D8B030D-6E8A-4147-A177-3AD203B41FA5}">
                      <a16:colId xmlns:a16="http://schemas.microsoft.com/office/drawing/2014/main" val="22272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Output.csv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Page1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0.2 -0.5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0.3 0.9 -0.2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Page2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-0.1 0.4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0.4 0.2 -0.5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Page3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0.1 -0.6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-0.2 0.4 0.7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8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user gender </a:t>
            </a:r>
            <a:r>
              <a:rPr lang="en-US" dirty="0"/>
              <a:t>based on </a:t>
            </a:r>
            <a:r>
              <a:rPr lang="en-US" dirty="0" smtClean="0"/>
              <a:t>subscriptions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32292"/>
              </p:ext>
            </p:extLst>
          </p:nvPr>
        </p:nvGraphicFramePr>
        <p:xfrm>
          <a:off x="3139644" y="2096041"/>
          <a:ext cx="30643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861">
                  <a:extLst>
                    <a:ext uri="{9D8B030D-6E8A-4147-A177-3AD203B41FA5}">
                      <a16:colId xmlns:a16="http://schemas.microsoft.com/office/drawing/2014/main" val="2580983925"/>
                    </a:ext>
                  </a:extLst>
                </a:gridCol>
                <a:gridCol w="612861">
                  <a:extLst>
                    <a:ext uri="{9D8B030D-6E8A-4147-A177-3AD203B41FA5}">
                      <a16:colId xmlns:a16="http://schemas.microsoft.com/office/drawing/2014/main" val="2227231673"/>
                    </a:ext>
                  </a:extLst>
                </a:gridCol>
                <a:gridCol w="612861">
                  <a:extLst>
                    <a:ext uri="{9D8B030D-6E8A-4147-A177-3AD203B41FA5}">
                      <a16:colId xmlns:a16="http://schemas.microsoft.com/office/drawing/2014/main" val="3301955704"/>
                    </a:ext>
                  </a:extLst>
                </a:gridCol>
                <a:gridCol w="612861">
                  <a:extLst>
                    <a:ext uri="{9D8B030D-6E8A-4147-A177-3AD203B41FA5}">
                      <a16:colId xmlns:a16="http://schemas.microsoft.com/office/drawing/2014/main" val="4000714593"/>
                    </a:ext>
                  </a:extLst>
                </a:gridCol>
                <a:gridCol w="612861">
                  <a:extLst>
                    <a:ext uri="{9D8B030D-6E8A-4147-A177-3AD203B41FA5}">
                      <a16:colId xmlns:a16="http://schemas.microsoft.com/office/drawing/2014/main" val="339139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Page3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IsMale</a:t>
                      </a:r>
                      <a:endParaRPr lang="en-US" dirty="0"/>
                    </a:p>
                  </a:txBody>
                  <a:tcPr marL="45720" marR="45720">
                    <a:solidFill>
                      <a:srgbClr val="FFA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>
                    <a:solidFill>
                      <a:srgbClr val="FFA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>
                    <a:solidFill>
                      <a:srgbClr val="FFA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45720" marR="45720">
                    <a:solidFill>
                      <a:srgbClr val="FFA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4606895" y="1073603"/>
            <a:ext cx="129800" cy="1787149"/>
          </a:xfrm>
          <a:prstGeom prst="leftBrace">
            <a:avLst>
              <a:gd name="adj1" fmla="val 109375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2460" y="1268016"/>
            <a:ext cx="125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X_data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3560" y="1268016"/>
            <a:ext cx="125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/>
              <a:t>y</a:t>
            </a:r>
            <a:r>
              <a:rPr lang="en-US" dirty="0" err="1" smtClean="0"/>
              <a:t>_data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5818703" y="1672231"/>
            <a:ext cx="129800" cy="589895"/>
          </a:xfrm>
          <a:prstGeom prst="leftBrace">
            <a:avLst>
              <a:gd name="adj1" fmla="val 109375"/>
              <a:gd name="adj2" fmla="val 50000"/>
            </a:avLst>
          </a:prstGeom>
          <a:ln w="22225">
            <a:solidFill>
              <a:srgbClr val="FFA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8286" y="4468980"/>
            <a:ext cx="54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IsMale</a:t>
            </a:r>
            <a:r>
              <a:rPr lang="en-US" dirty="0" smtClean="0"/>
              <a:t> = sigmoid( sum(</a:t>
            </a:r>
            <a:r>
              <a:rPr lang="en-US" b="1" dirty="0" smtClean="0"/>
              <a:t>w1</a:t>
            </a:r>
            <a:r>
              <a:rPr lang="en-US" dirty="0" smtClean="0"/>
              <a:t>*Page1 + </a:t>
            </a:r>
            <a:r>
              <a:rPr lang="en-US" b="1" dirty="0" smtClean="0"/>
              <a:t>w2</a:t>
            </a:r>
            <a:r>
              <a:rPr lang="en-US" dirty="0" smtClean="0"/>
              <a:t>*Page2 + </a:t>
            </a:r>
            <a:r>
              <a:rPr lang="en-US" b="1" dirty="0" smtClean="0"/>
              <a:t>w3</a:t>
            </a:r>
            <a:r>
              <a:rPr lang="en-US" dirty="0" smtClean="0"/>
              <a:t>*Page3 + b)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8286" y="4099649"/>
            <a:ext cx="4869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Decision model (logistic regression):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78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user’s representation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40537"/>
              </p:ext>
            </p:extLst>
          </p:nvPr>
        </p:nvGraphicFramePr>
        <p:xfrm>
          <a:off x="3228547" y="1781267"/>
          <a:ext cx="20927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88">
                  <a:extLst>
                    <a:ext uri="{9D8B030D-6E8A-4147-A177-3AD203B41FA5}">
                      <a16:colId xmlns:a16="http://schemas.microsoft.com/office/drawing/2014/main" val="2580983925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2227231673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3301955704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400071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Page5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63621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D128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4023074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25464"/>
              </p:ext>
            </p:extLst>
          </p:nvPr>
        </p:nvGraphicFramePr>
        <p:xfrm>
          <a:off x="6837229" y="1781267"/>
          <a:ext cx="6576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53">
                  <a:extLst>
                    <a:ext uri="{9D8B030D-6E8A-4147-A177-3AD203B41FA5}">
                      <a16:colId xmlns:a16="http://schemas.microsoft.com/office/drawing/2014/main" val="2580983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1581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7094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060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9437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63621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40230741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778500" y="2792762"/>
            <a:ext cx="725410" cy="202049"/>
          </a:xfrm>
          <a:prstGeom prst="rightArrow">
            <a:avLst>
              <a:gd name="adj1" fmla="val 50000"/>
              <a:gd name="adj2" fmla="val 122284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4618" y="3054876"/>
            <a:ext cx="906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Averaging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233" y="2632176"/>
            <a:ext cx="175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User’s subscriptions:</a:t>
            </a:r>
          </a:p>
          <a:p>
            <a:r>
              <a:rPr lang="en-US" dirty="0" smtClean="0"/>
              <a:t>Page1; Page2; Page5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10" y="3421583"/>
            <a:ext cx="3629740" cy="647100"/>
          </a:xfrm>
        </p:spPr>
        <p:txBody>
          <a:bodyPr/>
          <a:lstStyle/>
          <a:p>
            <a:pPr algn="ctr"/>
            <a:r>
              <a:rPr lang="en-US" sz="3600" b="1" dirty="0" smtClean="0"/>
              <a:t>for images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8" y="2869953"/>
            <a:ext cx="6366592" cy="647100"/>
          </a:xfrm>
        </p:spPr>
        <p:txBody>
          <a:bodyPr/>
          <a:lstStyle/>
          <a:p>
            <a:r>
              <a:rPr lang="en-US" sz="4000" b="1" dirty="0" smtClean="0"/>
              <a:t>Transfer </a:t>
            </a:r>
            <a:r>
              <a:rPr lang="en-US" sz="4000" b="1" dirty="0"/>
              <a:t>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33" y="2457131"/>
            <a:ext cx="3095949" cy="284691"/>
          </a:xfrm>
        </p:spPr>
        <p:txBody>
          <a:bodyPr/>
          <a:lstStyle/>
          <a:p>
            <a:r>
              <a:rPr lang="en-US" dirty="0"/>
              <a:t>hands-on </a:t>
            </a:r>
            <a:r>
              <a:rPr lang="en-US" dirty="0" smtClean="0"/>
              <a:t>practice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 neural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5122" name="Picture 2" descr="Картинки по запросу convolution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333515"/>
            <a:ext cx="9067800" cy="3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2492" y="141933"/>
            <a:ext cx="6928371" cy="604769"/>
          </a:xfrm>
        </p:spPr>
        <p:txBody>
          <a:bodyPr/>
          <a:lstStyle/>
          <a:p>
            <a:r>
              <a:rPr lang="en-US" sz="4000" b="1" dirty="0" smtClean="0"/>
              <a:t>Data </a:t>
            </a:r>
            <a:r>
              <a:rPr lang="en-US" sz="4000" b="1" dirty="0"/>
              <a:t>science </a:t>
            </a:r>
            <a:r>
              <a:rPr lang="en-US" sz="4000" b="1" dirty="0" smtClean="0"/>
              <a:t>course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223689" y="2516349"/>
            <a:ext cx="3762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Practical tasks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Tabular data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Natural Language </a:t>
            </a:r>
            <a:r>
              <a:rPr lang="en-US" sz="1800" dirty="0">
                <a:solidFill>
                  <a:schemeClr val="bg1"/>
                </a:solidFill>
              </a:rPr>
              <a:t>P</a:t>
            </a:r>
            <a:r>
              <a:rPr lang="en-US" sz="1800" dirty="0" smtClean="0">
                <a:solidFill>
                  <a:schemeClr val="bg1"/>
                </a:solidFill>
              </a:rPr>
              <a:t>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Recommender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Competitions (</a:t>
            </a:r>
            <a:r>
              <a:rPr lang="en-US" sz="1800" dirty="0" err="1" smtClean="0">
                <a:solidFill>
                  <a:schemeClr val="bg1"/>
                </a:solidFill>
              </a:rPr>
              <a:t>Kaggle</a:t>
            </a:r>
            <a:r>
              <a:rPr lang="en-US" sz="1800" dirty="0" smtClean="0">
                <a:solidFill>
                  <a:schemeClr val="bg1"/>
                </a:solidFill>
              </a:rPr>
              <a:t>-like)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903" y="2493825"/>
            <a:ext cx="31950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Content: 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Exploratory data analysis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Supervised learning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Linear models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Decision trees </a:t>
            </a:r>
            <a:r>
              <a:rPr lang="en-US" sz="1800" dirty="0" smtClean="0">
                <a:solidFill>
                  <a:schemeClr val="bg1"/>
                </a:solidFill>
              </a:rPr>
              <a:t>models</a:t>
            </a:r>
          </a:p>
          <a:p>
            <a:pPr marL="628625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Neural networks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3689" y="4650572"/>
            <a:ext cx="34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epa.ms/ds-course-2019</a:t>
            </a:r>
            <a:endParaRPr lang="en-US" sz="1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Smiling Face With Sunglasses on Twitter Twemoji 1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83" y="4622153"/>
            <a:ext cx="426170" cy="4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ImageNet dataset</a:t>
            </a:r>
            <a:endParaRPr lang="en-US" dirty="0"/>
          </a:p>
        </p:txBody>
      </p:sp>
      <p:pic>
        <p:nvPicPr>
          <p:cNvPr id="7172" name="Picture 4" descr="https://www.tensorflow.org/images/Alex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8" y="1535843"/>
            <a:ext cx="7978811" cy="32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Картинки по запросу imagenet image classif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24512" r="62434" b="63812"/>
          <a:stretch/>
        </p:blipFill>
        <p:spPr bwMode="auto">
          <a:xfrm>
            <a:off x="1043940" y="992144"/>
            <a:ext cx="2171700" cy="3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Картинки по запросу imagenet image classif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49559" r="62434" b="36245"/>
          <a:stretch/>
        </p:blipFill>
        <p:spPr bwMode="auto">
          <a:xfrm>
            <a:off x="3550920" y="949051"/>
            <a:ext cx="2171700" cy="48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Картинки по запросу imagenet image classif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" t="64332" r="62434" b="15543"/>
          <a:stretch/>
        </p:blipFill>
        <p:spPr bwMode="auto">
          <a:xfrm>
            <a:off x="6393180" y="847692"/>
            <a:ext cx="2171700" cy="68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Neural </a:t>
            </a:r>
            <a:r>
              <a:rPr lang="en-US" dirty="0" smtClean="0"/>
              <a:t>Networks</a:t>
            </a:r>
            <a:endParaRPr lang="en-US" dirty="0"/>
          </a:p>
        </p:txBody>
      </p:sp>
      <p:pic>
        <p:nvPicPr>
          <p:cNvPr id="7" name="Picture 6" descr="https://www.vaetas.cz/assets/img/convolutional_lay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9617" r="1167"/>
          <a:stretch/>
        </p:blipFill>
        <p:spPr bwMode="auto">
          <a:xfrm>
            <a:off x="53340" y="1571500"/>
            <a:ext cx="9037319" cy="236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Extracting high-level semantic features</a:t>
            </a:r>
            <a:endParaRPr lang="en-US" dirty="0"/>
          </a:p>
        </p:txBody>
      </p:sp>
      <p:pic>
        <p:nvPicPr>
          <p:cNvPr id="9" name="Picture 2" descr="Картинки по запросу convolution neur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0"/>
          <a:stretch/>
        </p:blipFill>
        <p:spPr bwMode="auto">
          <a:xfrm>
            <a:off x="38100" y="1333515"/>
            <a:ext cx="6921500" cy="3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0800000">
            <a:off x="6370637" y="1635173"/>
            <a:ext cx="168275" cy="280989"/>
          </a:xfrm>
          <a:prstGeom prst="downArrow">
            <a:avLst>
              <a:gd name="adj1" fmla="val 50000"/>
              <a:gd name="adj2" fmla="val 8222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Картинки по запросу convolution neural net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0" t="72339"/>
          <a:stretch/>
        </p:blipFill>
        <p:spPr bwMode="auto">
          <a:xfrm>
            <a:off x="6916738" y="3549649"/>
            <a:ext cx="2190750" cy="84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Картинки по запросу convolution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840" b="29319"/>
          <a:stretch/>
        </p:blipFill>
        <p:spPr bwMode="auto">
          <a:xfrm>
            <a:off x="6916738" y="1333515"/>
            <a:ext cx="2190750" cy="21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35650" y="2159000"/>
            <a:ext cx="1238250" cy="123825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82204" y="1001173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Semantic representation</a:t>
            </a:r>
          </a:p>
          <a:p>
            <a:pPr algn="ctr"/>
            <a:r>
              <a:rPr lang="en-US" dirty="0" smtClean="0"/>
              <a:t>2048D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32437" y="1632260"/>
            <a:ext cx="3797193" cy="1379608"/>
          </a:xfrm>
          <a:solidFill>
            <a:srgbClr val="88C341"/>
          </a:solidFill>
        </p:spPr>
        <p:txBody>
          <a:bodyPr/>
          <a:lstStyle/>
          <a:p>
            <a:pPr algn="ctr"/>
            <a:r>
              <a:rPr lang="en-US" sz="4000" dirty="0"/>
              <a:t>THANK </a:t>
            </a:r>
            <a:r>
              <a:rPr lang="en-US" sz="4000" dirty="0" smtClean="0"/>
              <a:t>YOU</a:t>
            </a:r>
            <a:endParaRPr lang="en-US" sz="4000" dirty="0"/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8194" name="Picture 2" descr="Картинки по запросу 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18" y="3435979"/>
            <a:ext cx="366402" cy="3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92140" y="3465291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Dmitrii_Nikitko@epam.com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 descr="Картинки по запросу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5536" l="4643" r="94286">
                        <a14:foregroundMark x1="17143" y1="23214" x2="8571" y2="56071"/>
                        <a14:foregroundMark x1="83393" y1="24107" x2="92321" y2="55893"/>
                        <a14:foregroundMark x1="17857" y1="22500" x2="57679" y2="95536"/>
                        <a14:foregroundMark x1="33393" y1="90000" x2="76429" y2="22143"/>
                        <a14:foregroundMark x1="81250" y1="57500" x2="65000" y2="83750"/>
                        <a14:foregroundMark x1="60000" y1="49643" x2="71429" y2="83750"/>
                        <a14:foregroundMark x1="77321" y1="37500" x2="51607" y2="79643"/>
                        <a14:foregroundMark x1="54821" y1="15536" x2="18750" y2="70536"/>
                        <a14:foregroundMark x1="33571" y1="19643" x2="16071" y2="57143"/>
                        <a14:foregroundMark x1="35357" y1="16429" x2="70357" y2="18393"/>
                        <a14:foregroundMark x1="69464" y1="21607" x2="53036" y2="48929"/>
                        <a14:foregroundMark x1="47857" y1="19643" x2="69464" y2="39286"/>
                        <a14:foregroundMark x1="22500" y1="68214" x2="46786" y2="89107"/>
                        <a14:foregroundMark x1="27857" y1="51607" x2="43214" y2="79821"/>
                        <a14:foregroundMark x1="79286" y1="74643" x2="85714" y2="60179"/>
                        <a14:foregroundMark x1="55536" y1="23036" x2="41071" y2="8036"/>
                        <a14:foregroundMark x1="45000" y1="10536" x2="58393" y2="8393"/>
                        <a14:foregroundMark x1="63571" y1="11429" x2="70893" y2="15179"/>
                        <a14:foregroundMark x1="11964" y1="32321" x2="24821" y2="12857"/>
                        <a14:foregroundMark x1="7500" y1="38214" x2="8929" y2="63036"/>
                        <a14:foregroundMark x1="9821" y1="61964" x2="30000" y2="90357"/>
                        <a14:foregroundMark x1="48929" y1="93929" x2="88036" y2="68929"/>
                        <a14:foregroundMark x1="93750" y1="50000" x2="86964" y2="70893"/>
                        <a14:foregroundMark x1="90000" y1="40000" x2="78036" y2="15357"/>
                        <a14:foregroundMark x1="91964" y1="45357" x2="87857" y2="26250"/>
                        <a14:foregroundMark x1="88036" y1="30179" x2="94286" y2="39464"/>
                        <a14:foregroundMark x1="69286" y1="13214" x2="80714" y2="18036"/>
                        <a14:foregroundMark x1="79107" y1="16429" x2="62679" y2="6429"/>
                        <a14:foregroundMark x1="22143" y1="15357" x2="40536" y2="5000"/>
                        <a14:foregroundMark x1="63214" y1="6607" x2="37679" y2="5714"/>
                        <a14:foregroundMark x1="4643" y1="48571" x2="15536" y2="79643"/>
                        <a14:foregroundMark x1="93393" y1="37679" x2="63393" y2="88929"/>
                        <a14:foregroundMark x1="52143" y1="64107" x2="67857" y2="85536"/>
                        <a14:foregroundMark x1="29821" y1="34643" x2="61250" y2="64643"/>
                        <a14:foregroundMark x1="59286" y1="20000" x2="50179" y2="53036"/>
                        <a14:foregroundMark x1="22500" y1="35179" x2="30536" y2="10179"/>
                        <a14:foregroundMark x1="37500" y1="14107" x2="35714" y2="36786"/>
                        <a14:foregroundMark x1="48750" y1="23750" x2="32321" y2="25357"/>
                        <a14:foregroundMark x1="32321" y1="36071" x2="49286" y2="64821"/>
                        <a14:foregroundMark x1="26071" y1="53571" x2="14821" y2="45357"/>
                        <a14:foregroundMark x1="35536" y1="20357" x2="31429" y2="11607"/>
                        <a14:foregroundMark x1="56964" y1="36250" x2="74821" y2="59643"/>
                        <a14:foregroundMark x1="84286" y1="56786" x2="75714" y2="3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3" y="1172471"/>
            <a:ext cx="2629909" cy="26299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5894" y="1232361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epa.ms/</a:t>
            </a:r>
            <a:r>
              <a:rPr lang="en-US" sz="3600" b="1" dirty="0" err="1" smtClean="0">
                <a:solidFill>
                  <a:schemeClr val="bg1"/>
                </a:solidFill>
              </a:rPr>
              <a:t>fd-playgroud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2410" y="3421583"/>
            <a:ext cx="3034572" cy="647100"/>
          </a:xfrm>
        </p:spPr>
        <p:txBody>
          <a:bodyPr/>
          <a:lstStyle/>
          <a:p>
            <a:pPr algn="ctr"/>
            <a:r>
              <a:rPr lang="en-US" sz="3600" b="1" dirty="0" smtClean="0"/>
              <a:t>learning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408" y="2869953"/>
            <a:ext cx="5406898" cy="647100"/>
          </a:xfrm>
        </p:spPr>
        <p:txBody>
          <a:bodyPr/>
          <a:lstStyle/>
          <a:p>
            <a:pPr algn="ctr"/>
            <a:r>
              <a:rPr lang="en-US" sz="4000" b="1" dirty="0" smtClean="0"/>
              <a:t>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66633" y="2457131"/>
            <a:ext cx="3095949" cy="284691"/>
          </a:xfrm>
        </p:spPr>
        <p:txBody>
          <a:bodyPr/>
          <a:lstStyle/>
          <a:p>
            <a:r>
              <a:rPr lang="en-US" dirty="0"/>
              <a:t>hands-on </a:t>
            </a:r>
            <a:r>
              <a:rPr lang="en-US" dirty="0" smtClean="0"/>
              <a:t>practice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9144000" cy="4924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62179" y="3361689"/>
            <a:ext cx="4766412" cy="1161953"/>
            <a:chOff x="3470275" y="1733551"/>
            <a:chExt cx="5040313" cy="1228724"/>
          </a:xfrm>
        </p:grpSpPr>
        <p:pic>
          <p:nvPicPr>
            <p:cNvPr id="1026" name="Picture 2" descr="Image result for chat dialog box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71"/>
            <a:stretch/>
          </p:blipFill>
          <p:spPr bwMode="auto">
            <a:xfrm>
              <a:off x="3470275" y="1783811"/>
              <a:ext cx="4984151" cy="1178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7281864" y="1733551"/>
              <a:ext cx="1228724" cy="1228724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28" name="Picture 4" descr="Image result for ai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4" y="1788970"/>
              <a:ext cx="1113342" cy="1117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279438" y="1755774"/>
          <a:ext cx="437414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8047">
                  <a:extLst>
                    <a:ext uri="{9D8B030D-6E8A-4147-A177-3AD203B41FA5}">
                      <a16:colId xmlns:a16="http://schemas.microsoft.com/office/drawing/2014/main" val="3732230458"/>
                    </a:ext>
                  </a:extLst>
                </a:gridCol>
                <a:gridCol w="1275778">
                  <a:extLst>
                    <a:ext uri="{9D8B030D-6E8A-4147-A177-3AD203B41FA5}">
                      <a16:colId xmlns:a16="http://schemas.microsoft.com/office/drawing/2014/main" val="2386542512"/>
                    </a:ext>
                  </a:extLst>
                </a:gridCol>
                <a:gridCol w="1640316">
                  <a:extLst>
                    <a:ext uri="{9D8B030D-6E8A-4147-A177-3AD203B41FA5}">
                      <a16:colId xmlns:a16="http://schemas.microsoft.com/office/drawing/2014/main" val="147389575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Товар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Цвет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Релевантность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3935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Сапоги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Красный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0.3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53280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Сапоги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Синий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/>
                        <a:t>0.8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116692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Туфли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Зелёный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0.1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8147776"/>
                  </a:ext>
                </a:extLst>
              </a:tr>
            </a:tbl>
          </a:graphicData>
        </a:graphic>
      </p:graphicFrame>
      <p:pic>
        <p:nvPicPr>
          <p:cNvPr id="18" name="Picture 2" descr="Image result for chat dialog 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0"/>
          <a:stretch/>
        </p:blipFill>
        <p:spPr bwMode="auto">
          <a:xfrm>
            <a:off x="2062180" y="206124"/>
            <a:ext cx="4713302" cy="11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05157" y="649752"/>
            <a:ext cx="3470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ru-RU" sz="2025" dirty="0">
                <a:solidFill>
                  <a:prstClr val="black"/>
                </a:solidFill>
                <a:latin typeface="Calibri" panose="020F0502020204030204"/>
              </a:rPr>
              <a:t>У вас есть </a:t>
            </a:r>
            <a:r>
              <a:rPr lang="ru-RU" sz="2025" b="1" dirty="0">
                <a:solidFill>
                  <a:prstClr val="black"/>
                </a:solidFill>
                <a:latin typeface="Calibri" panose="020F0502020204030204"/>
              </a:rPr>
              <a:t>голубые</a:t>
            </a:r>
            <a:r>
              <a:rPr lang="ru-RU" sz="2025" dirty="0">
                <a:solidFill>
                  <a:prstClr val="black"/>
                </a:solidFill>
                <a:latin typeface="Calibri" panose="020F0502020204030204"/>
              </a:rPr>
              <a:t> сапожки ?</a:t>
            </a:r>
            <a:endParaRPr lang="en-US" sz="2025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32" name="Picture 8" descr="Image result for blue B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535" y1="60038" x2="25634" y2="73358"/>
                        <a14:foregroundMark x1="42254" y1="82739" x2="66620" y2="84240"/>
                        <a14:foregroundMark x1="67183" y1="86679" x2="52394" y2="89493"/>
                        <a14:foregroundMark x1="61268" y1="88931" x2="69437" y2="84615"/>
                        <a14:foregroundMark x1="70563" y1="82176" x2="64789" y2="87805"/>
                        <a14:backgroundMark x1="35775" y1="86116" x2="36056" y2="78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59" y="3663345"/>
            <a:ext cx="1209299" cy="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461" y="1061671"/>
            <a:ext cx="1694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ru-RU" sz="2700" dirty="0">
                <a:solidFill>
                  <a:prstClr val="black"/>
                </a:solidFill>
                <a:latin typeface="Calibri" panose="020F0502020204030204"/>
              </a:rPr>
              <a:t>Петух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/>
            <a:r>
              <a:rPr lang="ru-RU" sz="2700" dirty="0">
                <a:solidFill>
                  <a:prstClr val="black"/>
                </a:solidFill>
                <a:latin typeface="Calibri" panose="020F0502020204030204"/>
              </a:rPr>
              <a:t>Курица</a:t>
            </a:r>
            <a:endParaRPr lang="en-US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/>
            <a:r>
              <a:rPr lang="ru-RU" sz="2700" dirty="0">
                <a:solidFill>
                  <a:prstClr val="black"/>
                </a:solidFill>
                <a:latin typeface="Calibri" panose="020F0502020204030204"/>
              </a:rPr>
              <a:t>Цыплёнок</a:t>
            </a:r>
          </a:p>
          <a:p>
            <a:pPr algn="ctr" defTabSz="685800"/>
            <a:endParaRPr lang="ru-RU" sz="27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685800"/>
            <a:r>
              <a:rPr lang="ru-RU" sz="2700" b="1" dirty="0">
                <a:solidFill>
                  <a:prstClr val="black"/>
                </a:solidFill>
                <a:latin typeface="Calibri" panose="020F0502020204030204"/>
              </a:rPr>
              <a:t>Гор</a:t>
            </a:r>
            <a:r>
              <a:rPr lang="ru-RU" sz="2700" dirty="0">
                <a:solidFill>
                  <a:prstClr val="black"/>
                </a:solidFill>
                <a:latin typeface="Calibri" panose="020F0502020204030204"/>
              </a:rPr>
              <a:t>а</a:t>
            </a:r>
          </a:p>
          <a:p>
            <a:pPr algn="ctr" defTabSz="685800"/>
            <a:r>
              <a:rPr lang="ru-RU" sz="2700" b="1" dirty="0">
                <a:solidFill>
                  <a:prstClr val="black"/>
                </a:solidFill>
                <a:latin typeface="Calibri" panose="020F0502020204030204"/>
              </a:rPr>
              <a:t>Гор</a:t>
            </a:r>
            <a:r>
              <a:rPr lang="ru-RU" sz="2700" dirty="0">
                <a:solidFill>
                  <a:prstClr val="black"/>
                </a:solidFill>
                <a:latin typeface="Calibri" panose="020F0502020204030204"/>
              </a:rPr>
              <a:t>ит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141178" y="1153716"/>
            <a:ext cx="188460" cy="110858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143089" y="2824255"/>
            <a:ext cx="188460" cy="6970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2556" y="1205153"/>
            <a:ext cx="189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Семантическое</a:t>
            </a:r>
          </a:p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сходство</a:t>
            </a:r>
          </a:p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(по смыслу)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0817" y="2699211"/>
            <a:ext cx="18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Лексическое</a:t>
            </a:r>
          </a:p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сходство</a:t>
            </a:r>
          </a:p>
          <a:p>
            <a:pPr algn="ctr" defTabSz="685800"/>
            <a:r>
              <a:rPr lang="ru-RU" sz="1800" dirty="0">
                <a:solidFill>
                  <a:prstClr val="black"/>
                </a:solidFill>
                <a:latin typeface="Calibri" panose="020F0502020204030204"/>
              </a:rPr>
              <a:t>(по написанию)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7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7321" y="978623"/>
          <a:ext cx="8176848" cy="205568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48484">
                  <a:extLst>
                    <a:ext uri="{9D8B030D-6E8A-4147-A177-3AD203B41FA5}">
                      <a16:colId xmlns:a16="http://schemas.microsoft.com/office/drawing/2014/main" val="1612608874"/>
                    </a:ext>
                  </a:extLst>
                </a:gridCol>
                <a:gridCol w="731960">
                  <a:extLst>
                    <a:ext uri="{9D8B030D-6E8A-4147-A177-3AD203B41FA5}">
                      <a16:colId xmlns:a16="http://schemas.microsoft.com/office/drawing/2014/main" val="3539707954"/>
                    </a:ext>
                  </a:extLst>
                </a:gridCol>
                <a:gridCol w="863844">
                  <a:extLst>
                    <a:ext uri="{9D8B030D-6E8A-4147-A177-3AD203B41FA5}">
                      <a16:colId xmlns:a16="http://schemas.microsoft.com/office/drawing/2014/main" val="32706874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47185800"/>
                    </a:ext>
                  </a:extLst>
                </a:gridCol>
                <a:gridCol w="995729">
                  <a:extLst>
                    <a:ext uri="{9D8B030D-6E8A-4147-A177-3AD203B41FA5}">
                      <a16:colId xmlns:a16="http://schemas.microsoft.com/office/drawing/2014/main" val="3489628614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3536566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364188705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1024729313"/>
                    </a:ext>
                  </a:extLst>
                </a:gridCol>
              </a:tblGrid>
              <a:tr h="56407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Tiger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Leopard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Jaguar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Porsche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Ferrari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Maserati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72707383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Doc 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0066350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Doc 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9026018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Doc 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2111008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Doc 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7379889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2754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Document-term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230" y="0"/>
            <a:ext cx="2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3815179"/>
            <a:ext cx="9143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What is the meaning of documents ?</a:t>
            </a:r>
          </a:p>
        </p:txBody>
      </p:sp>
    </p:spTree>
    <p:extLst>
      <p:ext uri="{BB962C8B-B14F-4D97-AF65-F5344CB8AC3E}">
        <p14:creationId xmlns:p14="http://schemas.microsoft.com/office/powerpoint/2010/main" val="23182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7321" y="978622"/>
          <a:ext cx="8176848" cy="205568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48484">
                  <a:extLst>
                    <a:ext uri="{9D8B030D-6E8A-4147-A177-3AD203B41FA5}">
                      <a16:colId xmlns:a16="http://schemas.microsoft.com/office/drawing/2014/main" val="1612608874"/>
                    </a:ext>
                  </a:extLst>
                </a:gridCol>
                <a:gridCol w="731960">
                  <a:extLst>
                    <a:ext uri="{9D8B030D-6E8A-4147-A177-3AD203B41FA5}">
                      <a16:colId xmlns:a16="http://schemas.microsoft.com/office/drawing/2014/main" val="3539707954"/>
                    </a:ext>
                  </a:extLst>
                </a:gridCol>
                <a:gridCol w="863844">
                  <a:extLst>
                    <a:ext uri="{9D8B030D-6E8A-4147-A177-3AD203B41FA5}">
                      <a16:colId xmlns:a16="http://schemas.microsoft.com/office/drawing/2014/main" val="32706874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47185800"/>
                    </a:ext>
                  </a:extLst>
                </a:gridCol>
                <a:gridCol w="995729">
                  <a:extLst>
                    <a:ext uri="{9D8B030D-6E8A-4147-A177-3AD203B41FA5}">
                      <a16:colId xmlns:a16="http://schemas.microsoft.com/office/drawing/2014/main" val="3489628614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335365665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364188705"/>
                    </a:ext>
                  </a:extLst>
                </a:gridCol>
                <a:gridCol w="1233121">
                  <a:extLst>
                    <a:ext uri="{9D8B030D-6E8A-4147-A177-3AD203B41FA5}">
                      <a16:colId xmlns:a16="http://schemas.microsoft.com/office/drawing/2014/main" val="1024729313"/>
                    </a:ext>
                  </a:extLst>
                </a:gridCol>
              </a:tblGrid>
              <a:tr h="564073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Tiger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Lion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Leopard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C0099"/>
                          </a:solidFill>
                          <a:effectLst/>
                        </a:rPr>
                        <a:t>Jaguar</a:t>
                      </a:r>
                      <a:endParaRPr lang="en-US" sz="2400" b="0" i="0" u="none" strike="noStrike" dirty="0">
                        <a:solidFill>
                          <a:srgbClr val="CC00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Porsche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Ferrari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Maserati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72707383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C00000"/>
                          </a:solidFill>
                          <a:effectLst/>
                        </a:rPr>
                        <a:t>Doc 1</a:t>
                      </a:r>
                      <a:endParaRPr lang="en-US" sz="24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CC0099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C00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6350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Doc 2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9026018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Doc 3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CC0099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CC00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 smtClean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10087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Doc 4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5B9BD5"/>
                          </a:solidFill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9889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2754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Document-term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230" y="0"/>
            <a:ext cx="26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1583" y="3570023"/>
            <a:ext cx="607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Animals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=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Tiger + Lion + Leopard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CC0099"/>
                </a:solidFill>
                <a:latin typeface="Calibri" panose="020F0502020204030204"/>
              </a:rPr>
              <a:t>+ Jaguar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Cars</a:t>
            </a:r>
            <a:r>
              <a:rPr lang="ru-RU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ru-RU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srgbClr val="5B9BD5"/>
                </a:solidFill>
                <a:latin typeface="Calibri" panose="020F0502020204030204"/>
              </a:rPr>
              <a:t>Porsche + Ferrari + Maserati</a:t>
            </a:r>
            <a:r>
              <a:rPr lang="ru-RU" sz="2400" dirty="0">
                <a:solidFill>
                  <a:srgbClr val="5B9BD5"/>
                </a:solidFill>
                <a:latin typeface="Calibri" panose="020F0502020204030204"/>
              </a:rPr>
              <a:t> </a:t>
            </a:r>
            <a:r>
              <a:rPr lang="ru-RU" sz="2400" dirty="0">
                <a:solidFill>
                  <a:srgbClr val="CC0099"/>
                </a:solidFill>
                <a:latin typeface="Calibri" panose="020F0502020204030204"/>
              </a:rPr>
              <a:t>+ </a:t>
            </a:r>
            <a:r>
              <a:rPr lang="en-US" sz="2400" dirty="0">
                <a:solidFill>
                  <a:srgbClr val="CC0099"/>
                </a:solidFill>
                <a:latin typeface="Calibri" panose="020F0502020204030204"/>
              </a:rPr>
              <a:t>Jaguar</a:t>
            </a:r>
          </a:p>
        </p:txBody>
      </p:sp>
      <p:sp>
        <p:nvSpPr>
          <p:cNvPr id="10" name="Right Brace 9"/>
          <p:cNvSpPr/>
          <p:nvPr/>
        </p:nvSpPr>
        <p:spPr>
          <a:xfrm rot="10800000">
            <a:off x="2091274" y="3625447"/>
            <a:ext cx="188460" cy="69706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5391" y="3835479"/>
            <a:ext cx="8363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5121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2754"/>
            <a:ext cx="914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Representing documents and words via concepts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103435" y="3209930"/>
          <a:ext cx="3053129" cy="138314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8918">
                  <a:extLst>
                    <a:ext uri="{9D8B030D-6E8A-4147-A177-3AD203B41FA5}">
                      <a16:colId xmlns:a16="http://schemas.microsoft.com/office/drawing/2014/main" val="547888193"/>
                    </a:ext>
                  </a:extLst>
                </a:gridCol>
                <a:gridCol w="1127613">
                  <a:extLst>
                    <a:ext uri="{9D8B030D-6E8A-4147-A177-3AD203B41FA5}">
                      <a16:colId xmlns:a16="http://schemas.microsoft.com/office/drawing/2014/main" val="3284924723"/>
                    </a:ext>
                  </a:extLst>
                </a:gridCol>
                <a:gridCol w="916598">
                  <a:extLst>
                    <a:ext uri="{9D8B030D-6E8A-4147-A177-3AD203B41FA5}">
                      <a16:colId xmlns:a16="http://schemas.microsoft.com/office/drawing/2014/main" val="393616869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Animals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Cars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929005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Doc 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5727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Doc 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533869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0.9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38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2217982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141302" y="3209930"/>
          <a:ext cx="3053129" cy="14288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08918">
                  <a:extLst>
                    <a:ext uri="{9D8B030D-6E8A-4147-A177-3AD203B41FA5}">
                      <a16:colId xmlns:a16="http://schemas.microsoft.com/office/drawing/2014/main" val="547888193"/>
                    </a:ext>
                  </a:extLst>
                </a:gridCol>
                <a:gridCol w="1127613">
                  <a:extLst>
                    <a:ext uri="{9D8B030D-6E8A-4147-A177-3AD203B41FA5}">
                      <a16:colId xmlns:a16="http://schemas.microsoft.com/office/drawing/2014/main" val="3284924723"/>
                    </a:ext>
                  </a:extLst>
                </a:gridCol>
                <a:gridCol w="916598">
                  <a:extLst>
                    <a:ext uri="{9D8B030D-6E8A-4147-A177-3AD203B41FA5}">
                      <a16:colId xmlns:a16="http://schemas.microsoft.com/office/drawing/2014/main" val="393616869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Animals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Cars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9290054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Tiger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5727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Jaguar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553386900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Ferrari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2382"/>
                  </a:ext>
                </a:extLst>
              </a:tr>
              <a:tr h="28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573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41302" y="4641651"/>
            <a:ext cx="30531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Representation of words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3919" y="4608129"/>
            <a:ext cx="2332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Representation of documents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038769" y="764686"/>
          <a:ext cx="4869180" cy="11787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24354">
                  <a:extLst>
                    <a:ext uri="{9D8B030D-6E8A-4147-A177-3AD203B41FA5}">
                      <a16:colId xmlns:a16="http://schemas.microsoft.com/office/drawing/2014/main" val="1612608874"/>
                    </a:ext>
                  </a:extLst>
                </a:gridCol>
                <a:gridCol w="435869">
                  <a:extLst>
                    <a:ext uri="{9D8B030D-6E8A-4147-A177-3AD203B41FA5}">
                      <a16:colId xmlns:a16="http://schemas.microsoft.com/office/drawing/2014/main" val="3539707954"/>
                    </a:ext>
                  </a:extLst>
                </a:gridCol>
                <a:gridCol w="514412">
                  <a:extLst>
                    <a:ext uri="{9D8B030D-6E8A-4147-A177-3AD203B41FA5}">
                      <a16:colId xmlns:a16="http://schemas.microsoft.com/office/drawing/2014/main" val="327068748"/>
                    </a:ext>
                  </a:extLst>
                </a:gridCol>
                <a:gridCol w="714671">
                  <a:extLst>
                    <a:ext uri="{9D8B030D-6E8A-4147-A177-3AD203B41FA5}">
                      <a16:colId xmlns:a16="http://schemas.microsoft.com/office/drawing/2014/main" val="247185800"/>
                    </a:ext>
                  </a:extLst>
                </a:gridCol>
                <a:gridCol w="592941">
                  <a:extLst>
                    <a:ext uri="{9D8B030D-6E8A-4147-A177-3AD203B41FA5}">
                      <a16:colId xmlns:a16="http://schemas.microsoft.com/office/drawing/2014/main" val="3489628614"/>
                    </a:ext>
                  </a:extLst>
                </a:gridCol>
                <a:gridCol w="691108">
                  <a:extLst>
                    <a:ext uri="{9D8B030D-6E8A-4147-A177-3AD203B41FA5}">
                      <a16:colId xmlns:a16="http://schemas.microsoft.com/office/drawing/2014/main" val="3353656651"/>
                    </a:ext>
                  </a:extLst>
                </a:gridCol>
                <a:gridCol w="561530">
                  <a:extLst>
                    <a:ext uri="{9D8B030D-6E8A-4147-A177-3AD203B41FA5}">
                      <a16:colId xmlns:a16="http://schemas.microsoft.com/office/drawing/2014/main" val="2364188705"/>
                    </a:ext>
                  </a:extLst>
                </a:gridCol>
                <a:gridCol w="734295">
                  <a:extLst>
                    <a:ext uri="{9D8B030D-6E8A-4147-A177-3AD203B41FA5}">
                      <a16:colId xmlns:a16="http://schemas.microsoft.com/office/drawing/2014/main" val="1024729313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Tiger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Leopard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Jaguar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Porsche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Ferrari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Maserati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727073837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00663507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6902601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121110087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Doc 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7379889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03503" y="2170590"/>
            <a:ext cx="463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Animals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 = </a:t>
            </a:r>
            <a:r>
              <a:rPr lang="en-US" sz="1800" dirty="0">
                <a:solidFill>
                  <a:srgbClr val="C00000"/>
                </a:solidFill>
                <a:latin typeface="Calibri" panose="020F0502020204030204"/>
              </a:rPr>
              <a:t>Tiger + Lion + Leopard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>
                <a:solidFill>
                  <a:srgbClr val="CC0099"/>
                </a:solidFill>
                <a:latin typeface="Calibri" panose="020F0502020204030204"/>
              </a:rPr>
              <a:t>+ Jaguar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Cars</a:t>
            </a:r>
            <a:r>
              <a:rPr lang="ru-RU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ru-RU" sz="18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800" dirty="0">
                <a:solidFill>
                  <a:srgbClr val="5B9BD5"/>
                </a:solidFill>
                <a:latin typeface="Calibri" panose="020F0502020204030204"/>
              </a:rPr>
              <a:t>Porsche + Ferrari + Maserati</a:t>
            </a:r>
            <a:r>
              <a:rPr lang="ru-RU" sz="1800" dirty="0">
                <a:solidFill>
                  <a:srgbClr val="5B9BD5"/>
                </a:solidFill>
                <a:latin typeface="Calibri" panose="020F0502020204030204"/>
              </a:rPr>
              <a:t> </a:t>
            </a:r>
            <a:r>
              <a:rPr lang="ru-RU" sz="1800" dirty="0">
                <a:solidFill>
                  <a:srgbClr val="CC0099"/>
                </a:solidFill>
                <a:latin typeface="Calibri" panose="020F0502020204030204"/>
              </a:rPr>
              <a:t>+ </a:t>
            </a:r>
            <a:r>
              <a:rPr lang="en-US" sz="1800" dirty="0">
                <a:solidFill>
                  <a:srgbClr val="CC0099"/>
                </a:solidFill>
                <a:latin typeface="Calibri" panose="020F0502020204030204"/>
              </a:rPr>
              <a:t>Jaguar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55003" y="2842888"/>
            <a:ext cx="266330" cy="268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195" y="2844329"/>
            <a:ext cx="255848" cy="267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3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 Header &amp;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35479</TotalTime>
  <Words>698</Words>
  <Application>Microsoft Office PowerPoint</Application>
  <PresentationFormat>On-screen Show (16:9)</PresentationFormat>
  <Paragraphs>399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Lucida Grande</vt:lpstr>
      <vt:lpstr>Trebuchet MS</vt:lpstr>
      <vt:lpstr>Trebuchet MS Bold Italic</vt:lpstr>
      <vt:lpstr>Header &amp; Footer Slides</vt:lpstr>
      <vt:lpstr>No Header &amp; Footer</vt:lpstr>
      <vt:lpstr>Cover Slides</vt:lpstr>
      <vt:lpstr>2_Header &amp; Footer Slides</vt:lpstr>
      <vt:lpstr>Office Theme</vt:lpstr>
      <vt:lpstr>PowerPoint Presentation</vt:lpstr>
      <vt:lpstr>Data science course</vt:lpstr>
      <vt:lpstr>PowerPoint Presentation</vt:lpstr>
      <vt:lpstr>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other things ?</vt:lpstr>
      <vt:lpstr>How to learn representations ?</vt:lpstr>
      <vt:lpstr>Practical session – VK publics embeddings</vt:lpstr>
      <vt:lpstr>Predicting user gender based on subscriptions</vt:lpstr>
      <vt:lpstr>How to get user’s representation ?</vt:lpstr>
      <vt:lpstr>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Dmitrii Nikitko</cp:lastModifiedBy>
  <cp:revision>1635</cp:revision>
  <cp:lastPrinted>2015-06-17T15:55:27Z</cp:lastPrinted>
  <dcterms:created xsi:type="dcterms:W3CDTF">2014-07-08T13:27:24Z</dcterms:created>
  <dcterms:modified xsi:type="dcterms:W3CDTF">2019-10-19T12:46:32Z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