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9" autoAdjust="0"/>
    <p:restoredTop sz="94723"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41A9A-AD1B-4B08-99CF-CC8A4DB0202A}" type="datetimeFigureOut">
              <a:rPr lang="en-US" smtClean="0"/>
              <a:pPr/>
              <a:t>5/30/2025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5A2088-EF6D-42EF-BDA5-1B7578162C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5A2088-EF6D-42EF-BDA5-1B7578162CC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9C444-B92B-4F13-BA3C-1B9DBD5772F2}" type="datetime1">
              <a:rPr lang="en-US" smtClean="0"/>
              <a:pPr/>
              <a:t>5/30/2025</a:t>
            </a:fld>
            <a:endParaRPr lang="en-US"/>
          </a:p>
        </p:txBody>
      </p:sp>
      <p:sp>
        <p:nvSpPr>
          <p:cNvPr id="5" name="Footer Placeholder 4"/>
          <p:cNvSpPr>
            <a:spLocks noGrp="1"/>
          </p:cNvSpPr>
          <p:nvPr>
            <p:ph type="ftr" sz="quarter" idx="11"/>
          </p:nvPr>
        </p:nvSpPr>
        <p:spPr/>
        <p:txBody>
          <a:bodyPr/>
          <a:lstStyle/>
          <a:p>
            <a:r>
              <a:rPr lang="en-US" smtClean="0"/>
              <a:t>BACKGROUND PROJECT</a:t>
            </a:r>
            <a:endParaRPr lang="en-US"/>
          </a:p>
        </p:txBody>
      </p:sp>
      <p:sp>
        <p:nvSpPr>
          <p:cNvPr id="6" name="Slide Number Placeholder 5"/>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396ED3-EB58-4F5D-9BB5-52794AF81529}" type="datetime1">
              <a:rPr lang="en-US" smtClean="0"/>
              <a:pPr/>
              <a:t>5/30/2025</a:t>
            </a:fld>
            <a:endParaRPr lang="en-US"/>
          </a:p>
        </p:txBody>
      </p:sp>
      <p:sp>
        <p:nvSpPr>
          <p:cNvPr id="5" name="Footer Placeholder 4"/>
          <p:cNvSpPr>
            <a:spLocks noGrp="1"/>
          </p:cNvSpPr>
          <p:nvPr>
            <p:ph type="ftr" sz="quarter" idx="11"/>
          </p:nvPr>
        </p:nvSpPr>
        <p:spPr/>
        <p:txBody>
          <a:bodyPr/>
          <a:lstStyle/>
          <a:p>
            <a:r>
              <a:rPr lang="en-US" smtClean="0"/>
              <a:t>BACKGROUND PROJECT</a:t>
            </a:r>
            <a:endParaRPr lang="en-US"/>
          </a:p>
        </p:txBody>
      </p:sp>
      <p:sp>
        <p:nvSpPr>
          <p:cNvPr id="6" name="Slide Number Placeholder 5"/>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4AD97-32F9-4F76-ABCD-BBD00EBC6902}" type="datetime1">
              <a:rPr lang="en-US" smtClean="0"/>
              <a:pPr/>
              <a:t>5/30/2025</a:t>
            </a:fld>
            <a:endParaRPr lang="en-US"/>
          </a:p>
        </p:txBody>
      </p:sp>
      <p:sp>
        <p:nvSpPr>
          <p:cNvPr id="5" name="Footer Placeholder 4"/>
          <p:cNvSpPr>
            <a:spLocks noGrp="1"/>
          </p:cNvSpPr>
          <p:nvPr>
            <p:ph type="ftr" sz="quarter" idx="11"/>
          </p:nvPr>
        </p:nvSpPr>
        <p:spPr/>
        <p:txBody>
          <a:bodyPr/>
          <a:lstStyle/>
          <a:p>
            <a:r>
              <a:rPr lang="en-US" smtClean="0"/>
              <a:t>BACKGROUND PROJECT</a:t>
            </a:r>
            <a:endParaRPr lang="en-US"/>
          </a:p>
        </p:txBody>
      </p:sp>
      <p:sp>
        <p:nvSpPr>
          <p:cNvPr id="6" name="Slide Number Placeholder 5"/>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B8BCC-98AC-4D65-BB3B-6F516A4F76F9}" type="datetime1">
              <a:rPr lang="en-US" smtClean="0"/>
              <a:pPr/>
              <a:t>5/30/2025</a:t>
            </a:fld>
            <a:endParaRPr lang="en-US"/>
          </a:p>
        </p:txBody>
      </p:sp>
      <p:sp>
        <p:nvSpPr>
          <p:cNvPr id="5" name="Footer Placeholder 4"/>
          <p:cNvSpPr>
            <a:spLocks noGrp="1"/>
          </p:cNvSpPr>
          <p:nvPr>
            <p:ph type="ftr" sz="quarter" idx="11"/>
          </p:nvPr>
        </p:nvSpPr>
        <p:spPr/>
        <p:txBody>
          <a:bodyPr/>
          <a:lstStyle/>
          <a:p>
            <a:r>
              <a:rPr lang="en-US" smtClean="0"/>
              <a:t>BACKGROUND PROJECT</a:t>
            </a:r>
            <a:endParaRPr lang="en-US"/>
          </a:p>
        </p:txBody>
      </p:sp>
      <p:sp>
        <p:nvSpPr>
          <p:cNvPr id="6" name="Slide Number Placeholder 5"/>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907981-D95E-425A-977B-B6CA2A86A031}" type="datetime1">
              <a:rPr lang="en-US" smtClean="0"/>
              <a:pPr/>
              <a:t>5/30/2025</a:t>
            </a:fld>
            <a:endParaRPr lang="en-US"/>
          </a:p>
        </p:txBody>
      </p:sp>
      <p:sp>
        <p:nvSpPr>
          <p:cNvPr id="5" name="Footer Placeholder 4"/>
          <p:cNvSpPr>
            <a:spLocks noGrp="1"/>
          </p:cNvSpPr>
          <p:nvPr>
            <p:ph type="ftr" sz="quarter" idx="11"/>
          </p:nvPr>
        </p:nvSpPr>
        <p:spPr/>
        <p:txBody>
          <a:bodyPr/>
          <a:lstStyle/>
          <a:p>
            <a:r>
              <a:rPr lang="en-US" smtClean="0"/>
              <a:t>BACKGROUND PROJECT</a:t>
            </a:r>
            <a:endParaRPr lang="en-US"/>
          </a:p>
        </p:txBody>
      </p:sp>
      <p:sp>
        <p:nvSpPr>
          <p:cNvPr id="6" name="Slide Number Placeholder 5"/>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F0D56-D673-450F-BC3C-15ADDA443371}" type="datetime1">
              <a:rPr lang="en-US" smtClean="0"/>
              <a:pPr/>
              <a:t>5/30/2025</a:t>
            </a:fld>
            <a:endParaRPr lang="en-US"/>
          </a:p>
        </p:txBody>
      </p:sp>
      <p:sp>
        <p:nvSpPr>
          <p:cNvPr id="6" name="Footer Placeholder 5"/>
          <p:cNvSpPr>
            <a:spLocks noGrp="1"/>
          </p:cNvSpPr>
          <p:nvPr>
            <p:ph type="ftr" sz="quarter" idx="11"/>
          </p:nvPr>
        </p:nvSpPr>
        <p:spPr/>
        <p:txBody>
          <a:bodyPr/>
          <a:lstStyle/>
          <a:p>
            <a:r>
              <a:rPr lang="en-US" smtClean="0"/>
              <a:t>BACKGROUND PROJECT</a:t>
            </a:r>
            <a:endParaRPr lang="en-US"/>
          </a:p>
        </p:txBody>
      </p:sp>
      <p:sp>
        <p:nvSpPr>
          <p:cNvPr id="7" name="Slide Number Placeholder 6"/>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FA564-0F4E-4E2D-A041-F2FFEA54E14D}" type="datetime1">
              <a:rPr lang="en-US" smtClean="0"/>
              <a:pPr/>
              <a:t>5/30/2025</a:t>
            </a:fld>
            <a:endParaRPr lang="en-US"/>
          </a:p>
        </p:txBody>
      </p:sp>
      <p:sp>
        <p:nvSpPr>
          <p:cNvPr id="8" name="Footer Placeholder 7"/>
          <p:cNvSpPr>
            <a:spLocks noGrp="1"/>
          </p:cNvSpPr>
          <p:nvPr>
            <p:ph type="ftr" sz="quarter" idx="11"/>
          </p:nvPr>
        </p:nvSpPr>
        <p:spPr/>
        <p:txBody>
          <a:bodyPr/>
          <a:lstStyle/>
          <a:p>
            <a:r>
              <a:rPr lang="en-US" smtClean="0"/>
              <a:t>BACKGROUND PROJECT</a:t>
            </a:r>
            <a:endParaRPr lang="en-US"/>
          </a:p>
        </p:txBody>
      </p:sp>
      <p:sp>
        <p:nvSpPr>
          <p:cNvPr id="9" name="Slide Number Placeholder 8"/>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13DFB-9CEB-4D81-9EA8-84E30669ED88}" type="datetime1">
              <a:rPr lang="en-US" smtClean="0"/>
              <a:pPr/>
              <a:t>5/30/2025</a:t>
            </a:fld>
            <a:endParaRPr lang="en-US"/>
          </a:p>
        </p:txBody>
      </p:sp>
      <p:sp>
        <p:nvSpPr>
          <p:cNvPr id="4" name="Footer Placeholder 3"/>
          <p:cNvSpPr>
            <a:spLocks noGrp="1"/>
          </p:cNvSpPr>
          <p:nvPr>
            <p:ph type="ftr" sz="quarter" idx="11"/>
          </p:nvPr>
        </p:nvSpPr>
        <p:spPr/>
        <p:txBody>
          <a:bodyPr/>
          <a:lstStyle/>
          <a:p>
            <a:r>
              <a:rPr lang="en-US" smtClean="0"/>
              <a:t>BACKGROUND PROJECT</a:t>
            </a:r>
            <a:endParaRPr lang="en-US"/>
          </a:p>
        </p:txBody>
      </p:sp>
      <p:sp>
        <p:nvSpPr>
          <p:cNvPr id="5" name="Slide Number Placeholder 4"/>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4117B-D817-4C3D-A1D4-A75E0AB5BEB4}" type="datetime1">
              <a:rPr lang="en-US" smtClean="0"/>
              <a:pPr/>
              <a:t>5/30/2025</a:t>
            </a:fld>
            <a:endParaRPr lang="en-US"/>
          </a:p>
        </p:txBody>
      </p:sp>
      <p:sp>
        <p:nvSpPr>
          <p:cNvPr id="3" name="Footer Placeholder 2"/>
          <p:cNvSpPr>
            <a:spLocks noGrp="1"/>
          </p:cNvSpPr>
          <p:nvPr>
            <p:ph type="ftr" sz="quarter" idx="11"/>
          </p:nvPr>
        </p:nvSpPr>
        <p:spPr/>
        <p:txBody>
          <a:bodyPr/>
          <a:lstStyle/>
          <a:p>
            <a:r>
              <a:rPr lang="en-US" smtClean="0"/>
              <a:t>BACKGROUND PROJECT</a:t>
            </a:r>
            <a:endParaRPr lang="en-US"/>
          </a:p>
        </p:txBody>
      </p:sp>
      <p:sp>
        <p:nvSpPr>
          <p:cNvPr id="4" name="Slide Number Placeholder 3"/>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454A27-8B59-482B-AE3E-1AF795E8CFD0}" type="datetime1">
              <a:rPr lang="en-US" smtClean="0"/>
              <a:pPr/>
              <a:t>5/30/2025</a:t>
            </a:fld>
            <a:endParaRPr lang="en-US"/>
          </a:p>
        </p:txBody>
      </p:sp>
      <p:sp>
        <p:nvSpPr>
          <p:cNvPr id="6" name="Footer Placeholder 5"/>
          <p:cNvSpPr>
            <a:spLocks noGrp="1"/>
          </p:cNvSpPr>
          <p:nvPr>
            <p:ph type="ftr" sz="quarter" idx="11"/>
          </p:nvPr>
        </p:nvSpPr>
        <p:spPr/>
        <p:txBody>
          <a:bodyPr/>
          <a:lstStyle/>
          <a:p>
            <a:r>
              <a:rPr lang="en-US" smtClean="0"/>
              <a:t>BACKGROUND PROJECT</a:t>
            </a:r>
            <a:endParaRPr lang="en-US"/>
          </a:p>
        </p:txBody>
      </p:sp>
      <p:sp>
        <p:nvSpPr>
          <p:cNvPr id="7" name="Slide Number Placeholder 6"/>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C2971-42C5-4B50-9F79-9B107D42772A}" type="datetime1">
              <a:rPr lang="en-US" smtClean="0"/>
              <a:pPr/>
              <a:t>5/30/2025</a:t>
            </a:fld>
            <a:endParaRPr lang="en-US"/>
          </a:p>
        </p:txBody>
      </p:sp>
      <p:sp>
        <p:nvSpPr>
          <p:cNvPr id="6" name="Footer Placeholder 5"/>
          <p:cNvSpPr>
            <a:spLocks noGrp="1"/>
          </p:cNvSpPr>
          <p:nvPr>
            <p:ph type="ftr" sz="quarter" idx="11"/>
          </p:nvPr>
        </p:nvSpPr>
        <p:spPr/>
        <p:txBody>
          <a:bodyPr/>
          <a:lstStyle/>
          <a:p>
            <a:r>
              <a:rPr lang="en-US" smtClean="0"/>
              <a:t>BACKGROUND PROJECT</a:t>
            </a:r>
            <a:endParaRPr lang="en-US"/>
          </a:p>
        </p:txBody>
      </p:sp>
      <p:sp>
        <p:nvSpPr>
          <p:cNvPr id="7" name="Slide Number Placeholder 6"/>
          <p:cNvSpPr>
            <a:spLocks noGrp="1"/>
          </p:cNvSpPr>
          <p:nvPr>
            <p:ph type="sldNum" sz="quarter" idx="12"/>
          </p:nvPr>
        </p:nvSpPr>
        <p:spPr/>
        <p:txBody>
          <a:bodyPr/>
          <a:lstStyle/>
          <a:p>
            <a:fld id="{2BE9D842-9E5C-4A03-9AD4-675611B50A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629A0-0460-4B32-94D0-E00053BD1900}" type="datetime1">
              <a:rPr lang="en-US" smtClean="0"/>
              <a:pPr/>
              <a:t>5/30/2025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BACKGROUND PROJECT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9D842-9E5C-4A03-9AD4-675611B50A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DAHEL PROJECT ON AMAZON PRIME </a:t>
            </a:r>
            <a:r>
              <a:rPr lang="en-US" b="1" dirty="0" smtClean="0"/>
              <a:t>SALES</a:t>
            </a:r>
            <a:br>
              <a:rPr lang="en-US" b="1" dirty="0" smtClean="0"/>
            </a:br>
            <a:r>
              <a:rPr lang="en-US" b="1" dirty="0" smtClean="0"/>
              <a:t>BY</a:t>
            </a:r>
            <a:br>
              <a:rPr lang="en-US" b="1" dirty="0" smtClean="0"/>
            </a:br>
            <a:r>
              <a:rPr lang="en-US" b="1" dirty="0" smtClean="0"/>
              <a:t>IVOKE CHINWENDU MABEL</a:t>
            </a:r>
            <a:endParaRPr lang="en-US" b="1" dirty="0"/>
          </a:p>
        </p:txBody>
      </p:sp>
      <p:sp>
        <p:nvSpPr>
          <p:cNvPr id="3" name="Subtitle 2"/>
          <p:cNvSpPr>
            <a:spLocks noGrp="1"/>
          </p:cNvSpPr>
          <p:nvPr>
            <p:ph type="subTitle" idx="1"/>
          </p:nvPr>
        </p:nvSpPr>
        <p:spPr>
          <a:xfrm>
            <a:off x="152400" y="4419600"/>
            <a:ext cx="8534400" cy="2057400"/>
          </a:xfrm>
        </p:spPr>
        <p:txBody>
          <a:bodyPr/>
          <a:lstStyle/>
          <a:p>
            <a:r>
              <a:rPr lang="en-US" b="1" u="sng" dirty="0" smtClean="0"/>
              <a:t>INTRODUCTION</a:t>
            </a:r>
          </a:p>
          <a:p>
            <a:pPr algn="l"/>
            <a:r>
              <a:rPr lang="en-US" dirty="0" smtClean="0"/>
              <a:t>This project aims to analyze and boost </a:t>
            </a:r>
            <a:r>
              <a:rPr lang="en-US" dirty="0" err="1" smtClean="0"/>
              <a:t>amazon</a:t>
            </a:r>
            <a:r>
              <a:rPr lang="en-US" dirty="0" smtClean="0"/>
              <a:t> prime sales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BACKGROUND PROJECT</a:t>
            </a:r>
            <a:endParaRPr lang="en-US" b="1" u="sng" dirty="0"/>
          </a:p>
        </p:txBody>
      </p:sp>
      <p:sp>
        <p:nvSpPr>
          <p:cNvPr id="3" name="Content Placeholder 2"/>
          <p:cNvSpPr>
            <a:spLocks noGrp="1"/>
          </p:cNvSpPr>
          <p:nvPr>
            <p:ph idx="1"/>
          </p:nvPr>
        </p:nvSpPr>
        <p:spPr/>
        <p:txBody>
          <a:bodyPr/>
          <a:lstStyle/>
          <a:p>
            <a:r>
              <a:rPr lang="en-US" dirty="0" smtClean="0"/>
              <a:t>Amazon has been a significant market in sales industry, offering various helps to sellers and consumers alike. This is the reason </a:t>
            </a:r>
            <a:r>
              <a:rPr lang="en-US" dirty="0" err="1" smtClean="0"/>
              <a:t>i</a:t>
            </a:r>
            <a:r>
              <a:rPr lang="en-US" dirty="0" smtClean="0"/>
              <a:t> helped to analyze and give strategies that will help to increase sales in the competitive online market industry.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OBJECTIVES</a:t>
            </a:r>
            <a:endParaRPr lang="en-US" b="1" dirty="0"/>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pPr>
              <a:buNone/>
            </a:pPr>
            <a:r>
              <a:rPr lang="en-US" b="1" u="sng" dirty="0" smtClean="0"/>
              <a:t>SALES OVERVIEW</a:t>
            </a:r>
          </a:p>
          <a:p>
            <a:r>
              <a:rPr lang="en-US" dirty="0" smtClean="0"/>
              <a:t>Total sales revenue</a:t>
            </a:r>
          </a:p>
          <a:p>
            <a:r>
              <a:rPr lang="en-US" dirty="0" smtClean="0"/>
              <a:t>Average rating</a:t>
            </a:r>
          </a:p>
          <a:p>
            <a:r>
              <a:rPr lang="en-US" dirty="0" smtClean="0"/>
              <a:t>Total number of reviews</a:t>
            </a:r>
          </a:p>
          <a:p>
            <a:r>
              <a:rPr lang="en-US" dirty="0" smtClean="0"/>
              <a:t>Sales by category</a:t>
            </a:r>
          </a:p>
          <a:p>
            <a:r>
              <a:rPr lang="en-US" dirty="0" smtClean="0"/>
              <a:t>Sales overtime</a:t>
            </a:r>
          </a:p>
          <a:p>
            <a:pPr>
              <a:buNone/>
            </a:pPr>
            <a:endParaRPr lang="en-US" dirty="0" smtClean="0"/>
          </a:p>
          <a:p>
            <a:pPr>
              <a:buNone/>
            </a:pPr>
            <a:r>
              <a:rPr lang="en-US" b="1" u="sng" dirty="0" smtClean="0"/>
              <a:t>PRODUCT PERFORMANCE</a:t>
            </a:r>
            <a:endParaRPr lang="en-US" b="1" u="sng" dirty="0"/>
          </a:p>
          <a:p>
            <a:r>
              <a:rPr lang="en-US" dirty="0" smtClean="0"/>
              <a:t>Top 10 best rated products</a:t>
            </a:r>
          </a:p>
          <a:p>
            <a:r>
              <a:rPr lang="en-US" dirty="0" smtClean="0"/>
              <a:t>Top 10 most reviewed products</a:t>
            </a:r>
          </a:p>
          <a:p>
            <a:r>
              <a:rPr lang="en-US" dirty="0" smtClean="0"/>
              <a:t>Products with low stock</a:t>
            </a:r>
          </a:p>
          <a:p>
            <a:r>
              <a:rPr lang="en-US" dirty="0" smtClean="0"/>
              <a:t>Filter by brand, category and prime.</a:t>
            </a:r>
          </a:p>
          <a:p>
            <a:endParaRPr lang="en-US" dirty="0" smtClean="0"/>
          </a:p>
          <a:p>
            <a:pPr>
              <a:buNone/>
            </a:pPr>
            <a:r>
              <a:rPr lang="en-US" b="1" u="sng" dirty="0" smtClean="0"/>
              <a:t>SELLER AND INVENTORY</a:t>
            </a:r>
            <a:endParaRPr lang="en-US" dirty="0" smtClean="0"/>
          </a:p>
          <a:p>
            <a:r>
              <a:rPr lang="en-US" dirty="0" smtClean="0"/>
              <a:t>Seller performance</a:t>
            </a:r>
          </a:p>
          <a:p>
            <a:r>
              <a:rPr lang="en-US" dirty="0" smtClean="0"/>
              <a:t>Stock-level overview</a:t>
            </a:r>
          </a:p>
          <a:p>
            <a:r>
              <a:rPr lang="en-US" dirty="0" smtClean="0"/>
              <a:t>Large  </a:t>
            </a:r>
            <a:r>
              <a:rPr lang="en-US" dirty="0" err="1" smtClean="0"/>
              <a:t>vs</a:t>
            </a:r>
            <a:r>
              <a:rPr lang="en-US" dirty="0" smtClean="0"/>
              <a:t> non large product sales</a:t>
            </a:r>
          </a:p>
          <a:p>
            <a:r>
              <a:rPr lang="en-US" dirty="0" smtClean="0"/>
              <a:t>Sales by delivery type</a:t>
            </a:r>
          </a:p>
          <a:p>
            <a:pPr algn="ctr">
              <a:buNone/>
            </a:pPr>
            <a:endParaRPr lang="en-US" dirty="0" smtClean="0"/>
          </a:p>
          <a:p>
            <a:pPr algn="ctr">
              <a:buNone/>
            </a:pPr>
            <a:endParaRPr lang="en-US" dirty="0" smtClean="0"/>
          </a:p>
          <a:p>
            <a:pPr algn="ctr">
              <a:buNone/>
            </a:pPr>
            <a:endParaRPr lang="en-US"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METHODOLOGY</a:t>
            </a:r>
            <a:endParaRPr lang="en-US" b="1" dirty="0"/>
          </a:p>
        </p:txBody>
      </p:sp>
      <p:sp>
        <p:nvSpPr>
          <p:cNvPr id="3" name="Content Placeholder 2"/>
          <p:cNvSpPr>
            <a:spLocks noGrp="1"/>
          </p:cNvSpPr>
          <p:nvPr>
            <p:ph idx="1"/>
          </p:nvPr>
        </p:nvSpPr>
        <p:spPr>
          <a:xfrm>
            <a:off x="0" y="1600200"/>
            <a:ext cx="8686800" cy="5257800"/>
          </a:xfrm>
        </p:spPr>
        <p:txBody>
          <a:bodyPr>
            <a:normAutofit fontScale="70000" lnSpcReduction="20000"/>
          </a:bodyPr>
          <a:lstStyle/>
          <a:p>
            <a:pPr>
              <a:buNone/>
            </a:pPr>
            <a:r>
              <a:rPr lang="en-US" b="1" u="sng" dirty="0" smtClean="0"/>
              <a:t>DATA COLLECTION</a:t>
            </a:r>
          </a:p>
          <a:p>
            <a:pPr>
              <a:buNone/>
            </a:pPr>
            <a:r>
              <a:rPr lang="en-US" dirty="0" smtClean="0"/>
              <a:t>I used Amazon prime sales data as market research and consumer feedback to gather comprehensive insights.</a:t>
            </a:r>
          </a:p>
          <a:p>
            <a:pPr algn="ctr">
              <a:buNone/>
            </a:pPr>
            <a:r>
              <a:rPr lang="en-US" sz="6300" b="1" u="sng" dirty="0" smtClean="0"/>
              <a:t>DATA ANALYSIS</a:t>
            </a:r>
            <a:endParaRPr lang="en-US" sz="6300" dirty="0" smtClean="0"/>
          </a:p>
          <a:p>
            <a:pPr>
              <a:buNone/>
            </a:pPr>
            <a:r>
              <a:rPr lang="en-US" sz="2900" b="1" u="sng" dirty="0" smtClean="0"/>
              <a:t>SALES OVERVIEW</a:t>
            </a:r>
          </a:p>
          <a:p>
            <a:pPr>
              <a:buNone/>
            </a:pPr>
            <a:r>
              <a:rPr lang="en-US" dirty="0" smtClean="0"/>
              <a:t>The above is the overview of sales.</a:t>
            </a:r>
          </a:p>
          <a:p>
            <a:pPr>
              <a:buNone/>
            </a:pPr>
            <a:r>
              <a:rPr lang="en-US" dirty="0" smtClean="0"/>
              <a:t> Looking at sales base on category, it seems like consumers are not satisfied with some products leading to a significant decline in sales.</a:t>
            </a:r>
          </a:p>
          <a:p>
            <a:pPr>
              <a:buNone/>
            </a:pPr>
            <a:r>
              <a:rPr lang="en-US" dirty="0" smtClean="0"/>
              <a:t> Some of their competitors offer better features and pricing, making it difficult for most of the products to stand out in the market. </a:t>
            </a:r>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a:p>
          <a:p>
            <a:pPr>
              <a:buNone/>
            </a:pPr>
            <a:endParaRPr lang="en-US" dirty="0" smtClean="0"/>
          </a:p>
          <a:p>
            <a:pPr>
              <a:buNone/>
            </a:pPr>
            <a:endParaRPr lang="en-US" dirty="0"/>
          </a:p>
        </p:txBody>
      </p:sp>
      <p:pic>
        <p:nvPicPr>
          <p:cNvPr id="4" name="Picture 3" descr="amazon_sales1.png"/>
          <p:cNvPicPr>
            <a:picLocks noChangeAspect="1"/>
          </p:cNvPicPr>
          <p:nvPr/>
        </p:nvPicPr>
        <p:blipFill>
          <a:blip r:embed="rId2" cstate="print"/>
          <a:stretch>
            <a:fillRect/>
          </a:stretch>
        </p:blipFill>
        <p:spPr>
          <a:xfrm>
            <a:off x="228600" y="4495800"/>
            <a:ext cx="8534400" cy="2362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1066800"/>
          </a:xfrm>
        </p:spPr>
        <p:txBody>
          <a:bodyPr>
            <a:normAutofit fontScale="90000"/>
          </a:bodyPr>
          <a:lstStyle/>
          <a:p>
            <a:pPr algn="l"/>
            <a:r>
              <a:rPr lang="en-US" sz="2200" dirty="0"/>
              <a:t/>
            </a:r>
            <a:br>
              <a:rPr lang="en-US" sz="2200" dirty="0"/>
            </a:br>
            <a:r>
              <a:rPr lang="en-US" dirty="0" smtClean="0"/>
              <a:t/>
            </a:r>
            <a:br>
              <a:rPr lang="en-US" dirty="0" smtClean="0"/>
            </a:br>
            <a:r>
              <a:rPr lang="en-US" dirty="0"/>
              <a:t/>
            </a:r>
            <a:br>
              <a:rPr lang="en-US" dirty="0"/>
            </a:br>
            <a:endParaRPr lang="en-US" dirty="0"/>
          </a:p>
        </p:txBody>
      </p:sp>
      <p:pic>
        <p:nvPicPr>
          <p:cNvPr id="4" name="Content Placeholder 3" descr="amazon_sales2.png"/>
          <p:cNvPicPr>
            <a:picLocks noGrp="1" noChangeAspect="1"/>
          </p:cNvPicPr>
          <p:nvPr>
            <p:ph idx="1"/>
          </p:nvPr>
        </p:nvPicPr>
        <p:blipFill>
          <a:blip r:embed="rId2"/>
          <a:stretch>
            <a:fillRect/>
          </a:stretch>
        </p:blipFill>
        <p:spPr>
          <a:xfrm>
            <a:off x="457200" y="3657600"/>
            <a:ext cx="7715400" cy="3124200"/>
          </a:xfrm>
          <a:prstGeom prst="rect">
            <a:avLst/>
          </a:prstGeom>
        </p:spPr>
      </p:pic>
      <p:sp>
        <p:nvSpPr>
          <p:cNvPr id="5" name="Rectangle 4"/>
          <p:cNvSpPr/>
          <p:nvPr/>
        </p:nvSpPr>
        <p:spPr>
          <a:xfrm>
            <a:off x="457200" y="1447800"/>
            <a:ext cx="7543800" cy="2031325"/>
          </a:xfrm>
          <a:prstGeom prst="rect">
            <a:avLst/>
          </a:prstGeom>
        </p:spPr>
        <p:txBody>
          <a:bodyPr wrap="square">
            <a:spAutoFit/>
          </a:bodyPr>
          <a:lstStyle/>
          <a:p>
            <a:pPr>
              <a:buNone/>
            </a:pPr>
            <a:r>
              <a:rPr lang="en-US" dirty="0" smtClean="0"/>
              <a:t>Among the most reviewed, most of the products were seen on the same level of review of 6.1,while about two of the products had a slight increase in reviews.</a:t>
            </a:r>
          </a:p>
          <a:p>
            <a:pPr>
              <a:buNone/>
            </a:pPr>
            <a:r>
              <a:rPr lang="en-US" dirty="0" smtClean="0"/>
              <a:t>The analysis showed a noticeable competition in the reviews and ratings.</a:t>
            </a:r>
          </a:p>
          <a:p>
            <a:pPr>
              <a:buNone/>
            </a:pPr>
            <a:r>
              <a:rPr lang="en-US" dirty="0" smtClean="0"/>
              <a:t>The whole products experienced low stock  I think because of the </a:t>
            </a:r>
            <a:r>
              <a:rPr lang="en-US" dirty="0" err="1" smtClean="0"/>
              <a:t>nonchallant</a:t>
            </a:r>
            <a:r>
              <a:rPr lang="en-US" dirty="0" smtClean="0"/>
              <a:t> </a:t>
            </a:r>
            <a:r>
              <a:rPr lang="en-US" dirty="0" err="1" smtClean="0"/>
              <a:t>behaviours</a:t>
            </a:r>
            <a:r>
              <a:rPr lang="en-US" dirty="0" smtClean="0"/>
              <a:t> of the sellers to restock.</a:t>
            </a:r>
          </a:p>
          <a:p>
            <a:pPr>
              <a:buNone/>
            </a:pPr>
            <a:r>
              <a:rPr lang="en-US" dirty="0" smtClean="0"/>
              <a:t>The brands were shown base on its categories and prime.</a:t>
            </a:r>
          </a:p>
        </p:txBody>
      </p:sp>
      <p:sp>
        <p:nvSpPr>
          <p:cNvPr id="7" name="Rectangle 6"/>
          <p:cNvSpPr/>
          <p:nvPr/>
        </p:nvSpPr>
        <p:spPr>
          <a:xfrm>
            <a:off x="457200" y="990600"/>
            <a:ext cx="2933945" cy="400110"/>
          </a:xfrm>
          <a:prstGeom prst="rect">
            <a:avLst/>
          </a:prstGeom>
        </p:spPr>
        <p:txBody>
          <a:bodyPr wrap="none">
            <a:spAutoFit/>
          </a:bodyPr>
          <a:lstStyle/>
          <a:p>
            <a:r>
              <a:rPr lang="en-US" sz="2000" b="1" u="sng" dirty="0" smtClean="0"/>
              <a:t>PRODUCT PERFORMANCE</a:t>
            </a:r>
            <a:endParaRPr lang="en-US" sz="2000"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6781800" cy="457200"/>
          </a:xfrm>
        </p:spPr>
        <p:txBody>
          <a:bodyPr>
            <a:normAutofit fontScale="90000"/>
          </a:bodyPr>
          <a:lstStyle/>
          <a:p>
            <a:pPr algn="l">
              <a:buFont typeface="Arial" pitchFamily="34" charset="0"/>
              <a:buChar cha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2200" b="1" u="sng" dirty="0" smtClean="0"/>
              <a:t>SELLERS PERFORMANCE</a:t>
            </a:r>
            <a:r>
              <a:rPr lang="en-US" dirty="0"/>
              <a:t/>
            </a:r>
            <a:br>
              <a:rPr lang="en-US" dirty="0"/>
            </a:br>
            <a:r>
              <a:rPr lang="en-US" sz="1800" dirty="0" smtClean="0"/>
              <a:t>The sellers made no satisfactory performances, they exceeded each other with a little percentage which is not a good result.</a:t>
            </a:r>
            <a:br>
              <a:rPr lang="en-US" sz="1800" dirty="0" smtClean="0"/>
            </a:br>
            <a:r>
              <a:rPr lang="en-US" sz="1800" dirty="0" smtClean="0"/>
              <a:t>Most of the sales were delivered by the merchants’</a:t>
            </a:r>
            <a:br>
              <a:rPr lang="en-US" sz="1800" dirty="0" smtClean="0"/>
            </a:br>
            <a:r>
              <a:rPr lang="en-US" sz="1800" dirty="0" smtClean="0"/>
              <a:t>The large and non large sales were seen on the same ratio while the stock level was the same as the sold products.</a:t>
            </a:r>
            <a:r>
              <a:rPr lang="en-US" dirty="0" smtClean="0"/>
              <a:t/>
            </a:r>
            <a:br>
              <a:rPr lang="en-US" dirty="0" smtClean="0"/>
            </a:br>
            <a:endParaRPr lang="en-US" dirty="0"/>
          </a:p>
        </p:txBody>
      </p:sp>
      <p:pic>
        <p:nvPicPr>
          <p:cNvPr id="4" name="Content Placeholder 3" descr="amazon_sales3.png"/>
          <p:cNvPicPr>
            <a:picLocks noGrp="1" noChangeAspect="1"/>
          </p:cNvPicPr>
          <p:nvPr>
            <p:ph idx="1"/>
          </p:nvPr>
        </p:nvPicPr>
        <p:blipFill>
          <a:blip r:embed="rId2"/>
          <a:stretch>
            <a:fillRect/>
          </a:stretch>
        </p:blipFill>
        <p:spPr>
          <a:xfrm>
            <a:off x="152400" y="2514600"/>
            <a:ext cx="8686800" cy="403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VISUAL CHOICES AND RATIONALE</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I used bar chart because I showed the distribution of data points and compared metric values across different groups of the given data. This will help to understand the data intuitively especially during comparison. The length of each bar directly corresponds to the data value, making comparisons easy at a glance.</a:t>
            </a:r>
          </a:p>
          <a:p>
            <a:r>
              <a:rPr lang="en-US" dirty="0" smtClean="0"/>
              <a:t>I used the table chart </a:t>
            </a:r>
            <a:r>
              <a:rPr lang="en-US" dirty="0" err="1" smtClean="0"/>
              <a:t>inorder</a:t>
            </a:r>
            <a:r>
              <a:rPr lang="en-US" dirty="0" smtClean="0"/>
              <a:t> to present detailed and precise data in a structured format. It helped to show specific values and to make precise comparisons.</a:t>
            </a:r>
          </a:p>
          <a:p>
            <a:r>
              <a:rPr lang="en-US" dirty="0" smtClean="0"/>
              <a:t>I also used a semi circle pie chart because it offers more space- efficient way to visualize part to whole relationships compared to a full pie chart.</a:t>
            </a:r>
          </a:p>
          <a:p>
            <a:r>
              <a:rPr lang="en-US" dirty="0" smtClean="0"/>
              <a:t>It helped to compare two major categories(large and non large)while still representing 100% of the data.</a:t>
            </a:r>
          </a:p>
          <a:p>
            <a:r>
              <a:rPr lang="en-US" dirty="0" smtClean="0"/>
              <a:t>It highlighted two main categories simplifying complex data into a concise visuals. </a:t>
            </a:r>
          </a:p>
          <a:p>
            <a:r>
              <a:rPr lang="en-US" dirty="0" smtClean="0"/>
              <a:t>It also takes up less space which is beneficial to dashboards.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RECOMMENDATION AND CONCLUSION</a:t>
            </a:r>
            <a:endParaRPr lang="en-US" b="1" dirty="0"/>
          </a:p>
        </p:txBody>
      </p:sp>
      <p:sp>
        <p:nvSpPr>
          <p:cNvPr id="3" name="Content Placeholder 2"/>
          <p:cNvSpPr>
            <a:spLocks noGrp="1"/>
          </p:cNvSpPr>
          <p:nvPr>
            <p:ph idx="1"/>
          </p:nvPr>
        </p:nvSpPr>
        <p:spPr/>
        <p:txBody>
          <a:bodyPr>
            <a:normAutofit fontScale="62500" lnSpcReduction="20000"/>
          </a:bodyPr>
          <a:lstStyle/>
          <a:p>
            <a:pPr>
              <a:buNone/>
            </a:pPr>
            <a:r>
              <a:rPr lang="en-US" b="1" u="sng" dirty="0" smtClean="0"/>
              <a:t>RECOMMENDATIONS</a:t>
            </a:r>
          </a:p>
          <a:p>
            <a:r>
              <a:rPr lang="en-US" dirty="0" smtClean="0"/>
              <a:t>Amazon should encourage sellers to pull in more reviews from satisfied customers.</a:t>
            </a:r>
          </a:p>
          <a:p>
            <a:r>
              <a:rPr lang="en-US" dirty="0" smtClean="0"/>
              <a:t>They should also encourage sellers to always review their performances by analyzing their sales data to understand what worked and what didn’t.</a:t>
            </a:r>
          </a:p>
          <a:p>
            <a:r>
              <a:rPr lang="en-US" dirty="0" smtClean="0"/>
              <a:t>Amazon should enforce use of data analysts by sellers to make smarter decisions. This will help them to track metrics and KPI’s such as conversion rates, profit margin. It will also help them to get real data that can inform business decisions and help sellers grow quickly and sustainably.</a:t>
            </a:r>
          </a:p>
          <a:p>
            <a:r>
              <a:rPr lang="en-US" dirty="0" smtClean="0"/>
              <a:t>They should encourage brands to measure market share trends as a way to increase category growth in sustainable ways.</a:t>
            </a:r>
          </a:p>
          <a:p>
            <a:pPr>
              <a:buNone/>
            </a:pPr>
            <a:r>
              <a:rPr lang="en-US" b="1" u="sng" dirty="0" smtClean="0"/>
              <a:t>CONCLUSION</a:t>
            </a:r>
          </a:p>
          <a:p>
            <a:pPr>
              <a:buNone/>
            </a:pPr>
            <a:r>
              <a:rPr lang="en-US" dirty="0" smtClean="0"/>
              <a:t>By recommending an innovative sales strategy, my goal is not only to boost sales but to establish a sustainable framework for continued growth and success of sales in Amazon.</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586</Words>
  <Application>Microsoft Office PowerPoint</Application>
  <PresentationFormat>On-screen Show (4:3)</PresentationFormat>
  <Paragraphs>68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DAHEL PROJECT ON AMAZON PRIME SALES BY IVOKE CHINWENDU MABEL</vt:lpstr>
      <vt:lpstr>BACKGROUND PROJECT</vt:lpstr>
      <vt:lpstr>PROJECT OBJECTIVES</vt:lpstr>
      <vt:lpstr>METHODOLOGY</vt:lpstr>
      <vt:lpstr>   </vt:lpstr>
      <vt:lpstr>    SELLERS PERFORMANCE The sellers made no satisfactory performances, they exceeded each other with a little percentage which is not a good result. Most of the sales were delivered by the merchants’ The large and non large sales were seen on the same ratio while the stock level was the same as the sold products. </vt:lpstr>
      <vt:lpstr>VISUAL CHOICES AND RATIONALE</vt:lpstr>
      <vt:lpstr>RECOMMENDATION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DAHEL PROJECT ON AMAZON PRIME SALES</dc:title>
  <dc:creator>MABEL</dc:creator>
  <cp:lastModifiedBy>MABEL</cp:lastModifiedBy>
  <cp:revision>16</cp:revision>
  <dcterms:created xsi:type="dcterms:W3CDTF">2025-05-29T22:19:05Z</dcterms:created>
  <dcterms:modified xsi:type="dcterms:W3CDTF">2025-05-31T01:39:26Z</dcterms:modified>
</cp:coreProperties>
</file>