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313" r:id="rId4"/>
    <p:sldId id="259" r:id="rId5"/>
    <p:sldId id="314" r:id="rId6"/>
    <p:sldId id="310" r:id="rId7"/>
    <p:sldId id="315" r:id="rId8"/>
    <p:sldId id="311" r:id="rId9"/>
    <p:sldId id="262" r:id="rId10"/>
    <p:sldId id="312" r:id="rId11"/>
    <p:sldId id="316" r:id="rId12"/>
    <p:sldId id="353" r:id="rId13"/>
    <p:sldId id="320" r:id="rId14"/>
    <p:sldId id="356" r:id="rId15"/>
    <p:sldId id="354" r:id="rId16"/>
    <p:sldId id="305" r:id="rId17"/>
    <p:sldId id="298" r:id="rId18"/>
    <p:sldId id="303" r:id="rId19"/>
    <p:sldId id="306" r:id="rId20"/>
    <p:sldId id="302" r:id="rId21"/>
    <p:sldId id="308" r:id="rId22"/>
    <p:sldId id="309" r:id="rId23"/>
    <p:sldId id="297" r:id="rId2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DF7F"/>
    <a:srgbClr val="FFF2CC"/>
    <a:srgbClr val="959595"/>
    <a:srgbClr val="A7A59B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8238" autoAdjust="0"/>
  </p:normalViewPr>
  <p:slideViewPr>
    <p:cSldViewPr>
      <p:cViewPr varScale="1">
        <p:scale>
          <a:sx n="53" d="100"/>
          <a:sy n="53" d="100"/>
        </p:scale>
        <p:origin x="1176" y="3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057A0-0C3C-40BD-BA70-BC02FBD7078C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4C8-4A72-4C47-9BF3-B3700F27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5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4C8-4A72-4C47-9BF3-B3700F27FF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8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4C8-4A72-4C47-9BF3-B3700F27FF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1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4C8-4A72-4C47-9BF3-B3700F27FF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4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4C8-4A72-4C47-9BF3-B3700F27FF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8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4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차 산업혁명의 </a:t>
            </a:r>
            <a:r>
              <a:rPr lang="ko-KR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핵심키워드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사물인터넷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(Internet of Things,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약어로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IoT)은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무선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통신을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이용해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각종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사물을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연결하는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기술을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의미한다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</a:p>
          <a:p>
            <a:pPr>
              <a:defRPr/>
            </a:pP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인터넷으로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연결된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사물들이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데이터를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주고받아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스스로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분석하고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학습한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정보를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사용자에게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제공하거나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사용자가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이를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원격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조정할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수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있는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인공지능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기술이다</a:t>
            </a:r>
            <a:endParaRPr lang="EN-US" altLang="en-US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 err="1"/>
              <a:t>마이크로컨트롤러와</a:t>
            </a:r>
            <a:r>
              <a:rPr lang="ko-KR" altLang="en-US" dirty="0"/>
              <a:t> 마이크로프로세서 모두 </a:t>
            </a:r>
            <a:r>
              <a:rPr lang="en-US" altLang="ko-KR" dirty="0"/>
              <a:t>CPU</a:t>
            </a:r>
            <a:r>
              <a:rPr lang="ko-KR" altLang="en-US" dirty="0"/>
              <a:t>를 갖고 있음</a:t>
            </a:r>
          </a:p>
          <a:p>
            <a:pPr>
              <a:defRPr/>
            </a:pPr>
            <a:r>
              <a:rPr lang="ko-KR" altLang="en-US" dirty="0"/>
              <a:t>언뜻 보면 차이가 없을 수 있으나 마이크로 컨트롤러는 </a:t>
            </a:r>
            <a:r>
              <a:rPr lang="en-US" altLang="ko-KR" dirty="0"/>
              <a:t>I/O</a:t>
            </a:r>
            <a:r>
              <a:rPr lang="ko-KR" altLang="en-US" dirty="0"/>
              <a:t>의 기능이 강하다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마이크로프로세서는 하드웨어를 </a:t>
            </a:r>
            <a:r>
              <a:rPr lang="ko-KR" altLang="en-US" dirty="0" err="1"/>
              <a:t>구동시키기</a:t>
            </a:r>
            <a:r>
              <a:rPr lang="ko-KR" altLang="en-US" dirty="0"/>
              <a:t> 위해 필요한 트랜지스터인 </a:t>
            </a:r>
            <a:r>
              <a:rPr lang="en-US" altLang="ko-KR" dirty="0"/>
              <a:t>I/O</a:t>
            </a:r>
            <a:r>
              <a:rPr lang="ko-KR" altLang="en-US" dirty="0"/>
              <a:t>기능이 약함 그러나 프로세싱 기능이 강하여 마이크로 컨트롤러보다 뇌의 역할을 한다 할 수 있음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라즈베리파이</a:t>
            </a:r>
            <a:r>
              <a:rPr lang="ko-KR" altLang="en-US" dirty="0"/>
              <a:t> 범용성</a:t>
            </a:r>
          </a:p>
          <a:p>
            <a:pPr>
              <a:defRPr/>
            </a:pPr>
            <a:r>
              <a:rPr lang="ko-KR" altLang="en-US" dirty="0" err="1"/>
              <a:t>라즈베리파이를</a:t>
            </a:r>
            <a:r>
              <a:rPr lang="ko-KR" altLang="en-US" dirty="0"/>
              <a:t> 한마디로 말하자면 "초소형 컴퓨터" 입니다. 성능은 일반 컴퓨터보다 좋지 않지만 기능은 일반컴퓨터와 같습니다. 컴퓨터와 마찬가지로 </a:t>
            </a:r>
            <a:r>
              <a:rPr lang="ko-KR" altLang="en-US" dirty="0" err="1"/>
              <a:t>RAM,CPU가</a:t>
            </a:r>
            <a:r>
              <a:rPr lang="ko-KR" altLang="en-US" dirty="0"/>
              <a:t> </a:t>
            </a:r>
            <a:r>
              <a:rPr lang="ko-KR" altLang="en-US" dirty="0" err="1"/>
              <a:t>장착되어있고</a:t>
            </a:r>
            <a:r>
              <a:rPr lang="ko-KR" altLang="en-US" dirty="0"/>
              <a:t>, </a:t>
            </a:r>
            <a:r>
              <a:rPr lang="ko-KR" altLang="en-US" dirty="0" err="1"/>
              <a:t>USB포트와</a:t>
            </a:r>
            <a:r>
              <a:rPr lang="ko-KR" altLang="en-US" dirty="0"/>
              <a:t> </a:t>
            </a:r>
            <a:r>
              <a:rPr lang="ko-KR" altLang="en-US" dirty="0" err="1"/>
              <a:t>HDMI입력</a:t>
            </a:r>
            <a:r>
              <a:rPr lang="ko-KR" altLang="en-US" dirty="0"/>
              <a:t>, </a:t>
            </a:r>
            <a:r>
              <a:rPr lang="ko-KR" altLang="en-US" dirty="0" err="1"/>
              <a:t>랜선포트등</a:t>
            </a:r>
            <a:r>
              <a:rPr lang="ko-KR" altLang="en-US" dirty="0"/>
              <a:t> 작지만 </a:t>
            </a:r>
            <a:r>
              <a:rPr lang="ko-KR" altLang="en-US" dirty="0" err="1"/>
              <a:t>있을건</a:t>
            </a:r>
            <a:r>
              <a:rPr lang="ko-KR" altLang="en-US" dirty="0"/>
              <a:t> </a:t>
            </a:r>
            <a:r>
              <a:rPr lang="ko-KR" altLang="en-US" dirty="0" err="1"/>
              <a:t>다있는</a:t>
            </a:r>
            <a:r>
              <a:rPr lang="ko-KR" altLang="en-US" dirty="0"/>
              <a:t> 초소형 컴퓨터 입니다. 일반적으로 </a:t>
            </a:r>
            <a:r>
              <a:rPr lang="ko-KR" altLang="en-US" dirty="0" err="1"/>
              <a:t>라즈베리파이는</a:t>
            </a:r>
            <a:r>
              <a:rPr lang="ko-KR" altLang="en-US" dirty="0"/>
              <a:t> 리눅스 기반의 </a:t>
            </a:r>
            <a:r>
              <a:rPr lang="ko-KR" altLang="en-US" dirty="0" err="1"/>
              <a:t>라즈비안</a:t>
            </a:r>
            <a:r>
              <a:rPr lang="ko-KR" altLang="en-US" dirty="0"/>
              <a:t> </a:t>
            </a:r>
            <a:r>
              <a:rPr lang="ko-KR" altLang="en-US" dirty="0" err="1"/>
              <a:t>os를</a:t>
            </a:r>
            <a:r>
              <a:rPr lang="ko-KR" altLang="en-US" dirty="0"/>
              <a:t> </a:t>
            </a:r>
            <a:r>
              <a:rPr lang="ko-KR" altLang="en-US" dirty="0" err="1"/>
              <a:t>SD카드에</a:t>
            </a:r>
            <a:r>
              <a:rPr lang="ko-KR" altLang="en-US" dirty="0"/>
              <a:t> 저장하여 운영체제를 </a:t>
            </a:r>
            <a:r>
              <a:rPr lang="ko-KR" altLang="en-US" dirty="0" err="1"/>
              <a:t>구동할수있습니다</a:t>
            </a:r>
            <a:r>
              <a:rPr lang="ko-KR" altLang="en-US" dirty="0"/>
              <a:t>. 한국에서는 운영체제로 주로 </a:t>
            </a:r>
            <a:r>
              <a:rPr lang="ko-KR" altLang="en-US" dirty="0" err="1"/>
              <a:t>Windows를</a:t>
            </a:r>
            <a:r>
              <a:rPr lang="ko-KR" altLang="en-US" dirty="0"/>
              <a:t> 많이 사용합니다.</a:t>
            </a:r>
          </a:p>
          <a:p>
            <a:pPr>
              <a:defRPr/>
            </a:pPr>
            <a:r>
              <a:rPr lang="ko-KR" altLang="en-US" dirty="0" err="1"/>
              <a:t>라즈베리파이와</a:t>
            </a:r>
            <a:r>
              <a:rPr lang="ko-KR" altLang="en-US" dirty="0"/>
              <a:t> 일반컴퓨터의 차이점은 </a:t>
            </a:r>
            <a:r>
              <a:rPr lang="ko-KR" altLang="en-US" dirty="0" err="1"/>
              <a:t>라즈베리파이는</a:t>
            </a:r>
            <a:r>
              <a:rPr lang="ko-KR" altLang="en-US" dirty="0"/>
              <a:t> 활용도가 높다는 것입니다.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여러 센서와 </a:t>
            </a:r>
            <a:r>
              <a:rPr lang="ko-KR" altLang="en-US" dirty="0" err="1"/>
              <a:t>엑츄에이터를</a:t>
            </a:r>
            <a:r>
              <a:rPr lang="ko-KR" altLang="en-US" dirty="0"/>
              <a:t> 연결하여 직접 프로그래밍하여 프로젝트를 </a:t>
            </a:r>
            <a:r>
              <a:rPr lang="ko-KR" altLang="en-US" dirty="0" err="1"/>
              <a:t>구현할수있습니다</a:t>
            </a:r>
            <a:r>
              <a:rPr lang="ko-KR" altLang="en-US" dirty="0"/>
              <a:t>.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카메라를 부착하여 안드로이드 앱과 연동하여 원격으로 화면을 </a:t>
            </a:r>
            <a:r>
              <a:rPr lang="ko-KR" altLang="en-US" dirty="0" err="1"/>
              <a:t>볼수도</a:t>
            </a:r>
            <a:r>
              <a:rPr lang="ko-KR" altLang="en-US" dirty="0"/>
              <a:t> 있고, 워터 펌프를 이용해 원하는 시간에 자동으로 화분에 물을 </a:t>
            </a:r>
            <a:r>
              <a:rPr lang="ko-KR" altLang="en-US" dirty="0" err="1"/>
              <a:t>줄수도있습니다</a:t>
            </a:r>
            <a:r>
              <a:rPr lang="ko-KR" altLang="en-US" dirty="0"/>
              <a:t>. 이외에 상상만 해왔던 여러 프로젝트들을 </a:t>
            </a:r>
            <a:r>
              <a:rPr lang="ko-KR" altLang="en-US" dirty="0" err="1"/>
              <a:t>실현할수있습니다</a:t>
            </a:r>
            <a:r>
              <a:rPr lang="ko-KR" altLang="en-US" dirty="0"/>
              <a:t>.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오픈 소스를 기반으로 한 단일 보드 마이크로컨트롤러로 완성된 보드(상품)와 관련 개발 도구 및 환경을 말한다.</a:t>
            </a:r>
          </a:p>
          <a:p>
            <a:pPr>
              <a:defRPr/>
            </a:pPr>
            <a:r>
              <a:rPr lang="ko-KR" altLang="en-US"/>
              <a:t>아두이노는 다수의 스위치나 센서로부터 값을 받아들여, LED나 모터와 같은 외부 전자 장치들을 통제함으로써 환경과 상호작용이 가능한 물건을 만들어 낼 수 있다. 임베디드 시스템 중의 하나로 쉽게 개발할 수 있는 환경을 이용하여, 장치를 제어할 수 있다.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현대인들의 삶에서 매일 사용할 수 있는 기술에 초점을 맞춰 사용이 편리하고 높은 활용성 고려</a:t>
            </a: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차 혁명의 대표 기술인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IoT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를 집에 접목시킨 스마트 홈 기술이  향후 미래 기술로 급부상 </a:t>
            </a: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많은 시간을 사람들이 집에서 보냄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집 내부 온도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가스밸브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잠금장치 등의 시스템을 제어할 수 있음</a:t>
            </a: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en-US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1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홈 시스템을 더 효율적이고 편리하게 제어하기 위해 무선통신 기술 활용을 고려</a:t>
            </a:r>
            <a:endParaRPr lang="en-US" altLang="ko-KR" sz="1200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2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Io</a:t>
            </a:r>
            <a:r>
              <a:rPr lang="en-US" altLang="ko-KR" sz="1200" dirty="0">
                <a:solidFill>
                  <a:srgbClr val="000000"/>
                </a:solidFill>
                <a:latin typeface="함초롬바탕"/>
                <a:ea typeface="함초롬바탕"/>
              </a:rPr>
              <a:t>T </a:t>
            </a: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기술을 활용하여 기존 아날로그 </a:t>
            </a:r>
            <a:r>
              <a:rPr lang="ko-KR" altLang="en-US" sz="1200" dirty="0" err="1">
                <a:solidFill>
                  <a:srgbClr val="000000"/>
                </a:solidFill>
                <a:latin typeface="함초롬바탕"/>
                <a:ea typeface="함초롬바탕"/>
              </a:rPr>
              <a:t>잠금장치보다</a:t>
            </a: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 효율적이고 보안성을 갖춘 기술 고려</a:t>
            </a:r>
            <a:endParaRPr lang="en-US" altLang="ko-KR" sz="12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현대인들의 삶에서 매일 사용할 수 있는 기술에 초점을 맞춰 사용이 편리하고 높은 활용성 고려</a:t>
            </a:r>
            <a:endParaRPr lang="en-US" altLang="ko-KR" sz="12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2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일상 속에서 필수적인 것임에도 번번히 놓치는 </a:t>
            </a:r>
            <a:r>
              <a:rPr lang="ko-KR" altLang="en-US" sz="1200" dirty="0" err="1">
                <a:solidFill>
                  <a:srgbClr val="000000"/>
                </a:solidFill>
                <a:latin typeface="함초롬바탕"/>
                <a:ea typeface="함초롬바탕"/>
              </a:rPr>
              <a:t>것중</a:t>
            </a: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 하나인 날씨정보와 날씨에 맞는 데일리 물품을 준비하는데 시간 절약을 시켜 삶의 질을 높임  </a:t>
            </a:r>
            <a:endParaRPr lang="ko-KR" altLang="en-US" sz="1200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en-US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3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작품은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기술을 홈 서비스에 접목해 사용자가 더 안전하고 스마트한 삶을 살 수 있도록 해준다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삶에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녹아들어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편리하면서도 데일리로 이용 가능한 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제공하기 위해 외출하고 귀가할 때 이용 가능한 서비스를 구현했다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집에 귀가할 때 음성 명령을 내려 현관 외부에 설치된 카메라가 얼굴 인식을 하여 자동으로 잠금이 해제되고 문이 열린다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집에서 외출 시에는 음성 명령 하나면 날씨 정보를 분석하여 날마다 필요한 데일리 물품을 준비해준다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기온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강수 확률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 농도 등의 날씨 정보 알림을 전달하고 우산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 마스크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겉옷 등 외출 시 필요한 물품을 사용자가 쉽게 준비할 수 있도록 도와주는 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제공할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altLang="en-US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0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1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2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2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8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8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8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7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0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8560" y="10161"/>
            <a:ext cx="5323332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2145" y="10160"/>
            <a:ext cx="5189855" cy="6858000"/>
          </a:xfrm>
          <a:custGeom>
            <a:avLst/>
            <a:gdLst/>
            <a:ahLst/>
            <a:cxnLst/>
            <a:rect l="l" t="t" r="r" b="b"/>
            <a:pathLst>
              <a:path w="5189855" h="6858000">
                <a:moveTo>
                  <a:pt x="5189748" y="2082291"/>
                </a:moveTo>
                <a:lnTo>
                  <a:pt x="3557417" y="2082291"/>
                </a:lnTo>
                <a:lnTo>
                  <a:pt x="4013093" y="2502789"/>
                </a:lnTo>
                <a:lnTo>
                  <a:pt x="0" y="6857999"/>
                </a:lnTo>
                <a:lnTo>
                  <a:pt x="5189748" y="6857999"/>
                </a:lnTo>
                <a:lnTo>
                  <a:pt x="5189748" y="2082291"/>
                </a:lnTo>
                <a:close/>
              </a:path>
              <a:path w="5189855" h="6858000">
                <a:moveTo>
                  <a:pt x="5189748" y="0"/>
                </a:moveTo>
                <a:lnTo>
                  <a:pt x="1300785" y="0"/>
                </a:lnTo>
                <a:lnTo>
                  <a:pt x="3556782" y="2082927"/>
                </a:lnTo>
                <a:lnTo>
                  <a:pt x="3557417" y="2082291"/>
                </a:lnTo>
                <a:lnTo>
                  <a:pt x="5189748" y="2082291"/>
                </a:lnTo>
                <a:lnTo>
                  <a:pt x="518974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51313" y="2743200"/>
            <a:ext cx="2772410" cy="0"/>
          </a:xfrm>
          <a:custGeom>
            <a:avLst/>
            <a:gdLst/>
            <a:ahLst/>
            <a:cxnLst/>
            <a:rect l="l" t="t" r="r" b="b"/>
            <a:pathLst>
              <a:path w="2772410">
                <a:moveTo>
                  <a:pt x="0" y="0"/>
                </a:moveTo>
                <a:lnTo>
                  <a:pt x="2771965" y="0"/>
                </a:lnTo>
              </a:path>
            </a:pathLst>
          </a:custGeom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51722" y="4929203"/>
            <a:ext cx="2217401" cy="371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86409">
              <a:spcBef>
                <a:spcPts val="735"/>
              </a:spcBef>
            </a:pPr>
            <a:r>
              <a:rPr lang="en-US" b="1" spc="-25" dirty="0" err="1">
                <a:solidFill>
                  <a:srgbClr val="333333"/>
                </a:solidFill>
                <a:latin typeface="+mn-ea"/>
                <a:cs typeface="Noto Sans CJK JP Regular"/>
              </a:rPr>
              <a:t>Tave</a:t>
            </a:r>
            <a:r>
              <a:rPr lang="en-US" b="1" spc="-25" dirty="0">
                <a:solidFill>
                  <a:srgbClr val="333333"/>
                </a:solidFill>
                <a:latin typeface="+mn-ea"/>
                <a:cs typeface="Noto Sans CJK JP Regular"/>
              </a:rPr>
              <a:t> Project</a:t>
            </a:r>
            <a:endParaRPr lang="en-US" altLang="ko-KR" b="1" spc="-25" dirty="0">
              <a:solidFill>
                <a:srgbClr val="333333"/>
              </a:solidFill>
              <a:latin typeface="+mn-ea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4200" y="6383324"/>
            <a:ext cx="11080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ko-KR" sz="1600" b="1" spc="25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2018.05.25</a:t>
            </a:r>
            <a:endParaRPr sz="1050" b="1" dirty="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88238" y="4707930"/>
            <a:ext cx="1944370" cy="45719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243" y="0"/>
                </a:lnTo>
              </a:path>
            </a:pathLst>
          </a:custGeom>
          <a:ln w="762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88239" y="6660464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243" y="0"/>
                </a:lnTo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A3E63-6B1A-432D-8A3B-5771A5C814F9}"/>
              </a:ext>
            </a:extLst>
          </p:cNvPr>
          <p:cNvSpPr txBox="1"/>
          <p:nvPr/>
        </p:nvSpPr>
        <p:spPr>
          <a:xfrm>
            <a:off x="10445402" y="5305460"/>
            <a:ext cx="1635106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조성준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박상범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340D1F-1DE2-4EDC-B7D2-A4A1D74C0EF2}"/>
              </a:ext>
            </a:extLst>
          </p:cNvPr>
          <p:cNvSpPr/>
          <p:nvPr/>
        </p:nvSpPr>
        <p:spPr>
          <a:xfrm>
            <a:off x="751313" y="1143000"/>
            <a:ext cx="7620000" cy="1295380"/>
          </a:xfrm>
          <a:prstGeom prst="roundRect">
            <a:avLst/>
          </a:prstGeom>
          <a:noFill/>
          <a:ln w="76200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홈</a:t>
            </a:r>
            <a:r>
              <a:rPr lang="ko-KR" altLang="en-US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IoT </a:t>
            </a:r>
            <a:r>
              <a:rPr lang="ko-KR" altLang="en-US" sz="32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서비스</a:t>
            </a:r>
            <a:r>
              <a:rPr lang="ko-KR" altLang="en-US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en-US" altLang="ko-KR" sz="3200" b="1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fontAlgn="base"/>
            <a:r>
              <a:rPr lang="en-US" altLang="ko-KR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 using by Arduino &amp; Raspberry 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6FF6-065E-4CAC-A6AF-2243F4E6C667}"/>
              </a:ext>
            </a:extLst>
          </p:cNvPr>
          <p:cNvSpPr txBox="1"/>
          <p:nvPr/>
        </p:nvSpPr>
        <p:spPr>
          <a:xfrm>
            <a:off x="339706" y="5967825"/>
            <a:ext cx="5984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차 산업 혁명 연구 동아리</a:t>
            </a:r>
            <a:endParaRPr lang="en-US" altLang="ko-KR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Technology Wave</a:t>
            </a:r>
            <a:endParaRPr lang="ko-KR" altLang="en-US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22"/>
          <p:cNvSpPr/>
          <p:nvPr/>
        </p:nvSpPr>
        <p:spPr>
          <a:xfrm>
            <a:off x="6433526" y="2133600"/>
            <a:ext cx="5334001" cy="3810000"/>
          </a:xfrm>
          <a:prstGeom prst="roundRect">
            <a:avLst>
              <a:gd name="adj" fmla="val 11867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D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0" name="object 4"/>
          <p:cNvSpPr txBox="1"/>
          <p:nvPr/>
        </p:nvSpPr>
        <p:spPr>
          <a:xfrm>
            <a:off x="304800" y="94957"/>
            <a:ext cx="92964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라즈베리 파이 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&amp; </a:t>
            </a: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아두이노란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800" b="1" spc="-6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29033" y="2416634"/>
            <a:ext cx="5029201" cy="402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dirty="0"/>
              <a:t>마이크로 컨트롤러로 구성된 싱글 보드</a:t>
            </a:r>
            <a:r>
              <a:rPr lang="ko-KR" altLang="en-US" sz="2000" dirty="0"/>
              <a:t> 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 dirty="0"/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dirty="0"/>
              <a:t>오픈소스 기반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 dirty="0"/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dirty="0"/>
              <a:t>센서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모터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타이머 등의 전자장치 제어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000" b="1" dirty="0"/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dirty="0"/>
              <a:t>높은 범용성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600" dirty="0"/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6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927" y="1861806"/>
            <a:ext cx="5334001" cy="45792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2363EA-6796-4A30-A31C-D8D19622BBF7}"/>
              </a:ext>
            </a:extLst>
          </p:cNvPr>
          <p:cNvSpPr txBox="1"/>
          <p:nvPr/>
        </p:nvSpPr>
        <p:spPr>
          <a:xfrm>
            <a:off x="152400" y="8011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883A1D-9017-4B0A-A11B-08847DA7DF01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FEB-FCE6-449D-96DB-5CB07C29A965}"/>
              </a:ext>
            </a:extLst>
          </p:cNvPr>
          <p:cNvSpPr txBox="1"/>
          <p:nvPr/>
        </p:nvSpPr>
        <p:spPr>
          <a:xfrm>
            <a:off x="4512129" y="4389846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아이디어 제안 배경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9F151-92B3-458B-8EAA-052C632AB787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8CF5F0-EA17-4E85-A5DF-D78C31F84AF0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07031F-D8D6-417E-871C-BDD2CA4D3D8C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EF1CF-03CE-4F63-B3AA-AC31ED3128FE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324507-BD5E-4DB2-B2C3-5589B90EF9C1}"/>
              </a:ext>
            </a:extLst>
          </p:cNvPr>
          <p:cNvSpPr/>
          <p:nvPr/>
        </p:nvSpPr>
        <p:spPr>
          <a:xfrm>
            <a:off x="685800" y="917808"/>
            <a:ext cx="3276598" cy="6942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object 4"/>
          <p:cNvSpPr txBox="1"/>
          <p:nvPr/>
        </p:nvSpPr>
        <p:spPr>
          <a:xfrm>
            <a:off x="304800" y="94957"/>
            <a:ext cx="76200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 dirty="0">
                <a:solidFill>
                  <a:schemeClr val="accent4"/>
                </a:solidFill>
                <a:latin typeface="+mj-ea"/>
              </a:rPr>
              <a:t>아이디어 제안 배경 및 고려사항</a:t>
            </a:r>
          </a:p>
        </p:txBody>
      </p:sp>
      <p:sp>
        <p:nvSpPr>
          <p:cNvPr id="51" name="object 30"/>
          <p:cNvSpPr txBox="1"/>
          <p:nvPr/>
        </p:nvSpPr>
        <p:spPr>
          <a:xfrm>
            <a:off x="4145279" y="4466752"/>
            <a:ext cx="7524896" cy="28761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30000"/>
              </a:lnSpc>
              <a:spcBef>
                <a:spcPts val="95"/>
              </a:spcBef>
              <a:defRPr/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Noto Sans CJK JP Regular"/>
              </a:rPr>
              <a:t> </a:t>
            </a:r>
            <a:endParaRPr lang="en-US" altLang="ko-KR" sz="14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Noto Sans CJK JP Regular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876799" y="1773044"/>
            <a:ext cx="6968124" cy="4114800"/>
          </a:xfrm>
          <a:prstGeom prst="roundRect">
            <a:avLst>
              <a:gd name="adj" fmla="val 11867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D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C3709B-469E-4858-9B7F-FAA94C1EFE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6783" y="1380231"/>
            <a:ext cx="5181599" cy="5324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EDC41-9325-4D85-BA80-9639109A49F7}"/>
              </a:ext>
            </a:extLst>
          </p:cNvPr>
          <p:cNvSpPr txBox="1"/>
          <p:nvPr/>
        </p:nvSpPr>
        <p:spPr>
          <a:xfrm>
            <a:off x="5112833" y="1618069"/>
            <a:ext cx="6658325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차 혁명의 대표 기술인 스마트 홈 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IoT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 기술이  향후 미래 기술로 급 부상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집 내부 온도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가스밸브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문 잠금장치 등의 시스템을 제어하여 시간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에너지 절약 가능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편리하고 높은 활용성으로 현대인들의 삶의 질을 향상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BE327-0A53-49DA-BA35-AB765CFC384F}"/>
              </a:ext>
            </a:extLst>
          </p:cNvPr>
          <p:cNvSpPr txBox="1"/>
          <p:nvPr/>
        </p:nvSpPr>
        <p:spPr>
          <a:xfrm>
            <a:off x="914400" y="1048731"/>
            <a:ext cx="304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아이디어 제안 배경</a:t>
            </a:r>
          </a:p>
        </p:txBody>
      </p:sp>
    </p:spTree>
    <p:extLst>
      <p:ext uri="{BB962C8B-B14F-4D97-AF65-F5344CB8AC3E}">
        <p14:creationId xmlns:p14="http://schemas.microsoft.com/office/powerpoint/2010/main" val="341536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C3709B-469E-4858-9B7F-FAA94C1E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2" y="1745795"/>
            <a:ext cx="4493987" cy="461783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object 4"/>
          <p:cNvSpPr txBox="1"/>
          <p:nvPr/>
        </p:nvSpPr>
        <p:spPr>
          <a:xfrm>
            <a:off x="304800" y="94957"/>
            <a:ext cx="76200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 dirty="0">
                <a:solidFill>
                  <a:schemeClr val="accent4"/>
                </a:solidFill>
                <a:latin typeface="+mj-ea"/>
              </a:rPr>
              <a:t>아이디어 제안 배경 및 고려사항</a:t>
            </a:r>
          </a:p>
        </p:txBody>
      </p:sp>
      <p:sp>
        <p:nvSpPr>
          <p:cNvPr id="51" name="object 30"/>
          <p:cNvSpPr txBox="1"/>
          <p:nvPr/>
        </p:nvSpPr>
        <p:spPr>
          <a:xfrm>
            <a:off x="4373880" y="4446308"/>
            <a:ext cx="7524896" cy="28761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30000"/>
              </a:lnSpc>
              <a:spcBef>
                <a:spcPts val="95"/>
              </a:spcBef>
              <a:defRPr/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Noto Sans CJK JP Regular"/>
              </a:rPr>
              <a:t> </a:t>
            </a:r>
            <a:endParaRPr lang="en-US" altLang="ko-KR" sz="14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Noto Sans CJK JP Regular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5334000" y="935147"/>
            <a:ext cx="6324599" cy="5681989"/>
          </a:xfrm>
          <a:prstGeom prst="roundRect">
            <a:avLst>
              <a:gd name="adj" fmla="val 11867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D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690928" y="814982"/>
            <a:ext cx="6087760" cy="557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0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홈 시스템을 효율적이고 편리한 제어를 위해 무선통신 기술 활용을 고려</a:t>
            </a:r>
            <a:endParaRPr lang="en-US" altLang="ko-KR" sz="20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Io</a:t>
            </a:r>
            <a:r>
              <a:rPr lang="en-US" altLang="ko-KR" sz="2000" b="1" dirty="0">
                <a:solidFill>
                  <a:srgbClr val="000000"/>
                </a:solidFill>
                <a:latin typeface="+mj-ea"/>
                <a:ea typeface="+mj-ea"/>
              </a:rPr>
              <a:t>T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기술을 활용하여 기존 아날로그</a:t>
            </a:r>
            <a:r>
              <a:rPr lang="en-US" altLang="ko-KR" sz="20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잠금 장치보다 효율적인 기술 고려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날씨정보를 기반으로  데일리 물품을 준비할 수 있는 스마트 기술 고려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음성인식 기술을 도입하여 인공지능 </a:t>
            </a:r>
            <a:r>
              <a:rPr lang="en-US" altLang="ko-KR" sz="2000" b="1" dirty="0">
                <a:solidFill>
                  <a:srgbClr val="000000"/>
                </a:solidFill>
                <a:latin typeface="+mj-ea"/>
                <a:ea typeface="+mj-ea"/>
              </a:rPr>
              <a:t>IoT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기술 활용</a:t>
            </a:r>
            <a:endParaRPr lang="ko-KR" altLang="en-US" sz="20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DD6ABB-9380-4BEB-A55B-C195866C7F44}"/>
              </a:ext>
            </a:extLst>
          </p:cNvPr>
          <p:cNvSpPr/>
          <p:nvPr/>
        </p:nvSpPr>
        <p:spPr>
          <a:xfrm>
            <a:off x="1095581" y="1015478"/>
            <a:ext cx="3276598" cy="6942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D76F2-5C5E-4E2D-9A82-AB74A510D4EA}"/>
              </a:ext>
            </a:extLst>
          </p:cNvPr>
          <p:cNvSpPr txBox="1"/>
          <p:nvPr/>
        </p:nvSpPr>
        <p:spPr>
          <a:xfrm>
            <a:off x="2008171" y="1174075"/>
            <a:ext cx="304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고려 사항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88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39B6435-E089-436F-87F5-183AEB6B88E8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5F3EC-B3DE-45F2-8B4F-F2F9FEE93080}"/>
              </a:ext>
            </a:extLst>
          </p:cNvPr>
          <p:cNvSpPr txBox="1"/>
          <p:nvPr/>
        </p:nvSpPr>
        <p:spPr>
          <a:xfrm>
            <a:off x="4648200" y="439420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        작품 개요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4E4C72-BBBC-4C68-A0D3-6869D026FAA9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FAD251-552F-4A4F-A38D-BB3090932704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240EBE-7B08-4B78-BACB-461F7C894761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594AD7-A9BD-4CE2-8D4D-396EF9ECD940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3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otì ëí ì´ë¯¸ì§ ê²ìê²°ê³¼">
            <a:extLst>
              <a:ext uri="{FF2B5EF4-FFF2-40B4-BE49-F238E27FC236}">
                <a16:creationId xmlns:a16="http://schemas.microsoft.com/office/drawing/2014/main" id="{3300A939-99E8-495B-8352-30FB608D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94" y="2404589"/>
            <a:ext cx="4542767" cy="216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object 4"/>
          <p:cNvSpPr txBox="1"/>
          <p:nvPr/>
        </p:nvSpPr>
        <p:spPr>
          <a:xfrm>
            <a:off x="304800" y="94957"/>
            <a:ext cx="76200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 dirty="0">
                <a:solidFill>
                  <a:schemeClr val="accent4"/>
                </a:solidFill>
                <a:latin typeface="+mj-ea"/>
              </a:rPr>
              <a:t>작품개요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399543-38B6-463C-ABD6-4324A300BA80}"/>
              </a:ext>
            </a:extLst>
          </p:cNvPr>
          <p:cNvGrpSpPr/>
          <p:nvPr/>
        </p:nvGrpSpPr>
        <p:grpSpPr>
          <a:xfrm>
            <a:off x="592019" y="240864"/>
            <a:ext cx="3040526" cy="1605556"/>
            <a:chOff x="533400" y="1148896"/>
            <a:chExt cx="2319766" cy="276832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33400" y="2286000"/>
              <a:ext cx="2286000" cy="1631216"/>
            </a:xfrm>
            <a:prstGeom prst="roundRect">
              <a:avLst>
                <a:gd name="adj" fmla="val 118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rgbClr val="FFD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3366" y="1148896"/>
              <a:ext cx="2209800" cy="2618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ko-KR" b="1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0000"/>
                  </a:solidFill>
                  <a:latin typeface="+mn-ea"/>
                </a:rPr>
                <a:t>날씨정보기반 데일리 키트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22172A-0B72-4E46-99D4-D00901AF4AFE}"/>
              </a:ext>
            </a:extLst>
          </p:cNvPr>
          <p:cNvSpPr txBox="1"/>
          <p:nvPr/>
        </p:nvSpPr>
        <p:spPr>
          <a:xfrm>
            <a:off x="8388473" y="1064142"/>
            <a:ext cx="3192678" cy="2248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i="0" u="none" strike="noStrike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i="0" u="none" strike="noStrik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DFFDF04-127E-4F2F-B427-9AEB3271282A}"/>
              </a:ext>
            </a:extLst>
          </p:cNvPr>
          <p:cNvSpPr/>
          <p:nvPr/>
        </p:nvSpPr>
        <p:spPr>
          <a:xfrm rot="2385156">
            <a:off x="3792226" y="1999568"/>
            <a:ext cx="1175059" cy="8957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730F2C9-F732-4D53-A2B6-3F9EC5F97800}"/>
              </a:ext>
            </a:extLst>
          </p:cNvPr>
          <p:cNvSpPr/>
          <p:nvPr/>
        </p:nvSpPr>
        <p:spPr>
          <a:xfrm rot="8101613">
            <a:off x="7344897" y="1915494"/>
            <a:ext cx="1159805" cy="8957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C068BE6-A89B-428F-A250-B1717EADA324}"/>
              </a:ext>
            </a:extLst>
          </p:cNvPr>
          <p:cNvSpPr/>
          <p:nvPr/>
        </p:nvSpPr>
        <p:spPr>
          <a:xfrm rot="16200000">
            <a:off x="5744909" y="4648338"/>
            <a:ext cx="955250" cy="8957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0DACB3-FC83-468F-8A87-535176D746A5}"/>
              </a:ext>
            </a:extLst>
          </p:cNvPr>
          <p:cNvGrpSpPr/>
          <p:nvPr/>
        </p:nvGrpSpPr>
        <p:grpSpPr>
          <a:xfrm>
            <a:off x="4724400" y="5065497"/>
            <a:ext cx="3040526" cy="1787156"/>
            <a:chOff x="533400" y="1148897"/>
            <a:chExt cx="2319766" cy="3081438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BA33284-7A6D-4BBB-8F2A-016F7FC7AE87}"/>
                </a:ext>
              </a:extLst>
            </p:cNvPr>
            <p:cNvSpPr/>
            <p:nvPr/>
          </p:nvSpPr>
          <p:spPr>
            <a:xfrm>
              <a:off x="533400" y="2286000"/>
              <a:ext cx="2286000" cy="1631216"/>
            </a:xfrm>
            <a:prstGeom prst="roundRect">
              <a:avLst>
                <a:gd name="adj" fmla="val 118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rgbClr val="FFD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7CCDA3-10BC-4413-AB73-70684918822C}"/>
                </a:ext>
              </a:extLst>
            </p:cNvPr>
            <p:cNvSpPr txBox="1"/>
            <p:nvPr/>
          </p:nvSpPr>
          <p:spPr>
            <a:xfrm>
              <a:off x="643366" y="1148897"/>
              <a:ext cx="2209800" cy="308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ko-KR" b="1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0000"/>
                  </a:solidFill>
                  <a:latin typeface="+mn-ea"/>
                </a:rPr>
                <a:t>구글 </a:t>
              </a:r>
              <a:r>
                <a:rPr lang="ko-KR" altLang="en-US" sz="1600" b="1" dirty="0" err="1">
                  <a:solidFill>
                    <a:srgbClr val="000000"/>
                  </a:solidFill>
                  <a:latin typeface="+mn-ea"/>
                </a:rPr>
                <a:t>어시스턴트</a:t>
              </a:r>
              <a:r>
                <a:rPr lang="ko-KR" altLang="en-US" sz="1600" b="1" dirty="0">
                  <a:solidFill>
                    <a:srgbClr val="000000"/>
                  </a:solidFill>
                  <a:latin typeface="+mn-ea"/>
                </a:rPr>
                <a:t> 음성인식</a:t>
              </a: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776BF06-579C-45AB-8BA4-D613E19D6474}"/>
              </a:ext>
            </a:extLst>
          </p:cNvPr>
          <p:cNvGrpSpPr/>
          <p:nvPr/>
        </p:nvGrpSpPr>
        <p:grpSpPr>
          <a:xfrm>
            <a:off x="8686573" y="270646"/>
            <a:ext cx="2996269" cy="1787156"/>
            <a:chOff x="476060" y="1185879"/>
            <a:chExt cx="2286000" cy="308143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DEB443B-5B95-4892-BE55-057F491F0704}"/>
                </a:ext>
              </a:extLst>
            </p:cNvPr>
            <p:cNvSpPr/>
            <p:nvPr/>
          </p:nvSpPr>
          <p:spPr>
            <a:xfrm>
              <a:off x="476060" y="2337351"/>
              <a:ext cx="2286000" cy="1631216"/>
            </a:xfrm>
            <a:prstGeom prst="roundRect">
              <a:avLst>
                <a:gd name="adj" fmla="val 118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rgbClr val="FFD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232761-216C-4840-9858-C9113E8B2370}"/>
                </a:ext>
              </a:extLst>
            </p:cNvPr>
            <p:cNvSpPr txBox="1"/>
            <p:nvPr/>
          </p:nvSpPr>
          <p:spPr>
            <a:xfrm>
              <a:off x="484410" y="1185879"/>
              <a:ext cx="2209800" cy="3081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ko-KR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0000"/>
                  </a:solidFill>
                  <a:latin typeface="+mn-ea"/>
                </a:rPr>
                <a:t>얼굴인식 </a:t>
              </a:r>
              <a:r>
                <a:rPr lang="ko-KR" altLang="en-US" sz="1600" b="1" dirty="0" err="1">
                  <a:solidFill>
                    <a:srgbClr val="000000"/>
                  </a:solidFill>
                  <a:latin typeface="+mn-ea"/>
                </a:rPr>
                <a:t>도어락</a:t>
              </a: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7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04F7B-61FF-459C-8ECA-3113D060CA80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EDB24-1F1B-4E36-902E-18DF2C0F8BC7}"/>
              </a:ext>
            </a:extLst>
          </p:cNvPr>
          <p:cNvSpPr txBox="1"/>
          <p:nvPr/>
        </p:nvSpPr>
        <p:spPr>
          <a:xfrm>
            <a:off x="4648200" y="439420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작품 설명 </a:t>
            </a:r>
            <a:r>
              <a:rPr lang="en-US" altLang="ko-KR" sz="2800" b="1" dirty="0">
                <a:solidFill>
                  <a:schemeClr val="bg1"/>
                </a:solidFill>
              </a:rPr>
              <a:t>&amp; </a:t>
            </a:r>
            <a:r>
              <a:rPr lang="ko-KR" altLang="en-US" sz="2800" b="1" dirty="0">
                <a:solidFill>
                  <a:schemeClr val="bg1"/>
                </a:solidFill>
              </a:rPr>
              <a:t>영상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887596-3C75-48F5-B9F9-65FCB4BDFA9E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34189-71B7-4FC8-891F-2139D075CCDD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EFC79-0A88-4D23-8352-34EE78AF50DA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12BB63-A3C3-426A-9928-3E85940DFF76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6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EDBBC4C-2BE7-4610-AE36-D8925613E767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8AA636-68FD-414F-89B7-EDC5657AC497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11CC1B-A65F-466C-A9FE-0542D797722E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169BA30C-16D4-42DB-B608-2D0D5DE0856E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609A20-C8A1-472B-8666-62B2BEB3EAFE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ABDEDA87-82A4-4ACA-881E-166012FDCF77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" name="object 4">
            <a:extLst>
              <a:ext uri="{FF2B5EF4-FFF2-40B4-BE49-F238E27FC236}">
                <a16:creationId xmlns:a16="http://schemas.microsoft.com/office/drawing/2014/main" id="{F782352D-9B08-45A9-A294-9B7AC213E31C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- </a:t>
            </a: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영상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0905E-C383-406A-82AE-91A8506E5573}"/>
              </a:ext>
            </a:extLst>
          </p:cNvPr>
          <p:cNvSpPr txBox="1"/>
          <p:nvPr/>
        </p:nvSpPr>
        <p:spPr>
          <a:xfrm>
            <a:off x="1600200" y="2536448"/>
            <a:ext cx="9601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Tave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Project :</a:t>
            </a:r>
          </a:p>
          <a:p>
            <a:r>
              <a:rPr lang="en-US" altLang="ko-KR" sz="2800" dirty="0"/>
              <a:t>https://drive.google.com/drive/folders/1SHKx7BbS6Tp8XMI0twP9qJsLw6RnZVKr?usp=sharing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70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1B141E2F-EA4D-44EA-959F-5EDDE8DEF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67"/>
          <a:stretch/>
        </p:blipFill>
        <p:spPr>
          <a:xfrm>
            <a:off x="6776025" y="4078132"/>
            <a:ext cx="3236247" cy="17861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2B9FBA3-683F-42E3-8831-D2A61F13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025" y="834334"/>
            <a:ext cx="3203329" cy="24033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4BB3277-42DE-47C7-989A-BA3DC662BA3A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7DC4420-0D87-42F9-B2CD-56DBE9A13591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67F79D-01FC-4514-A15B-38255E40789C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3AA52C88-2274-4F6F-80F4-2C2D2EF175ED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463127-AC26-4178-BEF0-D4DC7AB22CC8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4B2F028-7413-4491-91A5-FA2C8E07BF89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" name="object 4">
            <a:extLst>
              <a:ext uri="{FF2B5EF4-FFF2-40B4-BE49-F238E27FC236}">
                <a16:creationId xmlns:a16="http://schemas.microsoft.com/office/drawing/2014/main" id="{BA610FAE-12B3-44A6-B26F-F0FEC5E8158A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- </a:t>
            </a: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전체 회로도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5122" name="Picture 2" descr="ë¼ì¦ë² ë¦¬ íì´ì ëí ì´ë¯¸ì§ ê²ìê²°ê³¼">
            <a:extLst>
              <a:ext uri="{FF2B5EF4-FFF2-40B4-BE49-F238E27FC236}">
                <a16:creationId xmlns:a16="http://schemas.microsoft.com/office/drawing/2014/main" id="{1A67BD8F-AD5C-4AFC-801A-2378F7E16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9" r="1364" b="13333"/>
          <a:stretch/>
        </p:blipFill>
        <p:spPr bwMode="auto">
          <a:xfrm rot="5400000" flipH="1">
            <a:off x="1891581" y="555599"/>
            <a:ext cx="183313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F6905-72C5-4788-A34D-6F1B6E58C320}"/>
              </a:ext>
            </a:extLst>
          </p:cNvPr>
          <p:cNvSpPr/>
          <p:nvPr/>
        </p:nvSpPr>
        <p:spPr>
          <a:xfrm>
            <a:off x="4287097" y="2524692"/>
            <a:ext cx="1054100" cy="1216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B8618B-CAC0-4EF7-A7B5-06B44BB37ED4}"/>
              </a:ext>
            </a:extLst>
          </p:cNvPr>
          <p:cNvSpPr/>
          <p:nvPr/>
        </p:nvSpPr>
        <p:spPr>
          <a:xfrm>
            <a:off x="4177584" y="2401872"/>
            <a:ext cx="117426" cy="3562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F301562-85B0-4F06-9F95-A18F5491FFF8}"/>
              </a:ext>
            </a:extLst>
          </p:cNvPr>
          <p:cNvSpPr/>
          <p:nvPr/>
        </p:nvSpPr>
        <p:spPr>
          <a:xfrm>
            <a:off x="5176097" y="1372712"/>
            <a:ext cx="165100" cy="12736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46633D-5808-4982-923E-7B17A6CE7090}"/>
              </a:ext>
            </a:extLst>
          </p:cNvPr>
          <p:cNvSpPr/>
          <p:nvPr/>
        </p:nvSpPr>
        <p:spPr>
          <a:xfrm>
            <a:off x="5176097" y="1372712"/>
            <a:ext cx="2300330" cy="1216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F1DD90-7B2F-414E-8DEF-B0EEAF6E4572}"/>
              </a:ext>
            </a:extLst>
          </p:cNvPr>
          <p:cNvSpPr/>
          <p:nvPr/>
        </p:nvSpPr>
        <p:spPr>
          <a:xfrm>
            <a:off x="7550997" y="2646325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4C627B-F7B7-44D7-9F2E-8821230F6210}"/>
              </a:ext>
            </a:extLst>
          </p:cNvPr>
          <p:cNvSpPr/>
          <p:nvPr/>
        </p:nvSpPr>
        <p:spPr>
          <a:xfrm>
            <a:off x="8459046" y="2282413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EE97B6C-80F5-4BDD-A451-051A75A1573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rot="16200000" flipH="1" flipV="1">
            <a:off x="3434728" y="1666497"/>
            <a:ext cx="3274937" cy="5234591"/>
          </a:xfrm>
          <a:prstGeom prst="bentConnector5">
            <a:avLst>
              <a:gd name="adj1" fmla="val -6980"/>
              <a:gd name="adj2" fmla="val 28262"/>
              <a:gd name="adj3" fmla="val 116908"/>
            </a:avLst>
          </a:prstGeom>
          <a:ln w="571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C4B54C-96E2-4AE1-8127-66010E2D6C30}"/>
              </a:ext>
            </a:extLst>
          </p:cNvPr>
          <p:cNvSpPr/>
          <p:nvPr/>
        </p:nvSpPr>
        <p:spPr>
          <a:xfrm>
            <a:off x="2316406" y="5809502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08A5E-3265-4B09-B228-5119A4285969}"/>
              </a:ext>
            </a:extLst>
          </p:cNvPr>
          <p:cNvSpPr/>
          <p:nvPr/>
        </p:nvSpPr>
        <p:spPr>
          <a:xfrm>
            <a:off x="7337932" y="5798020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168A6E4-9E54-4A82-8568-7CD10FD35EE4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H="1">
            <a:off x="7476427" y="2338293"/>
            <a:ext cx="1259609" cy="3571487"/>
          </a:xfrm>
          <a:prstGeom prst="bentConnector4">
            <a:avLst>
              <a:gd name="adj1" fmla="val -184350"/>
              <a:gd name="adj2" fmla="val 116844"/>
            </a:avLst>
          </a:prstGeom>
          <a:ln w="571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6916DB26-C611-4E25-BA5F-28BAE69AB264}"/>
              </a:ext>
            </a:extLst>
          </p:cNvPr>
          <p:cNvSpPr/>
          <p:nvPr/>
        </p:nvSpPr>
        <p:spPr>
          <a:xfrm>
            <a:off x="8979752" y="1357905"/>
            <a:ext cx="526994" cy="533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a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6908C12-04B4-4CAF-AAFE-8CF95DFB2226}"/>
              </a:ext>
            </a:extLst>
          </p:cNvPr>
          <p:cNvSpPr/>
          <p:nvPr/>
        </p:nvSpPr>
        <p:spPr>
          <a:xfrm>
            <a:off x="2315482" y="3352862"/>
            <a:ext cx="526994" cy="533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b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84B62AE-22CC-4BCE-B53C-7294B1548151}"/>
              </a:ext>
            </a:extLst>
          </p:cNvPr>
          <p:cNvSpPr/>
          <p:nvPr/>
        </p:nvSpPr>
        <p:spPr>
          <a:xfrm>
            <a:off x="7367607" y="3349592"/>
            <a:ext cx="526994" cy="533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c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8E9D219-8998-4A5C-94EB-E588A2DE4D25}"/>
              </a:ext>
            </a:extLst>
          </p:cNvPr>
          <p:cNvGrpSpPr/>
          <p:nvPr/>
        </p:nvGrpSpPr>
        <p:grpSpPr>
          <a:xfrm>
            <a:off x="4190003" y="1829641"/>
            <a:ext cx="297896" cy="356213"/>
            <a:chOff x="4502704" y="2057400"/>
            <a:chExt cx="297896" cy="356213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2A0E052-4CD5-4000-9DDC-D9B84DCDF9D6}"/>
                </a:ext>
              </a:extLst>
            </p:cNvPr>
            <p:cNvSpPr/>
            <p:nvPr/>
          </p:nvSpPr>
          <p:spPr>
            <a:xfrm>
              <a:off x="4502704" y="2057400"/>
              <a:ext cx="165100" cy="35621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E380E40-C7F1-472B-B050-C3482B5D9AFD}"/>
                </a:ext>
              </a:extLst>
            </p:cNvPr>
            <p:cNvSpPr/>
            <p:nvPr/>
          </p:nvSpPr>
          <p:spPr>
            <a:xfrm>
              <a:off x="4543930" y="2057400"/>
              <a:ext cx="256670" cy="3562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72B34E9-AA95-4A11-B908-28EC4420CE27}"/>
              </a:ext>
            </a:extLst>
          </p:cNvPr>
          <p:cNvSpPr txBox="1"/>
          <p:nvPr/>
        </p:nvSpPr>
        <p:spPr>
          <a:xfrm>
            <a:off x="2956381" y="3369259"/>
            <a:ext cx="16216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Daily kit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80CBA5-5916-43E1-997C-58A76BDA7F73}"/>
              </a:ext>
            </a:extLst>
          </p:cNvPr>
          <p:cNvSpPr txBox="1"/>
          <p:nvPr/>
        </p:nvSpPr>
        <p:spPr>
          <a:xfrm>
            <a:off x="7943790" y="3359957"/>
            <a:ext cx="207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Door Lock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DD2C59F-4926-425C-A5C3-910B4393A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765" y="4048346"/>
            <a:ext cx="3249382" cy="17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473A45D0-A6A3-424C-B313-15AB0CDA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65" y="861386"/>
            <a:ext cx="3203329" cy="24033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3EC693-9CB2-4652-B049-941AFE7220BC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B42B10-94EE-4AD5-8D31-7348795B4A1B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915A58-22E2-4379-8FB8-D7A171DBC15C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096F4299-1ABD-418E-97E3-F330338A8908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1EB459-200F-4BDB-9954-A0758241200C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2640AA6-8F65-4876-A33C-A11427728E8D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" name="object 4">
            <a:extLst>
              <a:ext uri="{FF2B5EF4-FFF2-40B4-BE49-F238E27FC236}">
                <a16:creationId xmlns:a16="http://schemas.microsoft.com/office/drawing/2014/main" id="{CFCDE6FD-8674-418F-9368-10FD77C2440E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– </a:t>
            </a:r>
            <a:r>
              <a:rPr lang="ko-KR" altLang="en-US" sz="2800" b="1" spc="-55" dirty="0" err="1">
                <a:solidFill>
                  <a:schemeClr val="accent4"/>
                </a:solidFill>
                <a:latin typeface="+mj-ea"/>
              </a:rPr>
              <a:t>라즈베리</a:t>
            </a: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 파이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" name="Picture 2" descr="ë¼ì¦ë² ë¦¬ íì´ì ëí ì´ë¯¸ì§ ê²ìê²°ê³¼">
            <a:extLst>
              <a:ext uri="{FF2B5EF4-FFF2-40B4-BE49-F238E27FC236}">
                <a16:creationId xmlns:a16="http://schemas.microsoft.com/office/drawing/2014/main" id="{61453B8C-DC67-415F-9ACC-4776D30CC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9" r="1364" b="13333"/>
          <a:stretch/>
        </p:blipFill>
        <p:spPr bwMode="auto">
          <a:xfrm rot="5400000" flipH="1">
            <a:off x="2211621" y="1038419"/>
            <a:ext cx="183313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98D6EE-0683-41D2-91A6-5D5CAC39B697}"/>
              </a:ext>
            </a:extLst>
          </p:cNvPr>
          <p:cNvSpPr/>
          <p:nvPr/>
        </p:nvSpPr>
        <p:spPr>
          <a:xfrm>
            <a:off x="4607137" y="3007512"/>
            <a:ext cx="1054100" cy="1216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4879BB-1A2D-470F-9806-6C4F59AF295E}"/>
              </a:ext>
            </a:extLst>
          </p:cNvPr>
          <p:cNvSpPr/>
          <p:nvPr/>
        </p:nvSpPr>
        <p:spPr>
          <a:xfrm>
            <a:off x="4497624" y="2884692"/>
            <a:ext cx="117426" cy="3562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59B891-DA27-45C6-A893-6AF962BF9D44}"/>
              </a:ext>
            </a:extLst>
          </p:cNvPr>
          <p:cNvSpPr/>
          <p:nvPr/>
        </p:nvSpPr>
        <p:spPr>
          <a:xfrm>
            <a:off x="5496137" y="1855532"/>
            <a:ext cx="165100" cy="12736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8C6E37F-C72B-4DC9-BF46-A72B16B53236}"/>
              </a:ext>
            </a:extLst>
          </p:cNvPr>
          <p:cNvSpPr/>
          <p:nvPr/>
        </p:nvSpPr>
        <p:spPr>
          <a:xfrm>
            <a:off x="5496136" y="1827672"/>
            <a:ext cx="2781693" cy="1494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0E70AB-BF1B-4C83-A5FB-184C06C71D5C}"/>
              </a:ext>
            </a:extLst>
          </p:cNvPr>
          <p:cNvSpPr/>
          <p:nvPr/>
        </p:nvSpPr>
        <p:spPr>
          <a:xfrm>
            <a:off x="7871037" y="3129145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3C090-3C7F-4A16-87BC-ADCA02748AEC}"/>
              </a:ext>
            </a:extLst>
          </p:cNvPr>
          <p:cNvSpPr/>
          <p:nvPr/>
        </p:nvSpPr>
        <p:spPr>
          <a:xfrm>
            <a:off x="8779086" y="2765233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3B5B00F-88FB-4A8C-93C5-E6A43E2D3987}"/>
              </a:ext>
            </a:extLst>
          </p:cNvPr>
          <p:cNvSpPr/>
          <p:nvPr/>
        </p:nvSpPr>
        <p:spPr>
          <a:xfrm>
            <a:off x="990600" y="4319340"/>
            <a:ext cx="1943100" cy="123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음성 명령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C9E012F-06BE-46A0-8F23-1616F810E2B2}"/>
              </a:ext>
            </a:extLst>
          </p:cNvPr>
          <p:cNvSpPr/>
          <p:nvPr/>
        </p:nvSpPr>
        <p:spPr>
          <a:xfrm>
            <a:off x="3499404" y="4319340"/>
            <a:ext cx="2171700" cy="1238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필요한 정보 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수집 및 처리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90AE02-D234-4421-954D-ED7866DD31E7}"/>
              </a:ext>
            </a:extLst>
          </p:cNvPr>
          <p:cNvGrpSpPr/>
          <p:nvPr/>
        </p:nvGrpSpPr>
        <p:grpSpPr>
          <a:xfrm>
            <a:off x="4497624" y="2305821"/>
            <a:ext cx="297896" cy="356213"/>
            <a:chOff x="4502704" y="2057400"/>
            <a:chExt cx="297896" cy="35621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5861100-DFEC-46D6-9410-624B6CC8F43D}"/>
                </a:ext>
              </a:extLst>
            </p:cNvPr>
            <p:cNvSpPr/>
            <p:nvPr/>
          </p:nvSpPr>
          <p:spPr>
            <a:xfrm>
              <a:off x="4502704" y="2057400"/>
              <a:ext cx="165100" cy="35621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F7C0D17-14F3-4175-A1F1-E931E14B65EC}"/>
                </a:ext>
              </a:extLst>
            </p:cNvPr>
            <p:cNvSpPr/>
            <p:nvPr/>
          </p:nvSpPr>
          <p:spPr>
            <a:xfrm>
              <a:off x="4543930" y="2057400"/>
              <a:ext cx="256670" cy="3562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18E8598-AC8C-40EA-97C1-4586E82491FD}"/>
              </a:ext>
            </a:extLst>
          </p:cNvPr>
          <p:cNvSpPr/>
          <p:nvPr/>
        </p:nvSpPr>
        <p:spPr>
          <a:xfrm>
            <a:off x="4662724" y="1340516"/>
            <a:ext cx="1042460" cy="356213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마이크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EF7BD8-CF20-440B-B48E-7FF5EB11F99F}"/>
              </a:ext>
            </a:extLst>
          </p:cNvPr>
          <p:cNvCxnSpPr>
            <a:cxnSpLocks/>
            <a:stCxn id="46" idx="2"/>
            <a:endCxn id="43" idx="6"/>
          </p:cNvCxnSpPr>
          <p:nvPr/>
        </p:nvCxnSpPr>
        <p:spPr>
          <a:xfrm rot="5400000">
            <a:off x="4596138" y="1896111"/>
            <a:ext cx="787199" cy="388434"/>
          </a:xfrm>
          <a:prstGeom prst="bentConnector2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F7B229-A88B-43C4-A0EA-2B69835FBB0E}"/>
              </a:ext>
            </a:extLst>
          </p:cNvPr>
          <p:cNvSpPr/>
          <p:nvPr/>
        </p:nvSpPr>
        <p:spPr>
          <a:xfrm>
            <a:off x="5835076" y="2100495"/>
            <a:ext cx="1387900" cy="356213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시리얼 통신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D0F1FDA-6B48-4DC6-BC9F-F068DB3327F6}"/>
              </a:ext>
            </a:extLst>
          </p:cNvPr>
          <p:cNvSpPr/>
          <p:nvPr/>
        </p:nvSpPr>
        <p:spPr>
          <a:xfrm>
            <a:off x="6302769" y="4319340"/>
            <a:ext cx="2171700" cy="1238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가공한 정보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 err="1">
                <a:solidFill>
                  <a:schemeClr val="tx1"/>
                </a:solidFill>
                <a:latin typeface="+mj-lt"/>
              </a:rPr>
              <a:t>아두이노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         로   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유선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 통신 전달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D85A938-A168-4364-8669-598E10500B12}"/>
              </a:ext>
            </a:extLst>
          </p:cNvPr>
          <p:cNvSpPr/>
          <p:nvPr/>
        </p:nvSpPr>
        <p:spPr>
          <a:xfrm>
            <a:off x="9061156" y="4319340"/>
            <a:ext cx="2171700" cy="1238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전달 받은 신호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 err="1">
                <a:solidFill>
                  <a:schemeClr val="tx1"/>
                </a:solidFill>
              </a:rPr>
              <a:t>아두이노</a:t>
            </a:r>
            <a:r>
              <a:rPr lang="ko-KR" altLang="en-US" sz="1600" b="1" dirty="0">
                <a:solidFill>
                  <a:schemeClr val="tx1"/>
                </a:solidFill>
              </a:rPr>
              <a:t>                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무선</a:t>
            </a:r>
            <a:r>
              <a:rPr lang="ko-KR" altLang="en-US" sz="1600" b="1" dirty="0">
                <a:solidFill>
                  <a:schemeClr val="tx1"/>
                </a:solidFill>
              </a:rPr>
              <a:t> 통신 전달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9BCB22D-E231-419F-AB8E-B08BAA4D1219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2933700" y="4938465"/>
            <a:ext cx="565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FAD80C4-CB30-4862-A695-CCD22EF38592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5671104" y="4938465"/>
            <a:ext cx="631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3BD3F4-9028-4293-A901-A69CDE9211F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8474469" y="4938465"/>
            <a:ext cx="58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5BE3A22-309A-4172-B416-932F9AA60C55}"/>
              </a:ext>
            </a:extLst>
          </p:cNvPr>
          <p:cNvSpPr/>
          <p:nvPr/>
        </p:nvSpPr>
        <p:spPr>
          <a:xfrm>
            <a:off x="6286077" y="5654378"/>
            <a:ext cx="2171700" cy="5223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시리얼 통신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35BBA93-BD26-4940-8348-7C086365CC4D}"/>
              </a:ext>
            </a:extLst>
          </p:cNvPr>
          <p:cNvSpPr/>
          <p:nvPr/>
        </p:nvSpPr>
        <p:spPr>
          <a:xfrm>
            <a:off x="9061156" y="5636466"/>
            <a:ext cx="2171700" cy="5223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블루투스 통신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9A84D69-9E48-4F45-BF48-6ED1BD31DE37}"/>
              </a:ext>
            </a:extLst>
          </p:cNvPr>
          <p:cNvSpPr/>
          <p:nvPr/>
        </p:nvSpPr>
        <p:spPr>
          <a:xfrm>
            <a:off x="784044" y="4201954"/>
            <a:ext cx="5051032" cy="1452424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6525C9-9669-4A28-8304-A67C5BE00111}"/>
              </a:ext>
            </a:extLst>
          </p:cNvPr>
          <p:cNvSpPr txBox="1"/>
          <p:nvPr/>
        </p:nvSpPr>
        <p:spPr>
          <a:xfrm>
            <a:off x="2465966" y="3682473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E5966E7-959A-4301-8A43-97DE5028C531}"/>
              </a:ext>
            </a:extLst>
          </p:cNvPr>
          <p:cNvSpPr/>
          <p:nvPr/>
        </p:nvSpPr>
        <p:spPr>
          <a:xfrm>
            <a:off x="8823242" y="4202539"/>
            <a:ext cx="2650914" cy="23183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0016A0-E7EF-4D28-ADAC-FA8362EDD453}"/>
              </a:ext>
            </a:extLst>
          </p:cNvPr>
          <p:cNvSpPr txBox="1"/>
          <p:nvPr/>
        </p:nvSpPr>
        <p:spPr>
          <a:xfrm>
            <a:off x="9507580" y="3702793"/>
            <a:ext cx="127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DFC18DE-F820-4A6C-93A0-E8BC312577CC}"/>
              </a:ext>
            </a:extLst>
          </p:cNvPr>
          <p:cNvSpPr/>
          <p:nvPr/>
        </p:nvSpPr>
        <p:spPr>
          <a:xfrm>
            <a:off x="11066187" y="1743354"/>
            <a:ext cx="526994" cy="533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a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67B7CD3-FBF0-4E7A-B533-0D13C26BDE50}"/>
              </a:ext>
            </a:extLst>
          </p:cNvPr>
          <p:cNvSpPr/>
          <p:nvPr/>
        </p:nvSpPr>
        <p:spPr>
          <a:xfrm>
            <a:off x="7554107" y="4805069"/>
            <a:ext cx="302386" cy="2667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a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7A5BE21-A3E3-4CE2-AF04-83FB9609A29F}"/>
              </a:ext>
            </a:extLst>
          </p:cNvPr>
          <p:cNvSpPr/>
          <p:nvPr/>
        </p:nvSpPr>
        <p:spPr>
          <a:xfrm>
            <a:off x="10744200" y="3724025"/>
            <a:ext cx="351419" cy="36915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2"/>
                </a:solidFill>
              </a:rPr>
              <a:t>a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84B2819-9C5E-47F7-B3AE-9E6C4E2DD283}"/>
              </a:ext>
            </a:extLst>
          </p:cNvPr>
          <p:cNvSpPr/>
          <p:nvPr/>
        </p:nvSpPr>
        <p:spPr>
          <a:xfrm>
            <a:off x="10147006" y="4805069"/>
            <a:ext cx="302386" cy="2667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b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8B8EAF6-64BA-4843-8833-4DE65EF9563A}"/>
              </a:ext>
            </a:extLst>
          </p:cNvPr>
          <p:cNvSpPr/>
          <p:nvPr/>
        </p:nvSpPr>
        <p:spPr>
          <a:xfrm>
            <a:off x="10503644" y="4805069"/>
            <a:ext cx="302386" cy="2667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c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3976" y="605027"/>
            <a:ext cx="1687068" cy="348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3067" y="1016000"/>
            <a:ext cx="3132455" cy="0"/>
          </a:xfrm>
          <a:custGeom>
            <a:avLst/>
            <a:gdLst/>
            <a:ahLst/>
            <a:cxnLst/>
            <a:rect l="l" t="t" r="r" b="b"/>
            <a:pathLst>
              <a:path w="3132454">
                <a:moveTo>
                  <a:pt x="0" y="0"/>
                </a:moveTo>
                <a:lnTo>
                  <a:pt x="3132074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6313" y="1044576"/>
            <a:ext cx="5855335" cy="1905"/>
          </a:xfrm>
          <a:custGeom>
            <a:avLst/>
            <a:gdLst/>
            <a:ahLst/>
            <a:cxnLst/>
            <a:rect l="l" t="t" r="r" b="b"/>
            <a:pathLst>
              <a:path w="5855335" h="1905">
                <a:moveTo>
                  <a:pt x="0" y="1397"/>
                </a:moveTo>
                <a:lnTo>
                  <a:pt x="5854903" y="0"/>
                </a:lnTo>
              </a:path>
            </a:pathLst>
          </a:custGeom>
          <a:ln w="952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902" y="1045973"/>
            <a:ext cx="4838065" cy="2804795"/>
          </a:xfrm>
          <a:custGeom>
            <a:avLst/>
            <a:gdLst/>
            <a:ahLst/>
            <a:cxnLst/>
            <a:rect l="l" t="t" r="r" b="b"/>
            <a:pathLst>
              <a:path w="4838065" h="2804795">
                <a:moveTo>
                  <a:pt x="0" y="2804286"/>
                </a:moveTo>
                <a:lnTo>
                  <a:pt x="4838065" y="0"/>
                </a:lnTo>
              </a:path>
            </a:pathLst>
          </a:custGeom>
          <a:ln w="952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8978" y="6261405"/>
            <a:ext cx="106299" cy="106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7648" y="3850260"/>
            <a:ext cx="2016760" cy="2473325"/>
          </a:xfrm>
          <a:custGeom>
            <a:avLst/>
            <a:gdLst/>
            <a:ahLst/>
            <a:cxnLst/>
            <a:rect l="l" t="t" r="r" b="b"/>
            <a:pathLst>
              <a:path w="2016760" h="2473325">
                <a:moveTo>
                  <a:pt x="2016633" y="0"/>
                </a:moveTo>
                <a:lnTo>
                  <a:pt x="0" y="2473286"/>
                </a:lnTo>
              </a:path>
            </a:pathLst>
          </a:custGeom>
          <a:ln w="952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E989A-3AEA-4985-8660-6223728001E9}"/>
              </a:ext>
            </a:extLst>
          </p:cNvPr>
          <p:cNvGrpSpPr/>
          <p:nvPr/>
        </p:nvGrpSpPr>
        <p:grpSpPr>
          <a:xfrm>
            <a:off x="5067314" y="1690464"/>
            <a:ext cx="6249022" cy="3242779"/>
            <a:chOff x="3515119" y="1467084"/>
            <a:chExt cx="6249022" cy="3242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A32BF-664E-4DFF-8948-8F8104DEDC56}"/>
                </a:ext>
              </a:extLst>
            </p:cNvPr>
            <p:cNvSpPr txBox="1"/>
            <p:nvPr/>
          </p:nvSpPr>
          <p:spPr>
            <a:xfrm>
              <a:off x="7592441" y="146708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1.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팀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DBA96-F138-40D1-A455-D3B6817BF4D5}"/>
                </a:ext>
              </a:extLst>
            </p:cNvPr>
            <p:cNvSpPr txBox="1"/>
            <p:nvPr/>
          </p:nvSpPr>
          <p:spPr>
            <a:xfrm>
              <a:off x="6792341" y="2009817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2. IOT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란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?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0DD863-7CC1-4562-B3CC-C04FAAB0B91C}"/>
                </a:ext>
              </a:extLst>
            </p:cNvPr>
            <p:cNvSpPr txBox="1"/>
            <p:nvPr/>
          </p:nvSpPr>
          <p:spPr>
            <a:xfrm>
              <a:off x="5596193" y="2701075"/>
              <a:ext cx="3580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3. 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라즈베리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파이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&amp; 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아두이노란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?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D45CEA-D25C-48F3-9B54-0A83EF391047}"/>
                </a:ext>
              </a:extLst>
            </p:cNvPr>
            <p:cNvSpPr txBox="1"/>
            <p:nvPr/>
          </p:nvSpPr>
          <p:spPr>
            <a:xfrm>
              <a:off x="4288518" y="3520803"/>
              <a:ext cx="30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4.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아이디어 제안 배경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9C6872-0A0E-497E-B44E-3D662E26C087}"/>
                </a:ext>
              </a:extLst>
            </p:cNvPr>
            <p:cNvSpPr txBox="1"/>
            <p:nvPr/>
          </p:nvSpPr>
          <p:spPr>
            <a:xfrm>
              <a:off x="3515119" y="4340531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5.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작품 개요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DC16D4-8EDF-41A6-A0E4-E0F083DAA86E}"/>
              </a:ext>
            </a:extLst>
          </p:cNvPr>
          <p:cNvSpPr txBox="1"/>
          <p:nvPr/>
        </p:nvSpPr>
        <p:spPr>
          <a:xfrm>
            <a:off x="4296028" y="5458737"/>
            <a:ext cx="3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작품 설명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영상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15BCAF5-C04F-4735-91A0-F35E15C34981}"/>
              </a:ext>
            </a:extLst>
          </p:cNvPr>
          <p:cNvSpPr/>
          <p:nvPr/>
        </p:nvSpPr>
        <p:spPr>
          <a:xfrm>
            <a:off x="8494942" y="1573712"/>
            <a:ext cx="3318469" cy="44652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_x350279312" descr="EMB000042f40a6a">
            <a:extLst>
              <a:ext uri="{FF2B5EF4-FFF2-40B4-BE49-F238E27FC236}">
                <a16:creationId xmlns:a16="http://schemas.microsoft.com/office/drawing/2014/main" id="{87A8D63E-A2D5-404D-9557-28763B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7" y="2191158"/>
            <a:ext cx="753618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87CB558-078A-47C7-BEBB-644DD954C753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2A886D-2525-4E7C-9C67-59B0143E6988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696567-94DE-4EAA-B9B4-1BC0129BB86F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3CBCFB4-BD2D-4BC3-BE52-640EAC226A67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FDAAD9-9A74-466E-9B6B-BFCECE1EA2DC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0B885B0-FBDB-4FEF-8EDA-FC0A72A65DD9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6F65D993-CC40-4705-8D30-5738CBF29C2C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- Daily kit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E04875-DC67-4141-AE9F-3A08F833888B}"/>
              </a:ext>
            </a:extLst>
          </p:cNvPr>
          <p:cNvSpPr/>
          <p:nvPr/>
        </p:nvSpPr>
        <p:spPr>
          <a:xfrm>
            <a:off x="164667" y="1847930"/>
            <a:ext cx="5638800" cy="4191000"/>
          </a:xfrm>
          <a:prstGeom prst="roundRect">
            <a:avLst>
              <a:gd name="adj" fmla="val 93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42083-86AA-41EE-968C-FEE0E07D60D5}"/>
              </a:ext>
            </a:extLst>
          </p:cNvPr>
          <p:cNvSpPr txBox="1"/>
          <p:nvPr/>
        </p:nvSpPr>
        <p:spPr>
          <a:xfrm>
            <a:off x="1948105" y="1274525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4326CF-7948-4AB8-8653-66BC7CA12F5A}"/>
              </a:ext>
            </a:extLst>
          </p:cNvPr>
          <p:cNvSpPr/>
          <p:nvPr/>
        </p:nvSpPr>
        <p:spPr>
          <a:xfrm>
            <a:off x="6406137" y="3573261"/>
            <a:ext cx="1518663" cy="1021854"/>
          </a:xfrm>
          <a:prstGeom prst="roundRect">
            <a:avLst>
              <a:gd name="adj" fmla="val 93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99953-95C9-475C-A6C3-CDF1730CE15D}"/>
              </a:ext>
            </a:extLst>
          </p:cNvPr>
          <p:cNvSpPr txBox="1"/>
          <p:nvPr/>
        </p:nvSpPr>
        <p:spPr>
          <a:xfrm>
            <a:off x="6476204" y="306091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4E367-7216-4885-8766-D87A104C9853}"/>
              </a:ext>
            </a:extLst>
          </p:cNvPr>
          <p:cNvSpPr txBox="1"/>
          <p:nvPr/>
        </p:nvSpPr>
        <p:spPr>
          <a:xfrm>
            <a:off x="9058384" y="1865723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34CB9C-C43C-4FC7-B179-33AE0C65170D}"/>
              </a:ext>
            </a:extLst>
          </p:cNvPr>
          <p:cNvSpPr/>
          <p:nvPr/>
        </p:nvSpPr>
        <p:spPr>
          <a:xfrm>
            <a:off x="8749334" y="2569163"/>
            <a:ext cx="2751616" cy="476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Google Assistant API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871AAF-52F7-4DC6-A2EB-43C2AD8609EA}"/>
              </a:ext>
            </a:extLst>
          </p:cNvPr>
          <p:cNvSpPr/>
          <p:nvPr/>
        </p:nvSpPr>
        <p:spPr>
          <a:xfrm>
            <a:off x="8749333" y="3189381"/>
            <a:ext cx="2751616" cy="476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T Developer </a:t>
            </a:r>
            <a:r>
              <a:rPr lang="ko-KR" altLang="en-US" b="1" dirty="0">
                <a:solidFill>
                  <a:schemeClr val="tx1"/>
                </a:solidFill>
              </a:rPr>
              <a:t>날씨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8252BC-73A1-4F08-9BC9-779442B14C21}"/>
              </a:ext>
            </a:extLst>
          </p:cNvPr>
          <p:cNvSpPr/>
          <p:nvPr/>
        </p:nvSpPr>
        <p:spPr>
          <a:xfrm>
            <a:off x="8749334" y="3829745"/>
            <a:ext cx="2751616" cy="14517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ko-KR" altLang="en-US" b="1" dirty="0">
                <a:solidFill>
                  <a:schemeClr val="tx1"/>
                </a:solidFill>
              </a:rPr>
              <a:t>공공 데이터 포털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ko-KR" altLang="en-US" b="1" dirty="0">
                <a:solidFill>
                  <a:schemeClr val="tx1"/>
                </a:solidFill>
              </a:rPr>
              <a:t>미세먼지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00036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CC31-E056-487D-A9C4-2CFE77CF1896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1125CC-6C92-40F3-A6E6-839C971D6FFB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DF4F3E-ACD0-4F9F-A984-956542BC8271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5F7B702E-3F2A-44C6-8345-CD60E3F3C432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CD377A-A044-4D03-88AD-84A7600F10F1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EC514504-75B9-4E65-BDBB-E8AD5E535195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ED31396B-9DFA-45A5-A6D6-B50274998B2E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- Daily kit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C220-042B-4F0F-BBFF-24E91D15833F}"/>
              </a:ext>
            </a:extLst>
          </p:cNvPr>
          <p:cNvSpPr txBox="1"/>
          <p:nvPr/>
        </p:nvSpPr>
        <p:spPr>
          <a:xfrm>
            <a:off x="2660866" y="1600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A99B32-9806-477D-BC7C-72824098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1" y="2667000"/>
            <a:ext cx="5958779" cy="327547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7D9669-8F80-4D65-9D08-83608E52CD49}"/>
              </a:ext>
            </a:extLst>
          </p:cNvPr>
          <p:cNvSpPr/>
          <p:nvPr/>
        </p:nvSpPr>
        <p:spPr>
          <a:xfrm>
            <a:off x="7315200" y="1600200"/>
            <a:ext cx="3648434" cy="1295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809DB-578B-462D-A2D4-5CE5AC9DD1A0}"/>
              </a:ext>
            </a:extLst>
          </p:cNvPr>
          <p:cNvSpPr txBox="1"/>
          <p:nvPr/>
        </p:nvSpPr>
        <p:spPr>
          <a:xfrm>
            <a:off x="7659482" y="1637210"/>
            <a:ext cx="320040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서보</a:t>
            </a:r>
            <a:r>
              <a:rPr lang="ko-KR" altLang="en-US" b="1" dirty="0"/>
              <a:t> 모터 구동 전압 </a:t>
            </a:r>
            <a:r>
              <a:rPr lang="en-US" altLang="ko-KR" b="1" dirty="0"/>
              <a:t>: 5V</a:t>
            </a:r>
          </a:p>
          <a:p>
            <a:pPr>
              <a:lnSpc>
                <a:spcPct val="200000"/>
              </a:lnSpc>
            </a:pPr>
            <a:r>
              <a:rPr lang="ko-KR" altLang="en-US" b="1" dirty="0"/>
              <a:t>블루투스 구동 전압 </a:t>
            </a:r>
            <a:r>
              <a:rPr lang="en-US" altLang="ko-KR" b="1" dirty="0"/>
              <a:t>: 5V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9C1BE5-78EF-4D81-A996-1A91DC025BB8}"/>
              </a:ext>
            </a:extLst>
          </p:cNvPr>
          <p:cNvSpPr/>
          <p:nvPr/>
        </p:nvSpPr>
        <p:spPr>
          <a:xfrm>
            <a:off x="7315200" y="3086552"/>
            <a:ext cx="3648434" cy="2476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843D9-281F-49E1-B131-A30886F97C4F}"/>
              </a:ext>
            </a:extLst>
          </p:cNvPr>
          <p:cNvSpPr txBox="1"/>
          <p:nvPr/>
        </p:nvSpPr>
        <p:spPr>
          <a:xfrm>
            <a:off x="7659482" y="3123562"/>
            <a:ext cx="32004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블루투스</a:t>
            </a:r>
            <a:r>
              <a:rPr lang="en-US" altLang="ko-KR" b="1" dirty="0"/>
              <a:t> HC-06 </a:t>
            </a:r>
            <a:r>
              <a:rPr lang="ko-KR" altLang="en-US" b="1" dirty="0"/>
              <a:t>이용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아두이노</a:t>
            </a:r>
            <a:r>
              <a:rPr lang="ko-KR" altLang="en-US" b="1" dirty="0"/>
              <a:t> </a:t>
            </a:r>
            <a:r>
              <a:rPr lang="en-US" altLang="ko-KR" b="1" dirty="0"/>
              <a:t>	  </a:t>
            </a:r>
            <a:r>
              <a:rPr lang="ko-KR" altLang="en-US" b="1" dirty="0"/>
              <a:t>는 마스터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아두이노</a:t>
            </a:r>
            <a:r>
              <a:rPr lang="en-US" altLang="ko-KR" b="1" dirty="0"/>
              <a:t>	  </a:t>
            </a:r>
            <a:r>
              <a:rPr lang="ko-KR" altLang="en-US" b="1" dirty="0"/>
              <a:t>는 </a:t>
            </a:r>
            <a:r>
              <a:rPr lang="ko-KR" altLang="en-US" b="1" dirty="0" err="1"/>
              <a:t>슬레이브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09366B-1E60-483A-9197-20BAD95C1632}"/>
              </a:ext>
            </a:extLst>
          </p:cNvPr>
          <p:cNvSpPr/>
          <p:nvPr/>
        </p:nvSpPr>
        <p:spPr>
          <a:xfrm>
            <a:off x="4198906" y="1699285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0CCF4F-4131-4F32-A1B5-A55D44B8436A}"/>
              </a:ext>
            </a:extLst>
          </p:cNvPr>
          <p:cNvSpPr/>
          <p:nvPr/>
        </p:nvSpPr>
        <p:spPr>
          <a:xfrm>
            <a:off x="8778735" y="4906669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2E91DC7-1B11-4E2E-A03A-306E3967D262}"/>
              </a:ext>
            </a:extLst>
          </p:cNvPr>
          <p:cNvSpPr/>
          <p:nvPr/>
        </p:nvSpPr>
        <p:spPr>
          <a:xfrm>
            <a:off x="8763000" y="4295484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2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E6AE99-6684-4AC6-9F6F-B9E477A9E9EA}"/>
              </a:ext>
            </a:extLst>
          </p:cNvPr>
          <p:cNvSpPr/>
          <p:nvPr/>
        </p:nvSpPr>
        <p:spPr>
          <a:xfrm>
            <a:off x="8227633" y="1766670"/>
            <a:ext cx="3733800" cy="4191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7CB558-078A-47C7-BEBB-644DD954C753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2A886D-2525-4E7C-9C67-59B0143E6988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696567-94DE-4EAA-B9B4-1BC0129BB86F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3CBCFB4-BD2D-4BC3-BE52-640EAC226A67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FDAAD9-9A74-466E-9B6B-BFCECE1EA2DC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0B885B0-FBDB-4FEF-8EDA-FC0A72A65DD9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6F65D993-CC40-4705-8D30-5738CBF29C2C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– Door</a:t>
            </a: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Lock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E04875-DC67-4141-AE9F-3A08F833888B}"/>
              </a:ext>
            </a:extLst>
          </p:cNvPr>
          <p:cNvSpPr/>
          <p:nvPr/>
        </p:nvSpPr>
        <p:spPr>
          <a:xfrm>
            <a:off x="317067" y="1847930"/>
            <a:ext cx="5314498" cy="4191000"/>
          </a:xfrm>
          <a:prstGeom prst="roundRect">
            <a:avLst>
              <a:gd name="adj" fmla="val 93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42083-86AA-41EE-968C-FEE0E07D60D5}"/>
              </a:ext>
            </a:extLst>
          </p:cNvPr>
          <p:cNvSpPr txBox="1"/>
          <p:nvPr/>
        </p:nvSpPr>
        <p:spPr>
          <a:xfrm>
            <a:off x="2097467" y="1305005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B1758A1-BD11-4C28-AE26-087DCA7629EA}"/>
              </a:ext>
            </a:extLst>
          </p:cNvPr>
          <p:cNvSpPr txBox="1"/>
          <p:nvPr/>
        </p:nvSpPr>
        <p:spPr>
          <a:xfrm>
            <a:off x="8525984" y="3291745"/>
            <a:ext cx="3022085" cy="11520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endParaRPr lang="en-US" altLang="ko-KR" dirty="0"/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endParaRPr lang="ko-KR" altLang="en-US" dirty="0"/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endParaRPr sz="1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Noto Sans CJK JP Regular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4E367-7216-4885-8766-D87A104C9853}"/>
              </a:ext>
            </a:extLst>
          </p:cNvPr>
          <p:cNvSpPr txBox="1"/>
          <p:nvPr/>
        </p:nvSpPr>
        <p:spPr>
          <a:xfrm>
            <a:off x="9266362" y="1905678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_x350278672" descr="EMB000042f40a6d">
            <a:extLst>
              <a:ext uri="{FF2B5EF4-FFF2-40B4-BE49-F238E27FC236}">
                <a16:creationId xmlns:a16="http://schemas.microsoft.com/office/drawing/2014/main" id="{AB01915D-8807-4313-A61C-097766CC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4" y="2742010"/>
            <a:ext cx="7358415" cy="25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4326CF-7948-4AB8-8653-66BC7CA12F5A}"/>
              </a:ext>
            </a:extLst>
          </p:cNvPr>
          <p:cNvSpPr/>
          <p:nvPr/>
        </p:nvSpPr>
        <p:spPr>
          <a:xfrm>
            <a:off x="6241165" y="2599246"/>
            <a:ext cx="1683635" cy="2963353"/>
          </a:xfrm>
          <a:prstGeom prst="roundRect">
            <a:avLst>
              <a:gd name="adj" fmla="val 93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99953-95C9-475C-A6C3-CDF1730CE15D}"/>
              </a:ext>
            </a:extLst>
          </p:cNvPr>
          <p:cNvSpPr txBox="1"/>
          <p:nvPr/>
        </p:nvSpPr>
        <p:spPr>
          <a:xfrm>
            <a:off x="6496958" y="2102950"/>
            <a:ext cx="13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12D401-087B-4BD3-9736-A32BCB984FF9}"/>
              </a:ext>
            </a:extLst>
          </p:cNvPr>
          <p:cNvSpPr/>
          <p:nvPr/>
        </p:nvSpPr>
        <p:spPr>
          <a:xfrm>
            <a:off x="8472724" y="2652407"/>
            <a:ext cx="3243617" cy="8325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cv2</a:t>
            </a:r>
            <a:r>
              <a:rPr lang="ko-KR" altLang="en-US" b="1" dirty="0">
                <a:solidFill>
                  <a:schemeClr val="tx1"/>
                </a:solidFill>
              </a:rPr>
              <a:t>의 모델 훈련 메소드 이용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47ABF18-8B7C-49E9-823B-EAF280565AD1}"/>
              </a:ext>
            </a:extLst>
          </p:cNvPr>
          <p:cNvSpPr/>
          <p:nvPr/>
        </p:nvSpPr>
        <p:spPr>
          <a:xfrm>
            <a:off x="8474088" y="4196361"/>
            <a:ext cx="3225761" cy="11520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ko-KR" altLang="en-US" b="1" dirty="0">
                <a:solidFill>
                  <a:schemeClr val="tx1"/>
                </a:solidFill>
              </a:rPr>
              <a:t>유사도가 </a:t>
            </a:r>
            <a:r>
              <a:rPr lang="en-US" altLang="ko-KR" b="1" dirty="0">
                <a:solidFill>
                  <a:schemeClr val="tx1"/>
                </a:solidFill>
              </a:rPr>
              <a:t>75% </a:t>
            </a:r>
            <a:r>
              <a:rPr lang="ko-KR" altLang="en-US" b="1" dirty="0">
                <a:solidFill>
                  <a:schemeClr val="tx1"/>
                </a:solidFill>
              </a:rPr>
              <a:t>이상일 경우 </a:t>
            </a:r>
            <a:r>
              <a:rPr lang="en-US" altLang="ko-KR" b="1" dirty="0">
                <a:solidFill>
                  <a:schemeClr val="tx1"/>
                </a:solidFill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33880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5885B8-61ED-4B56-B988-05F4366A1F07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AC2DA-2B91-4C5B-BB82-77F303E00C2A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3C5B8A-748B-4140-8A91-41566BC8D2F1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BA90C5E8-B863-4608-840E-84E32872860B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06E8B-AFD3-406B-9BFF-9A1F6B8FBD6D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0EC3D1B-28BD-4D9A-A8AE-D74289665EFA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21" name="object 4">
            <a:extLst>
              <a:ext uri="{FF2B5EF4-FFF2-40B4-BE49-F238E27FC236}">
                <a16:creationId xmlns:a16="http://schemas.microsoft.com/office/drawing/2014/main" id="{2F26681B-D873-4DC9-9279-3AF7F4ADC8C0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– Door Lock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D7B404-A8BE-47F9-BF1D-93778EFA7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67"/>
          <a:stretch/>
        </p:blipFill>
        <p:spPr>
          <a:xfrm>
            <a:off x="1066800" y="2583411"/>
            <a:ext cx="5465206" cy="301636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107B9E4-98F5-46D9-8BD9-101FA6A2C1CF}"/>
              </a:ext>
            </a:extLst>
          </p:cNvPr>
          <p:cNvSpPr/>
          <p:nvPr/>
        </p:nvSpPr>
        <p:spPr>
          <a:xfrm>
            <a:off x="7239000" y="1023323"/>
            <a:ext cx="4648200" cy="1295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8595A-17C3-4CE9-B399-182CF8BEB226}"/>
              </a:ext>
            </a:extLst>
          </p:cNvPr>
          <p:cNvSpPr txBox="1"/>
          <p:nvPr/>
        </p:nvSpPr>
        <p:spPr>
          <a:xfrm>
            <a:off x="7583282" y="1060333"/>
            <a:ext cx="320040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서보</a:t>
            </a:r>
            <a:r>
              <a:rPr lang="ko-KR" altLang="en-US" b="1" dirty="0"/>
              <a:t> 모터 구동 전압 </a:t>
            </a:r>
            <a:r>
              <a:rPr lang="en-US" altLang="ko-KR" b="1" dirty="0"/>
              <a:t>: 5V</a:t>
            </a:r>
          </a:p>
          <a:p>
            <a:pPr>
              <a:lnSpc>
                <a:spcPct val="200000"/>
              </a:lnSpc>
            </a:pPr>
            <a:r>
              <a:rPr lang="ko-KR" altLang="en-US" b="1" dirty="0"/>
              <a:t>블루투스 구동 전압 </a:t>
            </a:r>
            <a:r>
              <a:rPr lang="en-US" altLang="ko-KR" b="1" dirty="0"/>
              <a:t>: 5V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6B7B86-76ED-4B1F-A1D2-72C1743AD84C}"/>
              </a:ext>
            </a:extLst>
          </p:cNvPr>
          <p:cNvSpPr/>
          <p:nvPr/>
        </p:nvSpPr>
        <p:spPr>
          <a:xfrm>
            <a:off x="7239000" y="2356673"/>
            <a:ext cx="4648200" cy="2476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18EA9E-D439-4E97-AD49-C8CB504C3AA9}"/>
              </a:ext>
            </a:extLst>
          </p:cNvPr>
          <p:cNvSpPr txBox="1"/>
          <p:nvPr/>
        </p:nvSpPr>
        <p:spPr>
          <a:xfrm>
            <a:off x="7583282" y="2393683"/>
            <a:ext cx="32004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블루투스</a:t>
            </a:r>
            <a:r>
              <a:rPr lang="en-US" altLang="ko-KR" b="1" dirty="0"/>
              <a:t> HC-06 </a:t>
            </a:r>
            <a:r>
              <a:rPr lang="ko-KR" altLang="en-US" b="1" dirty="0"/>
              <a:t>이용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아두이노</a:t>
            </a:r>
            <a:r>
              <a:rPr lang="ko-KR" altLang="en-US" b="1" dirty="0"/>
              <a:t> </a:t>
            </a:r>
            <a:r>
              <a:rPr lang="en-US" altLang="ko-KR" b="1" dirty="0"/>
              <a:t>	  </a:t>
            </a:r>
            <a:r>
              <a:rPr lang="ko-KR" altLang="en-US" b="1" dirty="0"/>
              <a:t>는 마스터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아두이노</a:t>
            </a:r>
            <a:r>
              <a:rPr lang="en-US" altLang="ko-KR" b="1" dirty="0"/>
              <a:t>	  </a:t>
            </a:r>
            <a:r>
              <a:rPr lang="ko-KR" altLang="en-US" b="1" dirty="0"/>
              <a:t>는 </a:t>
            </a:r>
            <a:r>
              <a:rPr lang="ko-KR" altLang="en-US" b="1" dirty="0" err="1"/>
              <a:t>슬레이브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E86465-4A01-4FB1-BD08-7D68E3239C02}"/>
              </a:ext>
            </a:extLst>
          </p:cNvPr>
          <p:cNvSpPr/>
          <p:nvPr/>
        </p:nvSpPr>
        <p:spPr>
          <a:xfrm>
            <a:off x="8702207" y="4217517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7F301B-6D04-41F5-A316-0472E605D096}"/>
              </a:ext>
            </a:extLst>
          </p:cNvPr>
          <p:cNvSpPr/>
          <p:nvPr/>
        </p:nvSpPr>
        <p:spPr>
          <a:xfrm>
            <a:off x="8686472" y="3606332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49CC5-3B83-48C9-926F-698F4FD18A81}"/>
              </a:ext>
            </a:extLst>
          </p:cNvPr>
          <p:cNvSpPr txBox="1"/>
          <p:nvPr/>
        </p:nvSpPr>
        <p:spPr>
          <a:xfrm>
            <a:off x="2660866" y="1600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37041FF-48E0-42B4-923D-87DC67F959E5}"/>
              </a:ext>
            </a:extLst>
          </p:cNvPr>
          <p:cNvSpPr/>
          <p:nvPr/>
        </p:nvSpPr>
        <p:spPr>
          <a:xfrm>
            <a:off x="4198906" y="1699285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15BA2AD-BC2D-4C0B-BA1F-CBCCB31C88CB}"/>
              </a:ext>
            </a:extLst>
          </p:cNvPr>
          <p:cNvSpPr/>
          <p:nvPr/>
        </p:nvSpPr>
        <p:spPr>
          <a:xfrm>
            <a:off x="7239000" y="4869731"/>
            <a:ext cx="4648200" cy="1645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B73E89-3132-4C24-A419-ED44B306427E}"/>
              </a:ext>
            </a:extLst>
          </p:cNvPr>
          <p:cNvSpPr/>
          <p:nvPr/>
        </p:nvSpPr>
        <p:spPr>
          <a:xfrm>
            <a:off x="7467600" y="5368432"/>
            <a:ext cx="990600" cy="956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220V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공급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BE37DD-347C-4968-AEA7-6DF4CEB1095F}"/>
              </a:ext>
            </a:extLst>
          </p:cNvPr>
          <p:cNvSpPr/>
          <p:nvPr/>
        </p:nvSpPr>
        <p:spPr>
          <a:xfrm>
            <a:off x="8686472" y="5008511"/>
            <a:ext cx="1696720" cy="4927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릴레이 모듈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FE1BFC-E94A-43A4-8775-BAA372B712A2}"/>
              </a:ext>
            </a:extLst>
          </p:cNvPr>
          <p:cNvSpPr/>
          <p:nvPr/>
        </p:nvSpPr>
        <p:spPr>
          <a:xfrm>
            <a:off x="10618750" y="5368432"/>
            <a:ext cx="990600" cy="956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12V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C2B08BB-0A1A-44A7-A778-156EFED0D552}"/>
              </a:ext>
            </a:extLst>
          </p:cNvPr>
          <p:cNvSpPr/>
          <p:nvPr/>
        </p:nvSpPr>
        <p:spPr>
          <a:xfrm>
            <a:off x="8603321" y="5562879"/>
            <a:ext cx="1935142" cy="814211"/>
          </a:xfrm>
          <a:prstGeom prst="rightArrow">
            <a:avLst>
              <a:gd name="adj1" fmla="val 50000"/>
              <a:gd name="adj2" fmla="val 4041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전압변환</a:t>
            </a:r>
          </a:p>
        </p:txBody>
      </p:sp>
    </p:spTree>
    <p:extLst>
      <p:ext uri="{BB962C8B-B14F-4D97-AF65-F5344CB8AC3E}">
        <p14:creationId xmlns:p14="http://schemas.microsoft.com/office/powerpoint/2010/main" val="15265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04F7B-61FF-459C-8ECA-3113D060CA80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EDB24-1F1B-4E36-902E-18DF2C0F8BC7}"/>
              </a:ext>
            </a:extLst>
          </p:cNvPr>
          <p:cNvSpPr txBox="1"/>
          <p:nvPr/>
        </p:nvSpPr>
        <p:spPr>
          <a:xfrm>
            <a:off x="4648200" y="439420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         팀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887596-3C75-48F5-B9F9-65FCB4BDFA9E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34189-71B7-4FC8-891F-2139D075CCDD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EFC79-0A88-4D23-8352-34EE78AF50DA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12BB63-A3C3-426A-9928-3E85940DFF76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66D513D-3E02-4B94-B027-CF92524B182F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B07354-5714-4C0A-BFB8-E598DCBA35F8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BCEC277-7AC7-4C25-BE20-E06410C105AB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638FCCBC-95A1-4351-99BC-065BDA91B502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22982D9-22BF-4FB3-B44E-02FC84B31753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0BB0919-F9B0-4C67-940C-F8053AF7F2EA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12" name="object 4">
            <a:extLst>
              <a:ext uri="{FF2B5EF4-FFF2-40B4-BE49-F238E27FC236}">
                <a16:creationId xmlns:a16="http://schemas.microsoft.com/office/drawing/2014/main" id="{D01B3783-7A3F-45C6-9211-7548D0B57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64008"/>
            <a:ext cx="2164894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팀</a:t>
            </a:r>
            <a:r>
              <a:rPr sz="2800" b="1" spc="-80" dirty="0">
                <a:solidFill>
                  <a:schemeClr val="accent4"/>
                </a:solidFill>
                <a:latin typeface="+mj-ea"/>
              </a:rPr>
              <a:t> </a:t>
            </a:r>
            <a:r>
              <a:rPr sz="2800" b="1" spc="-60" dirty="0" err="1">
                <a:solidFill>
                  <a:schemeClr val="accent4"/>
                </a:solidFill>
                <a:latin typeface="+mj-ea"/>
              </a:rPr>
              <a:t>소개</a:t>
            </a:r>
            <a:endParaRPr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E8342F7-ABDF-4B2C-BBEF-7986216AB85A}"/>
              </a:ext>
            </a:extLst>
          </p:cNvPr>
          <p:cNvSpPr/>
          <p:nvPr/>
        </p:nvSpPr>
        <p:spPr>
          <a:xfrm>
            <a:off x="2887599" y="1715913"/>
            <a:ext cx="6416802" cy="1713087"/>
          </a:xfrm>
          <a:prstGeom prst="roundRect">
            <a:avLst>
              <a:gd name="adj" fmla="val 11867"/>
            </a:avLst>
          </a:prstGeom>
          <a:solidFill>
            <a:srgbClr val="FFD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6C72850-FCCC-4396-87FA-D819FC829EF2}"/>
              </a:ext>
            </a:extLst>
          </p:cNvPr>
          <p:cNvSpPr/>
          <p:nvPr/>
        </p:nvSpPr>
        <p:spPr>
          <a:xfrm>
            <a:off x="3132200" y="1920637"/>
            <a:ext cx="1058799" cy="1251276"/>
          </a:xfrm>
          <a:prstGeom prst="roundRect">
            <a:avLst>
              <a:gd name="adj" fmla="val 3718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2681E71E-0064-4C73-937D-3061B57698E7}"/>
              </a:ext>
            </a:extLst>
          </p:cNvPr>
          <p:cNvSpPr txBox="1"/>
          <p:nvPr/>
        </p:nvSpPr>
        <p:spPr>
          <a:xfrm>
            <a:off x="5402198" y="1973138"/>
            <a:ext cx="3902203" cy="1727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ko-KR" altLang="en-US" sz="1400" b="1" dirty="0">
                <a:latin typeface="+mn-ea"/>
                <a:cs typeface="Noto Sans CJK JP Regular"/>
              </a:rPr>
              <a:t>조원       조성준</a:t>
            </a: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ko-KR" altLang="en-US" sz="1400" b="1" dirty="0">
                <a:latin typeface="+mn-ea"/>
                <a:cs typeface="Noto Sans CJK JP Regular"/>
              </a:rPr>
              <a:t>소속       숭실대학교 전자정보공학부</a:t>
            </a: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en-US" altLang="ko-KR" sz="1400" b="1" dirty="0">
                <a:latin typeface="+mn-ea"/>
                <a:cs typeface="Noto Sans CJK JP Regular"/>
              </a:rPr>
              <a:t>	      </a:t>
            </a:r>
            <a:r>
              <a:rPr lang="en-US" altLang="ko-KR" sz="1400" b="1" dirty="0" err="1">
                <a:latin typeface="+mn-ea"/>
                <a:cs typeface="Noto Sans CJK JP Regular"/>
              </a:rPr>
              <a:t>Tave</a:t>
            </a:r>
            <a:r>
              <a:rPr lang="en-US" altLang="ko-KR" sz="1400" b="1" dirty="0">
                <a:latin typeface="+mn-ea"/>
                <a:cs typeface="Noto Sans CJK JP Regular"/>
              </a:rPr>
              <a:t> 3</a:t>
            </a:r>
            <a:r>
              <a:rPr lang="ko-KR" altLang="en-US" sz="1400" b="1" dirty="0">
                <a:latin typeface="+mn-ea"/>
                <a:cs typeface="Noto Sans CJK JP Regular"/>
              </a:rPr>
              <a:t>기</a:t>
            </a: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611F87-A2CB-4EDC-A531-DB76C787BF35}"/>
              </a:ext>
            </a:extLst>
          </p:cNvPr>
          <p:cNvSpPr/>
          <p:nvPr/>
        </p:nvSpPr>
        <p:spPr>
          <a:xfrm>
            <a:off x="2856004" y="4148170"/>
            <a:ext cx="6416802" cy="1713087"/>
          </a:xfrm>
          <a:prstGeom prst="roundRect">
            <a:avLst>
              <a:gd name="adj" fmla="val 11867"/>
            </a:avLst>
          </a:prstGeom>
          <a:solidFill>
            <a:srgbClr val="FFD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9823A04D-96BE-4ED8-BD0B-ACB490A7AD31}"/>
              </a:ext>
            </a:extLst>
          </p:cNvPr>
          <p:cNvSpPr txBox="1"/>
          <p:nvPr/>
        </p:nvSpPr>
        <p:spPr>
          <a:xfrm>
            <a:off x="5370603" y="4405395"/>
            <a:ext cx="3902203" cy="1727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ko-KR" altLang="en-US" sz="1400" b="1" dirty="0">
                <a:latin typeface="+mn-ea"/>
                <a:cs typeface="Noto Sans CJK JP Regular"/>
              </a:rPr>
              <a:t>조원       박상범</a:t>
            </a: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ko-KR" altLang="en-US" sz="1400" b="1" dirty="0">
                <a:latin typeface="+mn-ea"/>
                <a:cs typeface="Noto Sans CJK JP Regular"/>
              </a:rPr>
              <a:t>소속       동국대학교 전자전기공학부</a:t>
            </a: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en-US" altLang="ko-KR" sz="1400" b="1" dirty="0">
                <a:latin typeface="+mn-ea"/>
                <a:cs typeface="Noto Sans CJK JP Regular"/>
              </a:rPr>
              <a:t>	      </a:t>
            </a:r>
            <a:r>
              <a:rPr lang="en-US" altLang="ko-KR" sz="1400" b="1" dirty="0" err="1">
                <a:latin typeface="+mn-ea"/>
                <a:cs typeface="Noto Sans CJK JP Regular"/>
              </a:rPr>
              <a:t>Tave</a:t>
            </a:r>
            <a:r>
              <a:rPr lang="en-US" altLang="ko-KR" sz="1400" b="1" dirty="0">
                <a:latin typeface="+mn-ea"/>
                <a:cs typeface="Noto Sans CJK JP Regular"/>
              </a:rPr>
              <a:t> 3</a:t>
            </a:r>
            <a:r>
              <a:rPr lang="ko-KR" altLang="en-US" sz="1400" b="1" dirty="0">
                <a:latin typeface="+mn-ea"/>
                <a:cs typeface="Noto Sans CJK JP Regular"/>
              </a:rPr>
              <a:t>기</a:t>
            </a: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61D18B-6443-4721-ADA1-27A8CC7E1374}"/>
              </a:ext>
            </a:extLst>
          </p:cNvPr>
          <p:cNvSpPr/>
          <p:nvPr/>
        </p:nvSpPr>
        <p:spPr>
          <a:xfrm>
            <a:off x="3132200" y="4405395"/>
            <a:ext cx="1211199" cy="1251276"/>
          </a:xfrm>
          <a:prstGeom prst="roundRect">
            <a:avLst>
              <a:gd name="adj" fmla="val 37180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F27E6-80B6-4F1E-8A1E-ABF3C94A345C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54666-AA0D-4958-97C0-1497092A53E8}"/>
              </a:ext>
            </a:extLst>
          </p:cNvPr>
          <p:cNvSpPr txBox="1"/>
          <p:nvPr/>
        </p:nvSpPr>
        <p:spPr>
          <a:xfrm>
            <a:off x="4648200" y="439420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           IoT </a:t>
            </a:r>
            <a:r>
              <a:rPr lang="ko-KR" altLang="en-US" sz="2800" b="1" dirty="0">
                <a:solidFill>
                  <a:schemeClr val="bg1"/>
                </a:solidFill>
              </a:rPr>
              <a:t>란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19EEF3-FFA0-43C5-8B43-9549C6D67FCA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7A6345-6D6F-42A3-8F94-AD15C5501FBE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E265E3-EE77-4145-B113-E4ED42CBCC5F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207253-D75A-41F2-BF46-D3534E96A479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81B064E-EF10-4365-8AFF-C9498AC348AE}"/>
              </a:ext>
            </a:extLst>
          </p:cNvPr>
          <p:cNvSpPr/>
          <p:nvPr/>
        </p:nvSpPr>
        <p:spPr>
          <a:xfrm>
            <a:off x="2705636" y="1134081"/>
            <a:ext cx="6553200" cy="48212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object 4"/>
          <p:cNvSpPr txBox="1"/>
          <p:nvPr/>
        </p:nvSpPr>
        <p:spPr>
          <a:xfrm>
            <a:off x="304800" y="94957"/>
            <a:ext cx="76200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IOT</a:t>
            </a: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란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800" b="1" spc="-6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B549C7-F219-4E72-AAA2-ECF814062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8839" y="1733453"/>
            <a:ext cx="5946794" cy="352915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7B5120-CA57-4F35-B7EE-FD2E1A224E61}"/>
              </a:ext>
            </a:extLst>
          </p:cNvPr>
          <p:cNvSpPr/>
          <p:nvPr/>
        </p:nvSpPr>
        <p:spPr>
          <a:xfrm>
            <a:off x="4343400" y="6007545"/>
            <a:ext cx="3239036" cy="7301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데이터 학습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7531162-EFA7-479D-9D22-C7F35EF9A287}"/>
              </a:ext>
            </a:extLst>
          </p:cNvPr>
          <p:cNvSpPr/>
          <p:nvPr/>
        </p:nvSpPr>
        <p:spPr>
          <a:xfrm>
            <a:off x="318977" y="1073001"/>
            <a:ext cx="3239036" cy="7301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무선 통신 연결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8750FBD-61B1-4BEE-8BC8-724BD83D73CA}"/>
              </a:ext>
            </a:extLst>
          </p:cNvPr>
          <p:cNvSpPr/>
          <p:nvPr/>
        </p:nvSpPr>
        <p:spPr>
          <a:xfrm>
            <a:off x="8548576" y="1038734"/>
            <a:ext cx="3239036" cy="7301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원격 조정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CE6CDC-5081-4FAF-877D-AC3093E1E0F8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E8466-2D37-46AA-A894-19C47DD15854}"/>
              </a:ext>
            </a:extLst>
          </p:cNvPr>
          <p:cNvSpPr txBox="1"/>
          <p:nvPr/>
        </p:nvSpPr>
        <p:spPr>
          <a:xfrm>
            <a:off x="3962400" y="440944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아두이노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&amp; </a:t>
            </a:r>
            <a:r>
              <a:rPr lang="ko-KR" altLang="en-US" sz="2800" b="1" dirty="0" err="1">
                <a:solidFill>
                  <a:schemeClr val="bg1"/>
                </a:solidFill>
              </a:rPr>
              <a:t>라즈베리파이</a:t>
            </a:r>
            <a:r>
              <a:rPr lang="ko-KR" altLang="en-US" sz="2800" b="1" dirty="0">
                <a:solidFill>
                  <a:schemeClr val="bg1"/>
                </a:solidFill>
              </a:rPr>
              <a:t> 란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6AC7DB-7B19-4A20-828B-981DA5F03901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C7723-EF06-4F5C-A4AD-97DE39CEA267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E5112-D366-4B72-8F48-4BBF5CE08BDD}"/>
              </a:ext>
            </a:extLst>
          </p:cNvPr>
          <p:cNvSpPr/>
          <p:nvPr/>
        </p:nvSpPr>
        <p:spPr>
          <a:xfrm>
            <a:off x="3962400" y="4327030"/>
            <a:ext cx="4648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E00DA9-B0D6-4D77-89F7-6F30B6E9A3EE}"/>
              </a:ext>
            </a:extLst>
          </p:cNvPr>
          <p:cNvSpPr/>
          <p:nvPr/>
        </p:nvSpPr>
        <p:spPr>
          <a:xfrm>
            <a:off x="3962400" y="4923630"/>
            <a:ext cx="4648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0" name="object 4"/>
          <p:cNvSpPr txBox="1"/>
          <p:nvPr/>
        </p:nvSpPr>
        <p:spPr>
          <a:xfrm>
            <a:off x="304800" y="94957"/>
            <a:ext cx="92964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라즈베리 파이 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&amp; </a:t>
            </a: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아두이노란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800" b="1" spc="-6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rcRect b="15714"/>
          <a:stretch/>
        </p:blipFill>
        <p:spPr>
          <a:xfrm>
            <a:off x="1371600" y="1066800"/>
            <a:ext cx="9448800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9BE93-4AB5-4641-9AF0-607A6EB4623F}"/>
              </a:ext>
            </a:extLst>
          </p:cNvPr>
          <p:cNvSpPr txBox="1"/>
          <p:nvPr/>
        </p:nvSpPr>
        <p:spPr>
          <a:xfrm>
            <a:off x="1524000" y="51448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Micro</a:t>
            </a:r>
            <a:r>
              <a:rPr lang="en-US" altLang="ko-KR" sz="3600" b="1" dirty="0">
                <a:solidFill>
                  <a:srgbClr val="FF0000"/>
                </a:solidFill>
              </a:rPr>
              <a:t>controller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2498F-2BD2-47D3-A1C6-57D6EFBACBE2}"/>
              </a:ext>
            </a:extLst>
          </p:cNvPr>
          <p:cNvSpPr txBox="1"/>
          <p:nvPr/>
        </p:nvSpPr>
        <p:spPr>
          <a:xfrm>
            <a:off x="7848600" y="513978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Micro</a:t>
            </a:r>
            <a:r>
              <a:rPr lang="en-US" altLang="ko-KR" sz="3600" b="1" dirty="0">
                <a:solidFill>
                  <a:srgbClr val="FF0000"/>
                </a:solidFill>
              </a:rPr>
              <a:t>processor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0" name="object 4"/>
          <p:cNvSpPr txBox="1"/>
          <p:nvPr/>
        </p:nvSpPr>
        <p:spPr>
          <a:xfrm>
            <a:off x="304800" y="94957"/>
            <a:ext cx="92964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라즈베리 파이 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&amp; </a:t>
            </a: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아두이노란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800" b="1" spc="-6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4" name="사각형: 둥근 모서리 22"/>
          <p:cNvSpPr/>
          <p:nvPr/>
        </p:nvSpPr>
        <p:spPr>
          <a:xfrm>
            <a:off x="7010400" y="1981200"/>
            <a:ext cx="4876800" cy="4114800"/>
          </a:xfrm>
          <a:prstGeom prst="roundRect">
            <a:avLst>
              <a:gd name="adj" fmla="val 11867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D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29500" y="1981200"/>
            <a:ext cx="43434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600" b="1" dirty="0"/>
          </a:p>
          <a:p>
            <a:pPr>
              <a:defRPr/>
            </a:pPr>
            <a:endParaRPr lang="ko-KR" altLang="en-US" sz="2000" b="1" dirty="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운영체제를 구동하는 싱글 보드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2000" b="1" dirty="0"/>
              <a:t> </a:t>
            </a: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리눅스 기반</a:t>
            </a:r>
          </a:p>
          <a:p>
            <a:pPr marL="285600" indent="-285600">
              <a:buFont typeface="Arial"/>
              <a:buChar char="•"/>
              <a:defRPr/>
            </a:pPr>
            <a:endParaRPr lang="ko-KR" altLang="en-US" sz="2000" b="1" dirty="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카메라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그래픽 인터페이스 기능</a:t>
            </a:r>
          </a:p>
          <a:p>
            <a:pPr marL="0" indent="0">
              <a:buFont typeface="Arial"/>
              <a:buNone/>
              <a:defRPr/>
            </a:pPr>
            <a:endParaRPr lang="ko-KR" altLang="en-US" sz="2000" b="1" dirty="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무선 통신 용이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WiFi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블루투스</a:t>
            </a:r>
            <a:r>
              <a:rPr lang="en-US" altLang="ko-KR" sz="2000" b="1" dirty="0"/>
              <a:t>)</a:t>
            </a:r>
          </a:p>
          <a:p>
            <a:pPr marL="285600" indent="-285600">
              <a:buFont typeface="Arial"/>
              <a:buChar char="•"/>
              <a:defRPr/>
            </a:pPr>
            <a:endParaRPr lang="ko-KR" altLang="en-US" sz="2000" b="1" dirty="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높은 범용성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1669938"/>
            <a:ext cx="5486400" cy="4724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6B6FF-4FA5-438A-99D6-CABAA27530B2}"/>
              </a:ext>
            </a:extLst>
          </p:cNvPr>
          <p:cNvSpPr txBox="1"/>
          <p:nvPr/>
        </p:nvSpPr>
        <p:spPr>
          <a:xfrm>
            <a:off x="286215" y="787121"/>
            <a:ext cx="207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929</Words>
  <Application>Microsoft Office PowerPoint</Application>
  <PresentationFormat>와이드스크린</PresentationFormat>
  <Paragraphs>209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 Sans CJK JP Regular</vt:lpstr>
      <vt:lpstr>맑은 고딕</vt:lpstr>
      <vt:lpstr>함초롬바탕</vt:lpstr>
      <vt:lpstr>휴먼둥근헤드라인</vt:lpstr>
      <vt:lpstr>Arial</vt:lpstr>
      <vt:lpstr>Calibri</vt:lpstr>
      <vt:lpstr>Calibri Light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팀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조성준</cp:lastModifiedBy>
  <cp:revision>113</cp:revision>
  <dcterms:created xsi:type="dcterms:W3CDTF">2019-04-24T04:33:36Z</dcterms:created>
  <dcterms:modified xsi:type="dcterms:W3CDTF">2019-05-26T08:27:14Z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2019-04-24T00:00:00Z</vt:filetime>
  </property>
</Properties>
</file>