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F2F2F2"/>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50" d="100"/>
          <a:sy n="50" d="100"/>
        </p:scale>
        <p:origin x="36" y="-17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C05761-3D90-43FA-8C00-DD5173DCBB8A}" type="doc">
      <dgm:prSet loTypeId="urn:microsoft.com/office/officeart/2005/8/layout/process2" loCatId="process" qsTypeId="urn:microsoft.com/office/officeart/2005/8/quickstyle/simple1" qsCatId="simple" csTypeId="urn:microsoft.com/office/officeart/2005/8/colors/accent1_1" csCatId="accent1" phldr="1"/>
      <dgm:spPr/>
    </dgm:pt>
    <dgm:pt modelId="{10E2C8AE-9785-4DEF-B570-DD01EFF31F6C}">
      <dgm:prSet phldrT="[Text]" custT="1"/>
      <dgm:spPr>
        <a:xfrm>
          <a:off x="2687756" y="879"/>
          <a:ext cx="5140087" cy="306634"/>
        </a:xfrm>
        <a:prstGeom prst="roundRect">
          <a:avLst>
            <a:gd name="adj" fmla="val 10000"/>
          </a:avLst>
        </a:prstGeom>
        <a:solidFill>
          <a:sysClr val="window" lastClr="FFFFFF">
            <a:hueOff val="0"/>
            <a:satOff val="0"/>
            <a:lumOff val="0"/>
            <a:alphaOff val="0"/>
          </a:sysClr>
        </a:solidFill>
        <a:ln w="12700" cap="flat" cmpd="sng" algn="ctr">
          <a:solidFill>
            <a:srgbClr val="4472C4">
              <a:shade val="80000"/>
              <a:hueOff val="0"/>
              <a:satOff val="0"/>
              <a:lumOff val="0"/>
              <a:alphaOff val="0"/>
            </a:srgbClr>
          </a:solidFill>
          <a:prstDash val="solid"/>
          <a:miter lim="800000"/>
        </a:ln>
        <a:effectLst/>
      </dgm:spPr>
      <dgm:t>
        <a:bodyPr/>
        <a:lstStyle/>
        <a:p>
          <a:pPr>
            <a:buNone/>
          </a:pPr>
          <a:r>
            <a:rPr lang="en-US" sz="1600" dirty="0">
              <a:solidFill>
                <a:sysClr val="windowText" lastClr="000000">
                  <a:hueOff val="0"/>
                  <a:satOff val="0"/>
                  <a:lumOff val="0"/>
                  <a:alphaOff val="0"/>
                </a:sysClr>
              </a:solidFill>
              <a:latin typeface="Calibri" panose="020F0502020204030204"/>
              <a:ea typeface="+mn-ea"/>
              <a:cs typeface="+mn-cs"/>
            </a:rPr>
            <a:t>There is too much time spent on stuff that isn't programming.  It's maddening.</a:t>
          </a:r>
        </a:p>
      </dgm:t>
    </dgm:pt>
    <dgm:pt modelId="{FD3D1BD6-92C8-4DD4-979C-F014339C6CBF}" type="parTrans" cxnId="{DDD9CB08-495E-4387-B45F-563873157539}">
      <dgm:prSet/>
      <dgm:spPr/>
      <dgm:t>
        <a:bodyPr/>
        <a:lstStyle/>
        <a:p>
          <a:endParaRPr lang="en-US" sz="2400"/>
        </a:p>
      </dgm:t>
    </dgm:pt>
    <dgm:pt modelId="{7E2DCECC-B73B-490C-8DF0-AF863596AA1E}" type="sibTrans" cxnId="{DDD9CB08-495E-4387-B45F-563873157539}">
      <dgm:prSet custT="1"/>
      <dgm:spPr>
        <a:xfrm rot="5400000">
          <a:off x="5069566" y="385893"/>
          <a:ext cx="376466" cy="345193"/>
        </a:xfrm>
        <a:prstGeom prst="rightArrow">
          <a:avLst>
            <a:gd name="adj1" fmla="val 60000"/>
            <a:gd name="adj2" fmla="val 50000"/>
          </a:avLst>
        </a:prstGeom>
        <a:solidFill>
          <a:srgbClr val="4472C4">
            <a:tint val="60000"/>
            <a:hueOff val="0"/>
            <a:satOff val="0"/>
            <a:lumOff val="0"/>
            <a:alphaOff val="0"/>
          </a:srgbClr>
        </a:solidFill>
        <a:ln>
          <a:noFill/>
        </a:ln>
        <a:effectLst/>
      </dgm:spPr>
      <dgm:t>
        <a:bodyPr/>
        <a:lstStyle/>
        <a:p>
          <a:pPr>
            <a:buNone/>
          </a:pPr>
          <a:endParaRPr lang="en-US" sz="1100">
            <a:solidFill>
              <a:sysClr val="windowText" lastClr="000000">
                <a:hueOff val="0"/>
                <a:satOff val="0"/>
                <a:lumOff val="0"/>
                <a:alphaOff val="0"/>
              </a:sysClr>
            </a:solidFill>
            <a:latin typeface="Calibri" panose="020F0502020204030204"/>
            <a:ea typeface="+mn-ea"/>
            <a:cs typeface="+mn-cs"/>
          </a:endParaRPr>
        </a:p>
      </dgm:t>
    </dgm:pt>
    <dgm:pt modelId="{92AB3C75-4096-410E-9AAF-3EF6EA42CCD3}">
      <dgm:prSet phldrT="[Text]" custT="1"/>
      <dgm:spPr>
        <a:xfrm>
          <a:off x="2687756" y="809468"/>
          <a:ext cx="5140087" cy="306634"/>
        </a:xfrm>
        <a:prstGeom prst="roundRect">
          <a:avLst>
            <a:gd name="adj" fmla="val 10000"/>
          </a:avLst>
        </a:prstGeom>
        <a:solidFill>
          <a:sysClr val="window" lastClr="FFFFFF">
            <a:hueOff val="0"/>
            <a:satOff val="0"/>
            <a:lumOff val="0"/>
            <a:alphaOff val="0"/>
          </a:sysClr>
        </a:solidFill>
        <a:ln w="12700" cap="flat" cmpd="sng" algn="ctr">
          <a:solidFill>
            <a:srgbClr val="4472C4">
              <a:shade val="80000"/>
              <a:hueOff val="0"/>
              <a:satOff val="0"/>
              <a:lumOff val="0"/>
              <a:alphaOff val="0"/>
            </a:srgbClr>
          </a:solidFill>
          <a:prstDash val="solid"/>
          <a:miter lim="800000"/>
        </a:ln>
        <a:effectLst/>
      </dgm:spPr>
      <dgm:t>
        <a:bodyPr/>
        <a:lstStyle/>
        <a:p>
          <a:pPr>
            <a:buNone/>
          </a:pPr>
          <a:r>
            <a:rPr lang="en-US" sz="1600" dirty="0">
              <a:solidFill>
                <a:sysClr val="windowText" lastClr="000000">
                  <a:hueOff val="0"/>
                  <a:satOff val="0"/>
                  <a:lumOff val="0"/>
                  <a:alphaOff val="0"/>
                </a:sysClr>
              </a:solidFill>
              <a:latin typeface="Calibri" panose="020F0502020204030204"/>
              <a:ea typeface="+mn-ea"/>
              <a:cs typeface="+mn-cs"/>
            </a:rPr>
            <a:t>there is too much time spent on stuff that isn't programming.  it's maddening.</a:t>
          </a:r>
        </a:p>
      </dgm:t>
    </dgm:pt>
    <dgm:pt modelId="{14303A74-821B-4CE9-B64F-3F29180E3BCB}" type="parTrans" cxnId="{CD7A77DE-9EAE-4550-9E63-59C8CF44A221}">
      <dgm:prSet/>
      <dgm:spPr/>
      <dgm:t>
        <a:bodyPr/>
        <a:lstStyle/>
        <a:p>
          <a:endParaRPr lang="en-US" sz="2400"/>
        </a:p>
      </dgm:t>
    </dgm:pt>
    <dgm:pt modelId="{D60753E1-5B72-4869-BB81-7CD06DDC120A}" type="sibTrans" cxnId="{CD7A77DE-9EAE-4550-9E63-59C8CF44A221}">
      <dgm:prSet custT="1"/>
      <dgm:spPr>
        <a:xfrm rot="5400000">
          <a:off x="5069566" y="1194482"/>
          <a:ext cx="376466" cy="345193"/>
        </a:xfrm>
        <a:prstGeom prst="rightArrow">
          <a:avLst>
            <a:gd name="adj1" fmla="val 60000"/>
            <a:gd name="adj2" fmla="val 50000"/>
          </a:avLst>
        </a:prstGeom>
        <a:solidFill>
          <a:srgbClr val="4472C4">
            <a:tint val="60000"/>
            <a:hueOff val="0"/>
            <a:satOff val="0"/>
            <a:lumOff val="0"/>
            <a:alphaOff val="0"/>
          </a:srgbClr>
        </a:solidFill>
        <a:ln>
          <a:noFill/>
        </a:ln>
        <a:effectLst/>
      </dgm:spPr>
      <dgm:t>
        <a:bodyPr/>
        <a:lstStyle/>
        <a:p>
          <a:pPr>
            <a:buNone/>
          </a:pPr>
          <a:endParaRPr lang="en-US" sz="1100">
            <a:solidFill>
              <a:sysClr val="windowText" lastClr="000000">
                <a:hueOff val="0"/>
                <a:satOff val="0"/>
                <a:lumOff val="0"/>
                <a:alphaOff val="0"/>
              </a:sysClr>
            </a:solidFill>
            <a:latin typeface="Calibri" panose="020F0502020204030204"/>
            <a:ea typeface="+mn-ea"/>
            <a:cs typeface="+mn-cs"/>
          </a:endParaRPr>
        </a:p>
      </dgm:t>
    </dgm:pt>
    <dgm:pt modelId="{C3C14EAA-A1AC-45B3-9191-7EAA7023F295}">
      <dgm:prSet phldrT="[Text]" custT="1"/>
      <dgm:spPr>
        <a:xfrm>
          <a:off x="2687756" y="1618057"/>
          <a:ext cx="5140087" cy="306634"/>
        </a:xfrm>
        <a:prstGeom prst="roundRect">
          <a:avLst>
            <a:gd name="adj" fmla="val 10000"/>
          </a:avLst>
        </a:prstGeom>
        <a:solidFill>
          <a:sysClr val="window" lastClr="FFFFFF">
            <a:hueOff val="0"/>
            <a:satOff val="0"/>
            <a:lumOff val="0"/>
            <a:alphaOff val="0"/>
          </a:sysClr>
        </a:solidFill>
        <a:ln w="12700" cap="flat" cmpd="sng" algn="ctr">
          <a:solidFill>
            <a:srgbClr val="4472C4">
              <a:shade val="80000"/>
              <a:hueOff val="0"/>
              <a:satOff val="0"/>
              <a:lumOff val="0"/>
              <a:alphaOff val="0"/>
            </a:srgbClr>
          </a:solidFill>
          <a:prstDash val="solid"/>
          <a:miter lim="800000"/>
        </a:ln>
        <a:effectLst/>
      </dgm:spPr>
      <dgm:t>
        <a:bodyPr/>
        <a:lstStyle/>
        <a:p>
          <a:pPr>
            <a:buNone/>
          </a:pPr>
          <a:r>
            <a:rPr lang="en-US" sz="1600" dirty="0">
              <a:solidFill>
                <a:sysClr val="windowText" lastClr="000000">
                  <a:hueOff val="0"/>
                  <a:satOff val="0"/>
                  <a:lumOff val="0"/>
                  <a:alphaOff val="0"/>
                </a:sysClr>
              </a:solidFill>
              <a:latin typeface="Calibri" panose="020F0502020204030204"/>
              <a:ea typeface="+mn-ea"/>
              <a:cs typeface="+mn-cs"/>
            </a:rPr>
            <a:t>there is too much time spent on stuff that is not programming. it has maddening.</a:t>
          </a:r>
        </a:p>
      </dgm:t>
    </dgm:pt>
    <dgm:pt modelId="{B601D297-B5F4-4148-ABF1-90054D5BBAEA}" type="parTrans" cxnId="{2F66873D-927F-49F4-A238-6F7E8D88A0EC}">
      <dgm:prSet/>
      <dgm:spPr/>
      <dgm:t>
        <a:bodyPr/>
        <a:lstStyle/>
        <a:p>
          <a:endParaRPr lang="en-US" sz="2400"/>
        </a:p>
      </dgm:t>
    </dgm:pt>
    <dgm:pt modelId="{9B45B77F-6A08-4045-A7A0-98D00A709804}" type="sibTrans" cxnId="{2F66873D-927F-49F4-A238-6F7E8D88A0EC}">
      <dgm:prSet custT="1"/>
      <dgm:spPr>
        <a:xfrm rot="5400000">
          <a:off x="5069566" y="2003072"/>
          <a:ext cx="376466" cy="345193"/>
        </a:xfrm>
        <a:prstGeom prst="rightArrow">
          <a:avLst>
            <a:gd name="adj1" fmla="val 60000"/>
            <a:gd name="adj2" fmla="val 50000"/>
          </a:avLst>
        </a:prstGeom>
        <a:solidFill>
          <a:srgbClr val="4472C4">
            <a:tint val="60000"/>
            <a:hueOff val="0"/>
            <a:satOff val="0"/>
            <a:lumOff val="0"/>
            <a:alphaOff val="0"/>
          </a:srgbClr>
        </a:solidFill>
        <a:ln>
          <a:noFill/>
        </a:ln>
        <a:effectLst/>
      </dgm:spPr>
      <dgm:t>
        <a:bodyPr/>
        <a:lstStyle/>
        <a:p>
          <a:pPr>
            <a:buNone/>
          </a:pPr>
          <a:endParaRPr lang="en-US" sz="1100">
            <a:solidFill>
              <a:sysClr val="windowText" lastClr="000000">
                <a:hueOff val="0"/>
                <a:satOff val="0"/>
                <a:lumOff val="0"/>
                <a:alphaOff val="0"/>
              </a:sysClr>
            </a:solidFill>
            <a:latin typeface="Calibri" panose="020F0502020204030204"/>
            <a:ea typeface="+mn-ea"/>
            <a:cs typeface="+mn-cs"/>
          </a:endParaRPr>
        </a:p>
      </dgm:t>
    </dgm:pt>
    <dgm:pt modelId="{4D5BF336-728E-4146-B066-FAFF374530EF}">
      <dgm:prSet phldrT="[Text]" custT="1"/>
      <dgm:spPr>
        <a:xfrm>
          <a:off x="2687756" y="2426646"/>
          <a:ext cx="5140087" cy="306634"/>
        </a:xfrm>
        <a:prstGeom prst="roundRect">
          <a:avLst>
            <a:gd name="adj" fmla="val 10000"/>
          </a:avLst>
        </a:prstGeom>
        <a:solidFill>
          <a:sysClr val="window" lastClr="FFFFFF">
            <a:hueOff val="0"/>
            <a:satOff val="0"/>
            <a:lumOff val="0"/>
            <a:alphaOff val="0"/>
          </a:sysClr>
        </a:solidFill>
        <a:ln w="12700" cap="flat" cmpd="sng" algn="ctr">
          <a:solidFill>
            <a:srgbClr val="4472C4">
              <a:shade val="80000"/>
              <a:hueOff val="0"/>
              <a:satOff val="0"/>
              <a:lumOff val="0"/>
              <a:alphaOff val="0"/>
            </a:srgbClr>
          </a:solidFill>
          <a:prstDash val="solid"/>
          <a:miter lim="800000"/>
        </a:ln>
        <a:effectLst/>
      </dgm:spPr>
      <dgm:t>
        <a:bodyPr/>
        <a:lstStyle/>
        <a:p>
          <a:pPr>
            <a:buNone/>
          </a:pPr>
          <a:r>
            <a:rPr lang="en-US" sz="1600" dirty="0">
              <a:solidFill>
                <a:sysClr val="windowText" lastClr="000000">
                  <a:hueOff val="0"/>
                  <a:satOff val="0"/>
                  <a:lumOff val="0"/>
                  <a:alphaOff val="0"/>
                </a:sysClr>
              </a:solidFill>
              <a:latin typeface="Calibri" panose="020F0502020204030204"/>
              <a:ea typeface="+mn-ea"/>
              <a:cs typeface="+mn-cs"/>
            </a:rPr>
            <a:t>there is too much time spent on stuff that is not programming it has maddening</a:t>
          </a:r>
        </a:p>
      </dgm:t>
    </dgm:pt>
    <dgm:pt modelId="{6D0FABA6-D933-4EBC-B9A6-7681A5715048}" type="parTrans" cxnId="{4AC9B1BC-875B-4D2B-96AA-11143EE68B2A}">
      <dgm:prSet/>
      <dgm:spPr/>
      <dgm:t>
        <a:bodyPr/>
        <a:lstStyle/>
        <a:p>
          <a:endParaRPr lang="en-US" sz="2400"/>
        </a:p>
      </dgm:t>
    </dgm:pt>
    <dgm:pt modelId="{C2B3A78D-40DE-4CC6-9497-380168B9BC88}" type="sibTrans" cxnId="{4AC9B1BC-875B-4D2B-96AA-11143EE68B2A}">
      <dgm:prSet custT="1"/>
      <dgm:spPr>
        <a:xfrm rot="5400000">
          <a:off x="5069566" y="2811661"/>
          <a:ext cx="376466" cy="345193"/>
        </a:xfrm>
        <a:prstGeom prst="rightArrow">
          <a:avLst>
            <a:gd name="adj1" fmla="val 60000"/>
            <a:gd name="adj2" fmla="val 50000"/>
          </a:avLst>
        </a:prstGeom>
        <a:solidFill>
          <a:srgbClr val="4472C4">
            <a:tint val="60000"/>
            <a:hueOff val="0"/>
            <a:satOff val="0"/>
            <a:lumOff val="0"/>
            <a:alphaOff val="0"/>
          </a:srgbClr>
        </a:solidFill>
        <a:ln>
          <a:noFill/>
        </a:ln>
        <a:effectLst/>
      </dgm:spPr>
      <dgm:t>
        <a:bodyPr/>
        <a:lstStyle/>
        <a:p>
          <a:pPr>
            <a:buNone/>
          </a:pPr>
          <a:endParaRPr lang="en-US" sz="1100">
            <a:solidFill>
              <a:sysClr val="windowText" lastClr="000000">
                <a:hueOff val="0"/>
                <a:satOff val="0"/>
                <a:lumOff val="0"/>
                <a:alphaOff val="0"/>
              </a:sysClr>
            </a:solidFill>
            <a:latin typeface="Calibri" panose="020F0502020204030204"/>
            <a:ea typeface="+mn-ea"/>
            <a:cs typeface="+mn-cs"/>
          </a:endParaRPr>
        </a:p>
      </dgm:t>
    </dgm:pt>
    <dgm:pt modelId="{A0B0080E-94DD-40C4-9B67-B08E22427894}">
      <dgm:prSet phldrT="[Text]" custT="1"/>
      <dgm:spPr>
        <a:xfrm>
          <a:off x="2687756" y="3235235"/>
          <a:ext cx="5140087" cy="306634"/>
        </a:xfrm>
        <a:prstGeom prst="roundRect">
          <a:avLst>
            <a:gd name="adj" fmla="val 10000"/>
          </a:avLst>
        </a:prstGeom>
        <a:solidFill>
          <a:sysClr val="window" lastClr="FFFFFF">
            <a:hueOff val="0"/>
            <a:satOff val="0"/>
            <a:lumOff val="0"/>
            <a:alphaOff val="0"/>
          </a:sysClr>
        </a:solidFill>
        <a:ln w="12700" cap="flat" cmpd="sng" algn="ctr">
          <a:solidFill>
            <a:srgbClr val="4472C4">
              <a:shade val="80000"/>
              <a:hueOff val="0"/>
              <a:satOff val="0"/>
              <a:lumOff val="0"/>
              <a:alphaOff val="0"/>
            </a:srgbClr>
          </a:solidFill>
          <a:prstDash val="solid"/>
          <a:miter lim="800000"/>
        </a:ln>
        <a:effectLst/>
      </dgm:spPr>
      <dgm:t>
        <a:bodyPr/>
        <a:lstStyle/>
        <a:p>
          <a:pPr>
            <a:buNone/>
          </a:pPr>
          <a:r>
            <a:rPr lang="en-US" sz="1600" dirty="0">
              <a:solidFill>
                <a:sysClr val="windowText" lastClr="000000">
                  <a:hueOff val="0"/>
                  <a:satOff val="0"/>
                  <a:lumOff val="0"/>
                  <a:alphaOff val="0"/>
                </a:sysClr>
              </a:solidFill>
              <a:latin typeface="Calibri" panose="020F0502020204030204"/>
              <a:ea typeface="+mn-ea"/>
              <a:cs typeface="+mn-cs"/>
            </a:rPr>
            <a:t>there be too much time spend on stuff that be not program it have madden</a:t>
          </a:r>
        </a:p>
      </dgm:t>
    </dgm:pt>
    <dgm:pt modelId="{3FD764BF-D64D-49B5-818B-626B0CFFBC31}" type="parTrans" cxnId="{FD84F9B9-5888-4847-AAAD-3B268939B225}">
      <dgm:prSet/>
      <dgm:spPr/>
      <dgm:t>
        <a:bodyPr/>
        <a:lstStyle/>
        <a:p>
          <a:endParaRPr lang="en-US" sz="2400"/>
        </a:p>
      </dgm:t>
    </dgm:pt>
    <dgm:pt modelId="{1FEBE24F-DF55-4865-B115-AB0996309153}" type="sibTrans" cxnId="{FD84F9B9-5888-4847-AAAD-3B268939B225}">
      <dgm:prSet custT="1"/>
      <dgm:spPr>
        <a:xfrm rot="5400000">
          <a:off x="5069566" y="3620250"/>
          <a:ext cx="376466" cy="345193"/>
        </a:xfrm>
        <a:prstGeom prst="rightArrow">
          <a:avLst>
            <a:gd name="adj1" fmla="val 60000"/>
            <a:gd name="adj2" fmla="val 50000"/>
          </a:avLst>
        </a:prstGeom>
        <a:solidFill>
          <a:srgbClr val="4472C4">
            <a:tint val="60000"/>
            <a:hueOff val="0"/>
            <a:satOff val="0"/>
            <a:lumOff val="0"/>
            <a:alphaOff val="0"/>
          </a:srgbClr>
        </a:solidFill>
        <a:ln>
          <a:noFill/>
        </a:ln>
        <a:effectLst/>
      </dgm:spPr>
      <dgm:t>
        <a:bodyPr/>
        <a:lstStyle/>
        <a:p>
          <a:pPr>
            <a:buNone/>
          </a:pPr>
          <a:endParaRPr lang="en-US" sz="1100">
            <a:solidFill>
              <a:sysClr val="windowText" lastClr="000000">
                <a:hueOff val="0"/>
                <a:satOff val="0"/>
                <a:lumOff val="0"/>
                <a:alphaOff val="0"/>
              </a:sysClr>
            </a:solidFill>
            <a:latin typeface="Calibri" panose="020F0502020204030204"/>
            <a:ea typeface="+mn-ea"/>
            <a:cs typeface="+mn-cs"/>
          </a:endParaRPr>
        </a:p>
      </dgm:t>
    </dgm:pt>
    <dgm:pt modelId="{7DD2732C-3F9F-460B-8AEC-002577EE9289}">
      <dgm:prSet phldrT="[Text]" custT="1"/>
      <dgm:spPr>
        <a:xfrm>
          <a:off x="2687756" y="4043824"/>
          <a:ext cx="5140087" cy="306634"/>
        </a:xfrm>
        <a:prstGeom prst="roundRect">
          <a:avLst>
            <a:gd name="adj" fmla="val 10000"/>
          </a:avLst>
        </a:prstGeom>
        <a:solidFill>
          <a:sysClr val="window" lastClr="FFFFFF">
            <a:hueOff val="0"/>
            <a:satOff val="0"/>
            <a:lumOff val="0"/>
            <a:alphaOff val="0"/>
          </a:sysClr>
        </a:solidFill>
        <a:ln w="12700" cap="flat" cmpd="sng" algn="ctr">
          <a:solidFill>
            <a:srgbClr val="4472C4">
              <a:shade val="80000"/>
              <a:hueOff val="0"/>
              <a:satOff val="0"/>
              <a:lumOff val="0"/>
              <a:alphaOff val="0"/>
            </a:srgbClr>
          </a:solidFill>
          <a:prstDash val="solid"/>
          <a:miter lim="800000"/>
        </a:ln>
        <a:effectLst/>
      </dgm:spPr>
      <dgm:t>
        <a:bodyPr/>
        <a:lstStyle/>
        <a:p>
          <a:pPr>
            <a:buNone/>
          </a:pPr>
          <a:r>
            <a:rPr lang="en-US" sz="1600" dirty="0">
              <a:solidFill>
                <a:sysClr val="windowText" lastClr="000000">
                  <a:hueOff val="0"/>
                  <a:satOff val="0"/>
                  <a:lumOff val="0"/>
                  <a:alphaOff val="0"/>
                </a:sysClr>
              </a:solidFill>
              <a:latin typeface="Calibri" panose="020F0502020204030204"/>
              <a:ea typeface="+mn-ea"/>
              <a:cs typeface="+mn-cs"/>
            </a:rPr>
            <a:t>much time spend stuff program madden</a:t>
          </a:r>
        </a:p>
      </dgm:t>
    </dgm:pt>
    <dgm:pt modelId="{F4C35FC1-F6E0-4674-8548-4AAAD1EF3358}" type="parTrans" cxnId="{915DCC73-D499-4021-B9A7-1848E30E061F}">
      <dgm:prSet/>
      <dgm:spPr/>
      <dgm:t>
        <a:bodyPr/>
        <a:lstStyle/>
        <a:p>
          <a:endParaRPr lang="en-US" sz="2400"/>
        </a:p>
      </dgm:t>
    </dgm:pt>
    <dgm:pt modelId="{9A1137E3-ACFA-49D1-8EEF-7F2CA9AD043E}" type="sibTrans" cxnId="{915DCC73-D499-4021-B9A7-1848E30E061F}">
      <dgm:prSet/>
      <dgm:spPr/>
      <dgm:t>
        <a:bodyPr/>
        <a:lstStyle/>
        <a:p>
          <a:endParaRPr lang="en-US" sz="2400"/>
        </a:p>
      </dgm:t>
    </dgm:pt>
    <dgm:pt modelId="{0E609423-3EF3-481B-927B-B50596CE9219}" type="pres">
      <dgm:prSet presAssocID="{E4C05761-3D90-43FA-8C00-DD5173DCBB8A}" presName="linearFlow" presStyleCnt="0">
        <dgm:presLayoutVars>
          <dgm:resizeHandles val="exact"/>
        </dgm:presLayoutVars>
      </dgm:prSet>
      <dgm:spPr/>
    </dgm:pt>
    <dgm:pt modelId="{F488DD02-A3FA-4867-8278-3AA0C8E764DC}" type="pres">
      <dgm:prSet presAssocID="{10E2C8AE-9785-4DEF-B570-DD01EFF31F6C}" presName="node" presStyleLbl="node1" presStyleIdx="0" presStyleCnt="6" custScaleX="264555" custScaleY="30544">
        <dgm:presLayoutVars>
          <dgm:bulletEnabled val="1"/>
        </dgm:presLayoutVars>
      </dgm:prSet>
      <dgm:spPr/>
    </dgm:pt>
    <dgm:pt modelId="{152C5091-8F8D-487B-8105-C580B8EA2228}" type="pres">
      <dgm:prSet presAssocID="{7E2DCECC-B73B-490C-8DF0-AF863596AA1E}" presName="sibTrans" presStyleLbl="sibTrans2D1" presStyleIdx="0" presStyleCnt="5" custScaleY="76411"/>
      <dgm:spPr/>
    </dgm:pt>
    <dgm:pt modelId="{6FAEB770-6A21-4A39-A9AE-3D62BB361AFE}" type="pres">
      <dgm:prSet presAssocID="{7E2DCECC-B73B-490C-8DF0-AF863596AA1E}" presName="connectorText" presStyleLbl="sibTrans2D1" presStyleIdx="0" presStyleCnt="5"/>
      <dgm:spPr/>
    </dgm:pt>
    <dgm:pt modelId="{B19D64E7-3E04-4393-A27A-9E665B296E91}" type="pres">
      <dgm:prSet presAssocID="{92AB3C75-4096-410E-9AAF-3EF6EA42CCD3}" presName="node" presStyleLbl="node1" presStyleIdx="1" presStyleCnt="6" custScaleX="264555" custScaleY="30544">
        <dgm:presLayoutVars>
          <dgm:bulletEnabled val="1"/>
        </dgm:presLayoutVars>
      </dgm:prSet>
      <dgm:spPr/>
    </dgm:pt>
    <dgm:pt modelId="{0B55FC32-758B-4923-89CC-E85689C4FD07}" type="pres">
      <dgm:prSet presAssocID="{D60753E1-5B72-4869-BB81-7CD06DDC120A}" presName="sibTrans" presStyleLbl="sibTrans2D1" presStyleIdx="1" presStyleCnt="5" custScaleY="76411"/>
      <dgm:spPr/>
    </dgm:pt>
    <dgm:pt modelId="{682829B2-AE93-4DE1-A2B8-FABB60194F60}" type="pres">
      <dgm:prSet presAssocID="{D60753E1-5B72-4869-BB81-7CD06DDC120A}" presName="connectorText" presStyleLbl="sibTrans2D1" presStyleIdx="1" presStyleCnt="5"/>
      <dgm:spPr/>
    </dgm:pt>
    <dgm:pt modelId="{A412B58A-0BB6-4707-B70A-CAA53D25FF65}" type="pres">
      <dgm:prSet presAssocID="{C3C14EAA-A1AC-45B3-9191-7EAA7023F295}" presName="node" presStyleLbl="node1" presStyleIdx="2" presStyleCnt="6" custScaleX="264555" custScaleY="30544">
        <dgm:presLayoutVars>
          <dgm:bulletEnabled val="1"/>
        </dgm:presLayoutVars>
      </dgm:prSet>
      <dgm:spPr/>
    </dgm:pt>
    <dgm:pt modelId="{D9BAAAF4-A471-4C3D-A8D3-8D0389E31920}" type="pres">
      <dgm:prSet presAssocID="{9B45B77F-6A08-4045-A7A0-98D00A709804}" presName="sibTrans" presStyleLbl="sibTrans2D1" presStyleIdx="2" presStyleCnt="5" custScaleY="76411"/>
      <dgm:spPr/>
    </dgm:pt>
    <dgm:pt modelId="{5F2B1D8C-5359-4F17-8C1B-93B0401C8285}" type="pres">
      <dgm:prSet presAssocID="{9B45B77F-6A08-4045-A7A0-98D00A709804}" presName="connectorText" presStyleLbl="sibTrans2D1" presStyleIdx="2" presStyleCnt="5"/>
      <dgm:spPr/>
    </dgm:pt>
    <dgm:pt modelId="{97B1FA77-5BC9-4253-8B17-2546ACBBE0B0}" type="pres">
      <dgm:prSet presAssocID="{4D5BF336-728E-4146-B066-FAFF374530EF}" presName="node" presStyleLbl="node1" presStyleIdx="3" presStyleCnt="6" custScaleX="264555" custScaleY="30544">
        <dgm:presLayoutVars>
          <dgm:bulletEnabled val="1"/>
        </dgm:presLayoutVars>
      </dgm:prSet>
      <dgm:spPr/>
    </dgm:pt>
    <dgm:pt modelId="{65D1AA5A-A511-43D6-8251-BF494E72C0EC}" type="pres">
      <dgm:prSet presAssocID="{C2B3A78D-40DE-4CC6-9497-380168B9BC88}" presName="sibTrans" presStyleLbl="sibTrans2D1" presStyleIdx="3" presStyleCnt="5" custScaleY="76411"/>
      <dgm:spPr/>
    </dgm:pt>
    <dgm:pt modelId="{DB0B9A15-2E2D-42EF-892B-C3668F9D64D4}" type="pres">
      <dgm:prSet presAssocID="{C2B3A78D-40DE-4CC6-9497-380168B9BC88}" presName="connectorText" presStyleLbl="sibTrans2D1" presStyleIdx="3" presStyleCnt="5"/>
      <dgm:spPr/>
    </dgm:pt>
    <dgm:pt modelId="{D158D463-F152-4A48-B3CB-5633DDFDA058}" type="pres">
      <dgm:prSet presAssocID="{A0B0080E-94DD-40C4-9B67-B08E22427894}" presName="node" presStyleLbl="node1" presStyleIdx="4" presStyleCnt="6" custScaleX="264555" custScaleY="30544">
        <dgm:presLayoutVars>
          <dgm:bulletEnabled val="1"/>
        </dgm:presLayoutVars>
      </dgm:prSet>
      <dgm:spPr/>
    </dgm:pt>
    <dgm:pt modelId="{061E93F4-E20D-4CAD-B9B0-E27501C1A3F7}" type="pres">
      <dgm:prSet presAssocID="{1FEBE24F-DF55-4865-B115-AB0996309153}" presName="sibTrans" presStyleLbl="sibTrans2D1" presStyleIdx="4" presStyleCnt="5" custScaleY="76411"/>
      <dgm:spPr/>
    </dgm:pt>
    <dgm:pt modelId="{0797A9C4-B680-4BD8-ABAE-07B008E8DDBD}" type="pres">
      <dgm:prSet presAssocID="{1FEBE24F-DF55-4865-B115-AB0996309153}" presName="connectorText" presStyleLbl="sibTrans2D1" presStyleIdx="4" presStyleCnt="5"/>
      <dgm:spPr/>
    </dgm:pt>
    <dgm:pt modelId="{2A0C0C9A-031A-4F48-9FEC-461E3D393969}" type="pres">
      <dgm:prSet presAssocID="{7DD2732C-3F9F-460B-8AEC-002577EE9289}" presName="node" presStyleLbl="node1" presStyleIdx="5" presStyleCnt="6" custScaleX="264555" custScaleY="30544">
        <dgm:presLayoutVars>
          <dgm:bulletEnabled val="1"/>
        </dgm:presLayoutVars>
      </dgm:prSet>
      <dgm:spPr/>
    </dgm:pt>
  </dgm:ptLst>
  <dgm:cxnLst>
    <dgm:cxn modelId="{DDD9CB08-495E-4387-B45F-563873157539}" srcId="{E4C05761-3D90-43FA-8C00-DD5173DCBB8A}" destId="{10E2C8AE-9785-4DEF-B570-DD01EFF31F6C}" srcOrd="0" destOrd="0" parTransId="{FD3D1BD6-92C8-4DD4-979C-F014339C6CBF}" sibTransId="{7E2DCECC-B73B-490C-8DF0-AF863596AA1E}"/>
    <dgm:cxn modelId="{31D61809-AAD4-4550-AE03-7B17C416885C}" type="presOf" srcId="{92AB3C75-4096-410E-9AAF-3EF6EA42CCD3}" destId="{B19D64E7-3E04-4393-A27A-9E665B296E91}" srcOrd="0" destOrd="0" presId="urn:microsoft.com/office/officeart/2005/8/layout/process2"/>
    <dgm:cxn modelId="{00542B1C-FC55-4D97-81D2-50A4F72F3846}" type="presOf" srcId="{A0B0080E-94DD-40C4-9B67-B08E22427894}" destId="{D158D463-F152-4A48-B3CB-5633DDFDA058}" srcOrd="0" destOrd="0" presId="urn:microsoft.com/office/officeart/2005/8/layout/process2"/>
    <dgm:cxn modelId="{47B48A1D-1D2F-463A-9C54-BF61D1058446}" type="presOf" srcId="{1FEBE24F-DF55-4865-B115-AB0996309153}" destId="{0797A9C4-B680-4BD8-ABAE-07B008E8DDBD}" srcOrd="1" destOrd="0" presId="urn:microsoft.com/office/officeart/2005/8/layout/process2"/>
    <dgm:cxn modelId="{0C75CA23-1CD0-437D-87C6-77CB88FC66C0}" type="presOf" srcId="{10E2C8AE-9785-4DEF-B570-DD01EFF31F6C}" destId="{F488DD02-A3FA-4867-8278-3AA0C8E764DC}" srcOrd="0" destOrd="0" presId="urn:microsoft.com/office/officeart/2005/8/layout/process2"/>
    <dgm:cxn modelId="{184F612B-49CD-4818-BD55-0B243F91CE06}" type="presOf" srcId="{9B45B77F-6A08-4045-A7A0-98D00A709804}" destId="{D9BAAAF4-A471-4C3D-A8D3-8D0389E31920}" srcOrd="0" destOrd="0" presId="urn:microsoft.com/office/officeart/2005/8/layout/process2"/>
    <dgm:cxn modelId="{2F66873D-927F-49F4-A238-6F7E8D88A0EC}" srcId="{E4C05761-3D90-43FA-8C00-DD5173DCBB8A}" destId="{C3C14EAA-A1AC-45B3-9191-7EAA7023F295}" srcOrd="2" destOrd="0" parTransId="{B601D297-B5F4-4148-ABF1-90054D5BBAEA}" sibTransId="{9B45B77F-6A08-4045-A7A0-98D00A709804}"/>
    <dgm:cxn modelId="{5E4BF03F-6F9F-4B78-8A58-550B59E6EB78}" type="presOf" srcId="{9B45B77F-6A08-4045-A7A0-98D00A709804}" destId="{5F2B1D8C-5359-4F17-8C1B-93B0401C8285}" srcOrd="1" destOrd="0" presId="urn:microsoft.com/office/officeart/2005/8/layout/process2"/>
    <dgm:cxn modelId="{64326D60-F2CF-4B63-BCBD-D17E4203F755}" type="presOf" srcId="{7E2DCECC-B73B-490C-8DF0-AF863596AA1E}" destId="{6FAEB770-6A21-4A39-A9AE-3D62BB361AFE}" srcOrd="1" destOrd="0" presId="urn:microsoft.com/office/officeart/2005/8/layout/process2"/>
    <dgm:cxn modelId="{4DC85745-F63A-437D-B117-D2EDDA2A30FE}" type="presOf" srcId="{7E2DCECC-B73B-490C-8DF0-AF863596AA1E}" destId="{152C5091-8F8D-487B-8105-C580B8EA2228}" srcOrd="0" destOrd="0" presId="urn:microsoft.com/office/officeart/2005/8/layout/process2"/>
    <dgm:cxn modelId="{5AF25D67-FE68-46F6-AE89-F804CAEF7BA5}" type="presOf" srcId="{D60753E1-5B72-4869-BB81-7CD06DDC120A}" destId="{682829B2-AE93-4DE1-A2B8-FABB60194F60}" srcOrd="1" destOrd="0" presId="urn:microsoft.com/office/officeart/2005/8/layout/process2"/>
    <dgm:cxn modelId="{C198606E-D194-4DEE-A24C-A7698310803E}" type="presOf" srcId="{E4C05761-3D90-43FA-8C00-DD5173DCBB8A}" destId="{0E609423-3EF3-481B-927B-B50596CE9219}" srcOrd="0" destOrd="0" presId="urn:microsoft.com/office/officeart/2005/8/layout/process2"/>
    <dgm:cxn modelId="{915DCC73-D499-4021-B9A7-1848E30E061F}" srcId="{E4C05761-3D90-43FA-8C00-DD5173DCBB8A}" destId="{7DD2732C-3F9F-460B-8AEC-002577EE9289}" srcOrd="5" destOrd="0" parTransId="{F4C35FC1-F6E0-4674-8548-4AAAD1EF3358}" sibTransId="{9A1137E3-ACFA-49D1-8EEF-7F2CA9AD043E}"/>
    <dgm:cxn modelId="{488F3C76-DA6A-4740-8335-8446043E41A8}" type="presOf" srcId="{C3C14EAA-A1AC-45B3-9191-7EAA7023F295}" destId="{A412B58A-0BB6-4707-B70A-CAA53D25FF65}" srcOrd="0" destOrd="0" presId="urn:microsoft.com/office/officeart/2005/8/layout/process2"/>
    <dgm:cxn modelId="{5A34B67F-EA7F-402F-A23B-73A2503E73EB}" type="presOf" srcId="{D60753E1-5B72-4869-BB81-7CD06DDC120A}" destId="{0B55FC32-758B-4923-89CC-E85689C4FD07}" srcOrd="0" destOrd="0" presId="urn:microsoft.com/office/officeart/2005/8/layout/process2"/>
    <dgm:cxn modelId="{88C735AD-8E64-460B-A030-70AA4A635EEB}" type="presOf" srcId="{C2B3A78D-40DE-4CC6-9497-380168B9BC88}" destId="{DB0B9A15-2E2D-42EF-892B-C3668F9D64D4}" srcOrd="1" destOrd="0" presId="urn:microsoft.com/office/officeart/2005/8/layout/process2"/>
    <dgm:cxn modelId="{0FECDEAE-743E-4B02-84F3-3F52FDE9B5E0}" type="presOf" srcId="{7DD2732C-3F9F-460B-8AEC-002577EE9289}" destId="{2A0C0C9A-031A-4F48-9FEC-461E3D393969}" srcOrd="0" destOrd="0" presId="urn:microsoft.com/office/officeart/2005/8/layout/process2"/>
    <dgm:cxn modelId="{FD84F9B9-5888-4847-AAAD-3B268939B225}" srcId="{E4C05761-3D90-43FA-8C00-DD5173DCBB8A}" destId="{A0B0080E-94DD-40C4-9B67-B08E22427894}" srcOrd="4" destOrd="0" parTransId="{3FD764BF-D64D-49B5-818B-626B0CFFBC31}" sibTransId="{1FEBE24F-DF55-4865-B115-AB0996309153}"/>
    <dgm:cxn modelId="{4AC9B1BC-875B-4D2B-96AA-11143EE68B2A}" srcId="{E4C05761-3D90-43FA-8C00-DD5173DCBB8A}" destId="{4D5BF336-728E-4146-B066-FAFF374530EF}" srcOrd="3" destOrd="0" parTransId="{6D0FABA6-D933-4EBC-B9A6-7681A5715048}" sibTransId="{C2B3A78D-40DE-4CC6-9497-380168B9BC88}"/>
    <dgm:cxn modelId="{4938B3C0-DE87-4EDA-8057-950535B0CF79}" type="presOf" srcId="{4D5BF336-728E-4146-B066-FAFF374530EF}" destId="{97B1FA77-5BC9-4253-8B17-2546ACBBE0B0}" srcOrd="0" destOrd="0" presId="urn:microsoft.com/office/officeart/2005/8/layout/process2"/>
    <dgm:cxn modelId="{10051CC1-5CFD-44C8-A452-4A588C1D408B}" type="presOf" srcId="{C2B3A78D-40DE-4CC6-9497-380168B9BC88}" destId="{65D1AA5A-A511-43D6-8251-BF494E72C0EC}" srcOrd="0" destOrd="0" presId="urn:microsoft.com/office/officeart/2005/8/layout/process2"/>
    <dgm:cxn modelId="{C44792D7-F17C-49FC-9975-5FD0A85FCC2C}" type="presOf" srcId="{1FEBE24F-DF55-4865-B115-AB0996309153}" destId="{061E93F4-E20D-4CAD-B9B0-E27501C1A3F7}" srcOrd="0" destOrd="0" presId="urn:microsoft.com/office/officeart/2005/8/layout/process2"/>
    <dgm:cxn modelId="{CD7A77DE-9EAE-4550-9E63-59C8CF44A221}" srcId="{E4C05761-3D90-43FA-8C00-DD5173DCBB8A}" destId="{92AB3C75-4096-410E-9AAF-3EF6EA42CCD3}" srcOrd="1" destOrd="0" parTransId="{14303A74-821B-4CE9-B64F-3F29180E3BCB}" sibTransId="{D60753E1-5B72-4869-BB81-7CD06DDC120A}"/>
    <dgm:cxn modelId="{5944E850-44F4-46AB-8956-5C1CDCC48F04}" type="presParOf" srcId="{0E609423-3EF3-481B-927B-B50596CE9219}" destId="{F488DD02-A3FA-4867-8278-3AA0C8E764DC}" srcOrd="0" destOrd="0" presId="urn:microsoft.com/office/officeart/2005/8/layout/process2"/>
    <dgm:cxn modelId="{557760E3-C3DE-4F3B-96E1-57BAF6E7C580}" type="presParOf" srcId="{0E609423-3EF3-481B-927B-B50596CE9219}" destId="{152C5091-8F8D-487B-8105-C580B8EA2228}" srcOrd="1" destOrd="0" presId="urn:microsoft.com/office/officeart/2005/8/layout/process2"/>
    <dgm:cxn modelId="{9FD5E12C-D63F-4AFE-9904-3258C2B2F19D}" type="presParOf" srcId="{152C5091-8F8D-487B-8105-C580B8EA2228}" destId="{6FAEB770-6A21-4A39-A9AE-3D62BB361AFE}" srcOrd="0" destOrd="0" presId="urn:microsoft.com/office/officeart/2005/8/layout/process2"/>
    <dgm:cxn modelId="{3D025130-2F28-4CE0-8FE0-C8B886873664}" type="presParOf" srcId="{0E609423-3EF3-481B-927B-B50596CE9219}" destId="{B19D64E7-3E04-4393-A27A-9E665B296E91}" srcOrd="2" destOrd="0" presId="urn:microsoft.com/office/officeart/2005/8/layout/process2"/>
    <dgm:cxn modelId="{500B65B1-DD00-4277-BB99-3505A8AF36A0}" type="presParOf" srcId="{0E609423-3EF3-481B-927B-B50596CE9219}" destId="{0B55FC32-758B-4923-89CC-E85689C4FD07}" srcOrd="3" destOrd="0" presId="urn:microsoft.com/office/officeart/2005/8/layout/process2"/>
    <dgm:cxn modelId="{33771E9E-6EEB-49B4-9D0E-5B157CF9330F}" type="presParOf" srcId="{0B55FC32-758B-4923-89CC-E85689C4FD07}" destId="{682829B2-AE93-4DE1-A2B8-FABB60194F60}" srcOrd="0" destOrd="0" presId="urn:microsoft.com/office/officeart/2005/8/layout/process2"/>
    <dgm:cxn modelId="{C23F605F-1318-4D18-B868-D937F973357B}" type="presParOf" srcId="{0E609423-3EF3-481B-927B-B50596CE9219}" destId="{A412B58A-0BB6-4707-B70A-CAA53D25FF65}" srcOrd="4" destOrd="0" presId="urn:microsoft.com/office/officeart/2005/8/layout/process2"/>
    <dgm:cxn modelId="{2F0ECBDE-481E-4CFA-B49C-44C552EEB929}" type="presParOf" srcId="{0E609423-3EF3-481B-927B-B50596CE9219}" destId="{D9BAAAF4-A471-4C3D-A8D3-8D0389E31920}" srcOrd="5" destOrd="0" presId="urn:microsoft.com/office/officeart/2005/8/layout/process2"/>
    <dgm:cxn modelId="{7E92469B-DE3F-47FB-BD04-E3865BB14395}" type="presParOf" srcId="{D9BAAAF4-A471-4C3D-A8D3-8D0389E31920}" destId="{5F2B1D8C-5359-4F17-8C1B-93B0401C8285}" srcOrd="0" destOrd="0" presId="urn:microsoft.com/office/officeart/2005/8/layout/process2"/>
    <dgm:cxn modelId="{1FFF3141-D6A1-41A1-B293-5964827227B5}" type="presParOf" srcId="{0E609423-3EF3-481B-927B-B50596CE9219}" destId="{97B1FA77-5BC9-4253-8B17-2546ACBBE0B0}" srcOrd="6" destOrd="0" presId="urn:microsoft.com/office/officeart/2005/8/layout/process2"/>
    <dgm:cxn modelId="{E13FFE88-B263-454D-8B8B-F24C0138D084}" type="presParOf" srcId="{0E609423-3EF3-481B-927B-B50596CE9219}" destId="{65D1AA5A-A511-43D6-8251-BF494E72C0EC}" srcOrd="7" destOrd="0" presId="urn:microsoft.com/office/officeart/2005/8/layout/process2"/>
    <dgm:cxn modelId="{559AF8E8-90B9-4395-8C15-62E7B8D41FD4}" type="presParOf" srcId="{65D1AA5A-A511-43D6-8251-BF494E72C0EC}" destId="{DB0B9A15-2E2D-42EF-892B-C3668F9D64D4}" srcOrd="0" destOrd="0" presId="urn:microsoft.com/office/officeart/2005/8/layout/process2"/>
    <dgm:cxn modelId="{0B1D3F25-AD5F-4CF7-8D89-75C89A2AE595}" type="presParOf" srcId="{0E609423-3EF3-481B-927B-B50596CE9219}" destId="{D158D463-F152-4A48-B3CB-5633DDFDA058}" srcOrd="8" destOrd="0" presId="urn:microsoft.com/office/officeart/2005/8/layout/process2"/>
    <dgm:cxn modelId="{87500657-0CE5-4B06-B8D8-AA8837B37F12}" type="presParOf" srcId="{0E609423-3EF3-481B-927B-B50596CE9219}" destId="{061E93F4-E20D-4CAD-B9B0-E27501C1A3F7}" srcOrd="9" destOrd="0" presId="urn:microsoft.com/office/officeart/2005/8/layout/process2"/>
    <dgm:cxn modelId="{9DCBB567-AD2B-4EBC-90E8-ACFD9B144A4C}" type="presParOf" srcId="{061E93F4-E20D-4CAD-B9B0-E27501C1A3F7}" destId="{0797A9C4-B680-4BD8-ABAE-07B008E8DDBD}" srcOrd="0" destOrd="0" presId="urn:microsoft.com/office/officeart/2005/8/layout/process2"/>
    <dgm:cxn modelId="{AE36D86E-0242-4488-835E-9B7BBDB7EE68}" type="presParOf" srcId="{0E609423-3EF3-481B-927B-B50596CE9219}" destId="{2A0C0C9A-031A-4F48-9FEC-461E3D393969}" srcOrd="10" destOrd="0" presId="urn:microsoft.com/office/officeart/2005/8/layout/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8DD02-A3FA-4867-8278-3AA0C8E764DC}">
      <dsp:nvSpPr>
        <dsp:cNvPr id="0" name=""/>
        <dsp:cNvSpPr/>
      </dsp:nvSpPr>
      <dsp:spPr>
        <a:xfrm>
          <a:off x="0" y="3024"/>
          <a:ext cx="6837294" cy="308492"/>
        </a:xfrm>
        <a:prstGeom prst="roundRect">
          <a:avLst>
            <a:gd name="adj" fmla="val 10000"/>
          </a:avLst>
        </a:prstGeom>
        <a:solidFill>
          <a:sysClr val="window" lastClr="FFFFFF">
            <a:hueOff val="0"/>
            <a:satOff val="0"/>
            <a:lumOff val="0"/>
            <a:alphaOff val="0"/>
          </a:sys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There is too much time spent on stuff that isn't programming.  It's maddening.</a:t>
          </a:r>
        </a:p>
      </dsp:txBody>
      <dsp:txXfrm>
        <a:off x="9035" y="12059"/>
        <a:ext cx="6819224" cy="290422"/>
      </dsp:txXfrm>
    </dsp:sp>
    <dsp:sp modelId="{152C5091-8F8D-487B-8105-C580B8EA2228}">
      <dsp:nvSpPr>
        <dsp:cNvPr id="0" name=""/>
        <dsp:cNvSpPr/>
      </dsp:nvSpPr>
      <dsp:spPr>
        <a:xfrm rot="5400000">
          <a:off x="3229273" y="390372"/>
          <a:ext cx="378747" cy="347286"/>
        </a:xfrm>
        <a:prstGeom prst="rightArrow">
          <a:avLst>
            <a:gd name="adj1" fmla="val 60000"/>
            <a:gd name="adj2" fmla="val 50000"/>
          </a:avLst>
        </a:prstGeom>
        <a:solidFill>
          <a:srgbClr val="4472C4">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ysClr val="windowText" lastClr="000000">
                <a:hueOff val="0"/>
                <a:satOff val="0"/>
                <a:lumOff val="0"/>
                <a:alphaOff val="0"/>
              </a:sysClr>
            </a:solidFill>
            <a:latin typeface="Calibri" panose="020F0502020204030204"/>
            <a:ea typeface="+mn-ea"/>
            <a:cs typeface="+mn-cs"/>
          </a:endParaRPr>
        </a:p>
      </dsp:txBody>
      <dsp:txXfrm rot="-5400000">
        <a:off x="3314460" y="374642"/>
        <a:ext cx="208372" cy="274561"/>
      </dsp:txXfrm>
    </dsp:sp>
    <dsp:sp modelId="{B19D64E7-3E04-4393-A27A-9E665B296E91}">
      <dsp:nvSpPr>
        <dsp:cNvPr id="0" name=""/>
        <dsp:cNvSpPr/>
      </dsp:nvSpPr>
      <dsp:spPr>
        <a:xfrm>
          <a:off x="0" y="816513"/>
          <a:ext cx="6837294" cy="308492"/>
        </a:xfrm>
        <a:prstGeom prst="roundRect">
          <a:avLst>
            <a:gd name="adj" fmla="val 10000"/>
          </a:avLst>
        </a:prstGeom>
        <a:solidFill>
          <a:sysClr val="window" lastClr="FFFFFF">
            <a:hueOff val="0"/>
            <a:satOff val="0"/>
            <a:lumOff val="0"/>
            <a:alphaOff val="0"/>
          </a:sys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there is too much time spent on stuff that isn't programming.  it's maddening.</a:t>
          </a:r>
        </a:p>
      </dsp:txBody>
      <dsp:txXfrm>
        <a:off x="9035" y="825548"/>
        <a:ext cx="6819224" cy="290422"/>
      </dsp:txXfrm>
    </dsp:sp>
    <dsp:sp modelId="{0B55FC32-758B-4923-89CC-E85689C4FD07}">
      <dsp:nvSpPr>
        <dsp:cNvPr id="0" name=""/>
        <dsp:cNvSpPr/>
      </dsp:nvSpPr>
      <dsp:spPr>
        <a:xfrm rot="5400000">
          <a:off x="3229273" y="1203862"/>
          <a:ext cx="378747" cy="347286"/>
        </a:xfrm>
        <a:prstGeom prst="rightArrow">
          <a:avLst>
            <a:gd name="adj1" fmla="val 60000"/>
            <a:gd name="adj2" fmla="val 50000"/>
          </a:avLst>
        </a:prstGeom>
        <a:solidFill>
          <a:srgbClr val="4472C4">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ysClr val="windowText" lastClr="000000">
                <a:hueOff val="0"/>
                <a:satOff val="0"/>
                <a:lumOff val="0"/>
                <a:alphaOff val="0"/>
              </a:sysClr>
            </a:solidFill>
            <a:latin typeface="Calibri" panose="020F0502020204030204"/>
            <a:ea typeface="+mn-ea"/>
            <a:cs typeface="+mn-cs"/>
          </a:endParaRPr>
        </a:p>
      </dsp:txBody>
      <dsp:txXfrm rot="-5400000">
        <a:off x="3314460" y="1188132"/>
        <a:ext cx="208372" cy="274561"/>
      </dsp:txXfrm>
    </dsp:sp>
    <dsp:sp modelId="{A412B58A-0BB6-4707-B70A-CAA53D25FF65}">
      <dsp:nvSpPr>
        <dsp:cNvPr id="0" name=""/>
        <dsp:cNvSpPr/>
      </dsp:nvSpPr>
      <dsp:spPr>
        <a:xfrm>
          <a:off x="0" y="1630003"/>
          <a:ext cx="6837294" cy="308492"/>
        </a:xfrm>
        <a:prstGeom prst="roundRect">
          <a:avLst>
            <a:gd name="adj" fmla="val 10000"/>
          </a:avLst>
        </a:prstGeom>
        <a:solidFill>
          <a:sysClr val="window" lastClr="FFFFFF">
            <a:hueOff val="0"/>
            <a:satOff val="0"/>
            <a:lumOff val="0"/>
            <a:alphaOff val="0"/>
          </a:sys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there is too much time spent on stuff that is not programming. it has maddening.</a:t>
          </a:r>
        </a:p>
      </dsp:txBody>
      <dsp:txXfrm>
        <a:off x="9035" y="1639038"/>
        <a:ext cx="6819224" cy="290422"/>
      </dsp:txXfrm>
    </dsp:sp>
    <dsp:sp modelId="{D9BAAAF4-A471-4C3D-A8D3-8D0389E31920}">
      <dsp:nvSpPr>
        <dsp:cNvPr id="0" name=""/>
        <dsp:cNvSpPr/>
      </dsp:nvSpPr>
      <dsp:spPr>
        <a:xfrm rot="5400000">
          <a:off x="3229273" y="2017351"/>
          <a:ext cx="378747" cy="347286"/>
        </a:xfrm>
        <a:prstGeom prst="rightArrow">
          <a:avLst>
            <a:gd name="adj1" fmla="val 60000"/>
            <a:gd name="adj2" fmla="val 50000"/>
          </a:avLst>
        </a:prstGeom>
        <a:solidFill>
          <a:srgbClr val="4472C4">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ysClr val="windowText" lastClr="000000">
                <a:hueOff val="0"/>
                <a:satOff val="0"/>
                <a:lumOff val="0"/>
                <a:alphaOff val="0"/>
              </a:sysClr>
            </a:solidFill>
            <a:latin typeface="Calibri" panose="020F0502020204030204"/>
            <a:ea typeface="+mn-ea"/>
            <a:cs typeface="+mn-cs"/>
          </a:endParaRPr>
        </a:p>
      </dsp:txBody>
      <dsp:txXfrm rot="-5400000">
        <a:off x="3314460" y="2001621"/>
        <a:ext cx="208372" cy="274561"/>
      </dsp:txXfrm>
    </dsp:sp>
    <dsp:sp modelId="{97B1FA77-5BC9-4253-8B17-2546ACBBE0B0}">
      <dsp:nvSpPr>
        <dsp:cNvPr id="0" name=""/>
        <dsp:cNvSpPr/>
      </dsp:nvSpPr>
      <dsp:spPr>
        <a:xfrm>
          <a:off x="0" y="2443493"/>
          <a:ext cx="6837294" cy="308492"/>
        </a:xfrm>
        <a:prstGeom prst="roundRect">
          <a:avLst>
            <a:gd name="adj" fmla="val 10000"/>
          </a:avLst>
        </a:prstGeom>
        <a:solidFill>
          <a:sysClr val="window" lastClr="FFFFFF">
            <a:hueOff val="0"/>
            <a:satOff val="0"/>
            <a:lumOff val="0"/>
            <a:alphaOff val="0"/>
          </a:sys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there is too much time spent on stuff that is not programming it has maddening</a:t>
          </a:r>
        </a:p>
      </dsp:txBody>
      <dsp:txXfrm>
        <a:off x="9035" y="2452528"/>
        <a:ext cx="6819224" cy="290422"/>
      </dsp:txXfrm>
    </dsp:sp>
    <dsp:sp modelId="{65D1AA5A-A511-43D6-8251-BF494E72C0EC}">
      <dsp:nvSpPr>
        <dsp:cNvPr id="0" name=""/>
        <dsp:cNvSpPr/>
      </dsp:nvSpPr>
      <dsp:spPr>
        <a:xfrm rot="5400000">
          <a:off x="3229273" y="2830841"/>
          <a:ext cx="378747" cy="347286"/>
        </a:xfrm>
        <a:prstGeom prst="rightArrow">
          <a:avLst>
            <a:gd name="adj1" fmla="val 60000"/>
            <a:gd name="adj2" fmla="val 50000"/>
          </a:avLst>
        </a:prstGeom>
        <a:solidFill>
          <a:srgbClr val="4472C4">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ysClr val="windowText" lastClr="000000">
                <a:hueOff val="0"/>
                <a:satOff val="0"/>
                <a:lumOff val="0"/>
                <a:alphaOff val="0"/>
              </a:sysClr>
            </a:solidFill>
            <a:latin typeface="Calibri" panose="020F0502020204030204"/>
            <a:ea typeface="+mn-ea"/>
            <a:cs typeface="+mn-cs"/>
          </a:endParaRPr>
        </a:p>
      </dsp:txBody>
      <dsp:txXfrm rot="-5400000">
        <a:off x="3314460" y="2815111"/>
        <a:ext cx="208372" cy="274561"/>
      </dsp:txXfrm>
    </dsp:sp>
    <dsp:sp modelId="{D158D463-F152-4A48-B3CB-5633DDFDA058}">
      <dsp:nvSpPr>
        <dsp:cNvPr id="0" name=""/>
        <dsp:cNvSpPr/>
      </dsp:nvSpPr>
      <dsp:spPr>
        <a:xfrm>
          <a:off x="0" y="3256983"/>
          <a:ext cx="6837294" cy="308492"/>
        </a:xfrm>
        <a:prstGeom prst="roundRect">
          <a:avLst>
            <a:gd name="adj" fmla="val 10000"/>
          </a:avLst>
        </a:prstGeom>
        <a:solidFill>
          <a:sysClr val="window" lastClr="FFFFFF">
            <a:hueOff val="0"/>
            <a:satOff val="0"/>
            <a:lumOff val="0"/>
            <a:alphaOff val="0"/>
          </a:sys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there be too much time spend on stuff that be not program it have madden</a:t>
          </a:r>
        </a:p>
      </dsp:txBody>
      <dsp:txXfrm>
        <a:off x="9035" y="3266018"/>
        <a:ext cx="6819224" cy="290422"/>
      </dsp:txXfrm>
    </dsp:sp>
    <dsp:sp modelId="{061E93F4-E20D-4CAD-B9B0-E27501C1A3F7}">
      <dsp:nvSpPr>
        <dsp:cNvPr id="0" name=""/>
        <dsp:cNvSpPr/>
      </dsp:nvSpPr>
      <dsp:spPr>
        <a:xfrm rot="5400000">
          <a:off x="3229273" y="3644331"/>
          <a:ext cx="378747" cy="347286"/>
        </a:xfrm>
        <a:prstGeom prst="rightArrow">
          <a:avLst>
            <a:gd name="adj1" fmla="val 60000"/>
            <a:gd name="adj2" fmla="val 50000"/>
          </a:avLst>
        </a:prstGeom>
        <a:solidFill>
          <a:srgbClr val="4472C4">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ysClr val="windowText" lastClr="000000">
                <a:hueOff val="0"/>
                <a:satOff val="0"/>
                <a:lumOff val="0"/>
                <a:alphaOff val="0"/>
              </a:sysClr>
            </a:solidFill>
            <a:latin typeface="Calibri" panose="020F0502020204030204"/>
            <a:ea typeface="+mn-ea"/>
            <a:cs typeface="+mn-cs"/>
          </a:endParaRPr>
        </a:p>
      </dsp:txBody>
      <dsp:txXfrm rot="-5400000">
        <a:off x="3314460" y="3628601"/>
        <a:ext cx="208372" cy="274561"/>
      </dsp:txXfrm>
    </dsp:sp>
    <dsp:sp modelId="{2A0C0C9A-031A-4F48-9FEC-461E3D393969}">
      <dsp:nvSpPr>
        <dsp:cNvPr id="0" name=""/>
        <dsp:cNvSpPr/>
      </dsp:nvSpPr>
      <dsp:spPr>
        <a:xfrm>
          <a:off x="0" y="4070473"/>
          <a:ext cx="6837294" cy="308492"/>
        </a:xfrm>
        <a:prstGeom prst="roundRect">
          <a:avLst>
            <a:gd name="adj" fmla="val 10000"/>
          </a:avLst>
        </a:prstGeom>
        <a:solidFill>
          <a:sysClr val="window" lastClr="FFFFFF">
            <a:hueOff val="0"/>
            <a:satOff val="0"/>
            <a:lumOff val="0"/>
            <a:alphaOff val="0"/>
          </a:sys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much time spend stuff program madden</a:t>
          </a:r>
        </a:p>
      </dsp:txBody>
      <dsp:txXfrm>
        <a:off x="9035" y="4079508"/>
        <a:ext cx="6819224" cy="29042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F96794-AAFC-44C1-BC41-118B14BE7702}"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FB8E-74BF-4AEA-9AD1-F1AF20ECE1ED}" type="slidenum">
              <a:rPr lang="en-US" smtClean="0"/>
              <a:t>‹#›</a:t>
            </a:fld>
            <a:endParaRPr lang="en-US"/>
          </a:p>
        </p:txBody>
      </p:sp>
    </p:spTree>
    <p:extLst>
      <p:ext uri="{BB962C8B-B14F-4D97-AF65-F5344CB8AC3E}">
        <p14:creationId xmlns:p14="http://schemas.microsoft.com/office/powerpoint/2010/main" val="3737656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F96794-AAFC-44C1-BC41-118B14BE7702}"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FB8E-74BF-4AEA-9AD1-F1AF20ECE1ED}" type="slidenum">
              <a:rPr lang="en-US" smtClean="0"/>
              <a:t>‹#›</a:t>
            </a:fld>
            <a:endParaRPr lang="en-US"/>
          </a:p>
        </p:txBody>
      </p:sp>
    </p:spTree>
    <p:extLst>
      <p:ext uri="{BB962C8B-B14F-4D97-AF65-F5344CB8AC3E}">
        <p14:creationId xmlns:p14="http://schemas.microsoft.com/office/powerpoint/2010/main" val="76290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F96794-AAFC-44C1-BC41-118B14BE7702}"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FB8E-74BF-4AEA-9AD1-F1AF20ECE1ED}" type="slidenum">
              <a:rPr lang="en-US" smtClean="0"/>
              <a:t>‹#›</a:t>
            </a:fld>
            <a:endParaRPr lang="en-US"/>
          </a:p>
        </p:txBody>
      </p:sp>
    </p:spTree>
    <p:extLst>
      <p:ext uri="{BB962C8B-B14F-4D97-AF65-F5344CB8AC3E}">
        <p14:creationId xmlns:p14="http://schemas.microsoft.com/office/powerpoint/2010/main" val="22512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F96794-AAFC-44C1-BC41-118B14BE7702}"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FB8E-74BF-4AEA-9AD1-F1AF20ECE1ED}" type="slidenum">
              <a:rPr lang="en-US" smtClean="0"/>
              <a:t>‹#›</a:t>
            </a:fld>
            <a:endParaRPr lang="en-US"/>
          </a:p>
        </p:txBody>
      </p:sp>
    </p:spTree>
    <p:extLst>
      <p:ext uri="{BB962C8B-B14F-4D97-AF65-F5344CB8AC3E}">
        <p14:creationId xmlns:p14="http://schemas.microsoft.com/office/powerpoint/2010/main" val="3712158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F96794-AAFC-44C1-BC41-118B14BE7702}"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FB8E-74BF-4AEA-9AD1-F1AF20ECE1ED}" type="slidenum">
              <a:rPr lang="en-US" smtClean="0"/>
              <a:t>‹#›</a:t>
            </a:fld>
            <a:endParaRPr lang="en-US"/>
          </a:p>
        </p:txBody>
      </p:sp>
    </p:spTree>
    <p:extLst>
      <p:ext uri="{BB962C8B-B14F-4D97-AF65-F5344CB8AC3E}">
        <p14:creationId xmlns:p14="http://schemas.microsoft.com/office/powerpoint/2010/main" val="418488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F96794-AAFC-44C1-BC41-118B14BE7702}"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FB8E-74BF-4AEA-9AD1-F1AF20ECE1ED}" type="slidenum">
              <a:rPr lang="en-US" smtClean="0"/>
              <a:t>‹#›</a:t>
            </a:fld>
            <a:endParaRPr lang="en-US"/>
          </a:p>
        </p:txBody>
      </p:sp>
    </p:spTree>
    <p:extLst>
      <p:ext uri="{BB962C8B-B14F-4D97-AF65-F5344CB8AC3E}">
        <p14:creationId xmlns:p14="http://schemas.microsoft.com/office/powerpoint/2010/main" val="200622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F96794-AAFC-44C1-BC41-118B14BE7702}" type="datetimeFigureOut">
              <a:rPr lang="en-US" smtClean="0"/>
              <a:t>12/25/2020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8FB8E-74BF-4AEA-9AD1-F1AF20ECE1ED}" type="slidenum">
              <a:rPr lang="en-US" smtClean="0"/>
              <a:t>‹#›</a:t>
            </a:fld>
            <a:endParaRPr lang="en-US"/>
          </a:p>
        </p:txBody>
      </p:sp>
    </p:spTree>
    <p:extLst>
      <p:ext uri="{BB962C8B-B14F-4D97-AF65-F5344CB8AC3E}">
        <p14:creationId xmlns:p14="http://schemas.microsoft.com/office/powerpoint/2010/main" val="3403712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F96794-AAFC-44C1-BC41-118B14BE7702}" type="datetimeFigureOut">
              <a:rPr lang="en-US" smtClean="0"/>
              <a:t>12/25/2020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8FB8E-74BF-4AEA-9AD1-F1AF20ECE1ED}" type="slidenum">
              <a:rPr lang="en-US" smtClean="0"/>
              <a:t>‹#›</a:t>
            </a:fld>
            <a:endParaRPr lang="en-US"/>
          </a:p>
        </p:txBody>
      </p:sp>
    </p:spTree>
    <p:extLst>
      <p:ext uri="{BB962C8B-B14F-4D97-AF65-F5344CB8AC3E}">
        <p14:creationId xmlns:p14="http://schemas.microsoft.com/office/powerpoint/2010/main" val="233844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96794-AAFC-44C1-BC41-118B14BE7702}" type="datetimeFigureOut">
              <a:rPr lang="en-US" smtClean="0"/>
              <a:t>12/25/2020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8FB8E-74BF-4AEA-9AD1-F1AF20ECE1ED}" type="slidenum">
              <a:rPr lang="en-US" smtClean="0"/>
              <a:t>‹#›</a:t>
            </a:fld>
            <a:endParaRPr lang="en-US"/>
          </a:p>
        </p:txBody>
      </p:sp>
    </p:spTree>
    <p:extLst>
      <p:ext uri="{BB962C8B-B14F-4D97-AF65-F5344CB8AC3E}">
        <p14:creationId xmlns:p14="http://schemas.microsoft.com/office/powerpoint/2010/main" val="506349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72F96794-AAFC-44C1-BC41-118B14BE7702}"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FB8E-74BF-4AEA-9AD1-F1AF20ECE1ED}" type="slidenum">
              <a:rPr lang="en-US" smtClean="0"/>
              <a:t>‹#›</a:t>
            </a:fld>
            <a:endParaRPr lang="en-US"/>
          </a:p>
        </p:txBody>
      </p:sp>
    </p:spTree>
    <p:extLst>
      <p:ext uri="{BB962C8B-B14F-4D97-AF65-F5344CB8AC3E}">
        <p14:creationId xmlns:p14="http://schemas.microsoft.com/office/powerpoint/2010/main" val="177164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72F96794-AAFC-44C1-BC41-118B14BE7702}"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FB8E-74BF-4AEA-9AD1-F1AF20ECE1ED}" type="slidenum">
              <a:rPr lang="en-US" smtClean="0"/>
              <a:t>‹#›</a:t>
            </a:fld>
            <a:endParaRPr lang="en-US"/>
          </a:p>
        </p:txBody>
      </p:sp>
    </p:spTree>
    <p:extLst>
      <p:ext uri="{BB962C8B-B14F-4D97-AF65-F5344CB8AC3E}">
        <p14:creationId xmlns:p14="http://schemas.microsoft.com/office/powerpoint/2010/main" val="3163505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72F96794-AAFC-44C1-BC41-118B14BE7702}" type="datetimeFigureOut">
              <a:rPr lang="en-US" smtClean="0"/>
              <a:t>12/25/2020</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C478FB8E-74BF-4AEA-9AD1-F1AF20ECE1ED}" type="slidenum">
              <a:rPr lang="en-US" smtClean="0"/>
              <a:t>‹#›</a:t>
            </a:fld>
            <a:endParaRPr lang="en-US"/>
          </a:p>
        </p:txBody>
      </p:sp>
    </p:spTree>
    <p:extLst>
      <p:ext uri="{BB962C8B-B14F-4D97-AF65-F5344CB8AC3E}">
        <p14:creationId xmlns:p14="http://schemas.microsoft.com/office/powerpoint/2010/main" val="501446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diagramDrawing" Target="../diagrams/drawing1.xml"/><Relationship Id="rId18" Type="http://schemas.openxmlformats.org/officeDocument/2006/relationships/image" Target="../media/image12.png"/><Relationship Id="rId3" Type="http://schemas.openxmlformats.org/officeDocument/2006/relationships/image" Target="../media/image2.png"/><Relationship Id="rId21" Type="http://schemas.openxmlformats.org/officeDocument/2006/relationships/image" Target="../media/image15.png"/><Relationship Id="rId7" Type="http://schemas.openxmlformats.org/officeDocument/2006/relationships/image" Target="../media/image6.png"/><Relationship Id="rId12" Type="http://schemas.openxmlformats.org/officeDocument/2006/relationships/diagramColors" Target="../diagrams/colors1.xml"/><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diagramQuickStyle" Target="../diagrams/quickStyle1.xml"/><Relationship Id="rId24" Type="http://schemas.openxmlformats.org/officeDocument/2006/relationships/image" Target="../media/image18.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7.png"/><Relationship Id="rId10" Type="http://schemas.openxmlformats.org/officeDocument/2006/relationships/diagramLayout" Target="../diagrams/layout1.xml"/><Relationship Id="rId19"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diagramData" Target="../diagrams/data1.xml"/><Relationship Id="rId14" Type="http://schemas.openxmlformats.org/officeDocument/2006/relationships/image" Target="../media/image8.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413D26-FBC0-4778-A6F5-409723FBF20F}"/>
              </a:ext>
            </a:extLst>
          </p:cNvPr>
          <p:cNvSpPr/>
          <p:nvPr/>
        </p:nvSpPr>
        <p:spPr>
          <a:xfrm>
            <a:off x="-1" y="31216"/>
            <a:ext cx="30275213" cy="344658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30C2466-50F5-4D90-8B9A-DE2CFFF94730}"/>
              </a:ext>
            </a:extLst>
          </p:cNvPr>
          <p:cNvSpPr txBox="1"/>
          <p:nvPr/>
        </p:nvSpPr>
        <p:spPr>
          <a:xfrm>
            <a:off x="4519251" y="801503"/>
            <a:ext cx="21438394" cy="923330"/>
          </a:xfrm>
          <a:prstGeom prst="rect">
            <a:avLst/>
          </a:prstGeom>
          <a:noFill/>
        </p:spPr>
        <p:txBody>
          <a:bodyPr wrap="square" rtlCol="0">
            <a:spAutoFit/>
          </a:bodyPr>
          <a:lstStyle/>
          <a:p>
            <a:pPr algn="ctr"/>
            <a:r>
              <a:rPr lang="en-US" sz="5400" b="1" dirty="0">
                <a:latin typeface="Arial Rounded MT Bold" panose="020F0704030504030204" pitchFamily="34" charset="0"/>
              </a:rPr>
              <a:t>Text Analytics of Course Reviews on Coursera Platform</a:t>
            </a:r>
          </a:p>
        </p:txBody>
      </p:sp>
      <p:sp>
        <p:nvSpPr>
          <p:cNvPr id="6" name="TextBox 5">
            <a:extLst>
              <a:ext uri="{FF2B5EF4-FFF2-40B4-BE49-F238E27FC236}">
                <a16:creationId xmlns:a16="http://schemas.microsoft.com/office/drawing/2014/main" id="{AD8342D4-7CAA-44F3-938B-AE7E3A5863B8}"/>
              </a:ext>
            </a:extLst>
          </p:cNvPr>
          <p:cNvSpPr txBox="1"/>
          <p:nvPr/>
        </p:nvSpPr>
        <p:spPr>
          <a:xfrm>
            <a:off x="4418408" y="1801870"/>
            <a:ext cx="21438394" cy="523220"/>
          </a:xfrm>
          <a:prstGeom prst="rect">
            <a:avLst/>
          </a:prstGeom>
          <a:noFill/>
        </p:spPr>
        <p:txBody>
          <a:bodyPr wrap="square" rtlCol="0">
            <a:spAutoFit/>
          </a:bodyPr>
          <a:lstStyle/>
          <a:p>
            <a:pPr algn="ctr"/>
            <a:r>
              <a:rPr lang="en-US" sz="2800" dirty="0">
                <a:latin typeface="Arial Rounded MT Bold" panose="020F0704030504030204" pitchFamily="34" charset="0"/>
              </a:rPr>
              <a:t>Chan Huan Yang, </a:t>
            </a:r>
            <a:r>
              <a:rPr lang="en-US" sz="2800" dirty="0" err="1">
                <a:latin typeface="Arial Rounded MT Bold" panose="020F0704030504030204" pitchFamily="34" charset="0"/>
              </a:rPr>
              <a:t>Ramindhran</a:t>
            </a:r>
            <a:r>
              <a:rPr lang="en-US" sz="2800" dirty="0">
                <a:latin typeface="Arial Rounded MT Bold" panose="020F0704030504030204" pitchFamily="34" charset="0"/>
              </a:rPr>
              <a:t> Raja Mohan </a:t>
            </a:r>
          </a:p>
        </p:txBody>
      </p:sp>
      <p:sp>
        <p:nvSpPr>
          <p:cNvPr id="7" name="TextBox 6">
            <a:extLst>
              <a:ext uri="{FF2B5EF4-FFF2-40B4-BE49-F238E27FC236}">
                <a16:creationId xmlns:a16="http://schemas.microsoft.com/office/drawing/2014/main" id="{5C8406AE-60D5-4C96-B744-C66C566CE85B}"/>
              </a:ext>
            </a:extLst>
          </p:cNvPr>
          <p:cNvSpPr txBox="1"/>
          <p:nvPr/>
        </p:nvSpPr>
        <p:spPr>
          <a:xfrm>
            <a:off x="4418408" y="2486749"/>
            <a:ext cx="21438394" cy="461665"/>
          </a:xfrm>
          <a:prstGeom prst="rect">
            <a:avLst/>
          </a:prstGeom>
          <a:noFill/>
        </p:spPr>
        <p:txBody>
          <a:bodyPr wrap="square" rtlCol="0">
            <a:spAutoFit/>
          </a:bodyPr>
          <a:lstStyle/>
          <a:p>
            <a:pPr algn="ctr"/>
            <a:r>
              <a:rPr lang="en-US" sz="2400" i="1" dirty="0">
                <a:latin typeface="Arial Rounded MT Bold" panose="020F0704030504030204" pitchFamily="34" charset="0"/>
              </a:rPr>
              <a:t>School of Computer Science, University Science of Malaysia, Penang, Malaysia </a:t>
            </a:r>
          </a:p>
        </p:txBody>
      </p:sp>
      <p:graphicFrame>
        <p:nvGraphicFramePr>
          <p:cNvPr id="9" name="Table 8">
            <a:extLst>
              <a:ext uri="{FF2B5EF4-FFF2-40B4-BE49-F238E27FC236}">
                <a16:creationId xmlns:a16="http://schemas.microsoft.com/office/drawing/2014/main" id="{0EDB3219-24F5-4847-983C-7B9AFB467BE3}"/>
              </a:ext>
            </a:extLst>
          </p:cNvPr>
          <p:cNvGraphicFramePr>
            <a:graphicFrameLocks noGrp="1"/>
          </p:cNvGraphicFramePr>
          <p:nvPr>
            <p:extLst>
              <p:ext uri="{D42A27DB-BD31-4B8C-83A1-F6EECF244321}">
                <p14:modId xmlns:p14="http://schemas.microsoft.com/office/powerpoint/2010/main" val="1068096516"/>
              </p:ext>
            </p:extLst>
          </p:nvPr>
        </p:nvGraphicFramePr>
        <p:xfrm>
          <a:off x="720052" y="3767909"/>
          <a:ext cx="7020000" cy="17495520"/>
        </p:xfrm>
        <a:graphic>
          <a:graphicData uri="http://schemas.openxmlformats.org/drawingml/2006/table">
            <a:tbl>
              <a:tblPr firstRow="1" bandRow="1">
                <a:tableStyleId>{5C22544A-7EE6-4342-B048-85BDC9FD1C3A}</a:tableStyleId>
              </a:tblPr>
              <a:tblGrid>
                <a:gridCol w="7020000">
                  <a:extLst>
                    <a:ext uri="{9D8B030D-6E8A-4147-A177-3AD203B41FA5}">
                      <a16:colId xmlns:a16="http://schemas.microsoft.com/office/drawing/2014/main" val="2133294484"/>
                    </a:ext>
                  </a:extLst>
                </a:gridCol>
              </a:tblGrid>
              <a:tr h="0">
                <a:tc>
                  <a:txBody>
                    <a:bodyPr/>
                    <a:lstStyle/>
                    <a:p>
                      <a:pPr algn="ctr"/>
                      <a:r>
                        <a:rPr lang="en-US" sz="3600" dirty="0">
                          <a:solidFill>
                            <a:schemeClr val="bg1"/>
                          </a:solidFill>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064176763"/>
                  </a:ext>
                </a:extLst>
              </a:tr>
              <a:tr h="370840">
                <a:tc>
                  <a:txBody>
                    <a:bodyPr/>
                    <a:lstStyle/>
                    <a:p>
                      <a:pPr algn="just"/>
                      <a:r>
                        <a:rPr lang="en-US" sz="2800" dirty="0">
                          <a:solidFill>
                            <a:schemeClr val="tx1"/>
                          </a:solidFill>
                        </a:rPr>
                        <a:t>We are now entering a new era - the revolution of online learning. From working professionals to recent high school graduates, many of them have found the reasons to take all or some of their courses online in platform such as Coursera, Udemy, and </a:t>
                      </a:r>
                      <a:r>
                        <a:rPr lang="en-US" sz="2800" dirty="0" err="1">
                          <a:solidFill>
                            <a:schemeClr val="tx1"/>
                          </a:solidFill>
                        </a:rPr>
                        <a:t>Edx</a:t>
                      </a:r>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58631895"/>
                  </a:ext>
                </a:extLst>
              </a:tr>
              <a:tr h="370840">
                <a:tc>
                  <a:txBody>
                    <a:bodyPr/>
                    <a:lstStyle/>
                    <a:p>
                      <a:pPr algn="ctr"/>
                      <a:r>
                        <a:rPr lang="en-US" sz="3600" b="1" kern="1200" dirty="0">
                          <a:solidFill>
                            <a:schemeClr val="bg1"/>
                          </a:solidFill>
                          <a:latin typeface="+mn-lt"/>
                          <a:ea typeface="+mn-ea"/>
                          <a:cs typeface="+mn-cs"/>
                        </a:rPr>
                        <a:t>Problem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972893339"/>
                  </a:ext>
                </a:extLst>
              </a:tr>
              <a:tr h="370840">
                <a:tc>
                  <a:txBody>
                    <a:bodyPr/>
                    <a:lstStyle/>
                    <a:p>
                      <a:pPr algn="just"/>
                      <a:r>
                        <a:rPr lang="en-US" sz="2800" dirty="0">
                          <a:solidFill>
                            <a:schemeClr val="tx1"/>
                          </a:solidFill>
                        </a:rPr>
                        <a:t>Ratings and reviews are always the major consideration factor by online course seekers before they joining the course. However, it can be time-consuming to read all the information especially the course reviews.</a:t>
                      </a:r>
                    </a:p>
                    <a:p>
                      <a:pPr algn="just"/>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14020978"/>
                  </a:ext>
                </a:extLst>
              </a:tr>
              <a:tr h="370840">
                <a:tc>
                  <a:txBody>
                    <a:bodyPr/>
                    <a:lstStyle/>
                    <a:p>
                      <a:pPr algn="ctr"/>
                      <a:r>
                        <a:rPr lang="en-US" sz="3600" b="1" dirty="0">
                          <a:solidFill>
                            <a:schemeClr val="bg1"/>
                          </a:solidFill>
                        </a:rPr>
                        <a:t>Research Question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833630022"/>
                  </a:ext>
                </a:extLst>
              </a:tr>
              <a:tr h="370840">
                <a:tc>
                  <a:txBody>
                    <a:bodyPr/>
                    <a:lstStyle/>
                    <a:p>
                      <a:pPr algn="just"/>
                      <a:r>
                        <a:rPr lang="en-US" sz="2800" b="0" dirty="0">
                          <a:solidFill>
                            <a:schemeClr val="tx1"/>
                          </a:solidFill>
                        </a:rPr>
                        <a:t>The research questions for this work were:</a:t>
                      </a:r>
                    </a:p>
                    <a:p>
                      <a:pPr marL="457200" indent="-457200" algn="just">
                        <a:buFont typeface="Arial" panose="020B0604020202020204" pitchFamily="34" charset="0"/>
                        <a:buChar char="•"/>
                      </a:pPr>
                      <a:r>
                        <a:rPr lang="en-US" sz="2800" b="0" dirty="0">
                          <a:solidFill>
                            <a:schemeClr val="tx1"/>
                          </a:solidFill>
                        </a:rPr>
                        <a:t>How text analytics techniques such as n-gram analysis, word cloud, and sentiment analysis can be applied to improve the online course searching process?</a:t>
                      </a:r>
                    </a:p>
                    <a:p>
                      <a:pPr marL="457200" indent="-457200" algn="just">
                        <a:buFont typeface="Arial" panose="020B0604020202020204" pitchFamily="34" charset="0"/>
                        <a:buChar char="•"/>
                      </a:pPr>
                      <a:r>
                        <a:rPr lang="en-US" sz="2800" b="0" dirty="0">
                          <a:solidFill>
                            <a:schemeClr val="tx1"/>
                          </a:solidFill>
                        </a:rPr>
                        <a:t>What insights can be obtained by using text analytics techniques such as n-gram analysis, word cloud, and sentiment analysis?</a:t>
                      </a:r>
                    </a:p>
                    <a:p>
                      <a:pPr algn="just"/>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3595702"/>
                  </a:ext>
                </a:extLst>
              </a:tr>
              <a:tr h="370840">
                <a:tc>
                  <a:txBody>
                    <a:bodyPr/>
                    <a:lstStyle/>
                    <a:p>
                      <a:pPr algn="ctr"/>
                      <a:r>
                        <a:rPr lang="en-US" sz="3600" b="1" dirty="0">
                          <a:solidFill>
                            <a:schemeClr val="bg1"/>
                          </a:solidFill>
                        </a:rPr>
                        <a:t>Purpose of The Study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292983686"/>
                  </a:ext>
                </a:extLst>
              </a:tr>
              <a:tr h="370840">
                <a:tc>
                  <a:txBody>
                    <a:bodyPr/>
                    <a:lstStyle/>
                    <a:p>
                      <a:pPr algn="just"/>
                      <a:r>
                        <a:rPr lang="en-US" sz="2800" b="0" dirty="0">
                          <a:solidFill>
                            <a:schemeClr val="tx1"/>
                          </a:solidFill>
                        </a:rPr>
                        <a:t>Our objective is to propose a text analytics pipeline that includes text cleaning, text lemmatization, sentiment analysis,  text mining, and visualization that can help course seekers to gain a quick insight into the courses as well as enables them to make a quick comparison between multiple courses</a:t>
                      </a:r>
                    </a:p>
                    <a:p>
                      <a:pPr algn="just"/>
                      <a:endParaRPr lang="en-US" sz="2800" b="0" dirty="0">
                        <a:solidFill>
                          <a:schemeClr val="tx1"/>
                        </a:solidFill>
                      </a:endParaRPr>
                    </a:p>
                    <a:p>
                      <a:pPr algn="just"/>
                      <a:endParaRPr lang="en-US" sz="3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615309542"/>
                  </a:ext>
                </a:extLst>
              </a:tr>
            </a:tbl>
          </a:graphicData>
        </a:graphic>
      </p:graphicFrame>
      <p:graphicFrame>
        <p:nvGraphicFramePr>
          <p:cNvPr id="19" name="Table 18">
            <a:extLst>
              <a:ext uri="{FF2B5EF4-FFF2-40B4-BE49-F238E27FC236}">
                <a16:creationId xmlns:a16="http://schemas.microsoft.com/office/drawing/2014/main" id="{DEE406A1-A643-40A4-BA33-E279599416D4}"/>
              </a:ext>
            </a:extLst>
          </p:cNvPr>
          <p:cNvGraphicFramePr>
            <a:graphicFrameLocks noGrp="1"/>
          </p:cNvGraphicFramePr>
          <p:nvPr>
            <p:extLst>
              <p:ext uri="{D42A27DB-BD31-4B8C-83A1-F6EECF244321}">
                <p14:modId xmlns:p14="http://schemas.microsoft.com/office/powerpoint/2010/main" val="133784588"/>
              </p:ext>
            </p:extLst>
          </p:nvPr>
        </p:nvGraphicFramePr>
        <p:xfrm>
          <a:off x="15343955" y="3753886"/>
          <a:ext cx="7020000" cy="17495520"/>
        </p:xfrm>
        <a:graphic>
          <a:graphicData uri="http://schemas.openxmlformats.org/drawingml/2006/table">
            <a:tbl>
              <a:tblPr firstRow="1" bandRow="1">
                <a:tableStyleId>{5C22544A-7EE6-4342-B048-85BDC9FD1C3A}</a:tableStyleId>
              </a:tblPr>
              <a:tblGrid>
                <a:gridCol w="7020000">
                  <a:extLst>
                    <a:ext uri="{9D8B030D-6E8A-4147-A177-3AD203B41FA5}">
                      <a16:colId xmlns:a16="http://schemas.microsoft.com/office/drawing/2014/main" val="2133294484"/>
                    </a:ext>
                  </a:extLst>
                </a:gridCol>
              </a:tblGrid>
              <a:tr h="0">
                <a:tc>
                  <a:txBody>
                    <a:bodyPr/>
                    <a:lstStyle/>
                    <a:p>
                      <a:pPr algn="ctr"/>
                      <a:r>
                        <a:rPr lang="en-US" sz="3600" dirty="0"/>
                        <a:t>Text Preprocessing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75B6"/>
                    </a:solidFill>
                  </a:tcPr>
                </a:tc>
                <a:extLst>
                  <a:ext uri="{0D108BD9-81ED-4DB2-BD59-A6C34878D82A}">
                    <a16:rowId xmlns:a16="http://schemas.microsoft.com/office/drawing/2014/main" val="3064176763"/>
                  </a:ext>
                </a:extLst>
              </a:tr>
              <a:tr h="370840">
                <a:tc>
                  <a:txBody>
                    <a:bodyPr/>
                    <a:lstStyle/>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58631895"/>
                  </a:ext>
                </a:extLst>
              </a:tr>
              <a:tr h="370840">
                <a:tc>
                  <a:txBody>
                    <a:bodyPr/>
                    <a:lstStyle/>
                    <a:p>
                      <a:pPr algn="ctr"/>
                      <a:r>
                        <a:rPr lang="en-US" sz="3600" b="1" kern="1200" dirty="0">
                          <a:solidFill>
                            <a:schemeClr val="lt1"/>
                          </a:solidFill>
                          <a:latin typeface="+mn-lt"/>
                          <a:ea typeface="+mn-ea"/>
                          <a:cs typeface="+mn-cs"/>
                        </a:rPr>
                        <a:t>Text Mining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75B6"/>
                    </a:solidFill>
                  </a:tcPr>
                </a:tc>
                <a:extLst>
                  <a:ext uri="{0D108BD9-81ED-4DB2-BD59-A6C34878D82A}">
                    <a16:rowId xmlns:a16="http://schemas.microsoft.com/office/drawing/2014/main" val="3972893339"/>
                  </a:ext>
                </a:extLst>
              </a:tr>
              <a:tr h="370840">
                <a:tc>
                  <a:txBody>
                    <a:bodyPr/>
                    <a:lstStyle/>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14020978"/>
                  </a:ext>
                </a:extLst>
              </a:tr>
              <a:tr h="370840">
                <a:tc>
                  <a:txBody>
                    <a:bodyPr/>
                    <a:lstStyle/>
                    <a:p>
                      <a:pPr algn="ctr"/>
                      <a:r>
                        <a:rPr lang="en-US" sz="3600" b="1" dirty="0">
                          <a:solidFill>
                            <a:schemeClr val="bg1"/>
                          </a:solidFill>
                        </a:rPr>
                        <a:t>Sentiment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75B6"/>
                    </a:solidFill>
                  </a:tcPr>
                </a:tc>
                <a:extLst>
                  <a:ext uri="{0D108BD9-81ED-4DB2-BD59-A6C34878D82A}">
                    <a16:rowId xmlns:a16="http://schemas.microsoft.com/office/drawing/2014/main" val="633155585"/>
                  </a:ext>
                </a:extLst>
              </a:tr>
              <a:tr h="370840">
                <a:tc>
                  <a:txBody>
                    <a:bodyPr/>
                    <a:lstStyle/>
                    <a:p>
                      <a:pPr algn="ctr"/>
                      <a:endParaRPr lang="en-US" sz="3600" b="1" dirty="0">
                        <a:solidFill>
                          <a:schemeClr val="bg1"/>
                        </a:solidFill>
                      </a:endParaRPr>
                    </a:p>
                    <a:p>
                      <a:pPr algn="ctr"/>
                      <a:endParaRPr lang="en-US" sz="2800" b="1" i="1" dirty="0">
                        <a:solidFill>
                          <a:schemeClr val="tx1"/>
                        </a:solidFill>
                      </a:endParaRPr>
                    </a:p>
                    <a:p>
                      <a:pPr algn="ctr"/>
                      <a:endParaRPr lang="en-US" sz="2800" b="1" dirty="0">
                        <a:solidFill>
                          <a:schemeClr val="bg1"/>
                        </a:solidFill>
                      </a:endParaRPr>
                    </a:p>
                    <a:p>
                      <a:pPr algn="ctr"/>
                      <a:endParaRPr lang="en-US" sz="2800" b="1" dirty="0">
                        <a:solidFill>
                          <a:schemeClr val="bg1"/>
                        </a:solidFill>
                      </a:endParaRPr>
                    </a:p>
                    <a:p>
                      <a:pPr algn="ctr"/>
                      <a:endParaRPr lang="en-US" sz="2800" b="1" dirty="0">
                        <a:solidFill>
                          <a:schemeClr val="bg1"/>
                        </a:solidFill>
                      </a:endParaRPr>
                    </a:p>
                    <a:p>
                      <a:pPr algn="ctr"/>
                      <a:endParaRPr lang="en-US" sz="2800" b="1" dirty="0">
                        <a:solidFill>
                          <a:schemeClr val="bg1"/>
                        </a:solidFill>
                      </a:endParaRPr>
                    </a:p>
                    <a:p>
                      <a:pPr algn="ctr"/>
                      <a:endParaRPr lang="en-US" sz="2800" b="1" dirty="0">
                        <a:solidFill>
                          <a:schemeClr val="bg1"/>
                        </a:solidFill>
                      </a:endParaRPr>
                    </a:p>
                    <a:p>
                      <a:pPr algn="ctr"/>
                      <a:endParaRPr lang="en-US" sz="2800" b="1" dirty="0">
                        <a:solidFill>
                          <a:schemeClr val="bg1"/>
                        </a:solidFill>
                      </a:endParaRPr>
                    </a:p>
                    <a:p>
                      <a:pPr algn="ctr"/>
                      <a:endParaRPr lang="en-US" sz="2800" b="1" dirty="0">
                        <a:solidFill>
                          <a:schemeClr val="bg1"/>
                        </a:solidFill>
                      </a:endParaRPr>
                    </a:p>
                    <a:p>
                      <a:pPr algn="ctr"/>
                      <a:endParaRPr lang="en-US" sz="2800" b="1" dirty="0">
                        <a:solidFill>
                          <a:schemeClr val="bg1"/>
                        </a:solidFill>
                      </a:endParaRPr>
                    </a:p>
                    <a:p>
                      <a:pPr algn="ctr"/>
                      <a:endParaRPr lang="en-US" sz="2800" b="1" dirty="0">
                        <a:solidFill>
                          <a:schemeClr val="bg1"/>
                        </a:solidFill>
                      </a:endParaRPr>
                    </a:p>
                    <a:p>
                      <a:pPr algn="ctr"/>
                      <a:endParaRPr lang="en-US" sz="3200" b="1" dirty="0">
                        <a:solidFill>
                          <a:schemeClr val="bg1"/>
                        </a:solidFill>
                      </a:endParaRPr>
                    </a:p>
                    <a:p>
                      <a:pPr algn="ctr"/>
                      <a:endParaRPr lang="en-US"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21464598"/>
                  </a:ext>
                </a:extLst>
              </a:tr>
            </a:tbl>
          </a:graphicData>
        </a:graphic>
      </p:graphicFrame>
      <p:pic>
        <p:nvPicPr>
          <p:cNvPr id="21" name="Picture 20">
            <a:extLst>
              <a:ext uri="{FF2B5EF4-FFF2-40B4-BE49-F238E27FC236}">
                <a16:creationId xmlns:a16="http://schemas.microsoft.com/office/drawing/2014/main" id="{F47C9CD9-E4CB-4088-86B6-AB65D6903F71}"/>
              </a:ext>
            </a:extLst>
          </p:cNvPr>
          <p:cNvPicPr>
            <a:picLocks noChangeAspect="1"/>
          </p:cNvPicPr>
          <p:nvPr/>
        </p:nvPicPr>
        <p:blipFill>
          <a:blip r:embed="rId2"/>
          <a:stretch>
            <a:fillRect/>
          </a:stretch>
        </p:blipFill>
        <p:spPr>
          <a:xfrm>
            <a:off x="1347603" y="7174045"/>
            <a:ext cx="1374349" cy="715807"/>
          </a:xfrm>
          <a:prstGeom prst="rect">
            <a:avLst/>
          </a:prstGeom>
        </p:spPr>
      </p:pic>
      <p:pic>
        <p:nvPicPr>
          <p:cNvPr id="24" name="Picture 23">
            <a:extLst>
              <a:ext uri="{FF2B5EF4-FFF2-40B4-BE49-F238E27FC236}">
                <a16:creationId xmlns:a16="http://schemas.microsoft.com/office/drawing/2014/main" id="{313111F7-130A-482C-A8C7-3013CC51A5F0}"/>
              </a:ext>
            </a:extLst>
          </p:cNvPr>
          <p:cNvPicPr>
            <a:picLocks noChangeAspect="1"/>
          </p:cNvPicPr>
          <p:nvPr/>
        </p:nvPicPr>
        <p:blipFill rotWithShape="1">
          <a:blip r:embed="rId3"/>
          <a:srcRect l="22793" t="9175" r="23976" b="9175"/>
          <a:stretch/>
        </p:blipFill>
        <p:spPr>
          <a:xfrm>
            <a:off x="3007952" y="7174045"/>
            <a:ext cx="930409" cy="713571"/>
          </a:xfrm>
          <a:prstGeom prst="rect">
            <a:avLst/>
          </a:prstGeom>
        </p:spPr>
      </p:pic>
      <p:pic>
        <p:nvPicPr>
          <p:cNvPr id="25" name="Picture 24">
            <a:extLst>
              <a:ext uri="{FF2B5EF4-FFF2-40B4-BE49-F238E27FC236}">
                <a16:creationId xmlns:a16="http://schemas.microsoft.com/office/drawing/2014/main" id="{2DDD0C58-E719-48F6-A30E-64B20A97BCD5}"/>
              </a:ext>
            </a:extLst>
          </p:cNvPr>
          <p:cNvPicPr>
            <a:picLocks noChangeAspect="1"/>
          </p:cNvPicPr>
          <p:nvPr/>
        </p:nvPicPr>
        <p:blipFill rotWithShape="1">
          <a:blip r:embed="rId4"/>
          <a:srcRect b="16710"/>
          <a:stretch/>
        </p:blipFill>
        <p:spPr>
          <a:xfrm>
            <a:off x="4224361" y="7174045"/>
            <a:ext cx="1334701" cy="713571"/>
          </a:xfrm>
          <a:prstGeom prst="rect">
            <a:avLst/>
          </a:prstGeom>
        </p:spPr>
      </p:pic>
      <p:pic>
        <p:nvPicPr>
          <p:cNvPr id="27" name="Picture 26">
            <a:extLst>
              <a:ext uri="{FF2B5EF4-FFF2-40B4-BE49-F238E27FC236}">
                <a16:creationId xmlns:a16="http://schemas.microsoft.com/office/drawing/2014/main" id="{BA3B9341-AD1C-47DF-8518-7F2B35F445B9}"/>
              </a:ext>
            </a:extLst>
          </p:cNvPr>
          <p:cNvPicPr>
            <a:picLocks noChangeAspect="1"/>
          </p:cNvPicPr>
          <p:nvPr/>
        </p:nvPicPr>
        <p:blipFill rotWithShape="1">
          <a:blip r:embed="rId5"/>
          <a:srcRect l="17196" t="21417" r="14866" b="22539"/>
          <a:stretch/>
        </p:blipFill>
        <p:spPr>
          <a:xfrm>
            <a:off x="5845062" y="7174045"/>
            <a:ext cx="1287227" cy="713571"/>
          </a:xfrm>
          <a:prstGeom prst="rect">
            <a:avLst/>
          </a:prstGeom>
        </p:spPr>
      </p:pic>
      <p:graphicFrame>
        <p:nvGraphicFramePr>
          <p:cNvPr id="15" name="Table 14">
            <a:extLst>
              <a:ext uri="{FF2B5EF4-FFF2-40B4-BE49-F238E27FC236}">
                <a16:creationId xmlns:a16="http://schemas.microsoft.com/office/drawing/2014/main" id="{FF00601C-E86A-4010-9B32-B04B985A5F08}"/>
              </a:ext>
            </a:extLst>
          </p:cNvPr>
          <p:cNvGraphicFramePr>
            <a:graphicFrameLocks noGrp="1"/>
          </p:cNvGraphicFramePr>
          <p:nvPr>
            <p:extLst>
              <p:ext uri="{D42A27DB-BD31-4B8C-83A1-F6EECF244321}">
                <p14:modId xmlns:p14="http://schemas.microsoft.com/office/powerpoint/2010/main" val="4223934225"/>
              </p:ext>
            </p:extLst>
          </p:nvPr>
        </p:nvGraphicFramePr>
        <p:xfrm>
          <a:off x="8049858" y="3767909"/>
          <a:ext cx="7020000" cy="17495520"/>
        </p:xfrm>
        <a:graphic>
          <a:graphicData uri="http://schemas.openxmlformats.org/drawingml/2006/table">
            <a:tbl>
              <a:tblPr firstRow="1" bandRow="1">
                <a:tableStyleId>{5C22544A-7EE6-4342-B048-85BDC9FD1C3A}</a:tableStyleId>
              </a:tblPr>
              <a:tblGrid>
                <a:gridCol w="7020000">
                  <a:extLst>
                    <a:ext uri="{9D8B030D-6E8A-4147-A177-3AD203B41FA5}">
                      <a16:colId xmlns:a16="http://schemas.microsoft.com/office/drawing/2014/main" val="2133294484"/>
                    </a:ext>
                  </a:extLst>
                </a:gridCol>
              </a:tblGrid>
              <a:tr h="0">
                <a:tc>
                  <a:txBody>
                    <a:bodyPr/>
                    <a:lstStyle/>
                    <a:p>
                      <a:pPr algn="ctr"/>
                      <a:r>
                        <a:rPr lang="en-US" sz="3600" dirty="0">
                          <a:solidFill>
                            <a:schemeClr val="bg1"/>
                          </a:solidFill>
                        </a:rPr>
                        <a:t>Research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064176763"/>
                  </a:ext>
                </a:extLst>
              </a:tr>
              <a:tr h="370840">
                <a:tc>
                  <a:txBody>
                    <a:bodyPr/>
                    <a:lstStyle/>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58631895"/>
                  </a:ext>
                </a:extLst>
              </a:tr>
              <a:tr h="370840">
                <a:tc>
                  <a:txBody>
                    <a:bodyPr/>
                    <a:lstStyle/>
                    <a:p>
                      <a:pPr algn="ctr"/>
                      <a:r>
                        <a:rPr lang="en-US" sz="3600" b="1" kern="1200" dirty="0">
                          <a:solidFill>
                            <a:schemeClr val="bg1"/>
                          </a:solidFill>
                          <a:latin typeface="+mn-lt"/>
                          <a:ea typeface="+mn-ea"/>
                          <a:cs typeface="+mn-cs"/>
                        </a:rPr>
                        <a:t>Data 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3972893339"/>
                  </a:ext>
                </a:extLst>
              </a:tr>
              <a:tr h="370840">
                <a:tc>
                  <a:txBody>
                    <a:bodyPr/>
                    <a:lstStyle/>
                    <a:p>
                      <a:pPr algn="just"/>
                      <a:r>
                        <a:rPr lang="en-US" sz="2800" dirty="0">
                          <a:solidFill>
                            <a:schemeClr val="tx1"/>
                          </a:solidFill>
                        </a:rPr>
                        <a:t>The data used in this work is from Kaggle.</a:t>
                      </a: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400" dirty="0">
                        <a:solidFill>
                          <a:schemeClr val="tx1"/>
                        </a:solidFill>
                      </a:endParaRPr>
                    </a:p>
                    <a:p>
                      <a:pPr algn="just"/>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14020978"/>
                  </a:ext>
                </a:extLst>
              </a:tr>
              <a:tr h="370840">
                <a:tc>
                  <a:txBody>
                    <a:bodyPr/>
                    <a:lstStyle/>
                    <a:p>
                      <a:pPr algn="ctr"/>
                      <a:r>
                        <a:rPr lang="en-US" sz="3600" b="1" dirty="0">
                          <a:solidFill>
                            <a:schemeClr val="bg1"/>
                          </a:solidFill>
                        </a:rPr>
                        <a:t>Data Preprocessing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75B6"/>
                    </a:solidFill>
                  </a:tcPr>
                </a:tc>
                <a:extLst>
                  <a:ext uri="{0D108BD9-81ED-4DB2-BD59-A6C34878D82A}">
                    <a16:rowId xmlns:a16="http://schemas.microsoft.com/office/drawing/2014/main" val="2833630022"/>
                  </a:ext>
                </a:extLst>
              </a:tr>
              <a:tr h="370840">
                <a:tc>
                  <a:txBody>
                    <a:bodyPr/>
                    <a:lstStyle/>
                    <a:p>
                      <a:pPr algn="just"/>
                      <a:r>
                        <a:rPr lang="en-US" sz="2800" b="0" dirty="0">
                          <a:solidFill>
                            <a:schemeClr val="tx1"/>
                          </a:solidFill>
                        </a:rPr>
                        <a:t>Data preprocessing steps include:</a:t>
                      </a:r>
                    </a:p>
                    <a:p>
                      <a:pPr marL="457200" indent="-457200" algn="just">
                        <a:buFont typeface="Arial" panose="020B0604020202020204" pitchFamily="34" charset="0"/>
                        <a:buChar char="•"/>
                      </a:pPr>
                      <a:r>
                        <a:rPr lang="en-US" sz="2800" b="0" dirty="0">
                          <a:solidFill>
                            <a:schemeClr val="tx1"/>
                          </a:solidFill>
                        </a:rPr>
                        <a:t>removed the duplicate reviews</a:t>
                      </a:r>
                    </a:p>
                    <a:p>
                      <a:pPr marL="457200" indent="-457200" algn="just">
                        <a:buFont typeface="Arial" panose="020B0604020202020204" pitchFamily="34" charset="0"/>
                        <a:buChar char="•"/>
                      </a:pPr>
                      <a:r>
                        <a:rPr lang="en-US" sz="2800" b="0" dirty="0">
                          <a:solidFill>
                            <a:schemeClr val="tx1"/>
                          </a:solidFill>
                        </a:rPr>
                        <a:t>removed the reviews with string’s length less than three</a:t>
                      </a:r>
                    </a:p>
                    <a:p>
                      <a:pPr marL="457200" indent="-457200" algn="just">
                        <a:buFont typeface="Arial" panose="020B0604020202020204" pitchFamily="34" charset="0"/>
                        <a:buChar char="•"/>
                      </a:pPr>
                      <a:r>
                        <a:rPr lang="en-US" sz="2800" b="0" dirty="0">
                          <a:solidFill>
                            <a:schemeClr val="tx1"/>
                          </a:solidFill>
                        </a:rPr>
                        <a:t>selected the English labeled reviews only using package “</a:t>
                      </a:r>
                      <a:r>
                        <a:rPr lang="en-US" sz="2800" b="0" dirty="0" err="1">
                          <a:solidFill>
                            <a:schemeClr val="tx1"/>
                          </a:solidFill>
                        </a:rPr>
                        <a:t>langid</a:t>
                      </a:r>
                      <a:r>
                        <a:rPr lang="en-US" sz="2800" b="0" dirty="0">
                          <a:solidFill>
                            <a:schemeClr val="tx1"/>
                          </a:solidFill>
                        </a:rPr>
                        <a:t>”</a:t>
                      </a:r>
                    </a:p>
                    <a:p>
                      <a:pPr marL="0" indent="0" algn="just">
                        <a:buFont typeface="Arial" panose="020B0604020202020204" pitchFamily="34" charset="0"/>
                        <a:buNone/>
                      </a:pP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3595702"/>
                  </a:ext>
                </a:extLst>
              </a:tr>
              <a:tr h="370840">
                <a:tc>
                  <a:txBody>
                    <a:bodyPr/>
                    <a:lstStyle/>
                    <a:p>
                      <a:pPr algn="ctr"/>
                      <a:r>
                        <a:rPr lang="en-US" sz="3600" b="1" dirty="0">
                          <a:solidFill>
                            <a:schemeClr val="bg1"/>
                          </a:solidFill>
                        </a:rPr>
                        <a:t>Exploratory Data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75B6"/>
                    </a:solidFill>
                  </a:tcPr>
                </a:tc>
                <a:extLst>
                  <a:ext uri="{0D108BD9-81ED-4DB2-BD59-A6C34878D82A}">
                    <a16:rowId xmlns:a16="http://schemas.microsoft.com/office/drawing/2014/main" val="2292983686"/>
                  </a:ext>
                </a:extLst>
              </a:tr>
              <a:tr h="370840">
                <a:tc>
                  <a:txBody>
                    <a:bodyPr/>
                    <a:lstStyle/>
                    <a:p>
                      <a:pPr algn="just"/>
                      <a:endParaRPr lang="en-US" sz="2800" b="0" dirty="0">
                        <a:solidFill>
                          <a:schemeClr val="tx1"/>
                        </a:solidFill>
                      </a:endParaRPr>
                    </a:p>
                    <a:p>
                      <a:pPr algn="just"/>
                      <a:endParaRPr lang="en-US" sz="2800" b="0" dirty="0">
                        <a:solidFill>
                          <a:schemeClr val="tx1"/>
                        </a:solidFill>
                      </a:endParaRPr>
                    </a:p>
                    <a:p>
                      <a:pPr algn="just"/>
                      <a:endParaRPr lang="en-US" sz="2800" b="0" dirty="0">
                        <a:solidFill>
                          <a:schemeClr val="tx1"/>
                        </a:solidFill>
                      </a:endParaRPr>
                    </a:p>
                    <a:p>
                      <a:pPr algn="just"/>
                      <a:endParaRPr lang="en-US" sz="2800" b="0" dirty="0">
                        <a:solidFill>
                          <a:schemeClr val="tx1"/>
                        </a:solidFill>
                      </a:endParaRPr>
                    </a:p>
                    <a:p>
                      <a:pPr algn="just"/>
                      <a:endParaRPr lang="en-US" sz="2800" b="0" dirty="0">
                        <a:solidFill>
                          <a:schemeClr val="tx1"/>
                        </a:solidFill>
                      </a:endParaRPr>
                    </a:p>
                    <a:p>
                      <a:pPr algn="just"/>
                      <a:endParaRPr lang="en-US" sz="2800" b="0" dirty="0">
                        <a:solidFill>
                          <a:schemeClr val="tx1"/>
                        </a:solidFill>
                      </a:endParaRPr>
                    </a:p>
                    <a:p>
                      <a:pPr algn="just"/>
                      <a:endParaRPr lang="en-US" sz="2800" b="0" dirty="0">
                        <a:solidFill>
                          <a:schemeClr val="tx1"/>
                        </a:solidFill>
                      </a:endParaRPr>
                    </a:p>
                    <a:p>
                      <a:pPr algn="just"/>
                      <a:endParaRPr lang="en-US" sz="2800" b="0" dirty="0">
                        <a:solidFill>
                          <a:schemeClr val="tx1"/>
                        </a:solidFill>
                      </a:endParaRPr>
                    </a:p>
                    <a:p>
                      <a:pPr algn="just"/>
                      <a:endParaRPr lang="en-US" sz="2800" b="0" dirty="0">
                        <a:solidFill>
                          <a:schemeClr val="tx1"/>
                        </a:solidFill>
                      </a:endParaRPr>
                    </a:p>
                    <a:p>
                      <a:pPr algn="just"/>
                      <a:endParaRPr lang="en-US" sz="4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615309542"/>
                  </a:ext>
                </a:extLst>
              </a:tr>
            </a:tbl>
          </a:graphicData>
        </a:graphic>
      </p:graphicFrame>
      <p:sp>
        <p:nvSpPr>
          <p:cNvPr id="2" name="TextBox 1">
            <a:extLst>
              <a:ext uri="{FF2B5EF4-FFF2-40B4-BE49-F238E27FC236}">
                <a16:creationId xmlns:a16="http://schemas.microsoft.com/office/drawing/2014/main" id="{98C4A5CE-F422-494D-A7D4-6C43776BFC2D}"/>
              </a:ext>
            </a:extLst>
          </p:cNvPr>
          <p:cNvSpPr txBox="1"/>
          <p:nvPr/>
        </p:nvSpPr>
        <p:spPr>
          <a:xfrm>
            <a:off x="8370276" y="4638291"/>
            <a:ext cx="4062995" cy="430887"/>
          </a:xfrm>
          <a:prstGeom prst="rect">
            <a:avLst/>
          </a:prstGeom>
          <a:solidFill>
            <a:srgbClr val="92D050"/>
          </a:solidFill>
        </p:spPr>
        <p:txBody>
          <a:bodyPr wrap="square" rtlCol="0">
            <a:spAutoFit/>
          </a:bodyPr>
          <a:lstStyle/>
          <a:p>
            <a:pPr algn="ctr"/>
            <a:r>
              <a:rPr lang="en-US" sz="2200" dirty="0"/>
              <a:t>Data Collection</a:t>
            </a:r>
          </a:p>
        </p:txBody>
      </p:sp>
      <p:sp>
        <p:nvSpPr>
          <p:cNvPr id="18" name="TextBox 17">
            <a:extLst>
              <a:ext uri="{FF2B5EF4-FFF2-40B4-BE49-F238E27FC236}">
                <a16:creationId xmlns:a16="http://schemas.microsoft.com/office/drawing/2014/main" id="{66F7828E-4261-4EA6-83D9-1DC96EBD90C2}"/>
              </a:ext>
            </a:extLst>
          </p:cNvPr>
          <p:cNvSpPr txBox="1"/>
          <p:nvPr/>
        </p:nvSpPr>
        <p:spPr>
          <a:xfrm>
            <a:off x="8370263" y="5394373"/>
            <a:ext cx="4063007" cy="430887"/>
          </a:xfrm>
          <a:prstGeom prst="rect">
            <a:avLst/>
          </a:prstGeom>
          <a:solidFill>
            <a:srgbClr val="92D050"/>
          </a:solidFill>
        </p:spPr>
        <p:txBody>
          <a:bodyPr wrap="square" rtlCol="0">
            <a:spAutoFit/>
          </a:bodyPr>
          <a:lstStyle/>
          <a:p>
            <a:pPr algn="ctr"/>
            <a:r>
              <a:rPr lang="en-US" sz="2200" dirty="0"/>
              <a:t>Data Preprocessing</a:t>
            </a:r>
          </a:p>
        </p:txBody>
      </p:sp>
      <p:cxnSp>
        <p:nvCxnSpPr>
          <p:cNvPr id="22" name="Straight Arrow Connector 21">
            <a:extLst>
              <a:ext uri="{FF2B5EF4-FFF2-40B4-BE49-F238E27FC236}">
                <a16:creationId xmlns:a16="http://schemas.microsoft.com/office/drawing/2014/main" id="{5FE94B64-B74E-4CCC-9D8E-B35D5374DFEC}"/>
              </a:ext>
            </a:extLst>
          </p:cNvPr>
          <p:cNvCxnSpPr>
            <a:cxnSpLocks/>
          </p:cNvCxnSpPr>
          <p:nvPr/>
        </p:nvCxnSpPr>
        <p:spPr>
          <a:xfrm>
            <a:off x="10393147" y="5825260"/>
            <a:ext cx="0" cy="30733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07A5387-73EF-44C0-9043-ED4F0D084DEF}"/>
              </a:ext>
            </a:extLst>
          </p:cNvPr>
          <p:cNvSpPr txBox="1"/>
          <p:nvPr/>
        </p:nvSpPr>
        <p:spPr>
          <a:xfrm>
            <a:off x="8370245" y="6146583"/>
            <a:ext cx="4063025" cy="430887"/>
          </a:xfrm>
          <a:prstGeom prst="rect">
            <a:avLst/>
          </a:prstGeom>
          <a:solidFill>
            <a:srgbClr val="92D050"/>
          </a:solidFill>
        </p:spPr>
        <p:txBody>
          <a:bodyPr wrap="square" rtlCol="0">
            <a:spAutoFit/>
          </a:bodyPr>
          <a:lstStyle/>
          <a:p>
            <a:pPr algn="ctr"/>
            <a:r>
              <a:rPr lang="en-US" sz="2200" dirty="0"/>
              <a:t>Exploratory Data Analysis</a:t>
            </a:r>
          </a:p>
        </p:txBody>
      </p:sp>
      <p:sp>
        <p:nvSpPr>
          <p:cNvPr id="28" name="TextBox 27">
            <a:extLst>
              <a:ext uri="{FF2B5EF4-FFF2-40B4-BE49-F238E27FC236}">
                <a16:creationId xmlns:a16="http://schemas.microsoft.com/office/drawing/2014/main" id="{1766AF26-C0E0-40DF-AB73-55D85A5D882E}"/>
              </a:ext>
            </a:extLst>
          </p:cNvPr>
          <p:cNvSpPr txBox="1"/>
          <p:nvPr/>
        </p:nvSpPr>
        <p:spPr>
          <a:xfrm>
            <a:off x="8370245" y="6902665"/>
            <a:ext cx="4063025" cy="430887"/>
          </a:xfrm>
          <a:prstGeom prst="rect">
            <a:avLst/>
          </a:prstGeom>
          <a:solidFill>
            <a:srgbClr val="92D050"/>
          </a:solidFill>
        </p:spPr>
        <p:txBody>
          <a:bodyPr wrap="square" rtlCol="0">
            <a:spAutoFit/>
          </a:bodyPr>
          <a:lstStyle/>
          <a:p>
            <a:pPr algn="ctr"/>
            <a:r>
              <a:rPr lang="en-US" sz="2200" dirty="0"/>
              <a:t>Text Preprocessing</a:t>
            </a:r>
          </a:p>
        </p:txBody>
      </p:sp>
      <p:sp>
        <p:nvSpPr>
          <p:cNvPr id="29" name="TextBox 28">
            <a:extLst>
              <a:ext uri="{FF2B5EF4-FFF2-40B4-BE49-F238E27FC236}">
                <a16:creationId xmlns:a16="http://schemas.microsoft.com/office/drawing/2014/main" id="{BDF3FDA7-0FF4-4E4B-9B02-4B0C53ECE9BE}"/>
              </a:ext>
            </a:extLst>
          </p:cNvPr>
          <p:cNvSpPr txBox="1"/>
          <p:nvPr/>
        </p:nvSpPr>
        <p:spPr>
          <a:xfrm>
            <a:off x="8370245" y="7654875"/>
            <a:ext cx="4063025" cy="430887"/>
          </a:xfrm>
          <a:prstGeom prst="rect">
            <a:avLst/>
          </a:prstGeom>
          <a:solidFill>
            <a:srgbClr val="92D050"/>
          </a:solidFill>
        </p:spPr>
        <p:txBody>
          <a:bodyPr wrap="square" rtlCol="0">
            <a:spAutoFit/>
          </a:bodyPr>
          <a:lstStyle/>
          <a:p>
            <a:pPr algn="ctr"/>
            <a:r>
              <a:rPr lang="en-US" sz="2200" dirty="0"/>
              <a:t>Text Mining</a:t>
            </a:r>
          </a:p>
        </p:txBody>
      </p:sp>
      <p:sp>
        <p:nvSpPr>
          <p:cNvPr id="30" name="TextBox 29">
            <a:extLst>
              <a:ext uri="{FF2B5EF4-FFF2-40B4-BE49-F238E27FC236}">
                <a16:creationId xmlns:a16="http://schemas.microsoft.com/office/drawing/2014/main" id="{B661DAD2-4F80-4FC9-8020-14FC39BFB431}"/>
              </a:ext>
            </a:extLst>
          </p:cNvPr>
          <p:cNvSpPr txBox="1"/>
          <p:nvPr/>
        </p:nvSpPr>
        <p:spPr>
          <a:xfrm>
            <a:off x="8361634" y="8414788"/>
            <a:ext cx="4063025" cy="430887"/>
          </a:xfrm>
          <a:prstGeom prst="rect">
            <a:avLst/>
          </a:prstGeom>
          <a:solidFill>
            <a:srgbClr val="92D050"/>
          </a:solidFill>
        </p:spPr>
        <p:txBody>
          <a:bodyPr wrap="square" rtlCol="0">
            <a:spAutoFit/>
          </a:bodyPr>
          <a:lstStyle/>
          <a:p>
            <a:pPr algn="ctr"/>
            <a:r>
              <a:rPr lang="en-US" sz="2200" dirty="0"/>
              <a:t>Sentiment Analysis</a:t>
            </a:r>
          </a:p>
        </p:txBody>
      </p:sp>
      <p:cxnSp>
        <p:nvCxnSpPr>
          <p:cNvPr id="33" name="Straight Arrow Connector 32">
            <a:extLst>
              <a:ext uri="{FF2B5EF4-FFF2-40B4-BE49-F238E27FC236}">
                <a16:creationId xmlns:a16="http://schemas.microsoft.com/office/drawing/2014/main" id="{95707C1C-968B-4FA4-A470-5C93E2276818}"/>
              </a:ext>
            </a:extLst>
          </p:cNvPr>
          <p:cNvCxnSpPr>
            <a:cxnSpLocks/>
          </p:cNvCxnSpPr>
          <p:nvPr/>
        </p:nvCxnSpPr>
        <p:spPr>
          <a:xfrm>
            <a:off x="10401757" y="5069178"/>
            <a:ext cx="0" cy="30733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62E48D3-30A9-40AF-AF42-B652A2DACA1D}"/>
              </a:ext>
            </a:extLst>
          </p:cNvPr>
          <p:cNvCxnSpPr>
            <a:cxnSpLocks/>
          </p:cNvCxnSpPr>
          <p:nvPr/>
        </p:nvCxnSpPr>
        <p:spPr>
          <a:xfrm>
            <a:off x="10393146" y="6577470"/>
            <a:ext cx="0" cy="30733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33547D2-3B7A-4D39-BC5A-1D78AFD8DF4A}"/>
              </a:ext>
            </a:extLst>
          </p:cNvPr>
          <p:cNvCxnSpPr>
            <a:cxnSpLocks/>
          </p:cNvCxnSpPr>
          <p:nvPr/>
        </p:nvCxnSpPr>
        <p:spPr>
          <a:xfrm>
            <a:off x="10393146" y="7333552"/>
            <a:ext cx="0" cy="30733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058E044-C062-43E9-AFA7-91026F70C9FC}"/>
              </a:ext>
            </a:extLst>
          </p:cNvPr>
          <p:cNvCxnSpPr>
            <a:cxnSpLocks/>
          </p:cNvCxnSpPr>
          <p:nvPr/>
        </p:nvCxnSpPr>
        <p:spPr>
          <a:xfrm>
            <a:off x="10393146" y="8085762"/>
            <a:ext cx="0" cy="30733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FC040DE-38A9-4C00-90BC-AA42AF1937FB}"/>
              </a:ext>
            </a:extLst>
          </p:cNvPr>
          <p:cNvPicPr>
            <a:picLocks noChangeAspect="1"/>
          </p:cNvPicPr>
          <p:nvPr/>
        </p:nvPicPr>
        <p:blipFill rotWithShape="1">
          <a:blip r:embed="rId6"/>
          <a:srcRect l="8589" t="18117" r="5900" b="21583"/>
          <a:stretch/>
        </p:blipFill>
        <p:spPr>
          <a:xfrm>
            <a:off x="12697292" y="5349428"/>
            <a:ext cx="958254" cy="900986"/>
          </a:xfrm>
          <a:prstGeom prst="rect">
            <a:avLst/>
          </a:prstGeom>
        </p:spPr>
      </p:pic>
      <p:pic>
        <p:nvPicPr>
          <p:cNvPr id="17" name="Picture 16">
            <a:extLst>
              <a:ext uri="{FF2B5EF4-FFF2-40B4-BE49-F238E27FC236}">
                <a16:creationId xmlns:a16="http://schemas.microsoft.com/office/drawing/2014/main" id="{34564E3F-34F1-40B4-935A-A17EF64E0CF3}"/>
              </a:ext>
            </a:extLst>
          </p:cNvPr>
          <p:cNvPicPr>
            <a:picLocks noChangeAspect="1"/>
          </p:cNvPicPr>
          <p:nvPr/>
        </p:nvPicPr>
        <p:blipFill rotWithShape="1">
          <a:blip r:embed="rId7"/>
          <a:srcRect l="9193" t="871" r="4796" b="22458"/>
          <a:stretch/>
        </p:blipFill>
        <p:spPr>
          <a:xfrm>
            <a:off x="12718798" y="4636934"/>
            <a:ext cx="1693876" cy="510009"/>
          </a:xfrm>
          <a:prstGeom prst="rect">
            <a:avLst/>
          </a:prstGeom>
        </p:spPr>
      </p:pic>
      <p:pic>
        <p:nvPicPr>
          <p:cNvPr id="39" name="Picture 38">
            <a:extLst>
              <a:ext uri="{FF2B5EF4-FFF2-40B4-BE49-F238E27FC236}">
                <a16:creationId xmlns:a16="http://schemas.microsoft.com/office/drawing/2014/main" id="{5F452F32-3481-4EC5-94E7-4A8A9D0C5A48}"/>
              </a:ext>
            </a:extLst>
          </p:cNvPr>
          <p:cNvPicPr>
            <a:picLocks noChangeAspect="1"/>
          </p:cNvPicPr>
          <p:nvPr/>
        </p:nvPicPr>
        <p:blipFill>
          <a:blip r:embed="rId8"/>
          <a:stretch>
            <a:fillRect/>
          </a:stretch>
        </p:blipFill>
        <p:spPr>
          <a:xfrm>
            <a:off x="8211797" y="10329538"/>
            <a:ext cx="6624703" cy="1958225"/>
          </a:xfrm>
          <a:prstGeom prst="rect">
            <a:avLst/>
          </a:prstGeom>
        </p:spPr>
      </p:pic>
      <p:graphicFrame>
        <p:nvGraphicFramePr>
          <p:cNvPr id="47" name="Content Placeholder 3">
            <a:extLst>
              <a:ext uri="{FF2B5EF4-FFF2-40B4-BE49-F238E27FC236}">
                <a16:creationId xmlns:a16="http://schemas.microsoft.com/office/drawing/2014/main" id="{C1EE95A5-8EF1-408E-97B0-608CD4F49F6F}"/>
              </a:ext>
            </a:extLst>
          </p:cNvPr>
          <p:cNvGraphicFramePr>
            <a:graphicFrameLocks/>
          </p:cNvGraphicFramePr>
          <p:nvPr>
            <p:extLst>
              <p:ext uri="{D42A27DB-BD31-4B8C-83A1-F6EECF244321}">
                <p14:modId xmlns:p14="http://schemas.microsoft.com/office/powerpoint/2010/main" val="2193988218"/>
              </p:ext>
            </p:extLst>
          </p:nvPr>
        </p:nvGraphicFramePr>
        <p:xfrm>
          <a:off x="15390245" y="4628660"/>
          <a:ext cx="6837294" cy="438199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8" name="TextBox 47">
            <a:extLst>
              <a:ext uri="{FF2B5EF4-FFF2-40B4-BE49-F238E27FC236}">
                <a16:creationId xmlns:a16="http://schemas.microsoft.com/office/drawing/2014/main" id="{69CE6DAA-E7D5-4D1E-9009-3BDE7BD0F46D}"/>
              </a:ext>
            </a:extLst>
          </p:cNvPr>
          <p:cNvSpPr txBox="1"/>
          <p:nvPr/>
        </p:nvSpPr>
        <p:spPr>
          <a:xfrm>
            <a:off x="19392687" y="5022955"/>
            <a:ext cx="1943313" cy="369332"/>
          </a:xfrm>
          <a:prstGeom prst="rect">
            <a:avLst/>
          </a:prstGeom>
          <a:noFill/>
        </p:spPr>
        <p:txBody>
          <a:bodyPr wrap="square" rtlCol="0">
            <a:spAutoFit/>
          </a:bodyPr>
          <a:lstStyle/>
          <a:p>
            <a:pPr algn="ctr"/>
            <a:r>
              <a:rPr lang="en-US" b="1" i="1" dirty="0">
                <a:solidFill>
                  <a:srgbClr val="FF0000"/>
                </a:solidFill>
              </a:rPr>
              <a:t>Lowercasing</a:t>
            </a:r>
          </a:p>
        </p:txBody>
      </p:sp>
      <p:sp>
        <p:nvSpPr>
          <p:cNvPr id="49" name="TextBox 48">
            <a:extLst>
              <a:ext uri="{FF2B5EF4-FFF2-40B4-BE49-F238E27FC236}">
                <a16:creationId xmlns:a16="http://schemas.microsoft.com/office/drawing/2014/main" id="{8E19C1DF-86D7-4BF5-BB61-18FC98846F70}"/>
              </a:ext>
            </a:extLst>
          </p:cNvPr>
          <p:cNvSpPr txBox="1"/>
          <p:nvPr/>
        </p:nvSpPr>
        <p:spPr>
          <a:xfrm>
            <a:off x="19062882" y="5860539"/>
            <a:ext cx="2602922" cy="369332"/>
          </a:xfrm>
          <a:prstGeom prst="rect">
            <a:avLst/>
          </a:prstGeom>
          <a:noFill/>
        </p:spPr>
        <p:txBody>
          <a:bodyPr wrap="square" rtlCol="0">
            <a:spAutoFit/>
          </a:bodyPr>
          <a:lstStyle/>
          <a:p>
            <a:pPr algn="ctr"/>
            <a:r>
              <a:rPr lang="en-US" b="1" i="1" dirty="0">
                <a:solidFill>
                  <a:srgbClr val="FF0000"/>
                </a:solidFill>
              </a:rPr>
              <a:t>Expanding Contractions</a:t>
            </a:r>
          </a:p>
        </p:txBody>
      </p:sp>
      <p:sp>
        <p:nvSpPr>
          <p:cNvPr id="50" name="TextBox 49">
            <a:extLst>
              <a:ext uri="{FF2B5EF4-FFF2-40B4-BE49-F238E27FC236}">
                <a16:creationId xmlns:a16="http://schemas.microsoft.com/office/drawing/2014/main" id="{02F88C93-5D26-48FB-A80B-FA4C5B5CCB1F}"/>
              </a:ext>
            </a:extLst>
          </p:cNvPr>
          <p:cNvSpPr txBox="1"/>
          <p:nvPr/>
        </p:nvSpPr>
        <p:spPr>
          <a:xfrm>
            <a:off x="19227784" y="6680651"/>
            <a:ext cx="2273117" cy="369332"/>
          </a:xfrm>
          <a:prstGeom prst="rect">
            <a:avLst/>
          </a:prstGeom>
          <a:noFill/>
        </p:spPr>
        <p:txBody>
          <a:bodyPr wrap="square" rtlCol="0">
            <a:spAutoFit/>
          </a:bodyPr>
          <a:lstStyle/>
          <a:p>
            <a:pPr algn="ctr"/>
            <a:r>
              <a:rPr lang="en-US" b="1" i="1" dirty="0">
                <a:solidFill>
                  <a:srgbClr val="FF0000"/>
                </a:solidFill>
              </a:rPr>
              <a:t>Punctuation Removal</a:t>
            </a:r>
          </a:p>
        </p:txBody>
      </p:sp>
      <p:sp>
        <p:nvSpPr>
          <p:cNvPr id="51" name="TextBox 50">
            <a:extLst>
              <a:ext uri="{FF2B5EF4-FFF2-40B4-BE49-F238E27FC236}">
                <a16:creationId xmlns:a16="http://schemas.microsoft.com/office/drawing/2014/main" id="{48C01A16-3DF6-435D-A590-867B06F66D64}"/>
              </a:ext>
            </a:extLst>
          </p:cNvPr>
          <p:cNvSpPr txBox="1"/>
          <p:nvPr/>
        </p:nvSpPr>
        <p:spPr>
          <a:xfrm>
            <a:off x="19392687" y="7440144"/>
            <a:ext cx="1943313" cy="369332"/>
          </a:xfrm>
          <a:prstGeom prst="rect">
            <a:avLst/>
          </a:prstGeom>
          <a:noFill/>
        </p:spPr>
        <p:txBody>
          <a:bodyPr wrap="square" rtlCol="0">
            <a:spAutoFit/>
          </a:bodyPr>
          <a:lstStyle/>
          <a:p>
            <a:pPr algn="ctr"/>
            <a:r>
              <a:rPr lang="en-US" b="1" i="1" dirty="0">
                <a:solidFill>
                  <a:srgbClr val="FF0000"/>
                </a:solidFill>
              </a:rPr>
              <a:t>Lemmatization</a:t>
            </a:r>
          </a:p>
        </p:txBody>
      </p:sp>
      <p:sp>
        <p:nvSpPr>
          <p:cNvPr id="52" name="TextBox 51">
            <a:extLst>
              <a:ext uri="{FF2B5EF4-FFF2-40B4-BE49-F238E27FC236}">
                <a16:creationId xmlns:a16="http://schemas.microsoft.com/office/drawing/2014/main" id="{EC657438-A664-4AA6-B44D-40E0343CE36C}"/>
              </a:ext>
            </a:extLst>
          </p:cNvPr>
          <p:cNvSpPr txBox="1"/>
          <p:nvPr/>
        </p:nvSpPr>
        <p:spPr>
          <a:xfrm>
            <a:off x="19310234" y="8260899"/>
            <a:ext cx="2108216" cy="369332"/>
          </a:xfrm>
          <a:prstGeom prst="rect">
            <a:avLst/>
          </a:prstGeom>
          <a:noFill/>
        </p:spPr>
        <p:txBody>
          <a:bodyPr wrap="square" rtlCol="0">
            <a:spAutoFit/>
          </a:bodyPr>
          <a:lstStyle/>
          <a:p>
            <a:pPr algn="ctr"/>
            <a:r>
              <a:rPr lang="en-US" b="1" i="1" dirty="0" err="1">
                <a:solidFill>
                  <a:srgbClr val="FF0000"/>
                </a:solidFill>
              </a:rPr>
              <a:t>Stopword</a:t>
            </a:r>
            <a:r>
              <a:rPr lang="en-US" b="1" i="1" dirty="0">
                <a:solidFill>
                  <a:srgbClr val="FF0000"/>
                </a:solidFill>
              </a:rPr>
              <a:t> Removal</a:t>
            </a:r>
          </a:p>
        </p:txBody>
      </p:sp>
      <p:pic>
        <p:nvPicPr>
          <p:cNvPr id="54" name="Picture 53">
            <a:extLst>
              <a:ext uri="{FF2B5EF4-FFF2-40B4-BE49-F238E27FC236}">
                <a16:creationId xmlns:a16="http://schemas.microsoft.com/office/drawing/2014/main" id="{F5B7B454-6D24-4E24-941C-CE500634E9A0}"/>
              </a:ext>
            </a:extLst>
          </p:cNvPr>
          <p:cNvPicPr>
            <a:picLocks noChangeAspect="1"/>
          </p:cNvPicPr>
          <p:nvPr/>
        </p:nvPicPr>
        <p:blipFill>
          <a:blip r:embed="rId14"/>
          <a:stretch>
            <a:fillRect/>
          </a:stretch>
        </p:blipFill>
        <p:spPr>
          <a:xfrm>
            <a:off x="15802201" y="10329538"/>
            <a:ext cx="6103505" cy="4140000"/>
          </a:xfrm>
          <a:prstGeom prst="rect">
            <a:avLst/>
          </a:prstGeom>
        </p:spPr>
      </p:pic>
      <p:pic>
        <p:nvPicPr>
          <p:cNvPr id="55" name="Picture 54">
            <a:extLst>
              <a:ext uri="{FF2B5EF4-FFF2-40B4-BE49-F238E27FC236}">
                <a16:creationId xmlns:a16="http://schemas.microsoft.com/office/drawing/2014/main" id="{9969E46B-ACAD-4710-B6C7-CC769EA5DAEA}"/>
              </a:ext>
            </a:extLst>
          </p:cNvPr>
          <p:cNvPicPr>
            <a:picLocks noChangeAspect="1"/>
          </p:cNvPicPr>
          <p:nvPr/>
        </p:nvPicPr>
        <p:blipFill>
          <a:blip r:embed="rId15"/>
          <a:stretch>
            <a:fillRect/>
          </a:stretch>
        </p:blipFill>
        <p:spPr>
          <a:xfrm>
            <a:off x="15568892" y="15316190"/>
            <a:ext cx="6608089" cy="1070276"/>
          </a:xfrm>
          <a:prstGeom prst="rect">
            <a:avLst/>
          </a:prstGeom>
        </p:spPr>
      </p:pic>
      <p:pic>
        <p:nvPicPr>
          <p:cNvPr id="56" name="Picture 55">
            <a:extLst>
              <a:ext uri="{FF2B5EF4-FFF2-40B4-BE49-F238E27FC236}">
                <a16:creationId xmlns:a16="http://schemas.microsoft.com/office/drawing/2014/main" id="{3C521E83-CF38-433E-AF7A-F7F8188CADF5}"/>
              </a:ext>
            </a:extLst>
          </p:cNvPr>
          <p:cNvPicPr>
            <a:picLocks noChangeAspect="1"/>
          </p:cNvPicPr>
          <p:nvPr/>
        </p:nvPicPr>
        <p:blipFill>
          <a:blip r:embed="rId16"/>
          <a:stretch>
            <a:fillRect/>
          </a:stretch>
        </p:blipFill>
        <p:spPr>
          <a:xfrm>
            <a:off x="15568892" y="16786100"/>
            <a:ext cx="6480000" cy="4393100"/>
          </a:xfrm>
          <a:prstGeom prst="rect">
            <a:avLst/>
          </a:prstGeom>
        </p:spPr>
      </p:pic>
      <p:sp>
        <p:nvSpPr>
          <p:cNvPr id="58" name="TextBox 57">
            <a:extLst>
              <a:ext uri="{FF2B5EF4-FFF2-40B4-BE49-F238E27FC236}">
                <a16:creationId xmlns:a16="http://schemas.microsoft.com/office/drawing/2014/main" id="{A5B7FB44-4448-42FA-A19A-30A2D052B838}"/>
              </a:ext>
            </a:extLst>
          </p:cNvPr>
          <p:cNvSpPr txBox="1"/>
          <p:nvPr/>
        </p:nvSpPr>
        <p:spPr>
          <a:xfrm>
            <a:off x="16284911" y="9857302"/>
            <a:ext cx="5380893" cy="461665"/>
          </a:xfrm>
          <a:prstGeom prst="rect">
            <a:avLst/>
          </a:prstGeom>
          <a:noFill/>
        </p:spPr>
        <p:txBody>
          <a:bodyPr wrap="square" rtlCol="0">
            <a:spAutoFit/>
          </a:bodyPr>
          <a:lstStyle/>
          <a:p>
            <a:pPr algn="ctr"/>
            <a:r>
              <a:rPr lang="en-US" sz="2400" b="1" i="1" dirty="0"/>
              <a:t>Word cloud of overall reviews</a:t>
            </a:r>
          </a:p>
        </p:txBody>
      </p:sp>
      <p:sp>
        <p:nvSpPr>
          <p:cNvPr id="59" name="TextBox 58">
            <a:extLst>
              <a:ext uri="{FF2B5EF4-FFF2-40B4-BE49-F238E27FC236}">
                <a16:creationId xmlns:a16="http://schemas.microsoft.com/office/drawing/2014/main" id="{7AC46EAD-3181-4ED5-8805-CA9D293E151F}"/>
              </a:ext>
            </a:extLst>
          </p:cNvPr>
          <p:cNvSpPr txBox="1"/>
          <p:nvPr/>
        </p:nvSpPr>
        <p:spPr>
          <a:xfrm>
            <a:off x="16118445" y="16364136"/>
            <a:ext cx="5380893" cy="461665"/>
          </a:xfrm>
          <a:prstGeom prst="rect">
            <a:avLst/>
          </a:prstGeom>
          <a:noFill/>
        </p:spPr>
        <p:txBody>
          <a:bodyPr wrap="square" rtlCol="0">
            <a:spAutoFit/>
          </a:bodyPr>
          <a:lstStyle/>
          <a:p>
            <a:pPr algn="ctr"/>
            <a:r>
              <a:rPr lang="en-US" sz="2400" b="1" i="1" dirty="0"/>
              <a:t>Word cloud of negative reviews</a:t>
            </a:r>
          </a:p>
        </p:txBody>
      </p:sp>
      <p:graphicFrame>
        <p:nvGraphicFramePr>
          <p:cNvPr id="60" name="Table 59">
            <a:extLst>
              <a:ext uri="{FF2B5EF4-FFF2-40B4-BE49-F238E27FC236}">
                <a16:creationId xmlns:a16="http://schemas.microsoft.com/office/drawing/2014/main" id="{D0D0234A-1C47-41EE-B660-28229F3B1555}"/>
              </a:ext>
            </a:extLst>
          </p:cNvPr>
          <p:cNvGraphicFramePr>
            <a:graphicFrameLocks noGrp="1"/>
          </p:cNvGraphicFramePr>
          <p:nvPr>
            <p:extLst>
              <p:ext uri="{D42A27DB-BD31-4B8C-83A1-F6EECF244321}">
                <p14:modId xmlns:p14="http://schemas.microsoft.com/office/powerpoint/2010/main" val="1565255424"/>
              </p:ext>
            </p:extLst>
          </p:nvPr>
        </p:nvGraphicFramePr>
        <p:xfrm>
          <a:off x="22623386" y="3764230"/>
          <a:ext cx="7020000" cy="17495520"/>
        </p:xfrm>
        <a:graphic>
          <a:graphicData uri="http://schemas.openxmlformats.org/drawingml/2006/table">
            <a:tbl>
              <a:tblPr firstRow="1" bandRow="1">
                <a:tableStyleId>{5C22544A-7EE6-4342-B048-85BDC9FD1C3A}</a:tableStyleId>
              </a:tblPr>
              <a:tblGrid>
                <a:gridCol w="7020000">
                  <a:extLst>
                    <a:ext uri="{9D8B030D-6E8A-4147-A177-3AD203B41FA5}">
                      <a16:colId xmlns:a16="http://schemas.microsoft.com/office/drawing/2014/main" val="2133294484"/>
                    </a:ext>
                  </a:extLst>
                </a:gridCol>
              </a:tblGrid>
              <a:tr h="0">
                <a:tc>
                  <a:txBody>
                    <a:bodyPr/>
                    <a:lstStyle/>
                    <a:p>
                      <a:pPr algn="ctr"/>
                      <a:r>
                        <a:rPr lang="en-US" sz="3600" dirty="0"/>
                        <a:t>Discussion and Finding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064176763"/>
                  </a:ext>
                </a:extLst>
              </a:tr>
              <a:tr h="370840">
                <a:tc>
                  <a:txBody>
                    <a:bodyPr/>
                    <a:lstStyle/>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58631895"/>
                  </a:ext>
                </a:extLst>
              </a:tr>
              <a:tr h="370840">
                <a:tc>
                  <a:txBody>
                    <a:bodyPr/>
                    <a:lstStyle/>
                    <a:p>
                      <a:pPr algn="ctr"/>
                      <a:r>
                        <a:rPr lang="en-US" sz="3600" b="1" kern="1200" dirty="0">
                          <a:solidFill>
                            <a:schemeClr val="lt1"/>
                          </a:solidFill>
                          <a:latin typeface="+mn-lt"/>
                          <a:ea typeface="+mn-ea"/>
                          <a:cs typeface="+mn-cs"/>
                        </a:rPr>
                        <a:t>Conclusion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972893339"/>
                  </a:ext>
                </a:extLst>
              </a:tr>
              <a:tr h="370840">
                <a:tc>
                  <a:txBody>
                    <a:bodyPr/>
                    <a:lstStyle/>
                    <a:p>
                      <a:pPr algn="just"/>
                      <a:r>
                        <a:rPr lang="en-US" sz="2800" dirty="0"/>
                        <a:t>The n-gram analysis and word cloud are sufficient enough to provide an accurate and informative glance into the course. However, it falls short on sentiment analysis especially in detecting the negative reviews.</a:t>
                      </a:r>
                    </a:p>
                    <a:p>
                      <a:pPr algn="just"/>
                      <a:endParaRPr lang="en-US" sz="4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14020978"/>
                  </a:ext>
                </a:extLst>
              </a:tr>
            </a:tbl>
          </a:graphicData>
        </a:graphic>
      </p:graphicFrame>
      <p:pic>
        <p:nvPicPr>
          <p:cNvPr id="62" name="Picture 61">
            <a:extLst>
              <a:ext uri="{FF2B5EF4-FFF2-40B4-BE49-F238E27FC236}">
                <a16:creationId xmlns:a16="http://schemas.microsoft.com/office/drawing/2014/main" id="{2AD59C20-E9CC-4C82-A426-6258C6E1FEE9}"/>
              </a:ext>
            </a:extLst>
          </p:cNvPr>
          <p:cNvPicPr>
            <a:picLocks noChangeAspect="1"/>
          </p:cNvPicPr>
          <p:nvPr/>
        </p:nvPicPr>
        <p:blipFill>
          <a:blip r:embed="rId17"/>
          <a:stretch>
            <a:fillRect/>
          </a:stretch>
        </p:blipFill>
        <p:spPr>
          <a:xfrm>
            <a:off x="22684471" y="4838839"/>
            <a:ext cx="6870690" cy="3693846"/>
          </a:xfrm>
          <a:prstGeom prst="rect">
            <a:avLst/>
          </a:prstGeom>
        </p:spPr>
      </p:pic>
      <p:sp>
        <p:nvSpPr>
          <p:cNvPr id="63" name="TextBox 62">
            <a:extLst>
              <a:ext uri="{FF2B5EF4-FFF2-40B4-BE49-F238E27FC236}">
                <a16:creationId xmlns:a16="http://schemas.microsoft.com/office/drawing/2014/main" id="{59211266-EE47-461B-A741-EA41B46107B0}"/>
              </a:ext>
            </a:extLst>
          </p:cNvPr>
          <p:cNvSpPr txBox="1"/>
          <p:nvPr/>
        </p:nvSpPr>
        <p:spPr>
          <a:xfrm>
            <a:off x="23091119" y="4430274"/>
            <a:ext cx="6084534" cy="461665"/>
          </a:xfrm>
          <a:prstGeom prst="rect">
            <a:avLst/>
          </a:prstGeom>
          <a:noFill/>
        </p:spPr>
        <p:txBody>
          <a:bodyPr wrap="square" rtlCol="0">
            <a:spAutoFit/>
          </a:bodyPr>
          <a:lstStyle/>
          <a:p>
            <a:pPr algn="ctr"/>
            <a:r>
              <a:rPr lang="en-US" sz="2400" b="1" i="1" dirty="0"/>
              <a:t>Evaluation of accuracy and usability of n-gram</a:t>
            </a:r>
          </a:p>
        </p:txBody>
      </p:sp>
      <p:sp>
        <p:nvSpPr>
          <p:cNvPr id="64" name="TextBox 63">
            <a:extLst>
              <a:ext uri="{FF2B5EF4-FFF2-40B4-BE49-F238E27FC236}">
                <a16:creationId xmlns:a16="http://schemas.microsoft.com/office/drawing/2014/main" id="{8E805AE1-55A0-40C1-AB7C-DAE3FA67810D}"/>
              </a:ext>
            </a:extLst>
          </p:cNvPr>
          <p:cNvSpPr txBox="1"/>
          <p:nvPr/>
        </p:nvSpPr>
        <p:spPr>
          <a:xfrm>
            <a:off x="23077549" y="8548985"/>
            <a:ext cx="6084534" cy="461665"/>
          </a:xfrm>
          <a:prstGeom prst="rect">
            <a:avLst/>
          </a:prstGeom>
          <a:noFill/>
        </p:spPr>
        <p:txBody>
          <a:bodyPr wrap="square" rtlCol="0">
            <a:spAutoFit/>
          </a:bodyPr>
          <a:lstStyle/>
          <a:p>
            <a:pPr algn="ctr"/>
            <a:r>
              <a:rPr lang="en-US" sz="2400" b="1" i="1" dirty="0"/>
              <a:t>Evaluation of sentiment polarity score</a:t>
            </a:r>
          </a:p>
        </p:txBody>
      </p:sp>
      <p:pic>
        <p:nvPicPr>
          <p:cNvPr id="65" name="Picture 64">
            <a:extLst>
              <a:ext uri="{FF2B5EF4-FFF2-40B4-BE49-F238E27FC236}">
                <a16:creationId xmlns:a16="http://schemas.microsoft.com/office/drawing/2014/main" id="{C132B779-ABF4-4F18-8C1E-12112764C272}"/>
              </a:ext>
            </a:extLst>
          </p:cNvPr>
          <p:cNvPicPr>
            <a:picLocks noChangeAspect="1"/>
          </p:cNvPicPr>
          <p:nvPr/>
        </p:nvPicPr>
        <p:blipFill>
          <a:blip r:embed="rId18"/>
          <a:stretch>
            <a:fillRect/>
          </a:stretch>
        </p:blipFill>
        <p:spPr>
          <a:xfrm>
            <a:off x="22722960" y="8941250"/>
            <a:ext cx="6832201" cy="2632027"/>
          </a:xfrm>
          <a:prstGeom prst="rect">
            <a:avLst/>
          </a:prstGeom>
        </p:spPr>
      </p:pic>
      <p:sp>
        <p:nvSpPr>
          <p:cNvPr id="66" name="TextBox 65">
            <a:extLst>
              <a:ext uri="{FF2B5EF4-FFF2-40B4-BE49-F238E27FC236}">
                <a16:creationId xmlns:a16="http://schemas.microsoft.com/office/drawing/2014/main" id="{9131AD4F-B44C-4C4F-A04A-A6C9EE2FDA90}"/>
              </a:ext>
            </a:extLst>
          </p:cNvPr>
          <p:cNvSpPr txBox="1"/>
          <p:nvPr/>
        </p:nvSpPr>
        <p:spPr>
          <a:xfrm>
            <a:off x="23091119" y="11603476"/>
            <a:ext cx="6084534" cy="461665"/>
          </a:xfrm>
          <a:prstGeom prst="rect">
            <a:avLst/>
          </a:prstGeom>
          <a:noFill/>
        </p:spPr>
        <p:txBody>
          <a:bodyPr wrap="square" rtlCol="0">
            <a:spAutoFit/>
          </a:bodyPr>
          <a:lstStyle/>
          <a:p>
            <a:pPr algn="ctr"/>
            <a:r>
              <a:rPr lang="fr-FR" sz="2400" b="1" i="1" dirty="0"/>
              <a:t>Confusion matrix and classification report</a:t>
            </a:r>
            <a:endParaRPr lang="en-US" sz="2400" b="1" i="1" dirty="0"/>
          </a:p>
        </p:txBody>
      </p:sp>
      <p:pic>
        <p:nvPicPr>
          <p:cNvPr id="67" name="Picture 66">
            <a:extLst>
              <a:ext uri="{FF2B5EF4-FFF2-40B4-BE49-F238E27FC236}">
                <a16:creationId xmlns:a16="http://schemas.microsoft.com/office/drawing/2014/main" id="{5B16F404-AEC7-44D5-AF69-AEC0B5518DC9}"/>
              </a:ext>
            </a:extLst>
          </p:cNvPr>
          <p:cNvPicPr>
            <a:picLocks noChangeAspect="1"/>
          </p:cNvPicPr>
          <p:nvPr/>
        </p:nvPicPr>
        <p:blipFill>
          <a:blip r:embed="rId19"/>
          <a:stretch>
            <a:fillRect/>
          </a:stretch>
        </p:blipFill>
        <p:spPr>
          <a:xfrm>
            <a:off x="23702979" y="12009962"/>
            <a:ext cx="4860813" cy="875951"/>
          </a:xfrm>
          <a:prstGeom prst="rect">
            <a:avLst/>
          </a:prstGeom>
        </p:spPr>
      </p:pic>
      <p:pic>
        <p:nvPicPr>
          <p:cNvPr id="68" name="Picture 67">
            <a:extLst>
              <a:ext uri="{FF2B5EF4-FFF2-40B4-BE49-F238E27FC236}">
                <a16:creationId xmlns:a16="http://schemas.microsoft.com/office/drawing/2014/main" id="{4570F103-2097-4D7D-AD96-527A192209C8}"/>
              </a:ext>
            </a:extLst>
          </p:cNvPr>
          <p:cNvPicPr>
            <a:picLocks noChangeAspect="1"/>
          </p:cNvPicPr>
          <p:nvPr/>
        </p:nvPicPr>
        <p:blipFill>
          <a:blip r:embed="rId20"/>
          <a:stretch>
            <a:fillRect/>
          </a:stretch>
        </p:blipFill>
        <p:spPr>
          <a:xfrm>
            <a:off x="23785645" y="12885913"/>
            <a:ext cx="4668342" cy="1854349"/>
          </a:xfrm>
          <a:prstGeom prst="rect">
            <a:avLst/>
          </a:prstGeom>
        </p:spPr>
      </p:pic>
      <p:sp>
        <p:nvSpPr>
          <p:cNvPr id="69" name="Oval 68">
            <a:extLst>
              <a:ext uri="{FF2B5EF4-FFF2-40B4-BE49-F238E27FC236}">
                <a16:creationId xmlns:a16="http://schemas.microsoft.com/office/drawing/2014/main" id="{39E44F6F-4F40-4566-91A6-99F2785F8CCD}"/>
              </a:ext>
            </a:extLst>
          </p:cNvPr>
          <p:cNvSpPr/>
          <p:nvPr/>
        </p:nvSpPr>
        <p:spPr>
          <a:xfrm>
            <a:off x="25993685" y="13893800"/>
            <a:ext cx="562015" cy="31750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2B676FF-0E93-4104-9DFF-522077288C07}"/>
              </a:ext>
            </a:extLst>
          </p:cNvPr>
          <p:cNvSpPr/>
          <p:nvPr/>
        </p:nvSpPr>
        <p:spPr>
          <a:xfrm>
            <a:off x="25993685" y="13165914"/>
            <a:ext cx="562015" cy="3175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7710D79-0C47-4553-9508-8C6D67565CA3}"/>
              </a:ext>
            </a:extLst>
          </p:cNvPr>
          <p:cNvSpPr txBox="1"/>
          <p:nvPr/>
        </p:nvSpPr>
        <p:spPr>
          <a:xfrm>
            <a:off x="23091119" y="14814782"/>
            <a:ext cx="6084534" cy="461665"/>
          </a:xfrm>
          <a:prstGeom prst="rect">
            <a:avLst/>
          </a:prstGeom>
          <a:noFill/>
        </p:spPr>
        <p:txBody>
          <a:bodyPr wrap="square" rtlCol="0">
            <a:spAutoFit/>
          </a:bodyPr>
          <a:lstStyle/>
          <a:p>
            <a:pPr algn="ctr"/>
            <a:r>
              <a:rPr lang="en-US" sz="2400" b="1" i="1" dirty="0"/>
              <a:t>Example review from the dataset</a:t>
            </a:r>
          </a:p>
        </p:txBody>
      </p:sp>
      <p:pic>
        <p:nvPicPr>
          <p:cNvPr id="73" name="Picture 72">
            <a:extLst>
              <a:ext uri="{FF2B5EF4-FFF2-40B4-BE49-F238E27FC236}">
                <a16:creationId xmlns:a16="http://schemas.microsoft.com/office/drawing/2014/main" id="{3D6F6398-D8F7-4175-A4C4-F7619CDEB5B2}"/>
              </a:ext>
            </a:extLst>
          </p:cNvPr>
          <p:cNvPicPr>
            <a:picLocks noChangeAspect="1"/>
          </p:cNvPicPr>
          <p:nvPr/>
        </p:nvPicPr>
        <p:blipFill>
          <a:blip r:embed="rId21"/>
          <a:stretch>
            <a:fillRect/>
          </a:stretch>
        </p:blipFill>
        <p:spPr>
          <a:xfrm>
            <a:off x="22957249" y="15233111"/>
            <a:ext cx="6352271" cy="2286000"/>
          </a:xfrm>
          <a:prstGeom prst="rect">
            <a:avLst/>
          </a:prstGeom>
        </p:spPr>
      </p:pic>
      <p:pic>
        <p:nvPicPr>
          <p:cNvPr id="74" name="Picture 73">
            <a:extLst>
              <a:ext uri="{FF2B5EF4-FFF2-40B4-BE49-F238E27FC236}">
                <a16:creationId xmlns:a16="http://schemas.microsoft.com/office/drawing/2014/main" id="{99F90557-5E08-4C45-8E48-F3C91503D4A0}"/>
              </a:ext>
            </a:extLst>
          </p:cNvPr>
          <p:cNvPicPr>
            <a:picLocks noChangeAspect="1"/>
          </p:cNvPicPr>
          <p:nvPr/>
        </p:nvPicPr>
        <p:blipFill>
          <a:blip r:embed="rId22"/>
          <a:stretch>
            <a:fillRect/>
          </a:stretch>
        </p:blipFill>
        <p:spPr>
          <a:xfrm>
            <a:off x="8182486" y="17287630"/>
            <a:ext cx="6754744" cy="2936606"/>
          </a:xfrm>
          <a:prstGeom prst="rect">
            <a:avLst/>
          </a:prstGeom>
        </p:spPr>
      </p:pic>
      <p:sp>
        <p:nvSpPr>
          <p:cNvPr id="75" name="TextBox 74">
            <a:extLst>
              <a:ext uri="{FF2B5EF4-FFF2-40B4-BE49-F238E27FC236}">
                <a16:creationId xmlns:a16="http://schemas.microsoft.com/office/drawing/2014/main" id="{9A3E9BAA-F83B-4C08-837B-168B2B2DCEE5}"/>
              </a:ext>
            </a:extLst>
          </p:cNvPr>
          <p:cNvSpPr txBox="1"/>
          <p:nvPr/>
        </p:nvSpPr>
        <p:spPr>
          <a:xfrm>
            <a:off x="8370245" y="16825965"/>
            <a:ext cx="6084534" cy="461665"/>
          </a:xfrm>
          <a:prstGeom prst="rect">
            <a:avLst/>
          </a:prstGeom>
          <a:noFill/>
        </p:spPr>
        <p:txBody>
          <a:bodyPr wrap="square" rtlCol="0">
            <a:spAutoFit/>
          </a:bodyPr>
          <a:lstStyle/>
          <a:p>
            <a:pPr algn="ctr"/>
            <a:r>
              <a:rPr lang="en-US" sz="2400" b="1" i="1" dirty="0"/>
              <a:t>Reviews length of each rating</a:t>
            </a:r>
          </a:p>
        </p:txBody>
      </p:sp>
      <p:pic>
        <p:nvPicPr>
          <p:cNvPr id="77" name="Picture 76">
            <a:extLst>
              <a:ext uri="{FF2B5EF4-FFF2-40B4-BE49-F238E27FC236}">
                <a16:creationId xmlns:a16="http://schemas.microsoft.com/office/drawing/2014/main" id="{3F38AC23-0964-49A1-AA44-E437BCE789FD}"/>
              </a:ext>
            </a:extLst>
          </p:cNvPr>
          <p:cNvPicPr>
            <a:picLocks noChangeAspect="1"/>
          </p:cNvPicPr>
          <p:nvPr/>
        </p:nvPicPr>
        <p:blipFill rotWithShape="1">
          <a:blip r:embed="rId23">
            <a:extLst>
              <a:ext uri="{28A0092B-C50C-407E-A947-70E740481C1C}">
                <a14:useLocalDpi xmlns:a14="http://schemas.microsoft.com/office/drawing/2010/main" val="0"/>
              </a:ext>
            </a:extLst>
          </a:blip>
          <a:srcRect t="-1" r="81139" b="-2575"/>
          <a:stretch/>
        </p:blipFill>
        <p:spPr>
          <a:xfrm>
            <a:off x="27618523" y="493590"/>
            <a:ext cx="2536724" cy="2445114"/>
          </a:xfrm>
          <a:prstGeom prst="rect">
            <a:avLst/>
          </a:prstGeom>
        </p:spPr>
      </p:pic>
      <p:pic>
        <p:nvPicPr>
          <p:cNvPr id="78" name="Picture 77">
            <a:extLst>
              <a:ext uri="{FF2B5EF4-FFF2-40B4-BE49-F238E27FC236}">
                <a16:creationId xmlns:a16="http://schemas.microsoft.com/office/drawing/2014/main" id="{E7AA7FC9-0C4B-479B-9021-A91AB0B8C330}"/>
              </a:ext>
            </a:extLst>
          </p:cNvPr>
          <p:cNvPicPr>
            <a:picLocks noChangeAspect="1"/>
          </p:cNvPicPr>
          <p:nvPr/>
        </p:nvPicPr>
        <p:blipFill rotWithShape="1">
          <a:blip r:embed="rId24"/>
          <a:srcRect l="30717" t="19144"/>
          <a:stretch/>
        </p:blipFill>
        <p:spPr>
          <a:xfrm>
            <a:off x="348949" y="830099"/>
            <a:ext cx="4746006" cy="1665021"/>
          </a:xfrm>
          <a:prstGeom prst="rect">
            <a:avLst/>
          </a:prstGeom>
        </p:spPr>
      </p:pic>
      <p:pic>
        <p:nvPicPr>
          <p:cNvPr id="3" name="Picture 2">
            <a:extLst>
              <a:ext uri="{FF2B5EF4-FFF2-40B4-BE49-F238E27FC236}">
                <a16:creationId xmlns:a16="http://schemas.microsoft.com/office/drawing/2014/main" id="{054AA20C-068C-4EAA-98B3-49089C85BCB3}"/>
              </a:ext>
            </a:extLst>
          </p:cNvPr>
          <p:cNvPicPr>
            <a:picLocks noChangeAspect="1"/>
          </p:cNvPicPr>
          <p:nvPr/>
        </p:nvPicPr>
        <p:blipFill rotWithShape="1">
          <a:blip r:embed="rId25"/>
          <a:srcRect l="25520" t="3990" r="23598" b="8166"/>
          <a:stretch/>
        </p:blipFill>
        <p:spPr>
          <a:xfrm>
            <a:off x="12684090" y="7662513"/>
            <a:ext cx="921130" cy="1067912"/>
          </a:xfrm>
          <a:prstGeom prst="rect">
            <a:avLst/>
          </a:prstGeom>
        </p:spPr>
      </p:pic>
      <p:sp>
        <p:nvSpPr>
          <p:cNvPr id="8" name="TextBox 7">
            <a:extLst>
              <a:ext uri="{FF2B5EF4-FFF2-40B4-BE49-F238E27FC236}">
                <a16:creationId xmlns:a16="http://schemas.microsoft.com/office/drawing/2014/main" id="{D44C8161-C563-433F-8D11-010F03CA3177}"/>
              </a:ext>
            </a:extLst>
          </p:cNvPr>
          <p:cNvSpPr txBox="1"/>
          <p:nvPr/>
        </p:nvSpPr>
        <p:spPr>
          <a:xfrm>
            <a:off x="13751519" y="7977941"/>
            <a:ext cx="1185711" cy="461665"/>
          </a:xfrm>
          <a:prstGeom prst="rect">
            <a:avLst/>
          </a:prstGeom>
          <a:solidFill>
            <a:schemeClr val="bg1"/>
          </a:solidFill>
          <a:ln>
            <a:noFill/>
          </a:ln>
        </p:spPr>
        <p:txBody>
          <a:bodyPr wrap="square" rtlCol="0">
            <a:spAutoFit/>
          </a:bodyPr>
          <a:lstStyle/>
          <a:p>
            <a:pPr algn="ctr"/>
            <a:r>
              <a:rPr lang="en-US" sz="2400" b="1" i="1" dirty="0">
                <a:solidFill>
                  <a:srgbClr val="0070C0"/>
                </a:solidFill>
                <a:latin typeface="Bahnschrift SemiBold" panose="020B0502040204020203" pitchFamily="34" charset="0"/>
                <a:cs typeface="Arabic Typesetting" panose="03020402040406030203" pitchFamily="66" charset="-78"/>
              </a:rPr>
              <a:t>Vader</a:t>
            </a:r>
          </a:p>
        </p:txBody>
      </p:sp>
      <p:sp>
        <p:nvSpPr>
          <p:cNvPr id="57" name="TextBox 56">
            <a:extLst>
              <a:ext uri="{FF2B5EF4-FFF2-40B4-BE49-F238E27FC236}">
                <a16:creationId xmlns:a16="http://schemas.microsoft.com/office/drawing/2014/main" id="{404E5B9D-117C-4159-9BCE-0E41AFD526C9}"/>
              </a:ext>
            </a:extLst>
          </p:cNvPr>
          <p:cNvSpPr txBox="1"/>
          <p:nvPr/>
        </p:nvSpPr>
        <p:spPr>
          <a:xfrm>
            <a:off x="12691102" y="6619416"/>
            <a:ext cx="1185711" cy="461665"/>
          </a:xfrm>
          <a:prstGeom prst="rect">
            <a:avLst/>
          </a:prstGeom>
          <a:solidFill>
            <a:schemeClr val="bg1"/>
          </a:solidFill>
          <a:ln>
            <a:noFill/>
          </a:ln>
        </p:spPr>
        <p:txBody>
          <a:bodyPr wrap="square" rtlCol="0">
            <a:spAutoFit/>
          </a:bodyPr>
          <a:lstStyle/>
          <a:p>
            <a:pPr algn="ctr"/>
            <a:r>
              <a:rPr lang="en-US" sz="2400" b="1" dirty="0">
                <a:solidFill>
                  <a:srgbClr val="00B050"/>
                </a:solidFill>
                <a:latin typeface="Bahnschrift SemiBold" panose="020B0502040204020203" pitchFamily="34" charset="0"/>
                <a:cs typeface="Arabic Typesetting" panose="03020402040406030203" pitchFamily="66" charset="-78"/>
              </a:rPr>
              <a:t>NLTK</a:t>
            </a:r>
          </a:p>
        </p:txBody>
      </p:sp>
    </p:spTree>
    <p:extLst>
      <p:ext uri="{BB962C8B-B14F-4D97-AF65-F5344CB8AC3E}">
        <p14:creationId xmlns:p14="http://schemas.microsoft.com/office/powerpoint/2010/main" val="25723801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464</Words>
  <Application>Microsoft Office PowerPoint</Application>
  <PresentationFormat>Custom</PresentationFormat>
  <Paragraphs>133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Arabic Typesetting</vt:lpstr>
      <vt:lpstr>Arial</vt:lpstr>
      <vt:lpstr>Arial Rounded MT Bold</vt:lpstr>
      <vt:lpstr>Bahnschrift SemiBold</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 Huan Yang</dc:creator>
  <cp:lastModifiedBy>Chan, Huan Yang</cp:lastModifiedBy>
  <cp:revision>63</cp:revision>
  <dcterms:created xsi:type="dcterms:W3CDTF">2020-12-24T14:07:24Z</dcterms:created>
  <dcterms:modified xsi:type="dcterms:W3CDTF">2020-12-25T06:38:13Z</dcterms:modified>
</cp:coreProperties>
</file>