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9"/>
  </p:notesMasterIdLst>
  <p:sldIdLst>
    <p:sldId id="256" r:id="rId2"/>
    <p:sldId id="313" r:id="rId3"/>
    <p:sldId id="312" r:id="rId4"/>
    <p:sldId id="293" r:id="rId5"/>
    <p:sldId id="295" r:id="rId6"/>
    <p:sldId id="297" r:id="rId7"/>
    <p:sldId id="299" r:id="rId8"/>
    <p:sldId id="300" r:id="rId9"/>
    <p:sldId id="301" r:id="rId10"/>
    <p:sldId id="298" r:id="rId11"/>
    <p:sldId id="302" r:id="rId12"/>
    <p:sldId id="303" r:id="rId13"/>
    <p:sldId id="307" r:id="rId14"/>
    <p:sldId id="308" r:id="rId15"/>
    <p:sldId id="309" r:id="rId16"/>
    <p:sldId id="310" r:id="rId17"/>
    <p:sldId id="31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93447" autoAdjust="0"/>
  </p:normalViewPr>
  <p:slideViewPr>
    <p:cSldViewPr snapToGrid="0">
      <p:cViewPr varScale="1">
        <p:scale>
          <a:sx n="59" d="100"/>
          <a:sy n="59" d="100"/>
        </p:scale>
        <p:origin x="68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kat Baul" userId="dae859d7-ea3e-4a5d-83a1-d953f3940120" providerId="ADAL" clId="{7AF214CD-E0DE-48B8-8F33-85F80140BCFB}"/>
    <pc:docChg chg="modSld sldOrd">
      <pc:chgData name="Saikat Baul" userId="dae859d7-ea3e-4a5d-83a1-d953f3940120" providerId="ADAL" clId="{7AF214CD-E0DE-48B8-8F33-85F80140BCFB}" dt="2025-03-15T14:35:10.931" v="1"/>
      <pc:docMkLst>
        <pc:docMk/>
      </pc:docMkLst>
      <pc:sldChg chg="ord">
        <pc:chgData name="Saikat Baul" userId="dae859d7-ea3e-4a5d-83a1-d953f3940120" providerId="ADAL" clId="{7AF214CD-E0DE-48B8-8F33-85F80140BCFB}" dt="2025-03-15T14:35:10.931" v="1"/>
        <pc:sldMkLst>
          <pc:docMk/>
          <pc:sldMk cId="3411684674" sldId="310"/>
        </pc:sldMkLst>
      </pc:sldChg>
    </pc:docChg>
  </pc:docChgLst>
  <pc:docChgLst>
    <pc:chgData name="Saikat Baul" userId="dae859d7-ea3e-4a5d-83a1-d953f3940120" providerId="ADAL" clId="{C6A6FCEC-4417-450F-BCDE-5CA5509732F0}"/>
    <pc:docChg chg="undo redo custSel modSld">
      <pc:chgData name="Saikat Baul" userId="dae859d7-ea3e-4a5d-83a1-d953f3940120" providerId="ADAL" clId="{C6A6FCEC-4417-450F-BCDE-5CA5509732F0}" dt="2025-03-03T14:04:58.450" v="149"/>
      <pc:docMkLst>
        <pc:docMk/>
      </pc:docMkLst>
      <pc:sldChg chg="modSp mod">
        <pc:chgData name="Saikat Baul" userId="dae859d7-ea3e-4a5d-83a1-d953f3940120" providerId="ADAL" clId="{C6A6FCEC-4417-450F-BCDE-5CA5509732F0}" dt="2025-03-01T08:35:44.127" v="22" actId="120"/>
        <pc:sldMkLst>
          <pc:docMk/>
          <pc:sldMk cId="2664565021" sldId="256"/>
        </pc:sldMkLst>
        <pc:spChg chg="mod">
          <ac:chgData name="Saikat Baul" userId="dae859d7-ea3e-4a5d-83a1-d953f3940120" providerId="ADAL" clId="{C6A6FCEC-4417-450F-BCDE-5CA5509732F0}" dt="2025-03-01T08:35:44.127" v="22" actId="120"/>
          <ac:spMkLst>
            <pc:docMk/>
            <pc:sldMk cId="2664565021" sldId="256"/>
            <ac:spMk id="24" creationId="{C2082529-78D7-4EA7-BFF9-A1D1F62040C8}"/>
          </ac:spMkLst>
        </pc:spChg>
      </pc:sldChg>
      <pc:sldChg chg="delSp mod">
        <pc:chgData name="Saikat Baul" userId="dae859d7-ea3e-4a5d-83a1-d953f3940120" providerId="ADAL" clId="{C6A6FCEC-4417-450F-BCDE-5CA5509732F0}" dt="2025-03-02T07:29:06.968" v="24" actId="478"/>
        <pc:sldMkLst>
          <pc:docMk/>
          <pc:sldMk cId="3411684674" sldId="298"/>
        </pc:sldMkLst>
      </pc:sldChg>
      <pc:sldChg chg="delSp mod">
        <pc:chgData name="Saikat Baul" userId="dae859d7-ea3e-4a5d-83a1-d953f3940120" providerId="ADAL" clId="{C6A6FCEC-4417-450F-BCDE-5CA5509732F0}" dt="2025-03-02T07:28:42.103" v="23" actId="478"/>
        <pc:sldMkLst>
          <pc:docMk/>
          <pc:sldMk cId="3411684674" sldId="301"/>
        </pc:sldMkLst>
      </pc:sldChg>
      <pc:sldChg chg="delSp mod">
        <pc:chgData name="Saikat Baul" userId="dae859d7-ea3e-4a5d-83a1-d953f3940120" providerId="ADAL" clId="{C6A6FCEC-4417-450F-BCDE-5CA5509732F0}" dt="2025-03-02T07:29:12.017" v="25" actId="478"/>
        <pc:sldMkLst>
          <pc:docMk/>
          <pc:sldMk cId="3411684674" sldId="302"/>
        </pc:sldMkLst>
      </pc:sldChg>
      <pc:sldChg chg="delSp mod">
        <pc:chgData name="Saikat Baul" userId="dae859d7-ea3e-4a5d-83a1-d953f3940120" providerId="ADAL" clId="{C6A6FCEC-4417-450F-BCDE-5CA5509732F0}" dt="2025-03-02T07:29:16.114" v="26" actId="478"/>
        <pc:sldMkLst>
          <pc:docMk/>
          <pc:sldMk cId="3411684674" sldId="303"/>
        </pc:sldMkLst>
      </pc:sldChg>
      <pc:sldChg chg="delSp mod">
        <pc:chgData name="Saikat Baul" userId="dae859d7-ea3e-4a5d-83a1-d953f3940120" providerId="ADAL" clId="{C6A6FCEC-4417-450F-BCDE-5CA5509732F0}" dt="2025-03-02T07:29:20.617" v="27" actId="478"/>
        <pc:sldMkLst>
          <pc:docMk/>
          <pc:sldMk cId="3411684674" sldId="305"/>
        </pc:sldMkLst>
      </pc:sldChg>
      <pc:sldChg chg="modSp mod">
        <pc:chgData name="Saikat Baul" userId="dae859d7-ea3e-4a5d-83a1-d953f3940120" providerId="ADAL" clId="{C6A6FCEC-4417-450F-BCDE-5CA5509732F0}" dt="2025-03-03T13:51:46.327" v="97" actId="20577"/>
        <pc:sldMkLst>
          <pc:docMk/>
          <pc:sldMk cId="3411684674" sldId="306"/>
        </pc:sldMkLst>
        <pc:spChg chg="mod">
          <ac:chgData name="Saikat Baul" userId="dae859d7-ea3e-4a5d-83a1-d953f3940120" providerId="ADAL" clId="{C6A6FCEC-4417-450F-BCDE-5CA5509732F0}" dt="2025-03-03T13:51:46.327" v="97" actId="20577"/>
          <ac:spMkLst>
            <pc:docMk/>
            <pc:sldMk cId="3411684674" sldId="306"/>
            <ac:spMk id="3" creationId="{00000000-0000-0000-0000-000000000000}"/>
          </ac:spMkLst>
        </pc:spChg>
      </pc:sldChg>
      <pc:sldChg chg="modSp mod">
        <pc:chgData name="Saikat Baul" userId="dae859d7-ea3e-4a5d-83a1-d953f3940120" providerId="ADAL" clId="{C6A6FCEC-4417-450F-BCDE-5CA5509732F0}" dt="2025-03-03T13:59:08.010" v="135" actId="20577"/>
        <pc:sldMkLst>
          <pc:docMk/>
          <pc:sldMk cId="3411684674" sldId="307"/>
        </pc:sldMkLst>
        <pc:spChg chg="mod">
          <ac:chgData name="Saikat Baul" userId="dae859d7-ea3e-4a5d-83a1-d953f3940120" providerId="ADAL" clId="{C6A6FCEC-4417-450F-BCDE-5CA5509732F0}" dt="2025-03-03T13:59:08.010" v="135" actId="20577"/>
          <ac:spMkLst>
            <pc:docMk/>
            <pc:sldMk cId="3411684674" sldId="307"/>
            <ac:spMk id="3" creationId="{00000000-0000-0000-0000-000000000000}"/>
          </ac:spMkLst>
        </pc:spChg>
      </pc:sldChg>
      <pc:sldChg chg="modSp mod">
        <pc:chgData name="Saikat Baul" userId="dae859d7-ea3e-4a5d-83a1-d953f3940120" providerId="ADAL" clId="{C6A6FCEC-4417-450F-BCDE-5CA5509732F0}" dt="2025-03-03T14:00:11.833" v="137" actId="20577"/>
        <pc:sldMkLst>
          <pc:docMk/>
          <pc:sldMk cId="3411684674" sldId="308"/>
        </pc:sldMkLst>
        <pc:spChg chg="mod">
          <ac:chgData name="Saikat Baul" userId="dae859d7-ea3e-4a5d-83a1-d953f3940120" providerId="ADAL" clId="{C6A6FCEC-4417-450F-BCDE-5CA5509732F0}" dt="2025-03-03T14:00:11.833" v="137" actId="20577"/>
          <ac:spMkLst>
            <pc:docMk/>
            <pc:sldMk cId="3411684674" sldId="308"/>
            <ac:spMk id="3" creationId="{00000000-0000-0000-0000-000000000000}"/>
          </ac:spMkLst>
        </pc:spChg>
      </pc:sldChg>
      <pc:sldChg chg="modSp mod">
        <pc:chgData name="Saikat Baul" userId="dae859d7-ea3e-4a5d-83a1-d953f3940120" providerId="ADAL" clId="{C6A6FCEC-4417-450F-BCDE-5CA5509732F0}" dt="2025-03-03T14:04:58.450" v="149"/>
        <pc:sldMkLst>
          <pc:docMk/>
          <pc:sldMk cId="3411684674" sldId="310"/>
        </pc:sldMkLst>
        <pc:spChg chg="mod">
          <ac:chgData name="Saikat Baul" userId="dae859d7-ea3e-4a5d-83a1-d953f3940120" providerId="ADAL" clId="{C6A6FCEC-4417-450F-BCDE-5CA5509732F0}" dt="2025-03-03T14:02:44.495" v="148" actId="313"/>
          <ac:spMkLst>
            <pc:docMk/>
            <pc:sldMk cId="3411684674" sldId="310"/>
            <ac:spMk id="2" creationId="{00000000-0000-0000-0000-000000000000}"/>
          </ac:spMkLst>
        </pc:spChg>
        <pc:spChg chg="mod">
          <ac:chgData name="Saikat Baul" userId="dae859d7-ea3e-4a5d-83a1-d953f3940120" providerId="ADAL" clId="{C6A6FCEC-4417-450F-BCDE-5CA5509732F0}" dt="2025-03-03T14:04:58.450" v="149"/>
          <ac:spMkLst>
            <pc:docMk/>
            <pc:sldMk cId="3411684674" sldId="310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210FD6-79C5-4041-8E7A-89350618D070}" type="datetimeFigureOut">
              <a:rPr lang="en-GB" smtClean="0"/>
              <a:pPr/>
              <a:t>16/07/2025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26CA59-B645-4A00-A667-3A942CDB8E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80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4505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B23E7-B30D-2BFF-95D0-3721675F1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C119FA-F709-49A8-A58E-F227B09E9A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7ED91D-882A-8595-E3DC-70CF9729F3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044CF-4768-6FA5-EB94-97DB7CC1BC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808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850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FFFFFF"/>
                </a:solidFill>
                <a:effectLst/>
                <a:latin typeface="Nunito" pitchFamily="2" charset="0"/>
              </a:rPr>
              <a:t>Infant Mortality: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 The infant mortality section is simply referred to as the early failure period. Failures usually occur due to manufacturing defects, installation issues, design issues, material defects, improper start-up procedures, etc.</a:t>
            </a:r>
            <a:endParaRPr lang="en-US" b="1" i="0" dirty="0">
              <a:solidFill>
                <a:srgbClr val="FFFFFF"/>
              </a:solidFill>
              <a:effectLst/>
              <a:latin typeface="Nunito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FFFFFF"/>
                </a:solidFill>
                <a:effectLst/>
                <a:latin typeface="Nunito" pitchFamily="2" charset="0"/>
              </a:rPr>
              <a:t>Wear-out: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 The Wear-out section is also known as the aging period. This period simply represents the end of an asset's life cycle.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358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0795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26CA59-B645-4A00-A667-3A942CDB8E2D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321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FFDFDB9-D628-4A18-8BA7-33EF406917E6}" type="datetime1">
              <a:rPr lang="en-US" smtClean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11AF3-EEF6-43B0-9CB4-662539EFD2B2}" type="datetime1">
              <a:rPr lang="en-US" smtClean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71272FE-5A2D-492A-8166-5DAA8B18B7EA}" type="datetime1">
              <a:rPr lang="en-US" smtClean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DDB41-4229-47AF-BA03-C191A66FB94C}" type="datetime1">
              <a:rPr lang="en-US" smtClean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C08422A-3B8F-4FAB-94E1-75E89E1391CC}" type="datetime1">
              <a:rPr lang="en-US" smtClean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392D4-64E7-470C-9229-F729BA72710A}" type="datetime1">
              <a:rPr lang="en-US" smtClean="0"/>
              <a:pPr/>
              <a:t>7/16/2025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79C-F41C-4E95-A4BE-2712B8C4A412}" type="datetime1">
              <a:rPr lang="en-US" smtClean="0"/>
              <a:pPr/>
              <a:t>7/16/2025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AE8F3-6A5D-412D-87FA-D951F64E80C1}" type="datetime1">
              <a:rPr lang="en-US" smtClean="0"/>
              <a:pPr/>
              <a:t>7/16/2025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F486A-D265-402A-B6CD-5D626FC3EDC7}" type="datetime1">
              <a:rPr lang="en-US" smtClean="0"/>
              <a:pPr/>
              <a:t>7/16/2025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7416B92-2D29-4309-8FD4-8EC023BBFD61}" type="datetime1">
              <a:rPr lang="en-US" smtClean="0"/>
              <a:pPr/>
              <a:t>7/16/2025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84BAD-8657-4978-A2B2-B1BBE7089EFE}" type="datetime1">
              <a:rPr lang="en-US" smtClean="0"/>
              <a:pPr/>
              <a:t>7/16/2025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46415B1-2572-4F4E-AFA0-B4063C44FA40}" type="datetime1">
              <a:rPr lang="en-US" smtClean="0"/>
              <a:pPr/>
              <a:t>7/16/2025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ubayer@aiub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9AA9F65-94B8-41A5-A7FF-23D2CFB11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8B0F8E-3F6C-4541-B9C1-774D80A0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45F5BC-32D1-41CD-B270-C46F18CA1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57EE13-72B0-4FFA-ACE1-EBDE89340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DA182162-B517-4B41-B039-339F87FAE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B5AD54-1E68-4239-A6AF-FE0F49BB8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768267" y="1009397"/>
            <a:ext cx="3078342" cy="48014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>
                <a:solidFill>
                  <a:srgbClr val="FFFFFF"/>
                </a:solidFill>
              </a:rPr>
              <a:t>Software engineering (Undergraduate)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71131479-3A67-4241-BA19-63C61B2A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71187A8-1267-46DA-BD99-56CA1E3D4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C2278FC-331B-4EF7-9D0D-AA0D349A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13">
            <a:extLst>
              <a:ext uri="{FF2B5EF4-FFF2-40B4-BE49-F238E27FC236}">
                <a16:creationId xmlns:a16="http://schemas.microsoft.com/office/drawing/2014/main" id="{807A075E-21A0-4954-BEA3-22C78E6FA4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F58081DC-3CFD-4290-87AE-164515084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7">
            <a:extLst>
              <a:ext uri="{FF2B5EF4-FFF2-40B4-BE49-F238E27FC236}">
                <a16:creationId xmlns:a16="http://schemas.microsoft.com/office/drawing/2014/main" id="{F6FC796D-883B-4149-9128-47B4179B3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593336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76B6F65C-6B4A-4901-8A96-CE7330250469}"/>
              </a:ext>
            </a:extLst>
          </p:cNvPr>
          <p:cNvSpPr txBox="1">
            <a:spLocks/>
          </p:cNvSpPr>
          <p:nvPr/>
        </p:nvSpPr>
        <p:spPr>
          <a:xfrm>
            <a:off x="768267" y="1009397"/>
            <a:ext cx="3078342" cy="48014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u="sng" cap="all" dirty="0">
                <a:solidFill>
                  <a:srgbClr val="FFFFFF"/>
                </a:solidFill>
              </a:rPr>
              <a:t>Course Name</a:t>
            </a:r>
            <a:br>
              <a:rPr lang="en-US" sz="2400" cap="all" dirty="0">
                <a:solidFill>
                  <a:srgbClr val="FFFFFF"/>
                </a:solidFill>
              </a:rPr>
            </a:br>
            <a:br>
              <a:rPr lang="en-US" sz="2400" cap="all" dirty="0">
                <a:solidFill>
                  <a:srgbClr val="FFFFFF"/>
                </a:solidFill>
              </a:rPr>
            </a:br>
            <a:r>
              <a:rPr lang="en-US" sz="2400" cap="all" dirty="0">
                <a:solidFill>
                  <a:srgbClr val="FFFFFF"/>
                </a:solidFill>
              </a:rPr>
              <a:t>software engineering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CSC 3114</a:t>
            </a:r>
          </a:p>
          <a:p>
            <a:pPr marL="0" indent="0" algn="ctr">
              <a:buFont typeface="Wingdings 2" panose="05020102010507070707" pitchFamily="18" charset="2"/>
              <a:buNone/>
            </a:pPr>
            <a:r>
              <a:rPr lang="en-US" sz="2400" cap="all" dirty="0">
                <a:solidFill>
                  <a:srgbClr val="FFFFFF"/>
                </a:solidFill>
              </a:rPr>
              <a:t> (Undergraduate)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0CADBF75-A870-4E01-9DB8-F57472A203D2}"/>
              </a:ext>
            </a:extLst>
          </p:cNvPr>
          <p:cNvSpPr txBox="1">
            <a:spLocks/>
          </p:cNvSpPr>
          <p:nvPr/>
        </p:nvSpPr>
        <p:spPr>
          <a:xfrm>
            <a:off x="4471587" y="1005840"/>
            <a:ext cx="7181903" cy="13833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 dirty="0">
                <a:solidFill>
                  <a:srgbClr val="C00000"/>
                </a:solidFill>
              </a:rPr>
              <a:t>Chapter 1</a:t>
            </a:r>
            <a:br>
              <a:rPr lang="en-US" sz="3000" dirty="0">
                <a:solidFill>
                  <a:srgbClr val="C00000"/>
                </a:solidFill>
              </a:rPr>
            </a:br>
            <a:br>
              <a:rPr lang="en-US" sz="3000" dirty="0">
                <a:solidFill>
                  <a:schemeClr val="tx2"/>
                </a:solidFill>
              </a:rPr>
            </a:br>
            <a:r>
              <a:rPr lang="en-US" sz="3000" dirty="0">
                <a:solidFill>
                  <a:schemeClr val="tx2"/>
                </a:solidFill>
              </a:rPr>
              <a:t>software &amp; software engineering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C2082529-78D7-4EA7-BFF9-A1D1F62040C8}"/>
              </a:ext>
            </a:extLst>
          </p:cNvPr>
          <p:cNvSpPr txBox="1">
            <a:spLocks/>
          </p:cNvSpPr>
          <p:nvPr/>
        </p:nvSpPr>
        <p:spPr>
          <a:xfrm>
            <a:off x="4596388" y="4973935"/>
            <a:ext cx="6092708" cy="1426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dirty="0">
                <a:solidFill>
                  <a:srgbClr val="7030A0"/>
                </a:solidFill>
              </a:rPr>
              <a:t>Jubayer </a:t>
            </a:r>
            <a:r>
              <a:rPr lang="en-US" sz="2400" dirty="0" err="1">
                <a:solidFill>
                  <a:srgbClr val="7030A0"/>
                </a:solidFill>
              </a:rPr>
              <a:t>ahamed</a:t>
            </a:r>
            <a:endParaRPr lang="en-US" sz="2400" dirty="0">
              <a:solidFill>
                <a:srgbClr val="7030A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Lecturer, CS,  AIUB</a:t>
            </a:r>
          </a:p>
          <a:p>
            <a:r>
              <a:rPr lang="en-US" sz="2000" cap="none" dirty="0">
                <a:solidFill>
                  <a:schemeClr val="tx1"/>
                </a:solidFill>
                <a:hlinkClick r:id="rId3"/>
              </a:rPr>
              <a:t>jubayer@aiub.edu</a:t>
            </a:r>
            <a:r>
              <a:rPr lang="en-US" sz="2000" cap="none" dirty="0">
                <a:solidFill>
                  <a:schemeClr val="tx1"/>
                </a:solidFill>
              </a:rPr>
              <a:t> </a:t>
            </a:r>
            <a:endParaRPr lang="en-US" sz="2300" cap="none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85CC0F6-BD7E-4264-9DDC-E65E61EE7B84}"/>
              </a:ext>
            </a:extLst>
          </p:cNvPr>
          <p:cNvCxnSpPr/>
          <p:nvPr/>
        </p:nvCxnSpPr>
        <p:spPr>
          <a:xfrm>
            <a:off x="4350774" y="796413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E5F233-5F84-472A-B835-11475F02A795}"/>
              </a:ext>
            </a:extLst>
          </p:cNvPr>
          <p:cNvCxnSpPr/>
          <p:nvPr/>
        </p:nvCxnSpPr>
        <p:spPr>
          <a:xfrm>
            <a:off x="4340942" y="2969341"/>
            <a:ext cx="732994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565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 of detection &amp; correction of a fault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038496" y="2022566"/>
          <a:ext cx="10182497" cy="4587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4809524" imgH="3734321" progId="">
                  <p:embed/>
                </p:oleObj>
              </mc:Choice>
              <mc:Fallback>
                <p:oleObj name="Photo Editor Photo" r:id="rId2" imgW="4809524" imgH="3734321" progId="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496" y="2022566"/>
                        <a:ext cx="10182497" cy="4587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- 10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A1A92BF-C439-B5DA-6DA8-60F0A561BFD3}"/>
              </a:ext>
            </a:extLst>
          </p:cNvPr>
          <p:cNvSpPr txBox="1">
            <a:spLocks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 of change</a:t>
            </a:r>
          </a:p>
        </p:txBody>
      </p:sp>
      <p:pic>
        <p:nvPicPr>
          <p:cNvPr id="5" name="Picture 3"/>
          <p:cNvPicPr>
            <a:picLocks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3646" y="2161903"/>
            <a:ext cx="5524500" cy="41576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7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CA2DCCA-1937-DC39-3713-FC174E5EF1E5}"/>
              </a:ext>
            </a:extLst>
          </p:cNvPr>
          <p:cNvSpPr txBox="1">
            <a:spLocks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Product bathtub curve model</a:t>
            </a:r>
          </a:p>
        </p:txBody>
      </p:sp>
      <p:sp>
        <p:nvSpPr>
          <p:cNvPr id="6" name="Rectangle 5"/>
          <p:cNvSpPr/>
          <p:nvPr/>
        </p:nvSpPr>
        <p:spPr>
          <a:xfrm>
            <a:off x="1965960" y="2003426"/>
            <a:ext cx="76200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  <a:defRPr/>
            </a:pPr>
            <a:endParaRPr lang="en-US" altLang="zh-TW" sz="2000" dirty="0">
              <a:latin typeface="Bell MT" pitchFamily="18" charset="0"/>
            </a:endParaRPr>
          </a:p>
          <a:p>
            <a:pPr>
              <a:buFont typeface="Wingdings" pitchFamily="2" charset="2"/>
              <a:buChar char="q"/>
            </a:pPr>
            <a:endParaRPr lang="en-US" altLang="zh-TW" sz="2400" dirty="0">
              <a:solidFill>
                <a:srgbClr val="002060"/>
              </a:solidFill>
              <a:latin typeface="Bell MT" pitchFamily="18" charset="0"/>
              <a:ea typeface="PMingLiU" pitchFamily="18" charset="-120"/>
            </a:endParaRPr>
          </a:p>
          <a:p>
            <a:pPr lvl="1"/>
            <a:endParaRPr lang="en-US" altLang="zh-TW" sz="2400" dirty="0">
              <a:latin typeface="Bell MT" pitchFamily="18" charset="0"/>
              <a:ea typeface="PMingLiU" pitchFamily="18" charset="-120"/>
            </a:endParaRPr>
          </a:p>
        </p:txBody>
      </p:sp>
      <p:grpSp>
        <p:nvGrpSpPr>
          <p:cNvPr id="7" name="Group 14"/>
          <p:cNvGrpSpPr>
            <a:grpSpLocks/>
          </p:cNvGrpSpPr>
          <p:nvPr/>
        </p:nvGrpSpPr>
        <p:grpSpPr bwMode="auto">
          <a:xfrm>
            <a:off x="2499360" y="1927225"/>
            <a:ext cx="6554787" cy="4591141"/>
            <a:chOff x="743" y="687"/>
            <a:chExt cx="4129" cy="3106"/>
          </a:xfrm>
        </p:grpSpPr>
        <p:sp>
          <p:nvSpPr>
            <p:cNvPr id="8" name="Line 3"/>
            <p:cNvSpPr>
              <a:spLocks noChangeShapeType="1"/>
            </p:cNvSpPr>
            <p:nvPr/>
          </p:nvSpPr>
          <p:spPr bwMode="auto">
            <a:xfrm flipV="1">
              <a:off x="1136" y="892"/>
              <a:ext cx="0" cy="25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Line 4"/>
            <p:cNvSpPr>
              <a:spLocks noChangeShapeType="1"/>
            </p:cNvSpPr>
            <p:nvPr/>
          </p:nvSpPr>
          <p:spPr bwMode="auto">
            <a:xfrm>
              <a:off x="1136" y="3416"/>
              <a:ext cx="37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Arc 5"/>
            <p:cNvSpPr>
              <a:spLocks/>
            </p:cNvSpPr>
            <p:nvPr/>
          </p:nvSpPr>
          <p:spPr bwMode="auto">
            <a:xfrm flipH="1" flipV="1">
              <a:off x="1400" y="1133"/>
              <a:ext cx="521" cy="1935"/>
            </a:xfrm>
            <a:custGeom>
              <a:avLst/>
              <a:gdLst>
                <a:gd name="T0" fmla="*/ 0 w 21600"/>
                <a:gd name="T1" fmla="*/ 0 h 21589"/>
                <a:gd name="T2" fmla="*/ 0 w 21600"/>
                <a:gd name="T3" fmla="*/ 0 h 21589"/>
                <a:gd name="T4" fmla="*/ 0 w 21600"/>
                <a:gd name="T5" fmla="*/ 0 h 2158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89"/>
                <a:gd name="T11" fmla="*/ 21600 w 21600"/>
                <a:gd name="T12" fmla="*/ 21589 h 2158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89" fill="none" extrusionOk="0">
                  <a:moveTo>
                    <a:pt x="680" y="-1"/>
                  </a:moveTo>
                  <a:cubicBezTo>
                    <a:pt x="12326" y="366"/>
                    <a:pt x="21582" y="9904"/>
                    <a:pt x="21599" y="21556"/>
                  </a:cubicBezTo>
                </a:path>
                <a:path w="21600" h="21589" stroke="0" extrusionOk="0">
                  <a:moveTo>
                    <a:pt x="680" y="-1"/>
                  </a:moveTo>
                  <a:cubicBezTo>
                    <a:pt x="12326" y="366"/>
                    <a:pt x="21582" y="9904"/>
                    <a:pt x="21599" y="21556"/>
                  </a:cubicBezTo>
                  <a:lnTo>
                    <a:pt x="0" y="21589"/>
                  </a:lnTo>
                  <a:lnTo>
                    <a:pt x="680" y="-1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1904" y="3080"/>
              <a:ext cx="17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Arc 7"/>
            <p:cNvSpPr>
              <a:spLocks/>
            </p:cNvSpPr>
            <p:nvPr/>
          </p:nvSpPr>
          <p:spPr bwMode="auto">
            <a:xfrm flipV="1">
              <a:off x="3672" y="1192"/>
              <a:ext cx="1016" cy="1888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 rot="-5400000">
              <a:off x="435" y="1601"/>
              <a:ext cx="86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Arial Narrow" pitchFamily="34" charset="0"/>
                  <a:ea typeface="PMingLiU" pitchFamily="18" charset="-120"/>
                </a:rPr>
                <a:t>Failure Rate</a:t>
              </a: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2684" y="3543"/>
              <a:ext cx="42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latin typeface="Arial Narrow" pitchFamily="34" charset="0"/>
                  <a:ea typeface="PMingLiU" pitchFamily="18" charset="-120"/>
                </a:rPr>
                <a:t>Time</a:t>
              </a: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1462" y="687"/>
              <a:ext cx="1523" cy="634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000" b="1">
                  <a:solidFill>
                    <a:srgbClr val="FF0000"/>
                  </a:solidFill>
                  <a:latin typeface="Arial Narrow" pitchFamily="34" charset="0"/>
                  <a:ea typeface="PMingLiU" pitchFamily="18" charset="-120"/>
                </a:rPr>
                <a:t>“Infant Mortality” --</a:t>
              </a:r>
            </a:p>
            <a:p>
              <a:r>
                <a:rPr lang="en-US" altLang="zh-TW" sz="2000" b="1">
                  <a:solidFill>
                    <a:srgbClr val="FF0000"/>
                  </a:solidFill>
                  <a:latin typeface="Arial Narrow" pitchFamily="34" charset="0"/>
                  <a:ea typeface="PMingLiU" pitchFamily="18" charset="-120"/>
                </a:rPr>
                <a:t>due to design or </a:t>
              </a:r>
            </a:p>
            <a:p>
              <a:r>
                <a:rPr lang="en-US" altLang="zh-TW" sz="2000" b="1">
                  <a:solidFill>
                    <a:srgbClr val="FF0000"/>
                  </a:solidFill>
                  <a:latin typeface="Arial Narrow" pitchFamily="34" charset="0"/>
                  <a:ea typeface="PMingLiU" pitchFamily="18" charset="-120"/>
                </a:rPr>
                <a:t>manufacturing defects</a:t>
              </a: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 flipH="1">
              <a:off x="1448" y="1328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2566" y="1526"/>
              <a:ext cx="1611" cy="708"/>
            </a:xfrm>
            <a:prstGeom prst="rect">
              <a:avLst/>
            </a:prstGeom>
            <a:solidFill>
              <a:srgbClr val="99FF99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sz="2200" b="1" dirty="0">
                  <a:solidFill>
                    <a:srgbClr val="FF0000"/>
                  </a:solidFill>
                  <a:latin typeface="Arial Narrow" pitchFamily="34" charset="0"/>
                  <a:ea typeface="PMingLiU" pitchFamily="18" charset="-120"/>
                </a:rPr>
                <a:t>“</a:t>
              </a:r>
              <a:r>
                <a:rPr lang="en-US" altLang="zh-TW" sz="2200" b="1" dirty="0">
                  <a:solidFill>
                    <a:srgbClr val="FF0000"/>
                  </a:solidFill>
                  <a:latin typeface="Arial Narrow" panose="020B0606020202030204" pitchFamily="34" charset="0"/>
                </a:rPr>
                <a:t>Wear-out</a:t>
              </a:r>
              <a:r>
                <a:rPr lang="en-US" altLang="zh-TW" sz="2000" b="1" dirty="0">
                  <a:solidFill>
                    <a:srgbClr val="FF0000"/>
                  </a:solidFill>
                  <a:latin typeface="Arial Narrow" pitchFamily="34" charset="0"/>
                  <a:ea typeface="PMingLiU" pitchFamily="18" charset="-120"/>
                </a:rPr>
                <a:t>” --</a:t>
              </a:r>
            </a:p>
            <a:p>
              <a:r>
                <a:rPr lang="en-US" altLang="zh-TW" sz="2000" b="1" dirty="0">
                  <a:solidFill>
                    <a:srgbClr val="FF0000"/>
                  </a:solidFill>
                  <a:latin typeface="Arial Narrow" pitchFamily="34" charset="0"/>
                  <a:ea typeface="PMingLiU" pitchFamily="18" charset="-120"/>
                </a:rPr>
                <a:t>due to cumulative </a:t>
              </a:r>
            </a:p>
            <a:p>
              <a:r>
                <a:rPr lang="en-US" altLang="zh-TW" sz="2000" b="1" dirty="0">
                  <a:solidFill>
                    <a:srgbClr val="FF0000"/>
                  </a:solidFill>
                  <a:latin typeface="Arial Narrow" pitchFamily="34" charset="0"/>
                  <a:ea typeface="PMingLiU" pitchFamily="18" charset="-120"/>
                </a:rPr>
                <a:t>affects of environments</a:t>
              </a: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3896" y="2160"/>
              <a:ext cx="312" cy="6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- 12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47D179-8224-1266-ABB7-ECBBE6D71433}"/>
              </a:ext>
            </a:extLst>
          </p:cNvPr>
          <p:cNvSpPr txBox="1">
            <a:spLocks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2436" y="2103121"/>
            <a:ext cx="10953310" cy="4310742"/>
          </a:xfrm>
        </p:spPr>
        <p:txBody>
          <a:bodyPr>
            <a:normAutofit/>
          </a:bodyPr>
          <a:lstStyle/>
          <a:p>
            <a:r>
              <a:rPr lang="en-US" altLang="zh-TW" sz="2200" dirty="0">
                <a:solidFill>
                  <a:srgbClr val="C00000"/>
                </a:solidFill>
                <a:latin typeface="Bell MT" pitchFamily="18" charset="0"/>
              </a:rPr>
              <a:t>   </a:t>
            </a:r>
            <a:r>
              <a:rPr lang="en-US" altLang="zh-TW" sz="2200" dirty="0">
                <a:solidFill>
                  <a:srgbClr val="C00000"/>
                </a:solidFill>
                <a:latin typeface="+mj-lt"/>
              </a:rPr>
              <a:t>System software </a:t>
            </a:r>
            <a:r>
              <a:rPr lang="en-US" altLang="zh-TW" sz="2200" dirty="0">
                <a:latin typeface="+mj-lt"/>
              </a:rPr>
              <a:t>(control computer hardware such as OS)</a:t>
            </a:r>
          </a:p>
          <a:p>
            <a:r>
              <a:rPr lang="en-US" altLang="zh-TW" sz="2200" dirty="0">
                <a:solidFill>
                  <a:srgbClr val="C00000"/>
                </a:solidFill>
                <a:latin typeface="+mj-lt"/>
              </a:rPr>
              <a:t>   Business software</a:t>
            </a:r>
            <a:r>
              <a:rPr lang="en-US" altLang="zh-TW" sz="2200" dirty="0">
                <a:latin typeface="+mj-lt"/>
              </a:rPr>
              <a:t> (commercial application for business users [SAP, ERP])</a:t>
            </a:r>
          </a:p>
          <a:p>
            <a:pPr lvl="8"/>
            <a:r>
              <a:rPr lang="en-US" altLang="zh-TW" sz="1600" dirty="0">
                <a:latin typeface="+mj-lt"/>
              </a:rPr>
              <a:t>Systems, Applications, and Products</a:t>
            </a:r>
          </a:p>
          <a:p>
            <a:pPr lvl="8"/>
            <a:r>
              <a:rPr lang="en-US" altLang="zh-TW" sz="1600" dirty="0">
                <a:latin typeface="+mj-lt"/>
              </a:rPr>
              <a:t>Enterprise Resource Planning</a:t>
            </a:r>
          </a:p>
          <a:p>
            <a:r>
              <a:rPr lang="en-US" altLang="zh-TW" sz="2200" dirty="0">
                <a:latin typeface="+mj-lt"/>
              </a:rPr>
              <a:t>   </a:t>
            </a:r>
            <a:r>
              <a:rPr lang="en-US" altLang="zh-TW" sz="2200" dirty="0">
                <a:solidFill>
                  <a:srgbClr val="C00000"/>
                </a:solidFill>
                <a:latin typeface="+mj-lt"/>
              </a:rPr>
              <a:t>Engineering and scientific software </a:t>
            </a:r>
            <a:r>
              <a:rPr lang="en-US" altLang="zh-TW" sz="2200" dirty="0">
                <a:latin typeface="+mj-lt"/>
              </a:rPr>
              <a:t>(e.g. statistical analysis-SPSS, </a:t>
            </a:r>
            <a:r>
              <a:rPr lang="en-US" altLang="zh-TW" sz="2200" dirty="0" err="1">
                <a:latin typeface="+mj-lt"/>
              </a:rPr>
              <a:t>Matlab</a:t>
            </a:r>
            <a:r>
              <a:rPr lang="en-US" altLang="zh-TW" sz="2200" dirty="0">
                <a:latin typeface="+mj-lt"/>
              </a:rPr>
              <a:t>)</a:t>
            </a:r>
          </a:p>
          <a:p>
            <a:r>
              <a:rPr lang="en-US" altLang="zh-TW" sz="2200" dirty="0">
                <a:latin typeface="+mj-lt"/>
              </a:rPr>
              <a:t>   </a:t>
            </a:r>
            <a:r>
              <a:rPr lang="en-US" altLang="zh-TW" sz="2200" dirty="0">
                <a:solidFill>
                  <a:srgbClr val="C00000"/>
                </a:solidFill>
                <a:latin typeface="+mj-lt"/>
              </a:rPr>
              <a:t>Embedded software </a:t>
            </a:r>
            <a:r>
              <a:rPr lang="en-US" altLang="zh-TW" sz="2200" dirty="0">
                <a:latin typeface="+mj-lt"/>
              </a:rPr>
              <a:t>(e.g. biometric device)</a:t>
            </a:r>
          </a:p>
          <a:p>
            <a:r>
              <a:rPr lang="en-US" altLang="zh-TW" sz="2200" dirty="0">
                <a:latin typeface="+mj-lt"/>
              </a:rPr>
              <a:t>   </a:t>
            </a:r>
            <a:r>
              <a:rPr lang="en-US" altLang="zh-TW" sz="2200" dirty="0">
                <a:solidFill>
                  <a:srgbClr val="C00000"/>
                </a:solidFill>
                <a:latin typeface="+mj-lt"/>
              </a:rPr>
              <a:t>Personal computer software </a:t>
            </a:r>
            <a:r>
              <a:rPr lang="en-US" altLang="zh-TW" sz="2200" dirty="0">
                <a:latin typeface="+mj-lt"/>
              </a:rPr>
              <a:t>(e.g. Microsoft Office)</a:t>
            </a:r>
          </a:p>
          <a:p>
            <a:r>
              <a:rPr lang="en-US" altLang="zh-TW" sz="2200" dirty="0">
                <a:latin typeface="+mj-lt"/>
              </a:rPr>
              <a:t>   </a:t>
            </a:r>
            <a:r>
              <a:rPr lang="en-US" altLang="zh-TW" sz="2200" dirty="0">
                <a:solidFill>
                  <a:srgbClr val="C00000"/>
                </a:solidFill>
                <a:latin typeface="+mj-lt"/>
              </a:rPr>
              <a:t>Web-based software </a:t>
            </a:r>
            <a:r>
              <a:rPr lang="en-US" altLang="zh-TW" sz="2200" dirty="0">
                <a:latin typeface="+mj-lt"/>
              </a:rPr>
              <a:t>(use over the internet with a browser, e.g. Gmail) </a:t>
            </a:r>
          </a:p>
          <a:p>
            <a:r>
              <a:rPr lang="en-US" altLang="zh-TW" sz="2200" dirty="0">
                <a:latin typeface="+mj-lt"/>
              </a:rPr>
              <a:t>   </a:t>
            </a:r>
            <a:r>
              <a:rPr lang="en-US" altLang="zh-TW" sz="2200" dirty="0">
                <a:solidFill>
                  <a:srgbClr val="C00000"/>
                </a:solidFill>
                <a:latin typeface="+mj-lt"/>
              </a:rPr>
              <a:t>Artificial intelligence software </a:t>
            </a:r>
            <a:r>
              <a:rPr lang="en-US" altLang="zh-TW" sz="2200" dirty="0">
                <a:latin typeface="+mj-lt"/>
              </a:rPr>
              <a:t>(e.g. HCI, Google AI)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altLang="zh-TW" sz="22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</a:t>
            </a:r>
            <a:r>
              <a:rPr lang="en-US" sz="1400" b="1" dirty="0">
                <a:solidFill>
                  <a:schemeClr val="accent2"/>
                </a:solidFill>
              </a:rPr>
              <a:t>5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A708E2-E46B-4881-38E6-B24187D0FB1B}"/>
              </a:ext>
            </a:extLst>
          </p:cNvPr>
          <p:cNvSpPr txBox="1">
            <a:spLocks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Myths (management)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074" y="2129246"/>
            <a:ext cx="10953310" cy="420624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zh-TW" sz="2200" dirty="0">
                <a:solidFill>
                  <a:srgbClr val="FF0000"/>
                </a:solidFill>
              </a:rPr>
              <a:t>Myth 1:</a:t>
            </a:r>
            <a:r>
              <a:rPr lang="en-US" altLang="zh-TW" sz="2200" i="1" dirty="0"/>
              <a:t> </a:t>
            </a:r>
            <a:r>
              <a:rPr lang="en-US" altLang="zh-TW" sz="2200" dirty="0">
                <a:latin typeface="+mj-lt"/>
              </a:rPr>
              <a:t>We already have a book </a:t>
            </a:r>
            <a:r>
              <a:rPr lang="en-US" altLang="zh-TW" sz="2200" dirty="0">
                <a:solidFill>
                  <a:srgbClr val="C00000"/>
                </a:solidFill>
                <a:latin typeface="+mj-lt"/>
              </a:rPr>
              <a:t>full of standards and procedures </a:t>
            </a:r>
            <a:r>
              <a:rPr lang="en-US" altLang="zh-TW" sz="2200" dirty="0">
                <a:latin typeface="+mj-lt"/>
              </a:rPr>
              <a:t>for building software. Wouldn’t that provide my people with everything they need to know?</a:t>
            </a:r>
          </a:p>
          <a:p>
            <a:pPr>
              <a:defRPr/>
            </a:pPr>
            <a:r>
              <a:rPr lang="en-US" altLang="zh-TW" sz="2200" dirty="0">
                <a:solidFill>
                  <a:srgbClr val="FF0000"/>
                </a:solidFill>
                <a:latin typeface="+mj-lt"/>
              </a:rPr>
              <a:t>Myth 2</a:t>
            </a:r>
            <a:r>
              <a:rPr lang="en-US" altLang="zh-TW" sz="2200" dirty="0">
                <a:solidFill>
                  <a:srgbClr val="FF0000"/>
                </a:solidFill>
              </a:rPr>
              <a:t>:</a:t>
            </a:r>
            <a:r>
              <a:rPr lang="en-US" altLang="zh-TW" sz="2200" dirty="0">
                <a:latin typeface="+mj-lt"/>
              </a:rPr>
              <a:t> My people have </a:t>
            </a:r>
            <a:r>
              <a:rPr lang="en-US" altLang="zh-TW" sz="2200" dirty="0">
                <a:solidFill>
                  <a:srgbClr val="C00000"/>
                </a:solidFill>
                <a:latin typeface="+mj-lt"/>
              </a:rPr>
              <a:t>state-of-the-art software development tools; </a:t>
            </a:r>
            <a:r>
              <a:rPr lang="en-US" altLang="zh-TW" sz="2200" dirty="0">
                <a:latin typeface="+mj-lt"/>
              </a:rPr>
              <a:t>we buy them the newest computers.</a:t>
            </a:r>
            <a:br>
              <a:rPr lang="en-US" altLang="zh-TW" sz="2200" dirty="0">
                <a:latin typeface="+mj-lt"/>
              </a:rPr>
            </a:br>
            <a:endParaRPr lang="zh-TW" altLang="en-US" sz="2200" dirty="0">
              <a:latin typeface="+mj-lt"/>
            </a:endParaRPr>
          </a:p>
          <a:p>
            <a:pPr>
              <a:defRPr/>
            </a:pPr>
            <a:r>
              <a:rPr lang="en-US" altLang="zh-TW" sz="2200" dirty="0">
                <a:solidFill>
                  <a:srgbClr val="FF0000"/>
                </a:solidFill>
                <a:latin typeface="+mj-lt"/>
              </a:rPr>
              <a:t>Myth 3</a:t>
            </a:r>
            <a:r>
              <a:rPr lang="en-US" altLang="zh-TW" sz="2200" dirty="0">
                <a:solidFill>
                  <a:srgbClr val="FF0000"/>
                </a:solidFill>
              </a:rPr>
              <a:t>: </a:t>
            </a:r>
            <a:r>
              <a:rPr lang="en-US" altLang="zh-TW" sz="2200" dirty="0">
                <a:latin typeface="+mj-lt"/>
              </a:rPr>
              <a:t>If we get behind schedule, we can add </a:t>
            </a:r>
            <a:r>
              <a:rPr lang="en-US" altLang="zh-TW" sz="2200" dirty="0">
                <a:solidFill>
                  <a:srgbClr val="C00000"/>
                </a:solidFill>
                <a:latin typeface="+mj-lt"/>
              </a:rPr>
              <a:t>more programmers </a:t>
            </a:r>
            <a:r>
              <a:rPr lang="en-US" altLang="zh-TW" sz="2200" dirty="0">
                <a:latin typeface="+mj-lt"/>
              </a:rPr>
              <a:t>and catch up.</a:t>
            </a:r>
            <a:br>
              <a:rPr lang="en-US" altLang="zh-TW" sz="2200" dirty="0">
                <a:latin typeface="+mj-lt"/>
              </a:rPr>
            </a:br>
            <a:endParaRPr lang="en-US" altLang="zh-TW" sz="2200" dirty="0">
              <a:latin typeface="+mj-lt"/>
            </a:endParaRPr>
          </a:p>
          <a:p>
            <a:pPr>
              <a:defRPr/>
            </a:pPr>
            <a:r>
              <a:rPr lang="en-US" altLang="zh-TW" sz="2200" dirty="0">
                <a:solidFill>
                  <a:srgbClr val="FF0000"/>
                </a:solidFill>
                <a:latin typeface="+mj-lt"/>
              </a:rPr>
              <a:t>Myth 4</a:t>
            </a:r>
            <a:r>
              <a:rPr lang="en-US" altLang="zh-TW" sz="2200" dirty="0">
                <a:solidFill>
                  <a:srgbClr val="FF0000"/>
                </a:solidFill>
              </a:rPr>
              <a:t>:</a:t>
            </a:r>
            <a:r>
              <a:rPr lang="en-US" altLang="zh-TW" sz="2200" i="1" dirty="0">
                <a:solidFill>
                  <a:srgbClr val="FF0000"/>
                </a:solidFill>
                <a:latin typeface="+mj-lt"/>
              </a:rPr>
              <a:t> </a:t>
            </a:r>
            <a:r>
              <a:rPr lang="en-US" altLang="zh-TW" sz="2200" dirty="0">
                <a:latin typeface="+mj-lt"/>
              </a:rPr>
              <a:t>If I outsource the software </a:t>
            </a:r>
            <a:r>
              <a:rPr lang="en-US" altLang="zh-TW" sz="2200" dirty="0">
                <a:solidFill>
                  <a:srgbClr val="C00000"/>
                </a:solidFill>
                <a:latin typeface="+mj-lt"/>
              </a:rPr>
              <a:t>project to a third party, </a:t>
            </a:r>
            <a:r>
              <a:rPr lang="en-US" altLang="zh-TW" sz="2200" dirty="0">
                <a:latin typeface="+mj-lt"/>
              </a:rPr>
              <a:t>I can relax and let that firm build it.</a:t>
            </a:r>
          </a:p>
          <a:p>
            <a:endParaRPr lang="en-US" altLang="zh-TW" sz="22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</a:t>
            </a:r>
            <a:r>
              <a:rPr lang="en-US" sz="1400" b="1" dirty="0">
                <a:solidFill>
                  <a:schemeClr val="accent2"/>
                </a:solidFill>
              </a:rPr>
              <a:t>6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6BA8D7-B2BF-878A-7F0C-E10F2B006CC1}"/>
              </a:ext>
            </a:extLst>
          </p:cNvPr>
          <p:cNvSpPr txBox="1">
            <a:spLocks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Myths </a:t>
            </a:r>
            <a:r>
              <a:rPr lang="en-GB"/>
              <a:t>(client)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074" y="2129246"/>
            <a:ext cx="10953310" cy="3004457"/>
          </a:xfrm>
        </p:spPr>
        <p:txBody>
          <a:bodyPr>
            <a:normAutofit/>
          </a:bodyPr>
          <a:lstStyle/>
          <a:p>
            <a:r>
              <a:rPr lang="en-US" altLang="zh-TW" sz="2200" dirty="0">
                <a:solidFill>
                  <a:srgbClr val="FF0000"/>
                </a:solidFill>
                <a:latin typeface="+mj-lt"/>
              </a:rPr>
              <a:t>Myth 1: </a:t>
            </a:r>
            <a:r>
              <a:rPr lang="en-US" altLang="zh-TW" sz="2200" dirty="0">
                <a:latin typeface="+mj-lt"/>
              </a:rPr>
              <a:t>A </a:t>
            </a:r>
            <a:r>
              <a:rPr lang="en-US" altLang="zh-TW" sz="2200" dirty="0">
                <a:solidFill>
                  <a:srgbClr val="7030A0"/>
                </a:solidFill>
                <a:latin typeface="+mj-lt"/>
              </a:rPr>
              <a:t>general statement </a:t>
            </a:r>
            <a:r>
              <a:rPr lang="en-US" altLang="zh-TW" sz="2200" dirty="0">
                <a:latin typeface="+mj-lt"/>
              </a:rPr>
              <a:t>of objectives is sufficient to begin writing programs – we can fill in the details later.</a:t>
            </a:r>
            <a:br>
              <a:rPr lang="en-US" altLang="zh-TW" sz="2200" dirty="0">
                <a:latin typeface="+mj-lt"/>
              </a:rPr>
            </a:br>
            <a:endParaRPr lang="en-US" altLang="zh-TW" sz="2200" dirty="0">
              <a:latin typeface="+mj-lt"/>
            </a:endParaRPr>
          </a:p>
          <a:p>
            <a:r>
              <a:rPr lang="en-US" altLang="zh-TW" sz="2200" dirty="0">
                <a:solidFill>
                  <a:srgbClr val="FF0000"/>
                </a:solidFill>
                <a:latin typeface="+mj-lt"/>
              </a:rPr>
              <a:t>Myth 2:</a:t>
            </a:r>
            <a:r>
              <a:rPr lang="en-US" altLang="zh-TW" sz="2200" dirty="0">
                <a:latin typeface="+mj-lt"/>
              </a:rPr>
              <a:t> Project requirements continually change, but </a:t>
            </a:r>
            <a:r>
              <a:rPr lang="en-US" altLang="zh-TW" sz="2200" dirty="0">
                <a:solidFill>
                  <a:srgbClr val="7030A0"/>
                </a:solidFill>
                <a:latin typeface="+mj-lt"/>
              </a:rPr>
              <a:t>change can be easily accommodated </a:t>
            </a:r>
            <a:r>
              <a:rPr lang="en-US" altLang="zh-TW" sz="2200" dirty="0">
                <a:latin typeface="+mj-lt"/>
              </a:rPr>
              <a:t>because software is flexible.</a:t>
            </a:r>
          </a:p>
          <a:p>
            <a:pPr>
              <a:defRPr/>
            </a:pPr>
            <a:endParaRPr lang="en-US" altLang="zh-TW" sz="22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</a:t>
            </a:r>
            <a:r>
              <a:rPr lang="en-US" sz="1400" b="1" dirty="0">
                <a:solidFill>
                  <a:schemeClr val="accent2"/>
                </a:solidFill>
              </a:rPr>
              <a:t>7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C9FB57-00F2-D2E7-4EC6-9EE8E146CDE7}"/>
              </a:ext>
            </a:extLst>
          </p:cNvPr>
          <p:cNvSpPr txBox="1">
            <a:spLocks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Myths (professional)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200" y="2063932"/>
            <a:ext cx="10953310" cy="420623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TW" sz="2200" dirty="0">
                <a:solidFill>
                  <a:srgbClr val="FF0000"/>
                </a:solidFill>
                <a:latin typeface="+mj-lt"/>
              </a:rPr>
              <a:t>Myth 1:</a:t>
            </a:r>
            <a:r>
              <a:rPr lang="en-US" altLang="zh-TW" sz="2200" dirty="0">
                <a:latin typeface="+mj-lt"/>
              </a:rPr>
              <a:t> Our job is done once we write the program and get it to work.</a:t>
            </a:r>
            <a:br>
              <a:rPr lang="en-US" altLang="zh-TW" sz="2200" dirty="0">
                <a:latin typeface="+mj-lt"/>
              </a:rPr>
            </a:br>
            <a:endParaRPr lang="en-US" altLang="zh-TW" sz="2200" dirty="0">
              <a:latin typeface="+mj-lt"/>
            </a:endParaRPr>
          </a:p>
          <a:p>
            <a:pPr lvl="1">
              <a:lnSpc>
                <a:spcPct val="90000"/>
              </a:lnSpc>
              <a:buNone/>
            </a:pPr>
            <a:r>
              <a:rPr lang="en-US" altLang="zh-TW" sz="2200" i="1" dirty="0">
                <a:latin typeface="+mj-lt"/>
              </a:rPr>
              <a:t>Fact: </a:t>
            </a:r>
            <a:r>
              <a:rPr lang="en-US" altLang="zh-TW" sz="2200" i="1" dirty="0">
                <a:solidFill>
                  <a:srgbClr val="FF0000"/>
                </a:solidFill>
                <a:latin typeface="+mj-lt"/>
              </a:rPr>
              <a:t>the sooner you begin writing code, the longer it will take you to get done.</a:t>
            </a:r>
            <a:br>
              <a:rPr lang="en-US" altLang="zh-TW" sz="2200" i="1" dirty="0">
                <a:solidFill>
                  <a:srgbClr val="FF0000"/>
                </a:solidFill>
                <a:latin typeface="+mj-lt"/>
              </a:rPr>
            </a:br>
            <a:endParaRPr lang="en-US" altLang="zh-TW" sz="22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altLang="zh-TW" sz="2200" dirty="0">
                <a:solidFill>
                  <a:srgbClr val="FF0000"/>
                </a:solidFill>
                <a:latin typeface="+mj-lt"/>
              </a:rPr>
              <a:t>Myth 2: </a:t>
            </a:r>
            <a:r>
              <a:rPr lang="en-US" altLang="zh-TW" sz="2200" dirty="0">
                <a:latin typeface="+mj-lt"/>
              </a:rPr>
              <a:t>I cannot assess the program's quality until it is “running. "</a:t>
            </a:r>
            <a:br>
              <a:rPr lang="en-US" altLang="zh-TW" sz="2200" dirty="0">
                <a:latin typeface="+mj-lt"/>
              </a:rPr>
            </a:br>
            <a:endParaRPr lang="en-US" altLang="zh-TW" sz="22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altLang="zh-TW" sz="2200" dirty="0">
                <a:solidFill>
                  <a:srgbClr val="FF0000"/>
                </a:solidFill>
                <a:latin typeface="+mj-lt"/>
              </a:rPr>
              <a:t>Myth 3:</a:t>
            </a:r>
            <a:r>
              <a:rPr lang="en-US" altLang="zh-TW" sz="2200" dirty="0">
                <a:latin typeface="+mj-lt"/>
              </a:rPr>
              <a:t> The working program is the only deliverable work product for a successful project.</a:t>
            </a:r>
            <a:br>
              <a:rPr lang="en-US" altLang="zh-TW" sz="2200" dirty="0">
                <a:latin typeface="+mj-lt"/>
              </a:rPr>
            </a:br>
            <a:endParaRPr lang="en-US" altLang="zh-TW" sz="22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altLang="zh-TW" sz="2200" dirty="0">
                <a:solidFill>
                  <a:srgbClr val="FF0000"/>
                </a:solidFill>
                <a:latin typeface="+mj-lt"/>
              </a:rPr>
              <a:t>Myth 4:</a:t>
            </a:r>
            <a:r>
              <a:rPr lang="en-US" altLang="zh-TW" sz="2200" i="1" dirty="0">
                <a:latin typeface="+mj-lt"/>
              </a:rPr>
              <a:t> </a:t>
            </a:r>
            <a:r>
              <a:rPr lang="en-US" altLang="zh-TW" sz="2200" dirty="0">
                <a:latin typeface="+mj-lt"/>
              </a:rPr>
              <a:t>Software engineering will make us </a:t>
            </a:r>
            <a:r>
              <a:rPr lang="en-US" altLang="zh-TW" sz="2200">
                <a:latin typeface="+mj-lt"/>
              </a:rPr>
              <a:t>create very large </a:t>
            </a:r>
            <a:r>
              <a:rPr lang="en-US" altLang="zh-TW" sz="2200" dirty="0">
                <a:latin typeface="+mj-lt"/>
              </a:rPr>
              <a:t>and unnecessary documentation, invariably slowing us down.</a:t>
            </a:r>
            <a:endParaRPr lang="zh-TW" altLang="en-US" sz="2200" dirty="0">
              <a:latin typeface="+mj-lt"/>
            </a:endParaRPr>
          </a:p>
          <a:p>
            <a:pPr>
              <a:defRPr/>
            </a:pPr>
            <a:endParaRPr lang="en-US" altLang="zh-TW" sz="22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- 18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DEC8BA-A092-BA65-E675-604AB01E18B5}"/>
              </a:ext>
            </a:extLst>
          </p:cNvPr>
          <p:cNvSpPr txBox="1">
            <a:spLocks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200" y="2063932"/>
            <a:ext cx="10953310" cy="26256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000" dirty="0">
                <a:ea typeface="ＭＳ Ｐゴシック" pitchFamily="34" charset="-128"/>
              </a:rPr>
              <a:t>R.S. Pressman &amp; Associates, Inc. (2010). </a:t>
            </a:r>
            <a:r>
              <a:rPr lang="en-US" sz="2000" i="1" dirty="0">
                <a:ea typeface="ＭＳ Ｐゴシック" pitchFamily="34" charset="-128"/>
              </a:rPr>
              <a:t>Software Engineering: A Practitioner’s Approach.</a:t>
            </a:r>
          </a:p>
          <a:p>
            <a:pPr>
              <a:defRPr/>
            </a:pPr>
            <a:r>
              <a:rPr lang="en-US" sz="2000" dirty="0"/>
              <a:t>Kelly, J. C., </a:t>
            </a:r>
            <a:r>
              <a:rPr lang="en-US" sz="2000" dirty="0" err="1"/>
              <a:t>Sherif</a:t>
            </a:r>
            <a:r>
              <a:rPr lang="en-US" sz="2000" dirty="0"/>
              <a:t>, J. S., &amp; Hops, J. (1992). An analysis of defect densities found during software inspections. </a:t>
            </a:r>
            <a:r>
              <a:rPr lang="en-US" sz="2000" i="1" dirty="0"/>
              <a:t>Journal of Systems and Software</a:t>
            </a:r>
            <a:r>
              <a:rPr lang="en-US" sz="2000" dirty="0"/>
              <a:t>, </a:t>
            </a:r>
            <a:r>
              <a:rPr lang="en-US" sz="2000" i="1" dirty="0"/>
              <a:t>17</a:t>
            </a:r>
            <a:r>
              <a:rPr lang="en-US" sz="2000" dirty="0"/>
              <a:t>(2), 111-117.</a:t>
            </a:r>
          </a:p>
          <a:p>
            <a:pPr>
              <a:defRPr/>
            </a:pPr>
            <a:r>
              <a:rPr lang="en-US" sz="2000" dirty="0"/>
              <a:t>Bhandari, I., Halliday, M. J., </a:t>
            </a:r>
            <a:r>
              <a:rPr lang="en-US" sz="2000" dirty="0" err="1"/>
              <a:t>Chaar</a:t>
            </a:r>
            <a:r>
              <a:rPr lang="en-US" sz="2000" dirty="0"/>
              <a:t>, J., </a:t>
            </a:r>
            <a:r>
              <a:rPr lang="en-US" sz="2000" dirty="0" err="1"/>
              <a:t>Chillarege</a:t>
            </a:r>
            <a:r>
              <a:rPr lang="en-US" sz="2000" dirty="0"/>
              <a:t>, R., Jones, K., Atkinson, J. S., &amp; </a:t>
            </a:r>
            <a:r>
              <a:rPr lang="en-US" sz="2000" dirty="0" err="1"/>
              <a:t>Yonezawa</a:t>
            </a:r>
            <a:r>
              <a:rPr lang="en-US" sz="2000" dirty="0"/>
              <a:t>, M. (1994).</a:t>
            </a:r>
            <a:br>
              <a:rPr lang="en-US" sz="2000" dirty="0"/>
            </a:br>
            <a:r>
              <a:rPr lang="en-US" sz="2000" dirty="0"/>
              <a:t>In-process improvement through defect data interpretation. </a:t>
            </a:r>
            <a:r>
              <a:rPr lang="en-US" sz="2000" i="1" dirty="0"/>
              <a:t>IBM Systems Journal</a:t>
            </a:r>
            <a:r>
              <a:rPr lang="en-US" sz="2000" dirty="0"/>
              <a:t>, </a:t>
            </a:r>
            <a:r>
              <a:rPr lang="en-US" sz="2000" i="1" dirty="0"/>
              <a:t>33</a:t>
            </a:r>
            <a:r>
              <a:rPr lang="en-US" sz="2000" dirty="0"/>
              <a:t>(1), 182-214.</a:t>
            </a:r>
            <a:endParaRPr lang="en-US" sz="2000" dirty="0">
              <a:ea typeface="ＭＳ Ｐゴシック" pitchFamily="34" charset="-128"/>
            </a:endParaRPr>
          </a:p>
          <a:p>
            <a:pPr>
              <a:defRPr/>
            </a:pPr>
            <a:endParaRPr lang="en-US" altLang="zh-TW" sz="20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- 19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312C3B-B9B9-5739-8FF4-272BFD29E158}"/>
              </a:ext>
            </a:extLst>
          </p:cNvPr>
          <p:cNvSpPr txBox="1">
            <a:spLocks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64039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8EEF3-BAF9-3363-7CAE-476D516AE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DC0F2-2ED6-9CFB-DE25-415A2DAC6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Software engineering?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C5F9D-97A7-3ABA-651D-45BB16B88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436" y="2063932"/>
            <a:ext cx="10953310" cy="4310742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  <a:buClrTx/>
              <a:buSzTx/>
              <a:buFont typeface="Wingdings" pitchFamily="2" charset="2"/>
              <a:buChar char="q"/>
              <a:defRPr/>
            </a:pPr>
            <a:r>
              <a:rPr lang="en-US" altLang="zh-TW" sz="2200" dirty="0">
                <a:latin typeface="+mj-lt"/>
              </a:rPr>
              <a:t>Technologies that make it easier, faster, and less expensive to build high-quality computer programs</a:t>
            </a:r>
          </a:p>
          <a:p>
            <a:pPr>
              <a:spcBef>
                <a:spcPct val="0"/>
              </a:spcBef>
              <a:buClrTx/>
              <a:buSzTx/>
              <a:buFont typeface="Wingdings" pitchFamily="2" charset="2"/>
              <a:buChar char="q"/>
              <a:defRPr/>
            </a:pPr>
            <a:r>
              <a:rPr lang="en-US" altLang="zh-TW" sz="2200" dirty="0">
                <a:latin typeface="+mj-lt"/>
              </a:rPr>
              <a:t>A discipline aiming at producing fault-free software, delivered on time and within budget, that satisfies the users’ needs.</a:t>
            </a:r>
          </a:p>
          <a:p>
            <a:pPr marL="0" indent="0">
              <a:spcBef>
                <a:spcPct val="0"/>
              </a:spcBef>
              <a:buClrTx/>
              <a:buSzTx/>
              <a:buNone/>
              <a:defRPr/>
            </a:pPr>
            <a:endParaRPr lang="en-US" altLang="zh-TW" sz="2200" dirty="0">
              <a:latin typeface="+mj-lt"/>
            </a:endParaRPr>
          </a:p>
          <a:p>
            <a:pPr>
              <a:spcBef>
                <a:spcPct val="0"/>
              </a:spcBef>
              <a:buClrTx/>
              <a:buSzTx/>
              <a:buFont typeface="Wingdings" pitchFamily="2" charset="2"/>
              <a:buChar char="q"/>
              <a:defRPr/>
            </a:pPr>
            <a:r>
              <a:rPr lang="en-US" altLang="zh-TW" sz="2200" dirty="0">
                <a:solidFill>
                  <a:srgbClr val="C00000"/>
                </a:solidFill>
                <a:latin typeface="+mj-lt"/>
              </a:rPr>
              <a:t>An engineering:  </a:t>
            </a:r>
            <a:r>
              <a:rPr lang="en-US" altLang="zh-TW" sz="2200" dirty="0">
                <a:latin typeface="+mj-lt"/>
              </a:rPr>
              <a:t>A set of activities in software production </a:t>
            </a:r>
          </a:p>
          <a:p>
            <a:pPr>
              <a:spcBef>
                <a:spcPct val="0"/>
              </a:spcBef>
              <a:buClrTx/>
              <a:buSzTx/>
              <a:buFont typeface="Wingdings" pitchFamily="2" charset="2"/>
              <a:buChar char="q"/>
              <a:defRPr/>
            </a:pPr>
            <a:r>
              <a:rPr lang="en-US" altLang="zh-TW" sz="2200" dirty="0">
                <a:latin typeface="+mj-lt"/>
              </a:rPr>
              <a:t>The philosophy of established engineering disciplines to solve what are termed software crisis</a:t>
            </a:r>
          </a:p>
          <a:p>
            <a:pPr>
              <a:spcBef>
                <a:spcPct val="0"/>
              </a:spcBef>
              <a:buClrTx/>
              <a:buSzTx/>
              <a:buFont typeface="Wingdings" pitchFamily="2" charset="2"/>
              <a:buChar char="q"/>
              <a:defRPr/>
            </a:pPr>
            <a:endParaRPr lang="en-US" altLang="zh-TW" sz="2200" dirty="0">
              <a:latin typeface="+mj-lt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F69B8F5-4CB5-7998-D2D4-ED83013D3973}"/>
              </a:ext>
            </a:extLst>
          </p:cNvPr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- 1</a:t>
            </a:r>
            <a:r>
              <a:rPr lang="en-US" sz="1400" b="1" dirty="0">
                <a:solidFill>
                  <a:schemeClr val="accent2"/>
                </a:solidFill>
              </a:rPr>
              <a:t>4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11A590-4A62-E828-3EFD-C053B34D4D04}"/>
              </a:ext>
            </a:extLst>
          </p:cNvPr>
          <p:cNvSpPr txBox="1">
            <a:spLocks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164104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system fails?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631" y="2131518"/>
            <a:ext cx="11051177" cy="3474719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GB" altLang="en-US" sz="2000" dirty="0">
                <a:latin typeface="+mj-lt"/>
              </a:rPr>
              <a:t>The system fails to meet the </a:t>
            </a:r>
            <a:r>
              <a:rPr lang="en-GB" altLang="en-US" sz="2000" dirty="0">
                <a:solidFill>
                  <a:srgbClr val="C00000"/>
                </a:solidFill>
                <a:latin typeface="+mj-lt"/>
              </a:rPr>
              <a:t>business requirements </a:t>
            </a:r>
            <a:r>
              <a:rPr lang="en-GB" altLang="en-US" sz="2000" dirty="0">
                <a:latin typeface="+mj-lt"/>
              </a:rPr>
              <a:t>for which it was developed. The system is either </a:t>
            </a:r>
            <a:r>
              <a:rPr lang="en-GB" altLang="en-US" sz="2000" dirty="0">
                <a:solidFill>
                  <a:srgbClr val="7030A0"/>
                </a:solidFill>
                <a:latin typeface="+mj-lt"/>
              </a:rPr>
              <a:t>abandoned</a:t>
            </a:r>
            <a:r>
              <a:rPr lang="en-GB" altLang="en-US" sz="2000" dirty="0">
                <a:latin typeface="+mj-lt"/>
              </a:rPr>
              <a:t> or </a:t>
            </a:r>
            <a:r>
              <a:rPr lang="en-GB" altLang="en-US" sz="2000" dirty="0">
                <a:solidFill>
                  <a:srgbClr val="7030A0"/>
                </a:solidFill>
                <a:latin typeface="+mj-lt"/>
              </a:rPr>
              <a:t>expensive adaptive maintenance </a:t>
            </a:r>
            <a:r>
              <a:rPr lang="en-GB" altLang="en-US" sz="2000" dirty="0">
                <a:latin typeface="+mj-lt"/>
              </a:rPr>
              <a:t>is undertaken.</a:t>
            </a:r>
          </a:p>
          <a:p>
            <a:pPr>
              <a:buFont typeface="Wingdings" pitchFamily="2" charset="2"/>
              <a:buChar char="q"/>
            </a:pPr>
            <a:r>
              <a:rPr lang="en-GB" altLang="en-US" sz="2000" dirty="0">
                <a:latin typeface="+mj-lt"/>
              </a:rPr>
              <a:t>There are </a:t>
            </a:r>
            <a:r>
              <a:rPr lang="en-GB" altLang="en-US" sz="2000" dirty="0">
                <a:solidFill>
                  <a:srgbClr val="C00000"/>
                </a:solidFill>
                <a:latin typeface="+mj-lt"/>
              </a:rPr>
              <a:t>performance shortcomings </a:t>
            </a:r>
            <a:r>
              <a:rPr lang="en-GB" altLang="en-US" sz="2000" dirty="0">
                <a:latin typeface="+mj-lt"/>
              </a:rPr>
              <a:t>in the system, which make it inadequate for the users’ needs. Again, it is either abandoned or amended incurring extra costs.</a:t>
            </a:r>
          </a:p>
          <a:p>
            <a:pPr>
              <a:buFont typeface="Wingdings" pitchFamily="2" charset="2"/>
              <a:buChar char="q"/>
            </a:pPr>
            <a:r>
              <a:rPr lang="en-GB" altLang="en-US" sz="2000" dirty="0">
                <a:solidFill>
                  <a:srgbClr val="C00000"/>
                </a:solidFill>
                <a:latin typeface="+mj-lt"/>
              </a:rPr>
              <a:t>Errors</a:t>
            </a:r>
            <a:r>
              <a:rPr lang="en-GB" altLang="en-US" sz="2000" dirty="0">
                <a:latin typeface="+mj-lt"/>
              </a:rPr>
              <a:t> appear in the developed system causing unexpected problems. </a:t>
            </a:r>
            <a:r>
              <a:rPr lang="en-GB" altLang="en-US" sz="2000" dirty="0">
                <a:solidFill>
                  <a:srgbClr val="C00000"/>
                </a:solidFill>
                <a:latin typeface="+mj-lt"/>
              </a:rPr>
              <a:t>Patches </a:t>
            </a:r>
            <a:r>
              <a:rPr lang="en-GB" altLang="en-US" sz="2000" dirty="0">
                <a:latin typeface="+mj-lt"/>
              </a:rPr>
              <a:t>have to be applied at extra cost.</a:t>
            </a:r>
          </a:p>
          <a:p>
            <a:pPr>
              <a:buFont typeface="Wingdings" pitchFamily="2" charset="2"/>
              <a:buChar char="q"/>
            </a:pPr>
            <a:r>
              <a:rPr lang="en-GB" altLang="en-US" sz="2000" dirty="0">
                <a:solidFill>
                  <a:srgbClr val="C00000"/>
                </a:solidFill>
                <a:latin typeface="+mj-lt"/>
              </a:rPr>
              <a:t>Users reject </a:t>
            </a:r>
            <a:r>
              <a:rPr lang="en-GB" altLang="en-US" sz="2000" dirty="0">
                <a:latin typeface="+mj-lt"/>
              </a:rPr>
              <a:t>the implemented system, lack of involvement in its development or lack of commitment to it.</a:t>
            </a:r>
          </a:p>
          <a:p>
            <a:pPr>
              <a:buFont typeface="Wingdings" pitchFamily="2" charset="2"/>
              <a:buChar char="q"/>
            </a:pPr>
            <a:r>
              <a:rPr lang="en-GB" altLang="en-US" sz="2000" dirty="0">
                <a:latin typeface="+mj-lt"/>
              </a:rPr>
              <a:t>Systems are initially accepted but over time </a:t>
            </a:r>
            <a:r>
              <a:rPr lang="en-GB" altLang="en-US" sz="2000" dirty="0">
                <a:solidFill>
                  <a:srgbClr val="C00000"/>
                </a:solidFill>
                <a:latin typeface="+mj-lt"/>
              </a:rPr>
              <a:t>become un-maintainable </a:t>
            </a:r>
            <a:r>
              <a:rPr lang="en-GB" altLang="en-US" sz="2000" dirty="0">
                <a:latin typeface="+mj-lt"/>
              </a:rPr>
              <a:t>and so pass into disuse.</a:t>
            </a:r>
            <a:endParaRPr lang="en-GB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766177" y="605118"/>
            <a:ext cx="242047" cy="774419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</a:t>
            </a:r>
            <a:fld id="{D57F1E4F-1CFF-5643-939E-217C01CDF565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2980895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 of software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261" y="1841864"/>
            <a:ext cx="10652865" cy="3273476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ko-KR" sz="2000" dirty="0">
                <a:latin typeface="+mj-lt"/>
                <a:ea typeface="굴림" pitchFamily="34" charset="-127"/>
              </a:rPr>
              <a:t>The aim of Software Engineering is to solve Software Crisis: 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2000" dirty="0">
                <a:solidFill>
                  <a:srgbClr val="FF0000"/>
                </a:solidFill>
                <a:latin typeface="+mj-lt"/>
                <a:ea typeface="굴림" pitchFamily="34" charset="-127"/>
              </a:rPr>
              <a:t>Late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2000" dirty="0">
                <a:solidFill>
                  <a:srgbClr val="FF0000"/>
                </a:solidFill>
                <a:latin typeface="+mj-lt"/>
                <a:ea typeface="굴림" pitchFamily="34" charset="-127"/>
              </a:rPr>
              <a:t>Over budget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ko-KR" sz="2000" dirty="0">
                <a:solidFill>
                  <a:srgbClr val="FF0000"/>
                </a:solidFill>
                <a:latin typeface="+mj-lt"/>
                <a:ea typeface="굴림" pitchFamily="34" charset="-127"/>
              </a:rPr>
              <a:t>Low quality with lots of faults</a:t>
            </a:r>
          </a:p>
          <a:p>
            <a:pPr>
              <a:buFont typeface="Wingdings" pitchFamily="2" charset="2"/>
              <a:buChar char="q"/>
            </a:pPr>
            <a:r>
              <a:rPr lang="en-US" altLang="ko-KR" sz="2000" dirty="0">
                <a:latin typeface="+mj-lt"/>
                <a:ea typeface="굴림" pitchFamily="34" charset="-127"/>
              </a:rPr>
              <a:t>Software crisis is still present over 35 years later!</a:t>
            </a:r>
            <a:endParaRPr lang="en-US" altLang="zh-TW" sz="2000" dirty="0">
              <a:latin typeface="+mj-lt"/>
              <a:ea typeface="PMingLiU" pitchFamily="18" charset="-120"/>
            </a:endParaRPr>
          </a:p>
        </p:txBody>
      </p:sp>
      <p:sp>
        <p:nvSpPr>
          <p:cNvPr id="9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- 3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933A36-B0B5-9997-56BC-6D0BBA0D031E}"/>
              </a:ext>
            </a:extLst>
          </p:cNvPr>
          <p:cNvSpPr txBox="1">
            <a:spLocks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70" y="1928753"/>
            <a:ext cx="11186738" cy="429831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US" altLang="zh-TW" sz="2200" dirty="0">
                <a:latin typeface="+mj-lt"/>
              </a:rPr>
              <a:t>A </a:t>
            </a:r>
            <a:r>
              <a:rPr lang="en-US" altLang="zh-TW" sz="2200" dirty="0">
                <a:solidFill>
                  <a:srgbClr val="00B050"/>
                </a:solidFill>
                <a:latin typeface="+mj-lt"/>
              </a:rPr>
              <a:t>logical</a:t>
            </a:r>
            <a:r>
              <a:rPr lang="en-US" altLang="zh-TW" sz="2200" dirty="0">
                <a:latin typeface="+mj-lt"/>
              </a:rPr>
              <a:t> (intangible) rather than a </a:t>
            </a:r>
            <a:r>
              <a:rPr lang="en-US" altLang="zh-TW" sz="2200" dirty="0">
                <a:solidFill>
                  <a:srgbClr val="FF0000"/>
                </a:solidFill>
                <a:latin typeface="+mj-lt"/>
              </a:rPr>
              <a:t>physical</a:t>
            </a:r>
            <a:r>
              <a:rPr lang="en-US" altLang="zh-TW" sz="2200" dirty="0">
                <a:latin typeface="+mj-lt"/>
              </a:rPr>
              <a:t> system element </a:t>
            </a:r>
          </a:p>
          <a:p>
            <a:pPr>
              <a:buFont typeface="Wingdings" pitchFamily="2" charset="2"/>
              <a:buChar char="q"/>
            </a:pPr>
            <a:r>
              <a:rPr lang="en-US" altLang="zh-TW" sz="2200" dirty="0">
                <a:latin typeface="+mj-lt"/>
              </a:rPr>
              <a:t>Being </a:t>
            </a:r>
            <a:r>
              <a:rPr lang="en-US" altLang="zh-TW" sz="2200" dirty="0">
                <a:solidFill>
                  <a:srgbClr val="00B050"/>
                </a:solidFill>
                <a:latin typeface="+mj-lt"/>
              </a:rPr>
              <a:t>developed or engineered</a:t>
            </a:r>
            <a:r>
              <a:rPr lang="en-US" altLang="zh-TW" sz="2200" dirty="0">
                <a:latin typeface="+mj-lt"/>
              </a:rPr>
              <a:t> but not being </a:t>
            </a:r>
            <a:r>
              <a:rPr lang="en-US" altLang="zh-TW" sz="2200" dirty="0">
                <a:solidFill>
                  <a:srgbClr val="FF0000"/>
                </a:solidFill>
                <a:latin typeface="+mj-lt"/>
              </a:rPr>
              <a:t>manufactured</a:t>
            </a:r>
          </a:p>
          <a:p>
            <a:pPr>
              <a:buFont typeface="Wingdings" pitchFamily="2" charset="2"/>
              <a:buChar char="q"/>
            </a:pPr>
            <a:r>
              <a:rPr lang="en-US" altLang="zh-TW" sz="2200" dirty="0">
                <a:latin typeface="+mj-lt"/>
              </a:rPr>
              <a:t>Software cost concentrating in </a:t>
            </a:r>
            <a:r>
              <a:rPr lang="en-US" altLang="zh-TW" sz="2200" dirty="0">
                <a:solidFill>
                  <a:srgbClr val="00B050"/>
                </a:solidFill>
                <a:latin typeface="+mj-lt"/>
              </a:rPr>
              <a:t>engineering</a:t>
            </a:r>
            <a:r>
              <a:rPr lang="en-US" altLang="zh-TW" sz="2200" dirty="0">
                <a:latin typeface="+mj-lt"/>
              </a:rPr>
              <a:t>, not in </a:t>
            </a:r>
            <a:r>
              <a:rPr lang="en-US" altLang="zh-TW" sz="2200" dirty="0">
                <a:solidFill>
                  <a:srgbClr val="FF0000"/>
                </a:solidFill>
                <a:latin typeface="+mj-lt"/>
              </a:rPr>
              <a:t>materials</a:t>
            </a:r>
          </a:p>
          <a:p>
            <a:pPr>
              <a:buFont typeface="Wingdings" pitchFamily="2" charset="2"/>
              <a:buChar char="q"/>
            </a:pPr>
            <a:r>
              <a:rPr lang="en-US" altLang="zh-TW" sz="2200" dirty="0">
                <a:latin typeface="+mj-lt"/>
              </a:rPr>
              <a:t>Software </a:t>
            </a:r>
            <a:r>
              <a:rPr lang="en-US" altLang="zh-TW" sz="2200" dirty="0">
                <a:solidFill>
                  <a:srgbClr val="FF0000"/>
                </a:solidFill>
                <a:latin typeface="+mj-lt"/>
              </a:rPr>
              <a:t>does not “wearing out”</a:t>
            </a:r>
            <a:r>
              <a:rPr lang="en-US" altLang="zh-TW" sz="2200" dirty="0">
                <a:latin typeface="+mj-lt"/>
              </a:rPr>
              <a:t> but “</a:t>
            </a:r>
            <a:r>
              <a:rPr lang="en-US" altLang="zh-TW" sz="2200" dirty="0">
                <a:solidFill>
                  <a:srgbClr val="00B050"/>
                </a:solidFill>
                <a:latin typeface="+mj-lt"/>
              </a:rPr>
              <a:t>deteriorating</a:t>
            </a:r>
            <a:r>
              <a:rPr lang="en-US" altLang="zh-TW" sz="2200" dirty="0">
                <a:latin typeface="+mj-lt"/>
              </a:rPr>
              <a:t>”(not destroyed after lifetime like hardware, but backdated by </a:t>
            </a:r>
            <a:r>
              <a:rPr lang="en-US" altLang="zh-TW" sz="2200" dirty="0">
                <a:solidFill>
                  <a:srgbClr val="00B050"/>
                </a:solidFill>
                <a:latin typeface="+mj-lt"/>
              </a:rPr>
              <a:t>aging </a:t>
            </a:r>
            <a:r>
              <a:rPr lang="en-US" altLang="zh-TW" sz="2200" dirty="0">
                <a:latin typeface="+mj-lt"/>
              </a:rPr>
              <a:t>that needs to update)</a:t>
            </a:r>
          </a:p>
          <a:p>
            <a:pPr>
              <a:buFont typeface="Wingdings" pitchFamily="2" charset="2"/>
              <a:buChar char="q"/>
            </a:pPr>
            <a:r>
              <a:rPr lang="en-US" altLang="zh-TW" sz="2200" dirty="0">
                <a:ea typeface="PMingLiU" pitchFamily="18" charset="-120"/>
              </a:rPr>
              <a:t>Software is a ‘</a:t>
            </a:r>
            <a:r>
              <a:rPr lang="en-US" altLang="zh-TW" sz="2200" dirty="0">
                <a:solidFill>
                  <a:srgbClr val="00B050"/>
                </a:solidFill>
                <a:ea typeface="PMingLiU" pitchFamily="18" charset="-120"/>
              </a:rPr>
              <a:t>differentiator</a:t>
            </a:r>
            <a:r>
              <a:rPr lang="en-US" altLang="zh-TW" sz="2200" dirty="0">
                <a:ea typeface="PMingLiU" pitchFamily="18" charset="-120"/>
              </a:rPr>
              <a:t>’ (different sub-systems, e.g. </a:t>
            </a:r>
            <a:r>
              <a:rPr lang="en-GB" sz="2200" dirty="0">
                <a:solidFill>
                  <a:srgbClr val="0070C0"/>
                </a:solidFill>
              </a:rPr>
              <a:t>cashier’s workstation in a supermarket</a:t>
            </a:r>
            <a:r>
              <a:rPr lang="en-US" altLang="zh-TW" sz="2200" dirty="0">
                <a:ea typeface="PMingLiU" pitchFamily="18" charset="-120"/>
              </a:rPr>
              <a:t>)</a:t>
            </a:r>
            <a:endParaRPr lang="en-US" altLang="zh-TW" sz="2200" dirty="0">
              <a:latin typeface="+mj-lt"/>
            </a:endParaRPr>
          </a:p>
          <a:p>
            <a:pPr>
              <a:buFont typeface="Wingdings" pitchFamily="2" charset="2"/>
              <a:buChar char="q"/>
            </a:pPr>
            <a:r>
              <a:rPr lang="en-US" altLang="zh-TW" sz="2200" dirty="0">
                <a:latin typeface="+mj-lt"/>
              </a:rPr>
              <a:t>Without “</a:t>
            </a:r>
            <a:r>
              <a:rPr lang="en-US" altLang="zh-TW" sz="2200" dirty="0">
                <a:solidFill>
                  <a:srgbClr val="FF0000"/>
                </a:solidFill>
                <a:latin typeface="+mj-lt"/>
              </a:rPr>
              <a:t>spare parts</a:t>
            </a:r>
            <a:r>
              <a:rPr lang="en-US" altLang="zh-TW" sz="2200" dirty="0">
                <a:latin typeface="+mj-lt"/>
              </a:rPr>
              <a:t>” in software maintenance (no extra useless features in software)</a:t>
            </a:r>
          </a:p>
          <a:p>
            <a:pPr>
              <a:buFont typeface="Wingdings" pitchFamily="2" charset="2"/>
              <a:buChar char="q"/>
            </a:pPr>
            <a:r>
              <a:rPr lang="en-US" altLang="zh-TW" sz="2200" dirty="0">
                <a:latin typeface="+mj-lt"/>
              </a:rPr>
              <a:t>Most software continues to be custom-built (based on the requirements)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- 4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761616C-BB6C-0C2A-8ED0-3C10F599C6DD}"/>
              </a:ext>
            </a:extLst>
          </p:cNvPr>
          <p:cNvSpPr txBox="1">
            <a:spLocks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development life cycle (SDLC)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947" y="2024743"/>
            <a:ext cx="10652865" cy="419317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q"/>
              <a:tabLst>
                <a:tab pos="1260475" algn="l"/>
              </a:tabLst>
            </a:pPr>
            <a:r>
              <a:rPr lang="en-GB" sz="2000" dirty="0">
                <a:latin typeface="+mj-lt"/>
              </a:rPr>
              <a:t>A structured set of activities required to develop a software system</a:t>
            </a:r>
            <a:endParaRPr lang="en-US" sz="2000" dirty="0">
              <a:latin typeface="+mj-lt"/>
              <a:ea typeface="PMingLiU" pitchFamily="18" charset="-12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q"/>
              <a:tabLst>
                <a:tab pos="1260475" algn="l"/>
              </a:tabLst>
            </a:pPr>
            <a:r>
              <a:rPr lang="en-US" altLang="zh-TW" sz="2000" dirty="0">
                <a:latin typeface="+mj-lt"/>
                <a:ea typeface="PMingLiU" pitchFamily="18" charset="-120"/>
              </a:rPr>
              <a:t>The way we produce software, including:</a:t>
            </a:r>
            <a:br>
              <a:rPr lang="en-US" altLang="zh-TW" sz="2000" dirty="0">
                <a:latin typeface="+mj-lt"/>
                <a:ea typeface="PMingLiU" pitchFamily="18" charset="-120"/>
              </a:rPr>
            </a:br>
            <a:endParaRPr lang="en-US" altLang="zh-TW" sz="2000" dirty="0">
              <a:latin typeface="+mj-lt"/>
              <a:ea typeface="PMingLiU" pitchFamily="18" charset="-120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1260475" algn="l"/>
              </a:tabLst>
            </a:pPr>
            <a:r>
              <a:rPr lang="en-US" altLang="zh-TW" sz="2000" dirty="0">
                <a:latin typeface="+mj-lt"/>
                <a:ea typeface="PMingLiU" pitchFamily="18" charset="-120"/>
              </a:rPr>
              <a:t>Planning 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1260475" algn="l"/>
              </a:tabLst>
            </a:pPr>
            <a:r>
              <a:rPr lang="en-US" altLang="zh-TW" sz="2000" dirty="0">
                <a:latin typeface="+mj-lt"/>
                <a:ea typeface="PMingLiU" pitchFamily="18" charset="-120"/>
              </a:rPr>
              <a:t>Requirements Analysis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1260475" algn="l"/>
              </a:tabLst>
            </a:pPr>
            <a:r>
              <a:rPr lang="en-US" altLang="zh-TW" sz="2000" dirty="0">
                <a:latin typeface="+mj-lt"/>
                <a:ea typeface="PMingLiU" pitchFamily="18" charset="-120"/>
              </a:rPr>
              <a:t>Design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1260475" algn="l"/>
              </a:tabLst>
            </a:pPr>
            <a:r>
              <a:rPr lang="en-US" altLang="zh-TW" sz="2000" dirty="0">
                <a:latin typeface="+mj-lt"/>
                <a:ea typeface="PMingLiU" pitchFamily="18" charset="-120"/>
              </a:rPr>
              <a:t>Development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1260475" algn="l"/>
              </a:tabLst>
            </a:pPr>
            <a:r>
              <a:rPr lang="en-US" altLang="zh-TW" sz="2000" dirty="0">
                <a:latin typeface="+mj-lt"/>
                <a:ea typeface="PMingLiU" pitchFamily="18" charset="-120"/>
              </a:rPr>
              <a:t>Testing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1260475" algn="l"/>
              </a:tabLst>
            </a:pPr>
            <a:r>
              <a:rPr lang="en-US" altLang="zh-TW" sz="2000" dirty="0">
                <a:latin typeface="+mj-lt"/>
                <a:ea typeface="PMingLiU" pitchFamily="18" charset="-120"/>
              </a:rPr>
              <a:t>Final release / Deployment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  <a:tabLst>
                <a:tab pos="1260475" algn="l"/>
              </a:tabLst>
            </a:pPr>
            <a:r>
              <a:rPr lang="en-US" altLang="zh-TW" sz="2000" dirty="0">
                <a:latin typeface="+mj-lt"/>
                <a:ea typeface="PMingLiU" pitchFamily="18" charset="-120"/>
              </a:rPr>
              <a:t>Maintenance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- 6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BC0F1A-8886-94B9-3267-48CF1CC23CFD}"/>
              </a:ext>
            </a:extLst>
          </p:cNvPr>
          <p:cNvSpPr txBox="1">
            <a:spLocks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Good &amp; bad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933303"/>
            <a:ext cx="10652865" cy="454587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TW" sz="2200" dirty="0">
                <a:latin typeface="+mj-lt"/>
                <a:ea typeface="PMingLiU" pitchFamily="18" charset="-120"/>
              </a:rPr>
              <a:t>Good software is maintained—bad software is discarded</a:t>
            </a:r>
            <a:br>
              <a:rPr lang="en-US" altLang="zh-TW" sz="2200" dirty="0">
                <a:latin typeface="+mj-lt"/>
                <a:ea typeface="PMingLiU" pitchFamily="18" charset="-120"/>
              </a:rPr>
            </a:br>
            <a:endParaRPr lang="en-US" altLang="zh-TW" sz="2200" dirty="0">
              <a:latin typeface="+mj-lt"/>
              <a:ea typeface="PMingLiU" pitchFamily="18" charset="-12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TW" sz="2200" dirty="0">
                <a:latin typeface="+mj-lt"/>
                <a:ea typeface="PMingLiU" pitchFamily="18" charset="-120"/>
              </a:rPr>
              <a:t> Different types of maintenance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zh-TW" sz="2200" dirty="0">
                <a:solidFill>
                  <a:srgbClr val="002060"/>
                </a:solidFill>
                <a:latin typeface="+mj-lt"/>
                <a:ea typeface="PMingLiU" pitchFamily="18" charset="-120"/>
              </a:rPr>
              <a:t>  Corrective maintenance </a:t>
            </a:r>
            <a:r>
              <a:rPr lang="en-US" altLang="zh-TW" sz="2200" dirty="0">
                <a:solidFill>
                  <a:srgbClr val="002060"/>
                </a:solidFill>
                <a:ea typeface="PMingLiU" pitchFamily="18" charset="-120"/>
              </a:rPr>
              <a:t>[about 20%]</a:t>
            </a:r>
            <a:endParaRPr lang="en-US" altLang="zh-TW" sz="2200" dirty="0">
              <a:solidFill>
                <a:srgbClr val="002060"/>
              </a:solidFill>
              <a:latin typeface="+mj-lt"/>
              <a:ea typeface="PMingLiU" pitchFamily="18" charset="-120"/>
            </a:endParaRPr>
          </a:p>
          <a:p>
            <a:pPr lvl="2">
              <a:lnSpc>
                <a:spcPct val="90000"/>
              </a:lnSpc>
              <a:buFontTx/>
              <a:buChar char="-"/>
            </a:pPr>
            <a:r>
              <a:rPr lang="en-US" altLang="zh-TW" sz="2200" dirty="0">
                <a:solidFill>
                  <a:srgbClr val="C00000"/>
                </a:solidFill>
                <a:latin typeface="+mj-lt"/>
                <a:ea typeface="PMingLiU" pitchFamily="18" charset="-120"/>
              </a:rPr>
              <a:t>Modification to fix a problem</a:t>
            </a:r>
            <a:endParaRPr lang="en-US" altLang="zh-TW" sz="2200" dirty="0">
              <a:solidFill>
                <a:srgbClr val="002060"/>
              </a:solidFill>
              <a:latin typeface="+mj-lt"/>
              <a:ea typeface="PMingLiU" pitchFamily="18" charset="-120"/>
            </a:endParaRP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zh-TW" sz="2200" dirty="0">
                <a:solidFill>
                  <a:srgbClr val="002060"/>
                </a:solidFill>
                <a:latin typeface="+mj-lt"/>
                <a:ea typeface="PMingLiU" pitchFamily="18" charset="-120"/>
              </a:rPr>
              <a:t>  Enhancement </a:t>
            </a:r>
            <a:r>
              <a:rPr lang="en-US" altLang="zh-TW" sz="2200" dirty="0">
                <a:solidFill>
                  <a:srgbClr val="002060"/>
                </a:solidFill>
                <a:ea typeface="PMingLiU" pitchFamily="18" charset="-120"/>
              </a:rPr>
              <a:t>[about 80%]</a:t>
            </a:r>
            <a:endParaRPr lang="en-US" altLang="zh-TW" sz="2200" dirty="0">
              <a:solidFill>
                <a:srgbClr val="002060"/>
              </a:solidFill>
              <a:latin typeface="+mj-lt"/>
              <a:ea typeface="PMingLiU" pitchFamily="18" charset="-120"/>
            </a:endParaRPr>
          </a:p>
          <a:p>
            <a:pPr lvl="2">
              <a:lnSpc>
                <a:spcPct val="90000"/>
              </a:lnSpc>
              <a:buFontTx/>
              <a:buChar char="-"/>
            </a:pPr>
            <a:r>
              <a:rPr lang="en-US" altLang="zh-TW" sz="2200" dirty="0">
                <a:latin typeface="+mj-lt"/>
                <a:ea typeface="PMingLiU" pitchFamily="18" charset="-120"/>
              </a:rPr>
              <a:t>  </a:t>
            </a:r>
            <a:r>
              <a:rPr lang="en-US" altLang="zh-TW" sz="2200" dirty="0">
                <a:solidFill>
                  <a:srgbClr val="C00000"/>
                </a:solidFill>
                <a:latin typeface="+mj-lt"/>
                <a:ea typeface="PMingLiU" pitchFamily="18" charset="-120"/>
              </a:rPr>
              <a:t>Perfective maintenance (modification to improve usability,…) </a:t>
            </a:r>
            <a:r>
              <a:rPr lang="en-US" altLang="zh-TW" sz="2200" dirty="0">
                <a:solidFill>
                  <a:srgbClr val="002060"/>
                </a:solidFill>
                <a:latin typeface="+mj-lt"/>
                <a:ea typeface="PMingLiU" pitchFamily="18" charset="-120"/>
              </a:rPr>
              <a:t>[about 60%]</a:t>
            </a:r>
          </a:p>
          <a:p>
            <a:pPr lvl="2">
              <a:lnSpc>
                <a:spcPct val="90000"/>
              </a:lnSpc>
              <a:buFontTx/>
              <a:buChar char="-"/>
            </a:pPr>
            <a:r>
              <a:rPr lang="en-US" altLang="zh-TW" sz="2200" dirty="0">
                <a:solidFill>
                  <a:srgbClr val="C00000"/>
                </a:solidFill>
                <a:latin typeface="+mj-lt"/>
                <a:ea typeface="PMingLiU" pitchFamily="18" charset="-120"/>
              </a:rPr>
              <a:t>  Adaptive maintenance (modification to keep up-to-date) </a:t>
            </a:r>
            <a:r>
              <a:rPr lang="en-US" altLang="zh-TW" sz="2200" dirty="0">
                <a:solidFill>
                  <a:srgbClr val="002060"/>
                </a:solidFill>
                <a:latin typeface="+mj-lt"/>
                <a:ea typeface="PMingLiU" pitchFamily="18" charset="-120"/>
              </a:rPr>
              <a:t>[about 20%]</a:t>
            </a:r>
          </a:p>
          <a:p>
            <a:pPr lvl="2">
              <a:lnSpc>
                <a:spcPct val="90000"/>
              </a:lnSpc>
              <a:buFontTx/>
              <a:buChar char="-"/>
            </a:pPr>
            <a:r>
              <a:rPr lang="en-US" altLang="zh-TW" sz="2200" dirty="0">
                <a:solidFill>
                  <a:srgbClr val="C00000"/>
                </a:solidFill>
                <a:latin typeface="+mj-lt"/>
                <a:ea typeface="PMingLiU" pitchFamily="18" charset="-120"/>
              </a:rPr>
              <a:t>  Preventive maintenance (modification to avoid any future error) </a:t>
            </a:r>
            <a:r>
              <a:rPr lang="en-US" altLang="zh-TW" sz="2200" dirty="0">
                <a:solidFill>
                  <a:srgbClr val="002060"/>
                </a:solidFill>
                <a:ea typeface="PMingLiU" pitchFamily="18" charset="-120"/>
              </a:rPr>
              <a:t>[about 20%]</a:t>
            </a: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- 7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3F4437-BB4E-D0B6-96B1-1E9871A28BF5}"/>
              </a:ext>
            </a:extLst>
          </p:cNvPr>
          <p:cNvSpPr txBox="1">
            <a:spLocks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Faults in software development phases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947" y="1998618"/>
            <a:ext cx="10953310" cy="451974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zh-TW" altLang="en-US" sz="2600" dirty="0">
                <a:latin typeface="+mj-lt"/>
                <a:ea typeface="PMingLiU" pitchFamily="18" charset="-120"/>
              </a:rPr>
              <a:t>60 </a:t>
            </a:r>
            <a:r>
              <a:rPr lang="en-US" altLang="zh-TW" sz="2600" dirty="0">
                <a:latin typeface="+mj-lt"/>
                <a:ea typeface="PMingLiU" pitchFamily="18" charset="-120"/>
              </a:rPr>
              <a:t>to 70 percent of faults are specification and design  faults</a:t>
            </a: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endParaRPr lang="en-US" altLang="zh-TW" sz="2600" dirty="0">
              <a:latin typeface="+mj-lt"/>
              <a:ea typeface="PMingLiU" pitchFamily="18" charset="-12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TW" sz="2600" dirty="0">
                <a:solidFill>
                  <a:srgbClr val="0070C0"/>
                </a:solidFill>
                <a:latin typeface="+mj-lt"/>
                <a:ea typeface="PMingLiU" pitchFamily="18" charset="-120"/>
              </a:rPr>
              <a:t>Data of Kelly, </a:t>
            </a:r>
            <a:r>
              <a:rPr lang="en-US" altLang="zh-TW" sz="2600" dirty="0" err="1">
                <a:solidFill>
                  <a:srgbClr val="0070C0"/>
                </a:solidFill>
                <a:latin typeface="+mj-lt"/>
                <a:ea typeface="PMingLiU" pitchFamily="18" charset="-120"/>
              </a:rPr>
              <a:t>Sherif</a:t>
            </a:r>
            <a:r>
              <a:rPr lang="en-US" altLang="zh-TW" sz="2600" dirty="0">
                <a:solidFill>
                  <a:srgbClr val="0070C0"/>
                </a:solidFill>
                <a:latin typeface="+mj-lt"/>
                <a:ea typeface="PMingLiU" pitchFamily="18" charset="-120"/>
              </a:rPr>
              <a:t>, and Hops [1992]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zh-TW" sz="2600" dirty="0">
                <a:solidFill>
                  <a:srgbClr val="C00000"/>
                </a:solidFill>
                <a:latin typeface="+mj-lt"/>
                <a:ea typeface="PMingLiU" pitchFamily="18" charset="-120"/>
              </a:rPr>
              <a:t>  1.9 faults per page of specification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zh-TW" sz="2600" dirty="0">
                <a:solidFill>
                  <a:srgbClr val="C00000"/>
                </a:solidFill>
                <a:latin typeface="+mj-lt"/>
                <a:ea typeface="PMingLiU" pitchFamily="18" charset="-120"/>
              </a:rPr>
              <a:t>  0.9 faults per page of design</a:t>
            </a:r>
          </a:p>
          <a:p>
            <a:pPr lvl="1">
              <a:lnSpc>
                <a:spcPct val="90000"/>
              </a:lnSpc>
              <a:buFont typeface="Wingdings" pitchFamily="2" charset="2"/>
              <a:buChar char="§"/>
            </a:pPr>
            <a:r>
              <a:rPr lang="en-US" altLang="zh-TW" sz="2600" dirty="0">
                <a:solidFill>
                  <a:srgbClr val="C00000"/>
                </a:solidFill>
                <a:latin typeface="+mj-lt"/>
                <a:ea typeface="PMingLiU" pitchFamily="18" charset="-120"/>
              </a:rPr>
              <a:t>  0.3 faults per page of code</a:t>
            </a:r>
          </a:p>
          <a:p>
            <a:pPr>
              <a:lnSpc>
                <a:spcPct val="90000"/>
              </a:lnSpc>
            </a:pPr>
            <a:endParaRPr lang="en-US" altLang="zh-TW" sz="2600" dirty="0">
              <a:latin typeface="+mj-lt"/>
              <a:ea typeface="PMingLiU" pitchFamily="18" charset="-120"/>
            </a:endParaRPr>
          </a:p>
          <a:p>
            <a:pPr>
              <a:lnSpc>
                <a:spcPct val="90000"/>
              </a:lnSpc>
              <a:buFont typeface="Wingdings" pitchFamily="2" charset="2"/>
              <a:buChar char="q"/>
            </a:pPr>
            <a:r>
              <a:rPr lang="en-US" altLang="zh-TW" sz="2600" dirty="0">
                <a:solidFill>
                  <a:srgbClr val="0070C0"/>
                </a:solidFill>
                <a:latin typeface="+mj-lt"/>
                <a:ea typeface="PMingLiU" pitchFamily="18" charset="-120"/>
              </a:rPr>
              <a:t>Data of Bhandari et al. [1994]</a:t>
            </a:r>
          </a:p>
          <a:p>
            <a:pPr>
              <a:lnSpc>
                <a:spcPct val="90000"/>
              </a:lnSpc>
              <a:buNone/>
            </a:pPr>
            <a:r>
              <a:rPr lang="en-US" altLang="zh-TW" sz="2600" b="1" dirty="0">
                <a:solidFill>
                  <a:srgbClr val="C00000"/>
                </a:solidFill>
                <a:latin typeface="+mj-lt"/>
                <a:ea typeface="PMingLiU" pitchFamily="18" charset="-120"/>
              </a:rPr>
              <a:t>      </a:t>
            </a:r>
            <a:r>
              <a:rPr lang="en-US" altLang="zh-TW" sz="2600" dirty="0">
                <a:latin typeface="+mj-lt"/>
                <a:ea typeface="PMingLiU" pitchFamily="18" charset="-120"/>
              </a:rPr>
              <a:t>Faults at end of the design phase of the new version of the product</a:t>
            </a:r>
          </a:p>
          <a:p>
            <a:pPr lvl="1">
              <a:lnSpc>
                <a:spcPct val="90000"/>
              </a:lnSpc>
            </a:pPr>
            <a:r>
              <a:rPr lang="en-US" altLang="zh-TW" sz="2600" dirty="0">
                <a:solidFill>
                  <a:srgbClr val="C00000"/>
                </a:solidFill>
                <a:latin typeface="+mj-lt"/>
                <a:ea typeface="PMingLiU" pitchFamily="18" charset="-120"/>
              </a:rPr>
              <a:t>13% of faults from previous version of product</a:t>
            </a:r>
          </a:p>
          <a:p>
            <a:pPr lvl="1">
              <a:lnSpc>
                <a:spcPct val="90000"/>
              </a:lnSpc>
            </a:pPr>
            <a:r>
              <a:rPr lang="en-US" altLang="zh-TW" sz="2600" dirty="0">
                <a:solidFill>
                  <a:srgbClr val="C00000"/>
                </a:solidFill>
                <a:latin typeface="+mj-lt"/>
                <a:ea typeface="PMingLiU" pitchFamily="18" charset="-120"/>
              </a:rPr>
              <a:t>16% of faults in new specifications</a:t>
            </a:r>
          </a:p>
          <a:p>
            <a:pPr lvl="1">
              <a:lnSpc>
                <a:spcPct val="90000"/>
              </a:lnSpc>
            </a:pPr>
            <a:r>
              <a:rPr lang="en-US" altLang="zh-TW" sz="2600" dirty="0">
                <a:solidFill>
                  <a:srgbClr val="C00000"/>
                </a:solidFill>
                <a:latin typeface="+mj-lt"/>
                <a:ea typeface="PMingLiU" pitchFamily="18" charset="-120"/>
              </a:rPr>
              <a:t>71% of faults in new design</a:t>
            </a:r>
            <a:endParaRPr lang="en-US" altLang="zh-TW" sz="2200" dirty="0">
              <a:solidFill>
                <a:srgbClr val="00B050"/>
              </a:solidFill>
              <a:latin typeface="+mj-lt"/>
              <a:ea typeface="PMingLiU" pitchFamily="18" charset="-120"/>
            </a:endParaRPr>
          </a:p>
        </p:txBody>
      </p:sp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- 8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A5527B-1A92-9FCD-F5D8-1A8423289D66}"/>
              </a:ext>
            </a:extLst>
          </p:cNvPr>
          <p:cNvSpPr txBox="1">
            <a:spLocks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Cost of detection &amp; correction of a fault</a:t>
            </a:r>
          </a:p>
        </p:txBody>
      </p:sp>
      <p:graphicFrame>
        <p:nvGraphicFramePr>
          <p:cNvPr id="2051" name="Object 0"/>
          <p:cNvGraphicFramePr>
            <a:graphicFrameLocks noChangeAspect="1"/>
          </p:cNvGraphicFramePr>
          <p:nvPr/>
        </p:nvGraphicFramePr>
        <p:xfrm>
          <a:off x="1367245" y="2011680"/>
          <a:ext cx="9318172" cy="4569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4590476" imgH="4667902" progId="">
                  <p:embed/>
                </p:oleObj>
              </mc:Choice>
              <mc:Fallback>
                <p:oleObj name="Photo Editor Photo" r:id="rId3" imgW="4590476" imgH="4667902" progId="">
                  <p:embed/>
                  <p:pic>
                    <p:nvPicPr>
                      <p:cNvPr id="2051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7245" y="2011680"/>
                        <a:ext cx="9318172" cy="45698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3"/>
          <p:cNvSpPr txBox="1">
            <a:spLocks/>
          </p:cNvSpPr>
          <p:nvPr/>
        </p:nvSpPr>
        <p:spPr>
          <a:xfrm>
            <a:off x="11665746" y="587829"/>
            <a:ext cx="425823" cy="1225165"/>
          </a:xfrm>
          <a:prstGeom prst="rect">
            <a:avLst/>
          </a:prstGeom>
        </p:spPr>
        <p:txBody>
          <a:bodyPr vert="vert270" lIns="91440" tIns="45720" rIns="91440" bIns="45720" rtlCol="0" anchor="ctr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 - 9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F00F37D-CB26-3A18-F181-4C60F066EFDB}"/>
              </a:ext>
            </a:extLst>
          </p:cNvPr>
          <p:cNvSpPr txBox="1">
            <a:spLocks/>
          </p:cNvSpPr>
          <p:nvPr/>
        </p:nvSpPr>
        <p:spPr>
          <a:xfrm>
            <a:off x="11551428" y="6582157"/>
            <a:ext cx="640572" cy="275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0000" lnSpcReduction="2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kumimoji="0" lang="en-US" sz="3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SB</a:t>
            </a:r>
          </a:p>
        </p:txBody>
      </p:sp>
    </p:spTree>
    <p:extLst>
      <p:ext uri="{BB962C8B-B14F-4D97-AF65-F5344CB8AC3E}">
        <p14:creationId xmlns:p14="http://schemas.microsoft.com/office/powerpoint/2010/main" val="341168467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1211</Words>
  <Application>Microsoft Office PowerPoint</Application>
  <PresentationFormat>Widescreen</PresentationFormat>
  <Paragraphs>147</Paragraphs>
  <Slides>17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ＭＳ Ｐゴシック</vt:lpstr>
      <vt:lpstr>PMingLiU</vt:lpstr>
      <vt:lpstr>Arial Narrow</vt:lpstr>
      <vt:lpstr>Bell MT</vt:lpstr>
      <vt:lpstr>Calibri</vt:lpstr>
      <vt:lpstr>Gill Sans MT</vt:lpstr>
      <vt:lpstr>Nunito</vt:lpstr>
      <vt:lpstr>Wingdings</vt:lpstr>
      <vt:lpstr>Wingdings 2</vt:lpstr>
      <vt:lpstr>Dividend</vt:lpstr>
      <vt:lpstr>Photo Editor Photo</vt:lpstr>
      <vt:lpstr>PowerPoint Presentation</vt:lpstr>
      <vt:lpstr>what is Software engineering?</vt:lpstr>
      <vt:lpstr>Why system fails?</vt:lpstr>
      <vt:lpstr>Scope of software Engineering</vt:lpstr>
      <vt:lpstr>Software characteristics</vt:lpstr>
      <vt:lpstr>Software development life cycle (SDLC)</vt:lpstr>
      <vt:lpstr>Good &amp; bad software</vt:lpstr>
      <vt:lpstr>Faults in software development phases</vt:lpstr>
      <vt:lpstr>Cost of detection &amp; correction of a fault</vt:lpstr>
      <vt:lpstr>Cost of detection &amp; correction of a fault</vt:lpstr>
      <vt:lpstr>Cost of change</vt:lpstr>
      <vt:lpstr>Product bathtub curve model</vt:lpstr>
      <vt:lpstr>Software application</vt:lpstr>
      <vt:lpstr>Software Myths (management)</vt:lpstr>
      <vt:lpstr>Software Myths (client)</vt:lpstr>
      <vt:lpstr>Software Myths (professional)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 - Ch.01 - Software and Software Engineering</dc:title>
  <dc:subject>Software Engineering</dc:subject>
  <dc:creator>M. Mahmudul Hasan</dc:creator>
  <cp:lastModifiedBy>Jubayer Ahamed</cp:lastModifiedBy>
  <cp:revision>26</cp:revision>
  <dcterms:created xsi:type="dcterms:W3CDTF">2019-05-13T08:37:20Z</dcterms:created>
  <dcterms:modified xsi:type="dcterms:W3CDTF">2025-07-16T06:01:39Z</dcterms:modified>
</cp:coreProperties>
</file>