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293" r:id="rId3"/>
    <p:sldId id="296" r:id="rId4"/>
    <p:sldId id="298" r:id="rId5"/>
    <p:sldId id="299" r:id="rId6"/>
    <p:sldId id="303" r:id="rId7"/>
    <p:sldId id="304" r:id="rId8"/>
    <p:sldId id="295" r:id="rId9"/>
    <p:sldId id="311" r:id="rId10"/>
    <p:sldId id="312" r:id="rId11"/>
    <p:sldId id="31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4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DD0F88-8A1D-469E-9A4D-0D864E33DB38}" v="2" dt="2025-03-08T13:33:29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77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kat Baul" userId="dae859d7-ea3e-4a5d-83a1-d953f3940120" providerId="ADAL" clId="{E3DD0F88-8A1D-469E-9A4D-0D864E33DB38}"/>
    <pc:docChg chg="undo redo custSel modSld">
      <pc:chgData name="Saikat Baul" userId="dae859d7-ea3e-4a5d-83a1-d953f3940120" providerId="ADAL" clId="{E3DD0F88-8A1D-469E-9A4D-0D864E33DB38}" dt="2025-03-10T03:43:41.651" v="181" actId="207"/>
      <pc:docMkLst>
        <pc:docMk/>
      </pc:docMkLst>
      <pc:sldChg chg="modSp mod">
        <pc:chgData name="Saikat Baul" userId="dae859d7-ea3e-4a5d-83a1-d953f3940120" providerId="ADAL" clId="{E3DD0F88-8A1D-469E-9A4D-0D864E33DB38}" dt="2025-03-01T08:39:47.323" v="23" actId="1076"/>
        <pc:sldMkLst>
          <pc:docMk/>
          <pc:sldMk cId="2664565021" sldId="256"/>
        </pc:sldMkLst>
        <pc:spChg chg="mod">
          <ac:chgData name="Saikat Baul" userId="dae859d7-ea3e-4a5d-83a1-d953f3940120" providerId="ADAL" clId="{E3DD0F88-8A1D-469E-9A4D-0D864E33DB38}" dt="2025-03-01T08:39:47.323" v="23" actId="1076"/>
          <ac:spMkLst>
            <pc:docMk/>
            <pc:sldMk cId="2664565021" sldId="256"/>
            <ac:spMk id="24" creationId="{C2082529-78D7-4EA7-BFF9-A1D1F62040C8}"/>
          </ac:spMkLst>
        </pc:spChg>
      </pc:sldChg>
      <pc:sldChg chg="modSp mod">
        <pc:chgData name="Saikat Baul" userId="dae859d7-ea3e-4a5d-83a1-d953f3940120" providerId="ADAL" clId="{E3DD0F88-8A1D-469E-9A4D-0D864E33DB38}" dt="2025-03-03T14:06:46.512" v="28" actId="14100"/>
        <pc:sldMkLst>
          <pc:docMk/>
          <pc:sldMk cId="3411684674" sldId="293"/>
        </pc:sldMkLst>
        <pc:spChg chg="mod">
          <ac:chgData name="Saikat Baul" userId="dae859d7-ea3e-4a5d-83a1-d953f3940120" providerId="ADAL" clId="{E3DD0F88-8A1D-469E-9A4D-0D864E33DB38}" dt="2025-03-03T14:06:46.512" v="28" actId="14100"/>
          <ac:spMkLst>
            <pc:docMk/>
            <pc:sldMk cId="3411684674" sldId="293"/>
            <ac:spMk id="3" creationId="{00000000-0000-0000-0000-000000000000}"/>
          </ac:spMkLst>
        </pc:spChg>
      </pc:sldChg>
      <pc:sldChg chg="modSp mod">
        <pc:chgData name="Saikat Baul" userId="dae859d7-ea3e-4a5d-83a1-d953f3940120" providerId="ADAL" clId="{E3DD0F88-8A1D-469E-9A4D-0D864E33DB38}" dt="2025-03-03T16:54:26.759" v="33" actId="14100"/>
        <pc:sldMkLst>
          <pc:docMk/>
          <pc:sldMk cId="3925133192" sldId="298"/>
        </pc:sldMkLst>
        <pc:spChg chg="mod">
          <ac:chgData name="Saikat Baul" userId="dae859d7-ea3e-4a5d-83a1-d953f3940120" providerId="ADAL" clId="{E3DD0F88-8A1D-469E-9A4D-0D864E33DB38}" dt="2025-03-03T16:54:26.759" v="33" actId="14100"/>
          <ac:spMkLst>
            <pc:docMk/>
            <pc:sldMk cId="3925133192" sldId="298"/>
            <ac:spMk id="3" creationId="{00000000-0000-0000-0000-000000000000}"/>
          </ac:spMkLst>
        </pc:spChg>
        <pc:picChg chg="mod">
          <ac:chgData name="Saikat Baul" userId="dae859d7-ea3e-4a5d-83a1-d953f3940120" providerId="ADAL" clId="{E3DD0F88-8A1D-469E-9A4D-0D864E33DB38}" dt="2025-03-03T16:54:17.100" v="32" actId="1076"/>
          <ac:picMkLst>
            <pc:docMk/>
            <pc:sldMk cId="3925133192" sldId="298"/>
            <ac:picMk id="6" creationId="{00000000-0000-0000-0000-000000000000}"/>
          </ac:picMkLst>
        </pc:picChg>
      </pc:sldChg>
      <pc:sldChg chg="addSp delSp modSp mod modNotesTx">
        <pc:chgData name="Saikat Baul" userId="dae859d7-ea3e-4a5d-83a1-d953f3940120" providerId="ADAL" clId="{E3DD0F88-8A1D-469E-9A4D-0D864E33DB38}" dt="2025-03-08T13:56:35.636" v="145" actId="20577"/>
        <pc:sldMkLst>
          <pc:docMk/>
          <pc:sldMk cId="1632695831" sldId="300"/>
        </pc:sldMkLst>
        <pc:spChg chg="add del mod">
          <ac:chgData name="Saikat Baul" userId="dae859d7-ea3e-4a5d-83a1-d953f3940120" providerId="ADAL" clId="{E3DD0F88-8A1D-469E-9A4D-0D864E33DB38}" dt="2025-03-08T13:34:06.347" v="100" actId="208"/>
          <ac:spMkLst>
            <pc:docMk/>
            <pc:sldMk cId="1632695831" sldId="300"/>
            <ac:spMk id="3" creationId="{00000000-0000-0000-0000-000000000000}"/>
          </ac:spMkLst>
        </pc:spChg>
        <pc:spChg chg="add mod">
          <ac:chgData name="Saikat Baul" userId="dae859d7-ea3e-4a5d-83a1-d953f3940120" providerId="ADAL" clId="{E3DD0F88-8A1D-469E-9A4D-0D864E33DB38}" dt="2025-03-08T13:34:30.433" v="133" actId="20577"/>
          <ac:spMkLst>
            <pc:docMk/>
            <pc:sldMk cId="1632695831" sldId="300"/>
            <ac:spMk id="7" creationId="{FF9B66A1-42A4-B4A2-FF41-E6481BE1F974}"/>
          </ac:spMkLst>
        </pc:spChg>
        <pc:picChg chg="mod">
          <ac:chgData name="Saikat Baul" userId="dae859d7-ea3e-4a5d-83a1-d953f3940120" providerId="ADAL" clId="{E3DD0F88-8A1D-469E-9A4D-0D864E33DB38}" dt="2025-03-08T13:33:29.087" v="94" actId="1076"/>
          <ac:picMkLst>
            <pc:docMk/>
            <pc:sldMk cId="1632695831" sldId="300"/>
            <ac:picMk id="1026" creationId="{00000000-0000-0000-0000-000000000000}"/>
          </ac:picMkLst>
        </pc:picChg>
      </pc:sldChg>
      <pc:sldChg chg="modSp mod">
        <pc:chgData name="Saikat Baul" userId="dae859d7-ea3e-4a5d-83a1-d953f3940120" providerId="ADAL" clId="{E3DD0F88-8A1D-469E-9A4D-0D864E33DB38}" dt="2025-03-08T14:01:51.404" v="180" actId="20577"/>
        <pc:sldMkLst>
          <pc:docMk/>
          <pc:sldMk cId="2476521425" sldId="304"/>
        </pc:sldMkLst>
        <pc:spChg chg="mod">
          <ac:chgData name="Saikat Baul" userId="dae859d7-ea3e-4a5d-83a1-d953f3940120" providerId="ADAL" clId="{E3DD0F88-8A1D-469E-9A4D-0D864E33DB38}" dt="2025-03-08T14:01:51.404" v="180" actId="20577"/>
          <ac:spMkLst>
            <pc:docMk/>
            <pc:sldMk cId="2476521425" sldId="304"/>
            <ac:spMk id="3" creationId="{00000000-0000-0000-0000-000000000000}"/>
          </ac:spMkLst>
        </pc:spChg>
      </pc:sldChg>
      <pc:sldChg chg="modSp mod">
        <pc:chgData name="Saikat Baul" userId="dae859d7-ea3e-4a5d-83a1-d953f3940120" providerId="ADAL" clId="{E3DD0F88-8A1D-469E-9A4D-0D864E33DB38}" dt="2025-03-10T03:43:41.651" v="181" actId="207"/>
        <pc:sldMkLst>
          <pc:docMk/>
          <pc:sldMk cId="300910314" sldId="307"/>
        </pc:sldMkLst>
        <pc:spChg chg="mod">
          <ac:chgData name="Saikat Baul" userId="dae859d7-ea3e-4a5d-83a1-d953f3940120" providerId="ADAL" clId="{E3DD0F88-8A1D-469E-9A4D-0D864E33DB38}" dt="2025-03-10T03:43:41.651" v="181" actId="207"/>
          <ac:spMkLst>
            <pc:docMk/>
            <pc:sldMk cId="300910314" sldId="307"/>
            <ac:spMk id="16" creationId="{00000000-0000-0000-0000-000000000000}"/>
          </ac:spMkLst>
        </pc:spChg>
        <pc:spChg chg="mod">
          <ac:chgData name="Saikat Baul" userId="dae859d7-ea3e-4a5d-83a1-d953f3940120" providerId="ADAL" clId="{E3DD0F88-8A1D-469E-9A4D-0D864E33DB38}" dt="2025-03-10T03:43:41.651" v="181" actId="207"/>
          <ac:spMkLst>
            <pc:docMk/>
            <pc:sldMk cId="300910314" sldId="307"/>
            <ac:spMk id="17" creationId="{00000000-0000-0000-0000-000000000000}"/>
          </ac:spMkLst>
        </pc:spChg>
        <pc:spChg chg="mod">
          <ac:chgData name="Saikat Baul" userId="dae859d7-ea3e-4a5d-83a1-d953f3940120" providerId="ADAL" clId="{E3DD0F88-8A1D-469E-9A4D-0D864E33DB38}" dt="2025-03-10T03:43:41.651" v="181" actId="207"/>
          <ac:spMkLst>
            <pc:docMk/>
            <pc:sldMk cId="300910314" sldId="307"/>
            <ac:spMk id="18" creationId="{00000000-0000-0000-0000-000000000000}"/>
          </ac:spMkLst>
        </pc:spChg>
        <pc:spChg chg="mod">
          <ac:chgData name="Saikat Baul" userId="dae859d7-ea3e-4a5d-83a1-d953f3940120" providerId="ADAL" clId="{E3DD0F88-8A1D-469E-9A4D-0D864E33DB38}" dt="2025-03-10T03:43:41.651" v="181" actId="207"/>
          <ac:spMkLst>
            <pc:docMk/>
            <pc:sldMk cId="300910314" sldId="307"/>
            <ac:spMk id="19" creationId="{00000000-0000-0000-0000-000000000000}"/>
          </ac:spMkLst>
        </pc:spChg>
        <pc:spChg chg="mod">
          <ac:chgData name="Saikat Baul" userId="dae859d7-ea3e-4a5d-83a1-d953f3940120" providerId="ADAL" clId="{E3DD0F88-8A1D-469E-9A4D-0D864E33DB38}" dt="2025-03-10T03:43:41.651" v="181" actId="207"/>
          <ac:spMkLst>
            <pc:docMk/>
            <pc:sldMk cId="300910314" sldId="307"/>
            <ac:spMk id="20" creationId="{00000000-0000-0000-0000-000000000000}"/>
          </ac:spMkLst>
        </pc:spChg>
        <pc:spChg chg="mod">
          <ac:chgData name="Saikat Baul" userId="dae859d7-ea3e-4a5d-83a1-d953f3940120" providerId="ADAL" clId="{E3DD0F88-8A1D-469E-9A4D-0D864E33DB38}" dt="2025-03-10T03:43:41.651" v="181" actId="207"/>
          <ac:spMkLst>
            <pc:docMk/>
            <pc:sldMk cId="300910314" sldId="307"/>
            <ac:spMk id="26" creationId="{00000000-0000-0000-0000-000000000000}"/>
          </ac:spMkLst>
        </pc:spChg>
      </pc:sldChg>
    </pc:docChg>
  </pc:docChgLst>
  <pc:docChgLst>
    <pc:chgData name="Farzana Bente Alam" userId="3f74bd13-d3c2-4c92-803f-cee23a0d21b8" providerId="ADAL" clId="{27AC36B6-6117-403C-9CA1-F33B43EB0339}"/>
    <pc:docChg chg="modSld">
      <pc:chgData name="Farzana Bente Alam" userId="3f74bd13-d3c2-4c92-803f-cee23a0d21b8" providerId="ADAL" clId="{27AC36B6-6117-403C-9CA1-F33B43EB0339}" dt="2024-11-03T06:15:54.186" v="0" actId="1036"/>
      <pc:docMkLst>
        <pc:docMk/>
      </pc:docMkLst>
      <pc:sldChg chg="modSp mod">
        <pc:chgData name="Farzana Bente Alam" userId="3f74bd13-d3c2-4c92-803f-cee23a0d21b8" providerId="ADAL" clId="{27AC36B6-6117-403C-9CA1-F33B43EB0339}" dt="2024-11-03T06:15:54.186" v="0" actId="1036"/>
        <pc:sldMkLst>
          <pc:docMk/>
          <pc:sldMk cId="1632695831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16/07/2025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37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57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1. Inception Phase: </a:t>
            </a:r>
            <a:r>
              <a:rPr lang="en-US" dirty="0"/>
              <a:t>Define project scope, objectives, and business case. Identify key requirements and risks and create initial plans.</a:t>
            </a:r>
          </a:p>
          <a:p>
            <a:r>
              <a:rPr lang="en-US" b="1" dirty="0"/>
              <a:t>2. Elaboration Phase: </a:t>
            </a:r>
            <a:r>
              <a:rPr lang="en-US" dirty="0"/>
              <a:t>Refine requirements and validate system architecture. Mitigate risks and plan the construction phase.</a:t>
            </a:r>
          </a:p>
          <a:p>
            <a:r>
              <a:rPr lang="en-US" b="1" dirty="0"/>
              <a:t>3. Construction Phase: </a:t>
            </a:r>
            <a:r>
              <a:rPr lang="en-US" dirty="0"/>
              <a:t>Develop, integrate, and test system components. Ensure functionality and quality through iterative builds.</a:t>
            </a:r>
          </a:p>
          <a:p>
            <a:r>
              <a:rPr lang="en-US" b="1" dirty="0"/>
              <a:t>4. Transition Phase: </a:t>
            </a:r>
            <a:r>
              <a:rPr lang="en-US" dirty="0"/>
              <a:t>Deploy the product and train users. Address defects and gather user feedback.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77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ubayer@aiub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2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software development process model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4963700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JUBAYER AHAMED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Lecturer, CS,  AIUB</a:t>
            </a:r>
          </a:p>
          <a:p>
            <a:r>
              <a:rPr lang="en-US" sz="2400" cap="none" dirty="0">
                <a:solidFill>
                  <a:schemeClr val="tx1"/>
                </a:solidFill>
                <a:hlinkClick r:id="rId3"/>
              </a:rPr>
              <a:t>jubayer@aiub.edu</a:t>
            </a:r>
            <a:r>
              <a:rPr lang="en-US" sz="2400" cap="none" dirty="0">
                <a:solidFill>
                  <a:schemeClr val="tx1"/>
                </a:solidFill>
              </a:rPr>
              <a:t> </a:t>
            </a:r>
            <a:endParaRPr lang="en-US" sz="2800" cap="none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 profile</a:t>
            </a:r>
            <a:endParaRPr lang="en-US" dirty="0">
              <a:latin typeface="Bell MT" pitchFamily="18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38589" cy="100161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9537" y="1854925"/>
            <a:ext cx="8279674" cy="4781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4E10F-2430-EE4F-3CEE-3FB90BB588DA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 </a:t>
            </a:r>
          </a:p>
        </p:txBody>
      </p:sp>
    </p:spTree>
    <p:extLst>
      <p:ext uri="{BB962C8B-B14F-4D97-AF65-F5344CB8AC3E}">
        <p14:creationId xmlns:p14="http://schemas.microsoft.com/office/powerpoint/2010/main" val="1561272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428DD3-CABA-9384-F30E-42C6A72F954F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 </a:t>
            </a: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61" y="2024743"/>
            <a:ext cx="10652865" cy="22341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GB" sz="2200" dirty="0">
                <a:latin typeface="+mj-lt"/>
              </a:rPr>
              <a:t>A structured set of activities required to develop a software system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GB" sz="2200" dirty="0">
                <a:latin typeface="+mj-lt"/>
              </a:rPr>
              <a:t>A software process model is an abstract representation of a process.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GB" sz="2200" dirty="0">
                <a:latin typeface="+mj-lt"/>
              </a:rPr>
              <a:t>It presents a description of a process from some particular perspective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 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Waterfall model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5738" y="1996441"/>
            <a:ext cx="924130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57943" y="3154016"/>
            <a:ext cx="10652865" cy="35648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200" b="1" dirty="0">
                <a:latin typeface="+mj-lt"/>
                <a:cs typeface="Times New Roman" panose="02020603050405020304" pitchFamily="18" charset="0"/>
              </a:rPr>
              <a:t>The waterfall or linear sequential model 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Problems of the Waterfall Model</a:t>
            </a:r>
            <a:r>
              <a:rPr lang="en-GB" sz="2200" dirty="0">
                <a:latin typeface="+mj-lt"/>
                <a:cs typeface="Times New Roman" panose="02020603050405020304" pitchFamily="18" charset="0"/>
              </a:rPr>
              <a:t>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200" dirty="0">
                <a:latin typeface="+mj-lt"/>
                <a:cs typeface="Times New Roman" panose="02020603050405020304" pitchFamily="18" charset="0"/>
              </a:rPr>
              <a:t>Inflexible partitioning of the project into distinct stages. The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next phase starts only after the completion of the previous phase</a:t>
            </a:r>
            <a:endParaRPr lang="en-GB" sz="2200" dirty="0"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200" dirty="0">
                <a:latin typeface="+mj-lt"/>
                <a:cs typeface="Times New Roman" panose="02020603050405020304" pitchFamily="18" charset="0"/>
              </a:rPr>
              <a:t>This makes it difficult to respond to changing customer requirements (no backtracking)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200" dirty="0">
                <a:latin typeface="+mj-lt"/>
                <a:cs typeface="Times New Roman" panose="02020603050405020304" pitchFamily="18" charset="0"/>
              </a:rPr>
              <a:t>Therefore, this model is only appropriate when the requirements are well-understood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03E40-ADDA-0C78-EA84-D404D5D51F3A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 </a:t>
            </a:r>
          </a:p>
        </p:txBody>
      </p:sp>
    </p:spTree>
    <p:extLst>
      <p:ext uri="{BB962C8B-B14F-4D97-AF65-F5344CB8AC3E}">
        <p14:creationId xmlns:p14="http://schemas.microsoft.com/office/powerpoint/2010/main" val="73183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 -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745" y="1941341"/>
            <a:ext cx="6206096" cy="438912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The V-model is an SDLC model in which process execution happens sequentially in a V-shape. It is also known as a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Verification and Validation </a:t>
            </a:r>
            <a:r>
              <a:rPr lang="en-US" sz="2000" dirty="0">
                <a:latin typeface="+mj-lt"/>
              </a:rPr>
              <a:t>model.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V-Model is an extension of the waterfall model and is based on an association of a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testing phase </a:t>
            </a:r>
            <a:r>
              <a:rPr lang="en-US" sz="2000" dirty="0">
                <a:latin typeface="+mj-lt"/>
              </a:rPr>
              <a:t>for each corresponding development stage. This means that every single phase in the development cycle has a directly associated testing phase.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This is a highly disciplined model, and the next phase starts only after the completion of the previous phase.</a:t>
            </a:r>
            <a:endParaRPr lang="en-GB" sz="2000" dirty="0"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040011" y="2330539"/>
            <a:ext cx="4726166" cy="3637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2F2794-2A4A-41F1-381E-0501570FF32B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 </a:t>
            </a:r>
          </a:p>
        </p:txBody>
      </p:sp>
    </p:spTree>
    <p:extLst>
      <p:ext uri="{BB962C8B-B14F-4D97-AF65-F5344CB8AC3E}">
        <p14:creationId xmlns:p14="http://schemas.microsoft.com/office/powerpoint/2010/main" val="392513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567" y="1887565"/>
            <a:ext cx="6492109" cy="471201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200" dirty="0">
                <a:latin typeface="+mj-lt"/>
              </a:rPr>
              <a:t>Requirements are not precise, and the p</a:t>
            </a:r>
            <a:r>
              <a:rPr lang="en-GB" sz="2200" dirty="0"/>
              <a:t>rototype serves as a mechanism for identifying software requirements</a:t>
            </a:r>
            <a:endParaRPr lang="en-GB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GB" sz="2200" dirty="0">
                <a:latin typeface="+mj-lt"/>
              </a:rPr>
              <a:t>Iteration occurs as the prototype is tuned to satisfy the needs of the customer</a:t>
            </a:r>
          </a:p>
          <a:p>
            <a:pPr>
              <a:buFont typeface="Wingdings" pitchFamily="2" charset="2"/>
              <a:buChar char="q"/>
            </a:pPr>
            <a:r>
              <a:rPr lang="en-GB" sz="2200" dirty="0"/>
              <a:t>System requirements ALWAYS evolve during a project, so process iteration is proper where earlier stages are reworked and is always part of the process for large systems</a:t>
            </a:r>
            <a:endParaRPr lang="en-GB" sz="2200" dirty="0"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1676" y="1887565"/>
            <a:ext cx="4254944" cy="366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CDD077-DB25-5B43-C3F8-958B39DDA0A0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 </a:t>
            </a:r>
          </a:p>
        </p:txBody>
      </p:sp>
    </p:spTree>
    <p:extLst>
      <p:ext uri="{BB962C8B-B14F-4D97-AF65-F5344CB8AC3E}">
        <p14:creationId xmlns:p14="http://schemas.microsoft.com/office/powerpoint/2010/main" val="276907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58955"/>
            <a:ext cx="11029616" cy="1013800"/>
          </a:xfrm>
        </p:spPr>
        <p:txBody>
          <a:bodyPr>
            <a:normAutofit/>
          </a:bodyPr>
          <a:lstStyle/>
          <a:p>
            <a:r>
              <a:rPr lang="en-GB" dirty="0"/>
              <a:t>Incremental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55" y="1920241"/>
            <a:ext cx="11109622" cy="2129244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GB" sz="2000" dirty="0">
                <a:latin typeface="+mj-lt"/>
              </a:rPr>
              <a:t>Rather than </a:t>
            </a:r>
            <a:r>
              <a:rPr lang="en-US" sz="2000" dirty="0">
                <a:latin typeface="+mj-lt"/>
              </a:rPr>
              <a:t>delivering the system as a single delivery, development and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delivery are broken down into increments,</a:t>
            </a:r>
            <a:r>
              <a:rPr lang="en-GB" sz="2000" dirty="0">
                <a:latin typeface="+mj-lt"/>
              </a:rPr>
              <a:t> with each increment delivering part of the required functionality (SPIRAL). 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GB" sz="2000" dirty="0">
                <a:latin typeface="+mj-lt"/>
              </a:rPr>
              <a:t>T</a:t>
            </a:r>
            <a:r>
              <a:rPr lang="en-US" sz="2000" dirty="0"/>
              <a:t>he requirements are relatively certain but there are many complexities that leads to frequent changes.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GB" sz="2000" dirty="0">
                <a:latin typeface="+mj-lt"/>
              </a:rPr>
              <a:t>User requirements are prioritized, and the </a:t>
            </a:r>
            <a:r>
              <a:rPr lang="en-GB" sz="2000" dirty="0">
                <a:solidFill>
                  <a:srgbClr val="C00000"/>
                </a:solidFill>
                <a:latin typeface="+mj-lt"/>
              </a:rPr>
              <a:t>highest priority requirements</a:t>
            </a:r>
            <a:r>
              <a:rPr lang="en-GB" sz="2000" dirty="0">
                <a:latin typeface="+mj-lt"/>
              </a:rPr>
              <a:t> are included in early increments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GB" sz="2000" dirty="0">
                <a:latin typeface="+mj-lt"/>
              </a:rPr>
              <a:t>Once the development of an increment is started, the </a:t>
            </a:r>
            <a:r>
              <a:rPr lang="en-GB" sz="2000" dirty="0">
                <a:solidFill>
                  <a:srgbClr val="C00000"/>
                </a:solidFill>
                <a:latin typeface="+mj-lt"/>
              </a:rPr>
              <a:t>requirements are frozen</a:t>
            </a:r>
            <a:r>
              <a:rPr lang="en-GB" sz="2000" dirty="0">
                <a:latin typeface="+mj-lt"/>
              </a:rPr>
              <a:t> though requirements for later increments can continue to evolve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38589" cy="100161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3801291" y="4271554"/>
            <a:ext cx="6489700" cy="570410"/>
            <a:chOff x="960" y="1248"/>
            <a:chExt cx="4088" cy="432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960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>
                  <a:latin typeface="Calibri" pitchFamily="34" charset="0"/>
                </a:rPr>
                <a:t>Analysis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728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dirty="0">
                  <a:latin typeface="Calibri" pitchFamily="34" charset="0"/>
                </a:rPr>
                <a:t>Design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544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>
                  <a:latin typeface="Calibri" pitchFamily="34" charset="0"/>
                </a:rPr>
                <a:t>Code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360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dirty="0">
                  <a:latin typeface="Calibri" pitchFamily="34" charset="0"/>
                </a:rPr>
                <a:t>Test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4176" y="1248"/>
              <a:ext cx="8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>
                  <a:latin typeface="Calibri" pitchFamily="34" charset="0"/>
                </a:rPr>
                <a:t>Delivery</a:t>
              </a:r>
            </a:p>
            <a:p>
              <a:r>
                <a:rPr lang="en-GB">
                  <a:latin typeface="Calibri" pitchFamily="34" charset="0"/>
                </a:rPr>
                <a:t>increment #1</a:t>
              </a:r>
            </a:p>
          </p:txBody>
        </p:sp>
      </p:grp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3572690" y="4284616"/>
            <a:ext cx="45719" cy="22574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3572691" y="65532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909616" y="6553200"/>
            <a:ext cx="1187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>
                <a:latin typeface="Calibri" pitchFamily="34" charset="0"/>
              </a:rPr>
              <a:t>Calendar time</a:t>
            </a:r>
          </a:p>
        </p:txBody>
      </p: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4638261" y="4976949"/>
            <a:ext cx="6808793" cy="677091"/>
            <a:chOff x="960" y="1248"/>
            <a:chExt cx="4088" cy="432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960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>
                  <a:latin typeface="Calibri" pitchFamily="34" charset="0"/>
                </a:rPr>
                <a:t>Analysis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728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>
                  <a:latin typeface="Calibri" pitchFamily="34" charset="0"/>
                </a:rPr>
                <a:t>Design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544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360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>
                  <a:latin typeface="Calibri" pitchFamily="34" charset="0"/>
                </a:rPr>
                <a:t>Test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4176" y="1248"/>
              <a:ext cx="8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>
                  <a:latin typeface="Calibri" pitchFamily="34" charset="0"/>
                </a:rPr>
                <a:t>Delivery</a:t>
              </a:r>
            </a:p>
            <a:p>
              <a:r>
                <a:rPr lang="en-GB">
                  <a:latin typeface="Calibri" pitchFamily="34" charset="0"/>
                </a:rPr>
                <a:t>increment #2</a:t>
              </a:r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5406887" y="5865222"/>
            <a:ext cx="6552652" cy="535577"/>
            <a:chOff x="960" y="1248"/>
            <a:chExt cx="3931" cy="432"/>
          </a:xfrm>
        </p:grpSpPr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960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dirty="0">
                  <a:latin typeface="Calibri" pitchFamily="34" charset="0"/>
                </a:rPr>
                <a:t>Analysis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728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>
                  <a:latin typeface="Calibri" pitchFamily="34" charset="0"/>
                </a:rPr>
                <a:t>Design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544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3360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dirty="0">
                  <a:latin typeface="Calibri" pitchFamily="34" charset="0"/>
                </a:rPr>
                <a:t>Test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4108" y="1248"/>
              <a:ext cx="7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dirty="0">
                  <a:latin typeface="Calibri" pitchFamily="34" charset="0"/>
                </a:rPr>
                <a:t>Delivery #3</a:t>
              </a:r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C10A0D-78A2-BF7F-A7E4-9820261191BA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 </a:t>
            </a:r>
          </a:p>
        </p:txBody>
      </p:sp>
    </p:spTree>
    <p:extLst>
      <p:ext uri="{BB962C8B-B14F-4D97-AF65-F5344CB8AC3E}">
        <p14:creationId xmlns:p14="http://schemas.microsoft.com/office/powerpoint/2010/main" val="156704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Incremental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55" y="1998618"/>
            <a:ext cx="11034702" cy="309021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000" b="1" dirty="0">
                <a:latin typeface="+mj-lt"/>
              </a:rPr>
              <a:t>Advantages of Incremental Development</a:t>
            </a:r>
          </a:p>
          <a:p>
            <a:pPr>
              <a:buFont typeface="Wingdings" pitchFamily="2" charset="2"/>
              <a:buChar char="§"/>
            </a:pPr>
            <a:r>
              <a:rPr lang="en-GB" sz="2000" dirty="0">
                <a:latin typeface="+mj-lt"/>
              </a:rPr>
              <a:t>Customer value can be delivered with each increment, so system functionality is available earlier</a:t>
            </a:r>
          </a:p>
          <a:p>
            <a:pPr>
              <a:buFont typeface="Wingdings" pitchFamily="2" charset="2"/>
              <a:buChar char="§"/>
            </a:pPr>
            <a:r>
              <a:rPr lang="en-GB" sz="2000" dirty="0"/>
              <a:t>Deliver the core product first</a:t>
            </a:r>
            <a:endParaRPr lang="en-GB" sz="2000" dirty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en-GB" sz="2000" dirty="0">
                <a:latin typeface="+mj-lt"/>
              </a:rPr>
              <a:t>Early increments act as a prototype to help identify requirements for later increments</a:t>
            </a:r>
          </a:p>
          <a:p>
            <a:pPr>
              <a:buFont typeface="Wingdings" pitchFamily="2" charset="2"/>
              <a:buChar char="§"/>
            </a:pPr>
            <a:r>
              <a:rPr lang="en-GB" sz="2000" dirty="0">
                <a:latin typeface="+mj-lt"/>
              </a:rPr>
              <a:t>Lower risk of overall project failure</a:t>
            </a:r>
          </a:p>
          <a:p>
            <a:pPr>
              <a:buFont typeface="Wingdings" pitchFamily="2" charset="2"/>
              <a:buChar char="§"/>
            </a:pPr>
            <a:r>
              <a:rPr lang="en-GB" sz="2000" dirty="0">
                <a:latin typeface="+mj-lt"/>
              </a:rPr>
              <a:t>The highest-priority system services tend to receive the most testing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38589" cy="100161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4EB3A2-622F-7CEC-2009-75A20B76FC40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 </a:t>
            </a:r>
          </a:p>
        </p:txBody>
      </p:sp>
    </p:spTree>
    <p:extLst>
      <p:ext uri="{BB962C8B-B14F-4D97-AF65-F5344CB8AC3E}">
        <p14:creationId xmlns:p14="http://schemas.microsoft.com/office/powerpoint/2010/main" val="247652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Rapid Application Development (RAD)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947" y="2024743"/>
            <a:ext cx="10652865" cy="4349931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It is a type of incremental model. The developments are time-boxed, delivered, and then assembled into a working  prototype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In the RAD model, the components or functions are </a:t>
            </a:r>
            <a:r>
              <a:rPr lang="en-US" sz="2000" dirty="0">
                <a:solidFill>
                  <a:srgbClr val="C00000"/>
                </a:solidFill>
              </a:rPr>
              <a:t>developed in parallel </a:t>
            </a:r>
            <a:r>
              <a:rPr lang="en-US" sz="2000" dirty="0"/>
              <a:t>as if they were mini projects (frozen requirements in each increment)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 This can quickly give the customer something to see and use and to provide feedback</a:t>
            </a:r>
          </a:p>
          <a:p>
            <a:pPr>
              <a:buFont typeface="Wingdings" pitchFamily="2" charset="2"/>
              <a:buChar char="q"/>
            </a:pPr>
            <a:r>
              <a:rPr lang="en-GB" altLang="en-US" sz="2000" dirty="0"/>
              <a:t>Delivers a fully functional system in </a:t>
            </a:r>
            <a:r>
              <a:rPr lang="en-GB" altLang="en-US" sz="2000" dirty="0">
                <a:solidFill>
                  <a:srgbClr val="C00000"/>
                </a:solidFill>
              </a:rPr>
              <a:t>90 days</a:t>
            </a:r>
            <a:r>
              <a:rPr lang="en-GB" altLang="en-US" sz="2000" dirty="0"/>
              <a:t>, give or take 30 days</a:t>
            </a:r>
            <a:r>
              <a:rPr lang="en-US" sz="2000" dirty="0"/>
              <a:t> 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GB" altLang="en-US" sz="2000" dirty="0"/>
              <a:t>Phases of RAD are: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altLang="en-US" sz="2000" dirty="0">
                <a:solidFill>
                  <a:srgbClr val="0070C0"/>
                </a:solidFill>
              </a:rPr>
              <a:t>Requirements Planning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altLang="en-US" sz="2000" dirty="0">
                <a:solidFill>
                  <a:srgbClr val="0070C0"/>
                </a:solidFill>
              </a:rPr>
              <a:t>User Design </a:t>
            </a:r>
            <a:r>
              <a:rPr lang="en-GB" altLang="en-US" sz="2000" dirty="0"/>
              <a:t>(user interacts with the system analysts)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altLang="en-US" sz="2000" dirty="0">
                <a:solidFill>
                  <a:srgbClr val="0070C0"/>
                </a:solidFill>
              </a:rPr>
              <a:t>Construction</a:t>
            </a:r>
            <a:r>
              <a:rPr lang="en-GB" altLang="en-US" sz="2000" dirty="0">
                <a:solidFill>
                  <a:srgbClr val="FF0000"/>
                </a:solidFill>
              </a:rPr>
              <a:t> </a:t>
            </a:r>
            <a:r>
              <a:rPr lang="en-GB" altLang="en-US" sz="2000" dirty="0"/>
              <a:t> (program and application development)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altLang="en-US" sz="2000" dirty="0">
                <a:solidFill>
                  <a:srgbClr val="0070C0"/>
                </a:solidFill>
              </a:rPr>
              <a:t>Cutover</a:t>
            </a:r>
            <a:r>
              <a:rPr lang="en-GB" altLang="en-US" sz="2000" dirty="0">
                <a:solidFill>
                  <a:srgbClr val="FF0000"/>
                </a:solidFill>
              </a:rPr>
              <a:t> </a:t>
            </a:r>
            <a:r>
              <a:rPr lang="en-GB" altLang="en-US" sz="2000" dirty="0"/>
              <a:t>(testing, changeover to new system, user training)</a:t>
            </a:r>
            <a:endParaRPr lang="en-US" sz="2200" b="1" dirty="0"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64714" cy="1053864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6D9ECC-68FF-8D7D-811B-14DD60441EAC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 </a:t>
            </a:r>
          </a:p>
        </p:txBody>
      </p:sp>
    </p:spTree>
    <p:extLst>
      <p:ext uri="{BB962C8B-B14F-4D97-AF65-F5344CB8AC3E}">
        <p14:creationId xmlns:p14="http://schemas.microsoft.com/office/powerpoint/2010/main" val="137332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Rational Unified Process (RUP)</a:t>
            </a:r>
            <a:endParaRPr lang="en-US" dirty="0">
              <a:latin typeface="Bell MT" pitchFamily="18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38589" cy="100161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7" y="1920239"/>
            <a:ext cx="11299372" cy="4715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9773-2BDA-ACC8-8895-B0E381214C7B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 </a:t>
            </a:r>
          </a:p>
        </p:txBody>
      </p:sp>
    </p:spTree>
    <p:extLst>
      <p:ext uri="{BB962C8B-B14F-4D97-AF65-F5344CB8AC3E}">
        <p14:creationId xmlns:p14="http://schemas.microsoft.com/office/powerpoint/2010/main" val="64716826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805</Words>
  <Application>Microsoft Office PowerPoint</Application>
  <PresentationFormat>Widescreen</PresentationFormat>
  <Paragraphs>100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ＭＳ Ｐゴシック</vt:lpstr>
      <vt:lpstr>Bell MT</vt:lpstr>
      <vt:lpstr>Calibri</vt:lpstr>
      <vt:lpstr>Gill Sans MT</vt:lpstr>
      <vt:lpstr>Wingdings</vt:lpstr>
      <vt:lpstr>Wingdings 2</vt:lpstr>
      <vt:lpstr>Dividend</vt:lpstr>
      <vt:lpstr>PowerPoint Presentation</vt:lpstr>
      <vt:lpstr>Software process</vt:lpstr>
      <vt:lpstr>Waterfall model</vt:lpstr>
      <vt:lpstr>V - model</vt:lpstr>
      <vt:lpstr>Prototyping model</vt:lpstr>
      <vt:lpstr>Incremental development</vt:lpstr>
      <vt:lpstr>Incremental development</vt:lpstr>
      <vt:lpstr>Rapid Application Development (RAD)</vt:lpstr>
      <vt:lpstr>Rational Unified Process (RUP)</vt:lpstr>
      <vt:lpstr>Risk profile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Ch.02 - Software Developmnet Process Model</dc:title>
  <dc:subject>Software Engineering</dc:subject>
  <dc:creator>M. Mahmudul Hasan</dc:creator>
  <cp:lastModifiedBy>Jubayer Ahamed</cp:lastModifiedBy>
  <cp:revision>19</cp:revision>
  <dcterms:created xsi:type="dcterms:W3CDTF">2019-05-13T08:37:20Z</dcterms:created>
  <dcterms:modified xsi:type="dcterms:W3CDTF">2025-07-16T07:33:06Z</dcterms:modified>
</cp:coreProperties>
</file>