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7998BC-1E92-4FE6-8676-E3142372DC30}">
  <a:tblStyle styleId="{587998BC-1E92-4FE6-8676-E3142372DC3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aa902328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aa902328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4aa902328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30c3b9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30c3b9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6d30c3b9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d30c3b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d30c3b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6d30c3b9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4b94f2e6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4b94f2e6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54b94f2e6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4b94f2e6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4b94f2e6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54b94f2e6_1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4b94f2e6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4b94f2e6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54b94f2e6_1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4b94f2e6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4b94f2e6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54b94f2e6_1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4b94f2e6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4b94f2e6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54b94f2e6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4b94f2e6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4b94f2e6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54b94f2e6_1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4b94f2e6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4b94f2e6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54b94f2e6_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4b94f2e6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4b94f2e6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54b94f2e6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4b94f2e6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4b94f2e6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54b94f2e6_1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4b94f2e6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4b94f2e6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54b94f2e6_1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4b94f2e6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4b94f2e6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54b94f2e6_1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4b94f2e6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4b94f2e6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54b94f2e6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4b94f2e6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4b94f2e6_1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54b94f2e6_1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4b94f2e6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4b94f2e6_1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54b94f2e6_1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4b94f2e6_1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4b94f2e6_1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54b94f2e6_1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4b94f2e6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4b94f2e6_1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54b94f2e6_1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4b94f2e6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4b94f2e6_1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54b94f2e6_1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4b94f2e6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4b94f2e6_1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54b94f2e6_1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4b94f2e6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4b94f2e6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54b94f2e6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4b94f2e6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4b94f2e6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54b94f2e6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6d30c3b9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6d30c3b9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6d30c3b9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d30c3b9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6d30c3b9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6d30c3b9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13813daf2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13813daf2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13813daf2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13813daf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13813daf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13813daf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d30c3b9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d30c3b9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6d30c3b9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54b94f2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54b94f2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54b94f2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5475f16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5475f16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5475f16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54b94f2e6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54b94f2e6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554b94f2e6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5475f162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5475f162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55475f162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c56bded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c56bded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4ec56bded3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4b94f2e6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4b94f2e6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54b94f2e6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4b94f2e6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4b94f2e6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54b94f2e6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4b94f2e6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4b94f2e6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54b94f2e6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1907706" y="2481881"/>
            <a:ext cx="53285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Aviation Data Analysis using Apache Hive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1907704" y="1267986"/>
            <a:ext cx="53285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CAPSTONE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</p:txBody>
      </p:sp>
      <p:sp>
        <p:nvSpPr>
          <p:cNvPr id="31" name="Google Shape;31;p6">
            <a:hlinkClick r:id="rId3"/>
          </p:cNvPr>
          <p:cNvSpPr txBox="1"/>
          <p:nvPr/>
        </p:nvSpPr>
        <p:spPr>
          <a:xfrm>
            <a:off x="1763688" y="2957113"/>
            <a:ext cx="53285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F3F3F"/>
                </a:solidFill>
              </a:rPr>
              <a:t>COMPREHENSIVE</a:t>
            </a:r>
            <a:r>
              <a:rPr b="0" i="0" lang="en-US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(Assessment)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400"/>
              <a:t>Problem Statement - 1</a:t>
            </a:r>
            <a:endParaRPr sz="2400"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1925388" y="1224849"/>
            <a:ext cx="69129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ourier New"/>
              <a:buChar char="●"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hive&gt; Load Data inpath '/tmp/DelayedFlights.csv' INTO Table aviation;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ourier New"/>
              <a:buChar char="●"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hive&gt; Select Dest,count(Dest) as VistedCount from aviation group by Dest order by VistedCount desc limit 5;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	108984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ATL	106898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DFW	70657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	63003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LAX	59969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 - 2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1990050" y="994551"/>
            <a:ext cx="6912900" cy="36654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28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hive&gt; select month,count(cancelled) as FlightsCancelled from aviation where Cancelled=1 AND CancellationCode='B' group by month order by FlightsCancelled desc limit 1;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	250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Problem Statement - 3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990050" y="884401"/>
            <a:ext cx="6912900" cy="37755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28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hive&gt; select origin, AVG(depdelay)from aviation where distance &gt; 2000 group by origin </a:t>
            </a: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desc limit 10;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15.44		EWR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12.43		IAD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11.93		BOS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11.54		ANC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11.12		BWI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11.04		PIT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9.45		MCO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8.20		SAN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7.32		SLC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5.35		SJC</a:t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 - 4 </a:t>
            </a:r>
            <a:endParaRPr sz="2400"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1990050" y="884401"/>
            <a:ext cx="6912900" cy="37755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28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hive&gt; </a:t>
            </a:r>
            <a:r>
              <a:rPr i="1" lang="en-US" sz="115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elect origin,dest,count(diversion) as </a:t>
            </a:r>
            <a:r>
              <a:rPr lang="en-US" sz="11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FlightsCancelled</a:t>
            </a: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from aviation where diversion = 1 group by origin,dest order by </a:t>
            </a:r>
            <a:r>
              <a:rPr lang="en-US" sz="1100">
                <a:solidFill>
                  <a:srgbClr val="24292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FlightsCancelled</a:t>
            </a: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desc limit 10;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	LGA	39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DAL	HOU	35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DFW	LGA	33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ATL	LGA	32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MTA	LGA	31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SLC	SUN	31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	SNA	30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BUR	JFK	29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HRL	HOU	28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BUR	DFW	25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7"/>
          <p:cNvGraphicFramePr/>
          <p:nvPr/>
        </p:nvGraphicFramePr>
        <p:xfrm>
          <a:off x="251522" y="1275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{587998BC-1E92-4FE6-8676-E3142372DC30}</a:tableStyleId>
              </a:tblPr>
              <a:tblGrid>
                <a:gridCol w="936100"/>
                <a:gridCol w="2491475"/>
                <a:gridCol w="1036925"/>
                <a:gridCol w="2390675"/>
                <a:gridCol w="1713800"/>
              </a:tblGrid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S.No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</a:t>
                      </a:r>
                      <a:r>
                        <a:rPr lang="en-US" sz="1800"/>
                        <a:t> 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Phone 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Tavva GNRSN Prudhvith       (C5)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tavvag.narasimha@st.niituniversity.in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7989846205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Pisupati VNSSK Chaitanya      (C4)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085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Pisupativ.chaitanya@st.niituniversity.in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9660818556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CVN Sai Koushik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  (C4)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Chimakurthiv.k@st.niituniversity.in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9929628697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Kattekola Vaishnavi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  (C4)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Kattekola.vaishnavi@st.niituniversity.in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9849944301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8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Batchu Naga Mahitha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  (C4)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BatchuN.Mahitha@st.niituniversity.in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7023908759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" name="Google Shape;38;p7"/>
          <p:cNvSpPr/>
          <p:nvPr/>
        </p:nvSpPr>
        <p:spPr>
          <a:xfrm>
            <a:off x="254474" y="195486"/>
            <a:ext cx="51845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 Details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0972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4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658472" y="362075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400"/>
              <a:t>Project Description</a:t>
            </a:r>
            <a:endParaRPr sz="2400"/>
          </a:p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964181" y="1246475"/>
            <a:ext cx="69129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24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To perform aviation data analysis for gaining some insights on the world’s Airline data using Apache Hive.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243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43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2439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The visualization of the data shows some outputs that exist between flight diversions and flight distance, flight cancellation and flight distance.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solidFill>
                  <a:srgbClr val="000000"/>
                </a:solidFill>
              </a:rPr>
              <a:t>The main purpose of the project is to explore the data sets by analyzing with different tools and technologies to give the solutions for different aviation problems.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24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43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3048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45" y="152406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3F3F3F"/>
                </a:solidFill>
              </a:rPr>
              <a:t>‹#›</a:t>
            </a:fld>
            <a:endParaRPr sz="1300">
              <a:solidFill>
                <a:srgbClr val="3F3F3F"/>
              </a:solidFill>
            </a:endParaRPr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 -1 Using PIG</a:t>
            </a:r>
            <a:endParaRPr sz="2400"/>
          </a:p>
        </p:txBody>
      </p:sp>
      <p:sp>
        <p:nvSpPr>
          <p:cNvPr id="256" name="Google Shape;256;p37"/>
          <p:cNvSpPr txBox="1"/>
          <p:nvPr>
            <p:ph idx="2" type="body"/>
          </p:nvPr>
        </p:nvSpPr>
        <p:spPr>
          <a:xfrm>
            <a:off x="405875" y="1164573"/>
            <a:ext cx="8496900" cy="36396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Q1. Top 5 visited destination.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load '/user/tmp/DelayedFlights.csv' USING org.apache.pig.piggybank.storage.CSVExcelStorage(',','NO_MULTILINE','UNIX','SKIP_INPUT_HEADER');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foreach A generate (int)$1 as year, (int)$10 as flight_num, (chararray)$17 as origin,(chararray) $18 as dest;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filter B by dest is not null;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group C by dest;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 = foreach D generate group, COUNT(C.dest);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order E by $1 DESC;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LIMIT F 5;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 -2 </a:t>
            </a:r>
            <a:endParaRPr sz="2400"/>
          </a:p>
        </p:txBody>
      </p:sp>
      <p:sp>
        <p:nvSpPr>
          <p:cNvPr id="263" name="Google Shape;263;p38"/>
          <p:cNvSpPr txBox="1"/>
          <p:nvPr>
            <p:ph idx="2" type="body"/>
          </p:nvPr>
        </p:nvSpPr>
        <p:spPr>
          <a:xfrm>
            <a:off x="405875" y="1183973"/>
            <a:ext cx="8496900" cy="36201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Q2 Which month has the most number of cancellations due to bad weather?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= load '/user/tmp/DelayedFlights.csv' USING org.apache.pig.piggybank.storage.CSVExcelStorage(',','NO_MULTILINE','UNIX','SKIP_INPUT_HEADER');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 = foreach A generate (int)$2 as month,(int)$10 as flight_num,(int)$22 as cancelled,(chararray)$23 as cancel_code;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 = filter B by cancelled == 1 AND cancel_code =='B';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 = group C by month;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 = foreach D generate group, COUNT(C.cancelled);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F= order E by $1 DESC;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Result = limit F 1;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dump Result;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Problem Statement -3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323550" y="920525"/>
            <a:ext cx="8496900" cy="44412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Q3 Top ten origins with the highest Average departure delay</a:t>
            </a:r>
            <a:endParaRPr sz="115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= load '/user/tmp/DelayedFlights.csv' USING </a:t>
            </a: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 org.apache.pig.piggybank.storage.CSVExcelStorage(',','NO_MULTILINE','UNIX','SKIP_INPUT_HEADER');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B1 = foreach A generate (int)$16 as dep_delay, (chararray)$17 as origin;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C1 = filter B1 by (dep_delay is not null) AND (origin is not null);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D1 = group C1 by origin;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E1 = foreach D1 generate group, AVG(C1.dep_delay);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Result = order E1 by $1 DESC;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Top_ten = limit Result 10;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Lookup = </a:t>
            </a:r>
            <a:r>
              <a:rPr lang="en-US" sz="11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load '/user/tmp/DelayedFlights.csv' USING </a:t>
            </a: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 org.apache.pig.piggybank.storage.CSVExcelStorage(',','NO_MULTILINE','UNIX','SKIP_INPUT_HEADER');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Lookup1 = foreach Lookup generate (chararray)$0 as origin, (chararray)$2 as city, (chararray)$4 as country;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Joined = join Lookup1 by origin, Top_ten by $0;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Final = foreach Joined generate $0,$1,$2,$4;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Final_Result = ORDER Final by $3 DESC;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dump Final_Result;</a:t>
            </a:r>
            <a:endParaRPr sz="11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F3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Problem Statement -4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idx="2" type="body"/>
          </p:nvPr>
        </p:nvSpPr>
        <p:spPr>
          <a:xfrm>
            <a:off x="405875" y="984525"/>
            <a:ext cx="8496900" cy="40167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Q4 Which route (origin &amp; destination) has seen the maximum diversion?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 = load '/user/tmp/DelayedFlights.csv' USING </a:t>
            </a: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 org.apache.pig.piggybank.storage.CSVExcelStorage(',','NO_MULTILINE','UNIX','SKIP_INPUT_HEADER');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B = FOREACH A GENERATE (chararray)$17 as origin, (chararray)$18 as dest, (int)$24 as diversion;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C = FILTER B BY (origin is not null) AND (dest is not null) AND (diversion == 1);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D = GROUP C by (origin,dest);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E = FOREACH D generate group, COUNT(C.diversion);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F = ORDER E BY $1 DESC;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Result = limit F 10;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B36"/>
                </a:solidFill>
                <a:latin typeface="Courier New"/>
                <a:ea typeface="Courier New"/>
                <a:cs typeface="Courier New"/>
                <a:sym typeface="Courier New"/>
              </a:rPr>
              <a:t>dump Result;</a:t>
            </a:r>
            <a:endParaRPr sz="1200">
              <a:solidFill>
                <a:srgbClr val="3F3B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2F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Outputs of these 4 questions are same as the outputs of hive</a:t>
            </a:r>
            <a:endParaRPr sz="1100">
              <a:solidFill>
                <a:srgbClr val="2C2F3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Analysis</a:t>
            </a:r>
            <a:endParaRPr sz="2400"/>
          </a:p>
        </p:txBody>
      </p:sp>
      <p:sp>
        <p:nvSpPr>
          <p:cNvPr id="287" name="Google Shape;287;p41"/>
          <p:cNvSpPr txBox="1"/>
          <p:nvPr>
            <p:ph idx="2" type="body"/>
          </p:nvPr>
        </p:nvSpPr>
        <p:spPr>
          <a:xfrm>
            <a:off x="405875" y="1217023"/>
            <a:ext cx="8496900" cy="35871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SNO		PIG		HIVE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Q1		89.212	57.403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Q2		112.343	67.454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Q3		115.673	64.143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Q4		112.935	63.343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Analysis</a:t>
            </a:r>
            <a:endParaRPr sz="2400"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50" y="1621925"/>
            <a:ext cx="4219625" cy="2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Analysis</a:t>
            </a:r>
            <a:endParaRPr sz="2400"/>
          </a:p>
        </p:txBody>
      </p:sp>
      <p:sp>
        <p:nvSpPr>
          <p:cNvPr id="303" name="Google Shape;303;p43"/>
          <p:cNvSpPr txBox="1"/>
          <p:nvPr>
            <p:ph idx="2" type="body"/>
          </p:nvPr>
        </p:nvSpPr>
        <p:spPr>
          <a:xfrm>
            <a:off x="405875" y="1296973"/>
            <a:ext cx="8496900" cy="35070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</a:rPr>
              <a:t>Hive is faster than Pig, We performed the same queries with both hive and pig. We found Hive is almost 2 -3 faster than pig in the same environment ( Same number of nodes, same data, same operation of count, same settings).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 From the comparative study, the performance of the Hive is found to be more effective and time efficient for data processing as compared to Pig for the same dataset. 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Challenges Faced</a:t>
            </a:r>
            <a:endParaRPr sz="2400"/>
          </a:p>
        </p:txBody>
      </p:sp>
      <p:sp>
        <p:nvSpPr>
          <p:cNvPr id="311" name="Google Shape;311;p44"/>
          <p:cNvSpPr txBox="1"/>
          <p:nvPr>
            <p:ph idx="2" type="body"/>
          </p:nvPr>
        </p:nvSpPr>
        <p:spPr>
          <a:xfrm>
            <a:off x="1925375" y="1659700"/>
            <a:ext cx="6912900" cy="21246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Loading Data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Analysing Data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Cleaning Data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VirtualBox Usage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3549" l="0" r="2714" t="0"/>
          <a:stretch/>
        </p:blipFill>
        <p:spPr>
          <a:xfrm>
            <a:off x="1112750" y="941125"/>
            <a:ext cx="6880676" cy="41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Conclusion</a:t>
            </a:r>
            <a:endParaRPr sz="2400"/>
          </a:p>
        </p:txBody>
      </p:sp>
      <p:sp>
        <p:nvSpPr>
          <p:cNvPr id="319" name="Google Shape;319;p45"/>
          <p:cNvSpPr txBox="1"/>
          <p:nvPr>
            <p:ph idx="2" type="body"/>
          </p:nvPr>
        </p:nvSpPr>
        <p:spPr>
          <a:xfrm>
            <a:off x="1990050" y="962364"/>
            <a:ext cx="6912900" cy="36978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Statements using Hive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Statements using Pig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Understanding using R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Performance analysis for PIG and HIVE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Spring application for usage of tools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179500" y="2093974"/>
            <a:ext cx="84969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                                         </a:t>
            </a:r>
            <a:r>
              <a:rPr b="1" lang="en-US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0" y="0"/>
            <a:ext cx="91440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Word Count Using Pig</a:t>
            </a:r>
            <a:endParaRPr sz="2400"/>
          </a:p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05880" y="1808261"/>
            <a:ext cx="8496900" cy="29958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lines = LOAD '/user/hadoop/HDFS_File.txt' AS (line:chararray);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words = FOREACH lines GENERATE FLATTEN(TOKENIZE(line)) as word;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grouped = GROUP words BY word;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wordcount = FOREACH grouped GENERATE group, COUNT(words);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/>
              <a:t>DUMP wordcount;</a:t>
            </a:r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75" y="2899225"/>
            <a:ext cx="3080575" cy="2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</a:t>
            </a:r>
            <a:endParaRPr sz="2400"/>
          </a:p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1824811" y="1314566"/>
            <a:ext cx="6912900" cy="3230700"/>
          </a:xfrm>
          <a:prstGeom prst="rect">
            <a:avLst/>
          </a:prstGeom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Find out the top 5 most visited destinations.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Which month has seen the most number of cancellations due to bad weather?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Top ten origins with the highest Average departure delay.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Which route (origin &amp; destination) has seen the maximum diversion?</a:t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42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8" y="595199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