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739" r:id="rId2"/>
    <p:sldId id="773" r:id="rId3"/>
    <p:sldId id="774" r:id="rId4"/>
    <p:sldId id="775" r:id="rId5"/>
    <p:sldId id="777" r:id="rId6"/>
    <p:sldId id="798" r:id="rId7"/>
    <p:sldId id="776" r:id="rId8"/>
    <p:sldId id="778" r:id="rId9"/>
    <p:sldId id="779" r:id="rId10"/>
    <p:sldId id="780" r:id="rId11"/>
    <p:sldId id="782" r:id="rId12"/>
    <p:sldId id="781" r:id="rId13"/>
    <p:sldId id="786" r:id="rId14"/>
    <p:sldId id="783" r:id="rId15"/>
    <p:sldId id="784" r:id="rId16"/>
    <p:sldId id="790" r:id="rId17"/>
    <p:sldId id="791" r:id="rId18"/>
    <p:sldId id="792" r:id="rId19"/>
    <p:sldId id="793" r:id="rId20"/>
    <p:sldId id="799" r:id="rId21"/>
    <p:sldId id="800" r:id="rId22"/>
    <p:sldId id="801" r:id="rId23"/>
    <p:sldId id="802" r:id="rId24"/>
    <p:sldId id="803" r:id="rId25"/>
    <p:sldId id="80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AC34"/>
    <a:srgbClr val="C67A48"/>
    <a:srgbClr val="786CAE"/>
    <a:srgbClr val="6EB5AF"/>
    <a:srgbClr val="8FC320"/>
    <a:srgbClr val="33CCCC"/>
    <a:srgbClr val="B5D14F"/>
    <a:srgbClr val="EB5405"/>
    <a:srgbClr val="FFE33A"/>
    <a:srgbClr val="467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8058" autoAdjust="0"/>
  </p:normalViewPr>
  <p:slideViewPr>
    <p:cSldViewPr>
      <p:cViewPr>
        <p:scale>
          <a:sx n="87" d="100"/>
          <a:sy n="87" d="100"/>
        </p:scale>
        <p:origin x="-486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4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2019/11/5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2019/11/5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3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484784"/>
            <a:ext cx="8064500" cy="3036931"/>
          </a:xfrm>
          <a:ln w="19050" cmpd="sng">
            <a:gradFill>
              <a:gsLst>
                <a:gs pos="0">
                  <a:schemeClr val="bg1"/>
                </a:gs>
                <a:gs pos="68000">
                  <a:srgbClr val="BE2856"/>
                </a:gs>
                <a:gs pos="100000">
                  <a:srgbClr val="3D3B5F"/>
                </a:gs>
              </a:gsLst>
              <a:lin ang="4200000" scaled="0"/>
            </a:gradFill>
          </a:ln>
        </p:spPr>
        <p:txBody>
          <a:bodyPr lIns="252000" tIns="360000" rIns="180000" bIns="72000">
            <a:spAutoFit/>
          </a:bodyPr>
          <a:lstStyle>
            <a:lvl1pPr>
              <a:lnSpc>
                <a:spcPts val="2400"/>
              </a:lnSpc>
              <a:defRPr sz="2200" b="0">
                <a:solidFill>
                  <a:schemeClr val="tx1"/>
                </a:solidFill>
              </a:defRPr>
            </a:lvl1pPr>
            <a:lvl2pPr>
              <a:defRPr>
                <a:solidFill>
                  <a:srgbClr val="8FC32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5pPr>
              <a:buClr>
                <a:srgbClr val="B5D14F"/>
              </a:buCl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4"/>
            <a:endParaRPr lang="zh-TW" altLang="en-US" dirty="0"/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1196753"/>
            <a:ext cx="4680520" cy="504056"/>
          </a:xfrm>
          <a:gradFill flip="none" rotWithShape="1"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14400000" scaled="0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0000" tIns="72000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grpSp>
        <p:nvGrpSpPr>
          <p:cNvPr id="17" name="群組 16"/>
          <p:cNvGrpSpPr/>
          <p:nvPr userDrawn="1"/>
        </p:nvGrpSpPr>
        <p:grpSpPr>
          <a:xfrm>
            <a:off x="642412" y="6200929"/>
            <a:ext cx="1049268" cy="503533"/>
            <a:chOff x="899592" y="6237835"/>
            <a:chExt cx="1049268" cy="503533"/>
          </a:xfrm>
        </p:grpSpPr>
        <p:sp>
          <p:nvSpPr>
            <p:cNvPr id="18" name="弧形向右箭號 17"/>
            <p:cNvSpPr/>
            <p:nvPr/>
          </p:nvSpPr>
          <p:spPr>
            <a:xfrm rot="612716">
              <a:off x="899592" y="6237835"/>
              <a:ext cx="440592" cy="503533"/>
            </a:xfrm>
            <a:prstGeom prst="curvedRightArrow">
              <a:avLst/>
            </a:prstGeom>
            <a:gradFill>
              <a:gsLst>
                <a:gs pos="0">
                  <a:schemeClr val="bg1"/>
                </a:gs>
                <a:gs pos="50000">
                  <a:srgbClr val="BE2856"/>
                </a:gs>
                <a:gs pos="100000">
                  <a:srgbClr val="3D3B5F"/>
                </a:gs>
              </a:gsLst>
              <a:lin ang="3600000" scaled="0"/>
            </a:gradFill>
            <a:ln w="952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40748" y="6304512"/>
              <a:ext cx="1008112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3D3B5F"/>
                  </a:solidFill>
                </a:rPr>
                <a:t>續下頁</a:t>
              </a:r>
              <a:endParaRPr lang="zh-TW" altLang="en-US" sz="1400" b="1" dirty="0">
                <a:solidFill>
                  <a:srgbClr val="3D3B5F"/>
                </a:solidFill>
              </a:endParaRPr>
            </a:p>
          </p:txBody>
        </p:sp>
      </p:grpSp>
      <p:cxnSp>
        <p:nvCxnSpPr>
          <p:cNvPr id="8" name="直線單箭頭接點 7"/>
          <p:cNvCxnSpPr/>
          <p:nvPr userDrawn="1"/>
        </p:nvCxnSpPr>
        <p:spPr>
          <a:xfrm>
            <a:off x="1979712" y="6021288"/>
            <a:ext cx="360040" cy="648072"/>
          </a:xfrm>
          <a:prstGeom prst="straightConnector1">
            <a:avLst/>
          </a:prstGeom>
          <a:ln>
            <a:solidFill>
              <a:srgbClr val="BE285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2627784" y="6237312"/>
            <a:ext cx="2232248" cy="0"/>
          </a:xfrm>
          <a:prstGeom prst="line">
            <a:avLst/>
          </a:prstGeom>
          <a:ln w="38100" cmpd="sng">
            <a:solidFill>
              <a:srgbClr val="BE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292080" y="5949280"/>
            <a:ext cx="360040" cy="432048"/>
          </a:xfrm>
          <a:prstGeom prst="rect">
            <a:avLst/>
          </a:prstGeom>
          <a:solidFill>
            <a:srgbClr val="467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68144" y="5949280"/>
            <a:ext cx="360040" cy="432048"/>
          </a:xfrm>
          <a:prstGeom prst="rect">
            <a:avLst/>
          </a:prstGeom>
          <a:solidFill>
            <a:srgbClr val="8F3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 userDrawn="1"/>
        </p:nvGrpSpPr>
        <p:grpSpPr>
          <a:xfrm>
            <a:off x="6732240" y="5605200"/>
            <a:ext cx="579124" cy="646331"/>
            <a:chOff x="6732240" y="5605200"/>
            <a:chExt cx="579124" cy="646331"/>
          </a:xfrm>
          <a:solidFill>
            <a:srgbClr val="8FC320"/>
          </a:solidFill>
        </p:grpSpPr>
        <p:sp>
          <p:nvSpPr>
            <p:cNvPr id="12" name="橢圓形圖說文字 11"/>
            <p:cNvSpPr/>
            <p:nvPr userDrawn="1"/>
          </p:nvSpPr>
          <p:spPr>
            <a:xfrm flipH="1">
              <a:off x="6732240" y="5622113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13" name="文字方塊 12"/>
            <p:cNvSpPr txBox="1"/>
            <p:nvPr userDrawn="1"/>
          </p:nvSpPr>
          <p:spPr>
            <a:xfrm>
              <a:off x="6778800" y="5605200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bg2"/>
                  </a:solidFill>
                </a:rPr>
                <a:t>回</a:t>
              </a:r>
              <a:endParaRPr lang="en-US" altLang="zh-TW" sz="2400" b="1" dirty="0" smtClean="0">
                <a:solidFill>
                  <a:schemeClr val="bg2"/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bg2"/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668344" y="6021288"/>
            <a:ext cx="1249200" cy="468000"/>
          </a:xfrm>
          <a:gradFill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36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9"/>
          <p:cNvSpPr>
            <a:spLocks noGrp="1"/>
          </p:cNvSpPr>
          <p:nvPr>
            <p:ph type="body" sz="quarter" idx="17"/>
          </p:nvPr>
        </p:nvSpPr>
        <p:spPr>
          <a:xfrm>
            <a:off x="857224" y="4286256"/>
            <a:ext cx="8072494" cy="1143008"/>
          </a:xfrm>
          <a:noFill/>
          <a:ln w="12700" cap="rnd">
            <a:noFill/>
            <a:round/>
          </a:ln>
          <a:effectLst/>
        </p:spPr>
        <p:txBody>
          <a:bodyPr lIns="0" tIns="0" rIns="0" bIns="0" numCol="2" anchor="ctr" anchorCtr="0">
            <a:noAutofit/>
          </a:bodyPr>
          <a:lstStyle>
            <a:lvl1pPr>
              <a:lnSpc>
                <a:spcPts val="2400"/>
              </a:lnSpc>
              <a:spcBef>
                <a:spcPts val="500"/>
              </a:spcBef>
              <a:defRPr kumimoji="0" lang="zh-TW" altLang="en-US" sz="2000" b="1" u="non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6"/>
          </p:nvPr>
        </p:nvSpPr>
        <p:spPr>
          <a:xfrm>
            <a:off x="3500430" y="1142984"/>
            <a:ext cx="5357850" cy="1565366"/>
          </a:xfrm>
          <a:noFill/>
          <a:ln w="15875" cap="rnd">
            <a:noFill/>
            <a:round/>
          </a:ln>
          <a:effectLst/>
        </p:spPr>
        <p:txBody>
          <a:bodyPr lIns="144000" tIns="72000" rIns="288000" anchor="ctr" anchorCtr="0">
            <a:noAutofit/>
          </a:bodyPr>
          <a:lstStyle>
            <a:lvl1pPr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1071538" y="3357562"/>
            <a:ext cx="7786742" cy="714380"/>
          </a:xfrm>
          <a:effectLst/>
        </p:spPr>
        <p:txBody>
          <a:bodyPr anchor="ctr" anchorCtr="0">
            <a:no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defRPr sz="4400" b="1" u="none" cap="none" spc="0" baseline="0">
                <a:ln w="15875">
                  <a:noFill/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TW" altLang="en-US" dirty="0" smtClean="0"/>
              <a:t>按一以輯母片文字樣式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 flipV="1">
            <a:off x="71470" y="2857496"/>
            <a:ext cx="9000000" cy="3000396"/>
          </a:xfrm>
          <a:prstGeom prst="rect">
            <a:avLst/>
          </a:prstGeom>
          <a:noFill/>
          <a:ln w="76200">
            <a:solidFill>
              <a:srgbClr val="3EA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 userDrawn="1"/>
        </p:nvSpPr>
        <p:spPr>
          <a:xfrm flipV="1">
            <a:off x="755576" y="2564936"/>
            <a:ext cx="2357454" cy="288000"/>
          </a:xfrm>
          <a:prstGeom prst="rect">
            <a:avLst/>
          </a:prstGeom>
          <a:solidFill>
            <a:srgbClr val="3EAC34"/>
          </a:solidFill>
          <a:ln w="38100">
            <a:solidFill>
              <a:srgbClr val="3EA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1052198" y="2065408"/>
            <a:ext cx="1800200" cy="863526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100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1364512"/>
            <a:ext cx="8280000" cy="5160832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lnSpc>
                <a:spcPts val="2800"/>
              </a:lnSpc>
              <a:spcAft>
                <a:spcPts val="200"/>
              </a:spcAft>
              <a:defRPr/>
            </a:lvl4pPr>
            <a:lvl5pPr>
              <a:lnSpc>
                <a:spcPts val="2800"/>
              </a:lnSpc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56459"/>
            <a:chOff x="8286776" y="6160557"/>
            <a:chExt cx="579124" cy="65645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3EAC34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7068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8" name="標題版面配置區 21"/>
          <p:cNvSpPr>
            <a:spLocks noGrp="1"/>
          </p:cNvSpPr>
          <p:nvPr>
            <p:ph type="title"/>
          </p:nvPr>
        </p:nvSpPr>
        <p:spPr>
          <a:xfrm>
            <a:off x="422936" y="764704"/>
            <a:ext cx="8325528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054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lnSpc>
                <a:spcPts val="2800"/>
              </a:lnSpc>
              <a:spcAft>
                <a:spcPts val="200"/>
              </a:spcAft>
              <a:defRPr/>
            </a:lvl4pPr>
            <a:lvl5pPr>
              <a:lnSpc>
                <a:spcPts val="2800"/>
              </a:lnSpc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227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786CAE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100834"/>
            <a:ext cx="8280000" cy="540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>
              <a:defRPr>
                <a:solidFill>
                  <a:srgbClr val="C67A48"/>
                </a:solidFill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999" y="648000"/>
            <a:ext cx="4067993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648000"/>
            <a:ext cx="3960812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007999"/>
            <a:ext cx="4067992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1008000"/>
            <a:ext cx="3960000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範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268072"/>
            <a:ext cx="8064500" cy="1728880"/>
          </a:xfrm>
          <a:ln w="19050" cmpd="sng">
            <a:gradFill>
              <a:gsLst>
                <a:gs pos="0">
                  <a:schemeClr val="bg1"/>
                </a:gs>
                <a:gs pos="68000">
                  <a:srgbClr val="EB5405"/>
                </a:gs>
                <a:gs pos="100000">
                  <a:srgbClr val="EB5405"/>
                </a:gs>
              </a:gsLst>
              <a:lin ang="4200000" scaled="0"/>
            </a:gradFill>
          </a:ln>
        </p:spPr>
        <p:txBody>
          <a:bodyPr wrap="square" lIns="252000" tIns="360000" rIns="180000" bIns="72000">
            <a:noAutofit/>
          </a:bodyPr>
          <a:lstStyle>
            <a:lvl1pPr>
              <a:lnSpc>
                <a:spcPts val="2400"/>
              </a:lnSpc>
              <a:spcBef>
                <a:spcPts val="600"/>
              </a:spcBef>
              <a:defRPr sz="18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987970"/>
            <a:ext cx="4383998" cy="488201"/>
          </a:xfrm>
          <a:gradFill flip="none" rotWithShape="1">
            <a:gsLst>
              <a:gs pos="0">
                <a:schemeClr val="bg1"/>
              </a:gs>
              <a:gs pos="50000">
                <a:srgbClr val="EB5405"/>
              </a:gs>
              <a:gs pos="100000">
                <a:schemeClr val="accent6"/>
              </a:gs>
            </a:gsLst>
            <a:lin ang="14400000" scaled="0"/>
            <a:tileRect/>
          </a:gra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wrap="none" lIns="180000" tIns="72000" rIns="540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  <a:endParaRPr kumimoji="0" lang="en-US" altLang="zh-TW" dirty="0" smtClean="0"/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6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94" r:id="rId3"/>
    <p:sldLayoutId id="2147483693" r:id="rId4"/>
    <p:sldLayoutId id="2147483682" r:id="rId5"/>
    <p:sldLayoutId id="2147483677" r:id="rId6"/>
    <p:sldLayoutId id="2147483691" r:id="rId7"/>
    <p:sldLayoutId id="2147483692" r:id="rId8"/>
    <p:sldLayoutId id="2147483684" r:id="rId9"/>
    <p:sldLayoutId id="2147483690" r:id="rId1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ct val="1000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800" b="1" kern="1200">
          <a:solidFill>
            <a:srgbClr val="8FC320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AE2A7F"/>
        </a:buClr>
        <a:buSzPct val="90000"/>
        <a:buFontTx/>
        <a:buNone/>
        <a:defRPr kumimoji="0" sz="2500" b="1" u="dottedHeavy" kern="1200" baseline="0">
          <a:solidFill>
            <a:srgbClr val="C67A48"/>
          </a:solidFill>
          <a:latin typeface="+mj-ea"/>
          <a:ea typeface="+mj-ea"/>
          <a:cs typeface="+mn-cs"/>
        </a:defRPr>
      </a:lvl3pPr>
      <a:lvl4pPr marL="0" indent="-288000" algn="l" rtl="0" eaLnBrk="1" latinLnBrk="0" hangingPunct="1">
        <a:lnSpc>
          <a:spcPts val="2800"/>
        </a:lnSpc>
        <a:spcBef>
          <a:spcPts val="800"/>
        </a:spcBef>
        <a:spcAft>
          <a:spcPts val="0"/>
        </a:spcAft>
        <a:buClr>
          <a:srgbClr val="AE2A7F"/>
        </a:buClr>
        <a:buSzPct val="90000"/>
        <a:buFontTx/>
        <a:buNone/>
        <a:defRPr kumimoji="0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360000" marR="0" indent="-342900" algn="l" defTabSz="914400" rtl="0" eaLnBrk="1" fontAlgn="auto" latinLnBrk="0" hangingPunct="1">
        <a:lnSpc>
          <a:spcPts val="2800"/>
        </a:lnSpc>
        <a:spcBef>
          <a:spcPts val="600"/>
        </a:spcBef>
        <a:spcAft>
          <a:spcPts val="0"/>
        </a:spcAft>
        <a:buClrTx/>
        <a:buSzPct val="100000"/>
        <a:buFont typeface="+mj-lt"/>
        <a:buAutoNum type="arabicPeriod"/>
        <a:tabLst/>
        <a:defRPr kumimoji="0" sz="1800" b="0" kern="1200">
          <a:solidFill>
            <a:schemeClr val="tx1"/>
          </a:solidFill>
          <a:latin typeface="+mj-ea"/>
          <a:ea typeface="+mj-ea"/>
          <a:cs typeface="+mn-cs"/>
        </a:defRPr>
      </a:lvl5pPr>
      <a:lvl6pPr marL="360000" indent="-342000" algn="l" rtl="0" eaLnBrk="1" latinLnBrk="0" hangingPunct="1">
        <a:lnSpc>
          <a:spcPct val="100000"/>
        </a:lnSpc>
        <a:spcBef>
          <a:spcPts val="600"/>
        </a:spcBef>
        <a:buClr>
          <a:srgbClr val="C67A48"/>
        </a:buClr>
        <a:buFont typeface="Wingdings" pitchFamily="2" charset="2"/>
        <a:buChar char="n"/>
        <a:defRPr kumimoji="0" sz="18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1.2.2 Android </a:t>
            </a:r>
            <a:r>
              <a:rPr lang="zh-TW" altLang="en-US" dirty="0"/>
              <a:t>開發套件安裝步驟</a:t>
            </a:r>
          </a:p>
          <a:p>
            <a:pPr lvl="3"/>
            <a:r>
              <a:rPr lang="zh-TW" altLang="en-US" dirty="0"/>
              <a:t>完成了所有相關檔的下載之後，所有套件的安裝順序整理如下述步驟：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86036"/>
            <a:ext cx="5580112" cy="3350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88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1.3.1 </a:t>
            </a:r>
            <a:r>
              <a:rPr lang="zh-TW" altLang="en-US" dirty="0"/>
              <a:t>下載及安裝 </a:t>
            </a:r>
            <a:r>
              <a:rPr lang="en-US" altLang="zh-TW" dirty="0"/>
              <a:t>JDK</a:t>
            </a:r>
          </a:p>
          <a:p>
            <a:pPr lvl="2"/>
            <a:r>
              <a:rPr lang="zh-TW" altLang="en-US" dirty="0" smtClean="0"/>
              <a:t>安裝</a:t>
            </a:r>
            <a:r>
              <a:rPr lang="en-US" altLang="zh-TW" dirty="0"/>
              <a:t>JDK</a:t>
            </a:r>
          </a:p>
          <a:p>
            <a:pPr lvl="3"/>
            <a:r>
              <a:rPr lang="zh-TW" altLang="en-US" dirty="0"/>
              <a:t>如果沒有安裝 </a:t>
            </a:r>
            <a:r>
              <a:rPr lang="en-US" altLang="zh-TW" dirty="0"/>
              <a:t>JDK </a:t>
            </a:r>
            <a:r>
              <a:rPr lang="zh-TW" altLang="en-US" dirty="0"/>
              <a:t>或 </a:t>
            </a:r>
            <a:r>
              <a:rPr lang="en-US" altLang="zh-TW" dirty="0"/>
              <a:t>JDK </a:t>
            </a:r>
            <a:r>
              <a:rPr lang="zh-TW" altLang="en-US" dirty="0"/>
              <a:t>的版本在 </a:t>
            </a:r>
            <a:r>
              <a:rPr lang="en-US" altLang="zh-TW" dirty="0"/>
              <a:t>JDK 7 </a:t>
            </a:r>
            <a:r>
              <a:rPr lang="zh-TW" altLang="en-US" dirty="0"/>
              <a:t>以下，請依照下列步驟安裝最新</a:t>
            </a:r>
            <a:r>
              <a:rPr lang="zh-TW" altLang="en-US" dirty="0" smtClean="0"/>
              <a:t>版本的 </a:t>
            </a:r>
            <a:r>
              <a:rPr lang="en-US" altLang="zh-TW" dirty="0"/>
              <a:t>JDK </a:t>
            </a:r>
            <a:r>
              <a:rPr lang="zh-TW" altLang="en-US" dirty="0"/>
              <a:t>套件：</a:t>
            </a:r>
          </a:p>
          <a:p>
            <a:pPr lvl="4"/>
            <a:r>
              <a:rPr lang="zh-TW" altLang="en-US" dirty="0" smtClean="0"/>
              <a:t>請</a:t>
            </a:r>
            <a:r>
              <a:rPr lang="zh-TW" altLang="en-US" dirty="0"/>
              <a:t>在瀏覽器網址列中輸入「</a:t>
            </a:r>
            <a:r>
              <a:rPr lang="en-US" altLang="zh-TW" dirty="0"/>
              <a:t>http://</a:t>
            </a:r>
            <a:r>
              <a:rPr lang="en-US" altLang="zh-TW" dirty="0" smtClean="0"/>
              <a:t>www.oracle.com/technetwork/java/javase/downloads/index.html</a:t>
            </a:r>
            <a:r>
              <a:rPr lang="zh-TW" altLang="en-US" dirty="0"/>
              <a:t>」連結到下載網頁，將頁面向下捲，點選下圖中的</a:t>
            </a:r>
            <a:r>
              <a:rPr lang="zh-TW" altLang="en-US" dirty="0" smtClean="0"/>
              <a:t>下載連結</a:t>
            </a:r>
            <a:r>
              <a:rPr lang="zh-TW" altLang="en-US" dirty="0"/>
              <a:t>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1.3 </a:t>
            </a:r>
            <a:r>
              <a:rPr lang="zh-TW" altLang="en-US" dirty="0"/>
              <a:t>安裝 </a:t>
            </a:r>
            <a:r>
              <a:rPr lang="en-US" altLang="zh-TW" dirty="0"/>
              <a:t>Java </a:t>
            </a:r>
            <a:r>
              <a:rPr lang="zh-TW" altLang="en-US" dirty="0"/>
              <a:t>開發工具包 </a:t>
            </a:r>
            <a:r>
              <a:rPr lang="en-US" altLang="zh-TW" dirty="0"/>
              <a:t>(JDK)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69161"/>
            <a:ext cx="6948264" cy="1875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1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1.3.2 </a:t>
            </a:r>
            <a:r>
              <a:rPr lang="zh-TW" altLang="en-US" dirty="0"/>
              <a:t>建立環境變數</a:t>
            </a:r>
          </a:p>
          <a:p>
            <a:pPr lvl="3"/>
            <a:r>
              <a:rPr lang="zh-TW" altLang="en-US" dirty="0"/>
              <a:t>安裝好 </a:t>
            </a:r>
            <a:r>
              <a:rPr lang="en-US" altLang="zh-TW" dirty="0"/>
              <a:t>JDK </a:t>
            </a:r>
            <a:r>
              <a:rPr lang="zh-TW" altLang="en-US" dirty="0"/>
              <a:t>後，還要為其建立環境變數，</a:t>
            </a:r>
            <a:r>
              <a:rPr lang="en-US" altLang="zh-TW" dirty="0"/>
              <a:t>Android Studio </a:t>
            </a:r>
            <a:r>
              <a:rPr lang="zh-TW" altLang="en-US" dirty="0"/>
              <a:t>才能自動找到 </a:t>
            </a:r>
            <a:r>
              <a:rPr lang="en-US" altLang="zh-TW" dirty="0"/>
              <a:t>JDK </a:t>
            </a:r>
            <a:r>
              <a:rPr lang="zh-TW" altLang="en-US" dirty="0" smtClean="0"/>
              <a:t>的安裝</a:t>
            </a:r>
            <a:r>
              <a:rPr lang="zh-TW" altLang="en-US" dirty="0"/>
              <a:t>位置。</a:t>
            </a:r>
          </a:p>
          <a:p>
            <a:pPr lvl="4"/>
            <a:r>
              <a:rPr lang="zh-TW" altLang="en-US" dirty="0" smtClean="0"/>
              <a:t>執行 </a:t>
            </a:r>
            <a:r>
              <a:rPr lang="zh-TW" altLang="en-US" b="1" dirty="0"/>
              <a:t>控制台</a:t>
            </a:r>
            <a:r>
              <a:rPr lang="zh-TW" altLang="en-US" dirty="0"/>
              <a:t> </a:t>
            </a:r>
            <a:r>
              <a:rPr lang="en-US" altLang="zh-TW" dirty="0"/>
              <a:t>/ </a:t>
            </a:r>
            <a:r>
              <a:rPr lang="zh-TW" altLang="en-US" b="1" dirty="0"/>
              <a:t>系統及安全性 </a:t>
            </a:r>
            <a:r>
              <a:rPr lang="en-US" altLang="zh-TW" dirty="0"/>
              <a:t>/ </a:t>
            </a:r>
            <a:r>
              <a:rPr lang="zh-TW" altLang="en-US" b="1" dirty="0"/>
              <a:t>系統</a:t>
            </a:r>
            <a:r>
              <a:rPr lang="zh-TW" altLang="en-US" dirty="0"/>
              <a:t> </a:t>
            </a:r>
            <a:r>
              <a:rPr lang="en-US" altLang="zh-TW" dirty="0"/>
              <a:t>/ </a:t>
            </a:r>
            <a:r>
              <a:rPr lang="zh-TW" altLang="en-US" b="1" dirty="0"/>
              <a:t>進階系統設定 </a:t>
            </a:r>
            <a:r>
              <a:rPr lang="en-US" altLang="zh-TW" dirty="0"/>
              <a:t>/ </a:t>
            </a:r>
            <a:r>
              <a:rPr lang="zh-TW" altLang="en-US" b="1" dirty="0"/>
              <a:t>進階</a:t>
            </a:r>
            <a:r>
              <a:rPr lang="zh-TW" altLang="en-US" dirty="0"/>
              <a:t> </a:t>
            </a:r>
            <a:r>
              <a:rPr lang="en-US" altLang="zh-TW" dirty="0"/>
              <a:t>/ </a:t>
            </a:r>
            <a:r>
              <a:rPr lang="zh-TW" altLang="en-US" b="1" dirty="0"/>
              <a:t>環境變數</a:t>
            </a:r>
            <a:r>
              <a:rPr lang="zh-TW" altLang="en-US" dirty="0"/>
              <a:t>，於 </a:t>
            </a:r>
            <a:r>
              <a:rPr lang="zh-TW" altLang="en-US" b="1" dirty="0" smtClean="0"/>
              <a:t>環境</a:t>
            </a:r>
            <a:r>
              <a:rPr lang="zh-TW" altLang="en-US" b="1" dirty="0"/>
              <a:t>變數 </a:t>
            </a:r>
            <a:r>
              <a:rPr lang="zh-TW" altLang="en-US" dirty="0"/>
              <a:t>對話方塊中 </a:t>
            </a:r>
            <a:r>
              <a:rPr lang="zh-TW" altLang="en-US" b="1" dirty="0"/>
              <a:t>使用者變數 </a:t>
            </a:r>
            <a:r>
              <a:rPr lang="zh-TW" altLang="en-US" dirty="0"/>
              <a:t>區域按 </a:t>
            </a:r>
            <a:r>
              <a:rPr lang="zh-TW" altLang="en-US" b="1" dirty="0"/>
              <a:t>新增</a:t>
            </a:r>
            <a:r>
              <a:rPr lang="zh-TW" altLang="en-US" dirty="0"/>
              <a:t> 鈕。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13" y="2861952"/>
            <a:ext cx="3384376" cy="376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90" y="2861952"/>
            <a:ext cx="3991542" cy="377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65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en-US" altLang="zh-TW" dirty="0"/>
              <a:t>Android Studio </a:t>
            </a:r>
            <a:r>
              <a:rPr lang="zh-TW" altLang="en-US" dirty="0"/>
              <a:t>是一個具有圖形化界面的程式碼編輯開發平台，在 </a:t>
            </a:r>
            <a:r>
              <a:rPr lang="en-US" altLang="zh-TW" dirty="0" smtClean="0"/>
              <a:t>Android Studio </a:t>
            </a:r>
            <a:r>
              <a:rPr lang="zh-TW" altLang="en-US" dirty="0"/>
              <a:t>中可以編寫程式碼，也可以用它來進行專案的儲存、 測試、 除錯、 甚至</a:t>
            </a:r>
            <a:r>
              <a:rPr lang="zh-TW" altLang="en-US" dirty="0" smtClean="0"/>
              <a:t>封裝</a:t>
            </a:r>
            <a:r>
              <a:rPr lang="zh-TW" altLang="en-US" dirty="0"/>
              <a:t>成執行檔的工作，當然最重要的是其為免費，因此在</a:t>
            </a:r>
            <a:r>
              <a:rPr lang="en-US" altLang="zh-TW" dirty="0"/>
              <a:t>Android </a:t>
            </a:r>
            <a:r>
              <a:rPr lang="zh-TW" altLang="en-US" dirty="0"/>
              <a:t>官方網站中，</a:t>
            </a:r>
            <a:r>
              <a:rPr lang="zh-TW" altLang="en-US" dirty="0" smtClean="0"/>
              <a:t>建議</a:t>
            </a:r>
            <a:r>
              <a:rPr lang="zh-TW" altLang="en-US" dirty="0"/>
              <a:t>使用 </a:t>
            </a:r>
            <a:r>
              <a:rPr lang="en-US" altLang="zh-TW" dirty="0"/>
              <a:t>Android Studio </a:t>
            </a:r>
            <a:r>
              <a:rPr lang="zh-TW" altLang="en-US" dirty="0"/>
              <a:t>整合環境做為 </a:t>
            </a:r>
            <a:r>
              <a:rPr lang="en-US" altLang="zh-TW" dirty="0"/>
              <a:t>Android </a:t>
            </a:r>
            <a:r>
              <a:rPr lang="zh-TW" altLang="en-US" dirty="0"/>
              <a:t>應用程式的開發平台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/>
              <a:t>1.4.1 </a:t>
            </a:r>
            <a:r>
              <a:rPr lang="zh-TW" altLang="en-US" dirty="0"/>
              <a:t>下載及安裝 </a:t>
            </a:r>
            <a:r>
              <a:rPr lang="en-US" altLang="zh-TW" dirty="0"/>
              <a:t>Android Studio</a:t>
            </a:r>
          </a:p>
          <a:p>
            <a:pPr lvl="4"/>
            <a:r>
              <a:rPr lang="zh-TW" altLang="en-US" dirty="0" smtClean="0"/>
              <a:t>請</a:t>
            </a:r>
            <a:r>
              <a:rPr lang="zh-TW" altLang="en-US" dirty="0"/>
              <a:t>在瀏覽器網址列中輸入「</a:t>
            </a:r>
            <a:r>
              <a:rPr lang="en-US" altLang="zh-TW" dirty="0"/>
              <a:t>https://developer.android.com/studio</a:t>
            </a:r>
            <a:r>
              <a:rPr lang="zh-TW" altLang="en-US" dirty="0"/>
              <a:t>」連結到</a:t>
            </a:r>
            <a:r>
              <a:rPr lang="zh-TW" altLang="en-US" dirty="0" smtClean="0"/>
              <a:t>下載</a:t>
            </a:r>
            <a:r>
              <a:rPr lang="zh-TW" altLang="en-US" dirty="0"/>
              <a:t>網頁，點選 </a:t>
            </a:r>
            <a:r>
              <a:rPr lang="en-US" altLang="zh-TW" b="1" dirty="0"/>
              <a:t>DOWNLOAD ANDROID STUDIO </a:t>
            </a:r>
            <a:r>
              <a:rPr lang="zh-TW" altLang="en-US" dirty="0"/>
              <a:t>下載鈕進入下載頁面。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1.4 </a:t>
            </a:r>
            <a:r>
              <a:rPr lang="zh-TW" altLang="en-US" dirty="0"/>
              <a:t>安裝 </a:t>
            </a:r>
            <a:r>
              <a:rPr lang="en-US" altLang="zh-TW" dirty="0"/>
              <a:t>Android Studio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236842"/>
            <a:ext cx="4860032" cy="2243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1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1.4.2 </a:t>
            </a:r>
            <a:r>
              <a:rPr lang="zh-TW" altLang="en-US" dirty="0"/>
              <a:t>建立</a:t>
            </a:r>
            <a:r>
              <a:rPr lang="en-US" altLang="zh-TW" dirty="0"/>
              <a:t>Android Studio </a:t>
            </a:r>
            <a:r>
              <a:rPr lang="zh-TW" altLang="en-US" dirty="0"/>
              <a:t>執行捷徑</a:t>
            </a:r>
          </a:p>
          <a:p>
            <a:pPr lvl="3"/>
            <a:r>
              <a:rPr lang="zh-TW" altLang="en-US" dirty="0"/>
              <a:t>每次設計應用程式都需先開啟 </a:t>
            </a:r>
            <a:r>
              <a:rPr lang="en-US" altLang="zh-TW" dirty="0"/>
              <a:t>Android Studio </a:t>
            </a:r>
            <a:r>
              <a:rPr lang="zh-TW" altLang="en-US" dirty="0"/>
              <a:t>整合環境，可在桌面建立</a:t>
            </a:r>
            <a:r>
              <a:rPr lang="zh-TW" altLang="en-US" dirty="0" smtClean="0"/>
              <a:t>開啟</a:t>
            </a:r>
            <a:r>
              <a:rPr lang="en-US" altLang="zh-TW" dirty="0" smtClean="0"/>
              <a:t>Android </a:t>
            </a:r>
            <a:r>
              <a:rPr lang="en-US" altLang="zh-TW" dirty="0"/>
              <a:t>Studio </a:t>
            </a:r>
            <a:r>
              <a:rPr lang="zh-TW" altLang="en-US" dirty="0"/>
              <a:t>整合環境的捷徑以方便開啟。</a:t>
            </a:r>
          </a:p>
          <a:p>
            <a:pPr lvl="4"/>
            <a:r>
              <a:rPr lang="zh-TW" altLang="en-US" dirty="0" smtClean="0"/>
              <a:t>執行 </a:t>
            </a:r>
            <a:r>
              <a:rPr lang="zh-TW" altLang="en-US" b="1" dirty="0"/>
              <a:t>開始</a:t>
            </a:r>
            <a:r>
              <a:rPr lang="zh-TW" altLang="en-US" dirty="0"/>
              <a:t> </a:t>
            </a:r>
            <a:r>
              <a:rPr lang="en-US" altLang="zh-TW" dirty="0"/>
              <a:t>/ </a:t>
            </a:r>
            <a:r>
              <a:rPr lang="zh-TW" altLang="en-US" b="1" dirty="0"/>
              <a:t>所有程式 </a:t>
            </a:r>
            <a:r>
              <a:rPr lang="en-US" altLang="zh-TW" dirty="0"/>
              <a:t>/ </a:t>
            </a:r>
            <a:r>
              <a:rPr lang="en-US" altLang="zh-TW" b="1" dirty="0"/>
              <a:t>Android Studio </a:t>
            </a:r>
            <a:r>
              <a:rPr lang="en-US" altLang="zh-TW" dirty="0"/>
              <a:t>/ </a:t>
            </a:r>
            <a:r>
              <a:rPr lang="en-US" altLang="zh-TW" b="1" dirty="0"/>
              <a:t>Android Studio </a:t>
            </a:r>
            <a:r>
              <a:rPr lang="zh-TW" altLang="en-US" dirty="0"/>
              <a:t>後按滑鼠右鍵，</a:t>
            </a:r>
            <a:r>
              <a:rPr lang="zh-TW" altLang="en-US" dirty="0" smtClean="0"/>
              <a:t>於快</a:t>
            </a:r>
            <a:r>
              <a:rPr lang="zh-TW" altLang="en-US" dirty="0"/>
              <a:t>顯功能表中點選 </a:t>
            </a:r>
            <a:r>
              <a:rPr lang="zh-TW" altLang="en-US" b="1" dirty="0"/>
              <a:t>更多</a:t>
            </a:r>
            <a:r>
              <a:rPr lang="zh-TW" altLang="en-US" dirty="0"/>
              <a:t> </a:t>
            </a:r>
            <a:r>
              <a:rPr lang="en-US" altLang="zh-TW" dirty="0"/>
              <a:t>/ </a:t>
            </a:r>
            <a:r>
              <a:rPr lang="zh-TW" altLang="en-US" b="1" dirty="0"/>
              <a:t>開啟檔案位置</a:t>
            </a:r>
            <a:r>
              <a:rPr lang="zh-TW" altLang="en-US" dirty="0"/>
              <a:t>。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6564160" cy="2521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00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1.4.3 </a:t>
            </a:r>
            <a:r>
              <a:rPr lang="zh-TW" altLang="en-US" dirty="0"/>
              <a:t>第一次執行 </a:t>
            </a:r>
            <a:r>
              <a:rPr lang="en-US" altLang="zh-TW" dirty="0"/>
              <a:t>Android Studio</a:t>
            </a:r>
          </a:p>
          <a:p>
            <a:pPr lvl="4"/>
            <a:r>
              <a:rPr lang="zh-TW" altLang="en-US" dirty="0" smtClean="0"/>
              <a:t>第一次</a:t>
            </a:r>
            <a:r>
              <a:rPr lang="zh-TW" altLang="en-US" dirty="0"/>
              <a:t>執行 </a:t>
            </a:r>
            <a:r>
              <a:rPr lang="en-US" altLang="zh-TW" dirty="0"/>
              <a:t>Android Studio </a:t>
            </a:r>
            <a:r>
              <a:rPr lang="zh-TW" altLang="en-US" dirty="0"/>
              <a:t>會詢問是否要匯入之前版本的設定，預設值是</a:t>
            </a:r>
            <a:r>
              <a:rPr lang="zh-TW" altLang="en-US" dirty="0" smtClean="0"/>
              <a:t>以前</a:t>
            </a:r>
            <a:r>
              <a:rPr lang="zh-TW" altLang="en-US" dirty="0"/>
              <a:t>沒有使用過 </a:t>
            </a:r>
            <a:r>
              <a:rPr lang="en-US" altLang="zh-TW" dirty="0"/>
              <a:t>Android Studio</a:t>
            </a:r>
            <a:r>
              <a:rPr lang="zh-TW" altLang="en-US" dirty="0"/>
              <a:t>，按 </a:t>
            </a:r>
            <a:r>
              <a:rPr lang="en-US" altLang="zh-TW" b="1" dirty="0"/>
              <a:t>OK </a:t>
            </a:r>
            <a:r>
              <a:rPr lang="zh-TW" altLang="en-US" dirty="0"/>
              <a:t>鈕讓系統進行設定。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060848"/>
            <a:ext cx="3877989" cy="1957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88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en-US" altLang="zh-TW" dirty="0"/>
              <a:t>Android </a:t>
            </a:r>
            <a:r>
              <a:rPr lang="zh-TW" altLang="en-US" dirty="0"/>
              <a:t>模擬器在開發時是十分重要的工具，您千萬不能錯過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/>
              <a:t>1.5.1 </a:t>
            </a:r>
            <a:r>
              <a:rPr lang="zh-TW" altLang="en-US" dirty="0"/>
              <a:t>建立新專案</a:t>
            </a:r>
          </a:p>
          <a:p>
            <a:pPr lvl="3"/>
            <a:r>
              <a:rPr lang="zh-TW" altLang="en-US" dirty="0"/>
              <a:t>使用模擬器之前，先建立一個新專案，以便在模擬器中執行。以下我們將一</a:t>
            </a:r>
            <a:r>
              <a:rPr lang="zh-TW" altLang="en-US" dirty="0" smtClean="0"/>
              <a:t>步步示範</a:t>
            </a:r>
            <a:r>
              <a:rPr lang="zh-TW" altLang="en-US" dirty="0"/>
              <a:t>，首先建立第一個專案：「</a:t>
            </a:r>
            <a:r>
              <a:rPr lang="en-US" altLang="zh-TW" dirty="0" err="1"/>
              <a:t>ExHello</a:t>
            </a:r>
            <a:r>
              <a:rPr lang="zh-TW" altLang="en-US" dirty="0"/>
              <a:t>」。</a:t>
            </a:r>
          </a:p>
          <a:p>
            <a:pPr lvl="4"/>
            <a:r>
              <a:rPr lang="zh-TW" altLang="en-US" dirty="0" smtClean="0"/>
              <a:t>開啟 </a:t>
            </a:r>
            <a:r>
              <a:rPr lang="en-US" altLang="zh-TW" dirty="0"/>
              <a:t>Android Studio</a:t>
            </a:r>
            <a:r>
              <a:rPr lang="zh-TW" altLang="en-US" dirty="0"/>
              <a:t>，由於尚未建立任何專案，系統會啟動首頁。點選 </a:t>
            </a:r>
            <a:r>
              <a:rPr lang="en-US" altLang="zh-TW" b="1" dirty="0" smtClean="0"/>
              <a:t>Start a </a:t>
            </a:r>
            <a:r>
              <a:rPr lang="en-US" altLang="zh-TW" b="1" dirty="0"/>
              <a:t>new Android Studio project </a:t>
            </a:r>
            <a:r>
              <a:rPr lang="zh-TW" altLang="en-US" dirty="0"/>
              <a:t>建立新專案。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1.5 Android </a:t>
            </a:r>
            <a:r>
              <a:rPr lang="zh-TW" altLang="en-US" dirty="0"/>
              <a:t>模擬器簡介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4077072"/>
            <a:ext cx="457446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1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1.5.2 </a:t>
            </a:r>
            <a:r>
              <a:rPr lang="zh-TW" altLang="en-US" dirty="0"/>
              <a:t>安裝 </a:t>
            </a:r>
            <a:r>
              <a:rPr lang="en-US" altLang="zh-TW" dirty="0"/>
              <a:t>Android SDK </a:t>
            </a:r>
            <a:r>
              <a:rPr lang="zh-TW" altLang="en-US" dirty="0"/>
              <a:t>及 </a:t>
            </a:r>
            <a:r>
              <a:rPr lang="en-US" altLang="zh-TW" dirty="0"/>
              <a:t>SDK </a:t>
            </a:r>
            <a:r>
              <a:rPr lang="en-US" altLang="zh-TW" dirty="0" smtClean="0"/>
              <a:t>tools</a:t>
            </a:r>
          </a:p>
          <a:p>
            <a:pPr lvl="3"/>
            <a:r>
              <a:rPr lang="en-US" altLang="zh-TW" dirty="0"/>
              <a:t>Android Studio </a:t>
            </a:r>
            <a:r>
              <a:rPr lang="zh-TW" altLang="en-US" dirty="0"/>
              <a:t>建立及匯入專案時需使用 </a:t>
            </a:r>
            <a:r>
              <a:rPr lang="en-US" altLang="zh-TW" dirty="0"/>
              <a:t>SDK tools</a:t>
            </a:r>
            <a:r>
              <a:rPr lang="zh-TW" altLang="en-US" dirty="0"/>
              <a:t>，</a:t>
            </a:r>
            <a:r>
              <a:rPr lang="en-US" altLang="zh-TW" dirty="0"/>
              <a:t>Android Studio </a:t>
            </a:r>
            <a:r>
              <a:rPr lang="zh-TW" altLang="en-US" dirty="0"/>
              <a:t>更新的</a:t>
            </a:r>
            <a:r>
              <a:rPr lang="zh-TW" altLang="en-US" dirty="0" smtClean="0"/>
              <a:t>速度</a:t>
            </a:r>
            <a:r>
              <a:rPr lang="zh-TW" altLang="en-US" dirty="0"/>
              <a:t>非常快，讀者使用本書時 </a:t>
            </a:r>
            <a:r>
              <a:rPr lang="en-US" altLang="zh-TW" dirty="0"/>
              <a:t>SDK tools </a:t>
            </a:r>
            <a:r>
              <a:rPr lang="zh-TW" altLang="en-US" dirty="0"/>
              <a:t>可能已經有新版本，匯入專案會造成錯誤</a:t>
            </a:r>
            <a:r>
              <a:rPr lang="zh-TW" altLang="en-US" dirty="0" smtClean="0"/>
              <a:t>，最好</a:t>
            </a:r>
            <a:r>
              <a:rPr lang="zh-TW" altLang="en-US" dirty="0"/>
              <a:t>安裝所有版本的 </a:t>
            </a:r>
            <a:r>
              <a:rPr lang="en-US" altLang="zh-TW" dirty="0"/>
              <a:t>SDK tools</a:t>
            </a:r>
            <a:r>
              <a:rPr lang="zh-TW" altLang="en-US" dirty="0"/>
              <a:t>，以後就可順利匯入專案。</a:t>
            </a:r>
          </a:p>
          <a:p>
            <a:pPr lvl="4"/>
            <a:r>
              <a:rPr lang="zh-TW" altLang="en-US" dirty="0" smtClean="0"/>
              <a:t>於 </a:t>
            </a:r>
            <a:r>
              <a:rPr lang="en-US" altLang="zh-TW" dirty="0"/>
              <a:t>Android Studio</a:t>
            </a:r>
            <a:r>
              <a:rPr lang="zh-TW" altLang="en-US" dirty="0"/>
              <a:t>， 在工具列中按 </a:t>
            </a:r>
            <a:r>
              <a:rPr lang="zh-TW" altLang="en-US" dirty="0" smtClean="0"/>
              <a:t>    鈕</a:t>
            </a:r>
            <a:r>
              <a:rPr lang="zh-TW" altLang="en-US" dirty="0"/>
              <a:t>， 或執行功能表 </a:t>
            </a:r>
            <a:r>
              <a:rPr lang="en-US" altLang="zh-TW" b="1" dirty="0"/>
              <a:t>Tools</a:t>
            </a:r>
            <a:r>
              <a:rPr lang="en-US" altLang="zh-TW" dirty="0"/>
              <a:t> / </a:t>
            </a:r>
            <a:r>
              <a:rPr lang="en-US" altLang="zh-TW" b="1" dirty="0" smtClean="0"/>
              <a:t>SDK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Manager</a:t>
            </a:r>
            <a:r>
              <a:rPr lang="en-US" altLang="zh-TW" dirty="0" smtClean="0"/>
              <a:t> </a:t>
            </a:r>
            <a:r>
              <a:rPr lang="zh-TW" altLang="en-US" dirty="0"/>
              <a:t>以開啟 </a:t>
            </a:r>
            <a:r>
              <a:rPr lang="en-US" altLang="zh-TW" b="1" dirty="0"/>
              <a:t>SDK Manager </a:t>
            </a:r>
            <a:r>
              <a:rPr lang="zh-TW" altLang="en-US" dirty="0"/>
              <a:t>對話方塊。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022" y="2564904"/>
            <a:ext cx="224978" cy="224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35847"/>
            <a:ext cx="7868409" cy="1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00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1.5.3 </a:t>
            </a:r>
            <a:r>
              <a:rPr lang="zh-TW" altLang="en-US" dirty="0"/>
              <a:t>認識</a:t>
            </a:r>
            <a:r>
              <a:rPr lang="en-US" altLang="zh-TW" dirty="0"/>
              <a:t>Android </a:t>
            </a:r>
            <a:r>
              <a:rPr lang="zh-TW" altLang="en-US" dirty="0"/>
              <a:t>模擬器</a:t>
            </a:r>
          </a:p>
          <a:p>
            <a:pPr lvl="3"/>
            <a:r>
              <a:rPr lang="zh-TW" altLang="en-US" dirty="0"/>
              <a:t>在 </a:t>
            </a:r>
            <a:r>
              <a:rPr lang="en-US" altLang="zh-TW" dirty="0"/>
              <a:t>Android Studio </a:t>
            </a:r>
            <a:r>
              <a:rPr lang="zh-TW" altLang="en-US" dirty="0"/>
              <a:t>中撰寫完 </a:t>
            </a:r>
            <a:r>
              <a:rPr lang="en-US" altLang="zh-TW" dirty="0"/>
              <a:t>Android </a:t>
            </a:r>
            <a:r>
              <a:rPr lang="zh-TW" altLang="en-US" dirty="0"/>
              <a:t>程式碼後要如何測試程式呢？最直接的</a:t>
            </a:r>
            <a:r>
              <a:rPr lang="zh-TW" altLang="en-US" dirty="0" smtClean="0"/>
              <a:t>想法</a:t>
            </a:r>
            <a:r>
              <a:rPr lang="zh-TW" altLang="en-US" dirty="0"/>
              <a:t>當然是購買一支 </a:t>
            </a:r>
            <a:r>
              <a:rPr lang="en-US" altLang="zh-TW" dirty="0"/>
              <a:t>Android </a:t>
            </a:r>
            <a:r>
              <a:rPr lang="zh-TW" altLang="en-US" dirty="0"/>
              <a:t>系統的智慧型手機，然後在 </a:t>
            </a:r>
            <a:r>
              <a:rPr lang="en-US" altLang="zh-TW" dirty="0"/>
              <a:t>Android Studio </a:t>
            </a:r>
            <a:r>
              <a:rPr lang="zh-TW" altLang="en-US" dirty="0"/>
              <a:t>中編譯</a:t>
            </a:r>
            <a:r>
              <a:rPr lang="zh-TW" altLang="en-US" dirty="0" smtClean="0"/>
              <a:t>程式</a:t>
            </a:r>
            <a:r>
              <a:rPr lang="zh-TW" altLang="en-US" dirty="0"/>
              <a:t>，再將編譯完成的執行檔傳送到手機安裝，最後在手機上執行程式測試的結果。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7688032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88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/>
              <a:t>Android </a:t>
            </a:r>
            <a:r>
              <a:rPr lang="zh-TW" altLang="en-US" dirty="0"/>
              <a:t>模擬器的優缺點</a:t>
            </a:r>
          </a:p>
          <a:p>
            <a:pPr lvl="3"/>
            <a:r>
              <a:rPr lang="zh-TW" altLang="en-US" dirty="0"/>
              <a:t>在 </a:t>
            </a:r>
            <a:r>
              <a:rPr lang="en-US" altLang="zh-TW" dirty="0"/>
              <a:t>Android Studio </a:t>
            </a:r>
            <a:r>
              <a:rPr lang="zh-TW" altLang="en-US" dirty="0"/>
              <a:t>中安裝</a:t>
            </a:r>
            <a:r>
              <a:rPr lang="en-US" altLang="zh-TW" dirty="0"/>
              <a:t>Android </a:t>
            </a:r>
            <a:r>
              <a:rPr lang="zh-TW" altLang="en-US" dirty="0"/>
              <a:t>模擬器後，只需按一個按鈕就可執行編輯</a:t>
            </a:r>
            <a:r>
              <a:rPr lang="zh-TW" altLang="en-US" dirty="0" smtClean="0"/>
              <a:t>中的應用程式</a:t>
            </a:r>
            <a:r>
              <a:rPr lang="zh-TW" altLang="en-US" dirty="0"/>
              <a:t>專案，同時開啟模擬器顯示執行結果，非常方便且有效率。如果需</a:t>
            </a:r>
            <a:r>
              <a:rPr lang="zh-TW" altLang="en-US" dirty="0" smtClean="0"/>
              <a:t>修改程式</a:t>
            </a:r>
            <a:r>
              <a:rPr lang="zh-TW" altLang="en-US" dirty="0"/>
              <a:t>，在修改完成後再按一次按鈕就可觀看修改後的執行結果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3"/>
            <a:r>
              <a:rPr lang="zh-TW" altLang="en-US" dirty="0"/>
              <a:t>當然，</a:t>
            </a:r>
            <a:r>
              <a:rPr lang="en-US" altLang="zh-TW" dirty="0"/>
              <a:t>Android </a:t>
            </a:r>
            <a:r>
              <a:rPr lang="zh-TW" altLang="en-US" dirty="0"/>
              <a:t>模擬器不是萬能，仍然有許多功能無法模擬，例如：可模擬</a:t>
            </a:r>
            <a:r>
              <a:rPr lang="zh-TW" altLang="en-US" dirty="0" smtClean="0"/>
              <a:t>數位相機</a:t>
            </a:r>
            <a:r>
              <a:rPr lang="zh-TW" altLang="en-US" dirty="0"/>
              <a:t>，但除非電腦有 </a:t>
            </a:r>
            <a:r>
              <a:rPr lang="en-US" altLang="zh-TW" dirty="0"/>
              <a:t>Cam </a:t>
            </a:r>
            <a:r>
              <a:rPr lang="zh-TW" altLang="en-US" dirty="0"/>
              <a:t>設備，否則不具備照相功能；可模擬 </a:t>
            </a:r>
            <a:r>
              <a:rPr lang="en-US" altLang="zh-TW" dirty="0"/>
              <a:t>SD </a:t>
            </a:r>
            <a:r>
              <a:rPr lang="zh-TW" altLang="en-US" dirty="0"/>
              <a:t>記憶卡，</a:t>
            </a:r>
            <a:r>
              <a:rPr lang="zh-TW" altLang="en-US" dirty="0" smtClean="0"/>
              <a:t>但無法</a:t>
            </a:r>
            <a:r>
              <a:rPr lang="zh-TW" altLang="en-US" dirty="0"/>
              <a:t>模擬插入及退出動作等。如果應用程式要使用這些功能，仍需在實機上測試</a:t>
            </a:r>
            <a:r>
              <a:rPr lang="zh-TW" altLang="en-US" dirty="0" smtClean="0"/>
              <a:t>。另外</a:t>
            </a:r>
            <a:r>
              <a:rPr lang="zh-TW" altLang="en-US" dirty="0"/>
              <a:t>，</a:t>
            </a:r>
            <a:r>
              <a:rPr lang="en-US" altLang="zh-TW" dirty="0"/>
              <a:t>Android </a:t>
            </a:r>
            <a:r>
              <a:rPr lang="zh-TW" altLang="en-US" dirty="0"/>
              <a:t>手機的廠牌及款式眾多，在模擬器上執行的結果，可能與某些</a:t>
            </a:r>
            <a:r>
              <a:rPr lang="zh-TW" altLang="en-US" dirty="0" smtClean="0"/>
              <a:t>廠牌</a:t>
            </a:r>
            <a:r>
              <a:rPr lang="zh-TW" altLang="en-US" dirty="0"/>
              <a:t>的實機上結果會有部分不同，但此現象在 </a:t>
            </a:r>
            <a:r>
              <a:rPr lang="en-US" altLang="zh-TW" dirty="0"/>
              <a:t>Google </a:t>
            </a:r>
            <a:r>
              <a:rPr lang="zh-TW" altLang="en-US" dirty="0"/>
              <a:t>的努力下已大幅改善。</a:t>
            </a:r>
          </a:p>
        </p:txBody>
      </p:sp>
    </p:spTree>
    <p:extLst>
      <p:ext uri="{BB962C8B-B14F-4D97-AF65-F5344CB8AC3E}">
        <p14:creationId xmlns:p14="http://schemas.microsoft.com/office/powerpoint/2010/main" val="145965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TW" dirty="0" smtClean="0">
                <a:hlinkClick r:id="rId2" action="ppaction://hlinksldjump"/>
              </a:rPr>
              <a:t>1-1 Android </a:t>
            </a:r>
            <a:r>
              <a:rPr lang="zh-TW" altLang="en-US" dirty="0">
                <a:hlinkClick r:id="rId2" action="ppaction://hlinksldjump"/>
              </a:rPr>
              <a:t>是什麼？</a:t>
            </a:r>
            <a:endParaRPr lang="zh-TW" altLang="en-US" dirty="0"/>
          </a:p>
          <a:p>
            <a:r>
              <a:rPr lang="en-US" altLang="zh-TW" dirty="0" smtClean="0">
                <a:hlinkClick r:id="rId3" action="ppaction://hlinksldjump"/>
              </a:rPr>
              <a:t>1-2 </a:t>
            </a:r>
            <a:r>
              <a:rPr lang="zh-TW" altLang="en-US" dirty="0" smtClean="0">
                <a:hlinkClick r:id="rId3" action="ppaction://hlinksldjump"/>
              </a:rPr>
              <a:t>建</a:t>
            </a:r>
            <a:r>
              <a:rPr lang="zh-TW" altLang="en-US" dirty="0">
                <a:hlinkClick r:id="rId3" action="ppaction://hlinksldjump"/>
              </a:rPr>
              <a:t>構 </a:t>
            </a:r>
            <a:r>
              <a:rPr lang="en-US" altLang="zh-TW" dirty="0">
                <a:hlinkClick r:id="rId3" action="ppaction://hlinksldjump"/>
              </a:rPr>
              <a:t>Android </a:t>
            </a:r>
            <a:r>
              <a:rPr lang="zh-TW" altLang="en-US" dirty="0">
                <a:hlinkClick r:id="rId3" action="ppaction://hlinksldjump"/>
              </a:rPr>
              <a:t>開發環境</a:t>
            </a:r>
            <a:endParaRPr lang="zh-TW" altLang="en-US" dirty="0"/>
          </a:p>
          <a:p>
            <a:r>
              <a:rPr lang="en-US" altLang="zh-TW" dirty="0" smtClean="0">
                <a:hlinkClick r:id="rId4" action="ppaction://hlinksldjump"/>
              </a:rPr>
              <a:t>1-3 </a:t>
            </a:r>
            <a:r>
              <a:rPr lang="zh-TW" altLang="en-US" dirty="0" smtClean="0">
                <a:hlinkClick r:id="rId4" action="ppaction://hlinksldjump"/>
              </a:rPr>
              <a:t>安裝 </a:t>
            </a:r>
            <a:r>
              <a:rPr lang="en-US" altLang="zh-TW" dirty="0">
                <a:hlinkClick r:id="rId4" action="ppaction://hlinksldjump"/>
              </a:rPr>
              <a:t>Java </a:t>
            </a:r>
            <a:r>
              <a:rPr lang="zh-TW" altLang="en-US" dirty="0">
                <a:hlinkClick r:id="rId4" action="ppaction://hlinksldjump"/>
              </a:rPr>
              <a:t>開發工具包</a:t>
            </a:r>
            <a:endParaRPr lang="zh-TW" altLang="en-US" dirty="0"/>
          </a:p>
          <a:p>
            <a:r>
              <a:rPr lang="en-US" altLang="zh-TW" dirty="0" smtClean="0">
                <a:hlinkClick r:id="rId5" action="ppaction://hlinksldjump"/>
              </a:rPr>
              <a:t>1-4 </a:t>
            </a:r>
            <a:r>
              <a:rPr lang="zh-TW" altLang="en-US" dirty="0" smtClean="0">
                <a:hlinkClick r:id="rId5" action="ppaction://hlinksldjump"/>
              </a:rPr>
              <a:t>安裝 </a:t>
            </a:r>
            <a:r>
              <a:rPr lang="en-US" altLang="zh-TW" dirty="0">
                <a:hlinkClick r:id="rId5" action="ppaction://hlinksldjump"/>
              </a:rPr>
              <a:t>Android Studio</a:t>
            </a:r>
            <a:endParaRPr lang="en-US" altLang="zh-TW" dirty="0"/>
          </a:p>
          <a:p>
            <a:r>
              <a:rPr lang="en-US" altLang="zh-TW" dirty="0" smtClean="0">
                <a:hlinkClick r:id="rId6" action="ppaction://hlinksldjump"/>
              </a:rPr>
              <a:t>1-5 Android </a:t>
            </a:r>
            <a:r>
              <a:rPr lang="zh-TW" altLang="en-US" dirty="0">
                <a:hlinkClick r:id="rId6" action="ppaction://hlinksldjump"/>
              </a:rPr>
              <a:t>模擬器簡介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altLang="zh-TW" sz="1400" dirty="0"/>
              <a:t>Android </a:t>
            </a:r>
            <a:r>
              <a:rPr lang="zh-TW" altLang="en-US" sz="1400" dirty="0"/>
              <a:t>是 </a:t>
            </a:r>
            <a:r>
              <a:rPr lang="en-US" altLang="zh-TW" sz="1400" dirty="0"/>
              <a:t>Google </a:t>
            </a:r>
            <a:r>
              <a:rPr lang="zh-TW" altLang="en-US" sz="1400" dirty="0"/>
              <a:t>公司基於 </a:t>
            </a:r>
            <a:r>
              <a:rPr lang="en-US" altLang="zh-TW" sz="1400" dirty="0"/>
              <a:t>Linux </a:t>
            </a:r>
            <a:r>
              <a:rPr lang="zh-TW" altLang="en-US" sz="1400" dirty="0"/>
              <a:t>平台開放原始碼的</a:t>
            </a:r>
            <a:r>
              <a:rPr lang="zh-TW" altLang="en-US" sz="1400" dirty="0" smtClean="0"/>
              <a:t>嶄新</a:t>
            </a:r>
            <a:r>
              <a:rPr lang="zh-TW" altLang="en-US" sz="1400" dirty="0"/>
              <a:t>手機及平版電腦的作業平台。「工欲善其事，</a:t>
            </a:r>
            <a:r>
              <a:rPr lang="zh-TW" altLang="en-US" sz="1400" dirty="0" smtClean="0"/>
              <a:t>必先利其器</a:t>
            </a:r>
            <a:r>
              <a:rPr lang="zh-TW" altLang="en-US" sz="1400" dirty="0"/>
              <a:t>」，要學習 </a:t>
            </a:r>
            <a:r>
              <a:rPr lang="en-US" altLang="zh-TW" sz="1400" dirty="0"/>
              <a:t>Android </a:t>
            </a:r>
            <a:r>
              <a:rPr lang="zh-TW" altLang="en-US" sz="1400" dirty="0"/>
              <a:t>應用程式，若能取得功能強大的</a:t>
            </a:r>
            <a:r>
              <a:rPr lang="zh-TW" altLang="en-US" sz="1400" dirty="0" smtClean="0"/>
              <a:t>開發</a:t>
            </a:r>
            <a:r>
              <a:rPr lang="zh-TW" altLang="en-US" sz="1400" dirty="0"/>
              <a:t>工具，將可使學習事半功倍。</a:t>
            </a:r>
            <a:endParaRPr lang="zh-TW" altLang="en-US" sz="1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/>
              <a:t>敲開 </a:t>
            </a:r>
            <a:r>
              <a:rPr lang="en-US" altLang="zh-TW" dirty="0"/>
              <a:t>Android </a:t>
            </a:r>
            <a:r>
              <a:rPr lang="zh-TW" altLang="en-US" dirty="0"/>
              <a:t>的開發大門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3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1.5.4 </a:t>
            </a:r>
            <a:r>
              <a:rPr lang="zh-TW" altLang="en-US" dirty="0"/>
              <a:t>建立 </a:t>
            </a:r>
            <a:r>
              <a:rPr lang="en-US" altLang="zh-TW" dirty="0"/>
              <a:t>Android </a:t>
            </a:r>
            <a:r>
              <a:rPr lang="zh-TW" altLang="en-US" dirty="0"/>
              <a:t>模擬器</a:t>
            </a:r>
          </a:p>
          <a:p>
            <a:pPr lvl="3"/>
            <a:r>
              <a:rPr lang="zh-TW" altLang="en-US" dirty="0"/>
              <a:t>開發者可以因應需求，建立多個模擬不同版本、不同尺寸的</a:t>
            </a:r>
            <a:r>
              <a:rPr lang="en-US" altLang="zh-TW" dirty="0"/>
              <a:t>Android </a:t>
            </a:r>
            <a:r>
              <a:rPr lang="zh-TW" altLang="en-US" dirty="0"/>
              <a:t>模擬器，</a:t>
            </a:r>
            <a:r>
              <a:rPr lang="zh-TW" altLang="en-US" dirty="0" smtClean="0"/>
              <a:t>只要</a:t>
            </a:r>
            <a:r>
              <a:rPr lang="zh-TW" altLang="en-US" dirty="0"/>
              <a:t>在測試專案時指定即可模擬出作品在不同環境下執行的結果。請跟著以下</a:t>
            </a:r>
            <a:r>
              <a:rPr lang="zh-TW" altLang="en-US" dirty="0" smtClean="0"/>
              <a:t>步驟來</a:t>
            </a:r>
            <a:r>
              <a:rPr lang="zh-TW" altLang="en-US" dirty="0"/>
              <a:t>建立你第一個 </a:t>
            </a:r>
            <a:r>
              <a:rPr lang="en-US" altLang="zh-TW" dirty="0"/>
              <a:t>Android </a:t>
            </a:r>
            <a:r>
              <a:rPr lang="zh-TW" altLang="en-US" dirty="0"/>
              <a:t>模擬器吧！</a:t>
            </a:r>
          </a:p>
          <a:p>
            <a:pPr lvl="4"/>
            <a:r>
              <a:rPr lang="zh-TW" altLang="en-US" dirty="0" smtClean="0"/>
              <a:t>進入</a:t>
            </a:r>
            <a:r>
              <a:rPr lang="en-US" altLang="zh-TW" dirty="0"/>
              <a:t>Android Studio </a:t>
            </a:r>
            <a:r>
              <a:rPr lang="zh-TW" altLang="en-US" dirty="0"/>
              <a:t>後，在工具列中按 </a:t>
            </a:r>
            <a:r>
              <a:rPr lang="zh-TW" altLang="en-US" dirty="0" smtClean="0"/>
              <a:t>    鈕</a:t>
            </a:r>
            <a:r>
              <a:rPr lang="zh-TW" altLang="en-US" dirty="0"/>
              <a:t>，或執行功能表 </a:t>
            </a:r>
            <a:r>
              <a:rPr lang="en-US" altLang="zh-TW" b="1" dirty="0"/>
              <a:t>Tools</a:t>
            </a:r>
            <a:r>
              <a:rPr lang="en-US" altLang="zh-TW" dirty="0"/>
              <a:t> / </a:t>
            </a:r>
            <a:r>
              <a:rPr lang="en-US" altLang="zh-TW" b="1" dirty="0" smtClean="0"/>
              <a:t>AVD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Manager</a:t>
            </a:r>
            <a:r>
              <a:rPr lang="en-US" altLang="zh-TW" dirty="0" smtClean="0"/>
              <a:t> </a:t>
            </a:r>
            <a:r>
              <a:rPr lang="zh-TW" altLang="en-US" dirty="0"/>
              <a:t>以開啟 </a:t>
            </a:r>
            <a:r>
              <a:rPr lang="en-US" altLang="zh-TW" b="1" dirty="0"/>
              <a:t>AVD</a:t>
            </a:r>
            <a:r>
              <a:rPr lang="en-US" altLang="zh-TW" dirty="0"/>
              <a:t> </a:t>
            </a:r>
            <a:r>
              <a:rPr lang="en-US" altLang="zh-TW" b="1" dirty="0"/>
              <a:t>Manager</a:t>
            </a:r>
            <a:r>
              <a:rPr lang="en-US" altLang="zh-TW" dirty="0"/>
              <a:t> </a:t>
            </a:r>
            <a:r>
              <a:rPr lang="zh-TW" altLang="en-US" dirty="0"/>
              <a:t>對話方塊。按 </a:t>
            </a:r>
            <a:r>
              <a:rPr lang="en-US" altLang="zh-TW" b="1" dirty="0"/>
              <a:t>Create</a:t>
            </a:r>
            <a:r>
              <a:rPr lang="en-US" altLang="zh-TW" dirty="0"/>
              <a:t> </a:t>
            </a:r>
            <a:r>
              <a:rPr lang="en-US" altLang="zh-TW" b="1" dirty="0"/>
              <a:t>Virtual</a:t>
            </a:r>
            <a:r>
              <a:rPr lang="en-US" altLang="zh-TW" dirty="0"/>
              <a:t> </a:t>
            </a:r>
            <a:r>
              <a:rPr lang="en-US" altLang="zh-TW" b="1" dirty="0"/>
              <a:t>Device</a:t>
            </a:r>
            <a:r>
              <a:rPr lang="en-US" altLang="zh-TW" dirty="0"/>
              <a:t> </a:t>
            </a:r>
            <a:r>
              <a:rPr lang="zh-TW" altLang="en-US" dirty="0"/>
              <a:t>鈕</a:t>
            </a:r>
            <a:r>
              <a:rPr lang="zh-TW" altLang="en-US" dirty="0" smtClean="0"/>
              <a:t>建立</a:t>
            </a:r>
            <a:r>
              <a:rPr lang="zh-TW" altLang="en-US" dirty="0"/>
              <a:t>新模擬器。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492896"/>
            <a:ext cx="220216" cy="24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45024"/>
            <a:ext cx="4816400" cy="241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550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1.5.5 </a:t>
            </a:r>
            <a:r>
              <a:rPr lang="zh-TW" altLang="en-US" dirty="0"/>
              <a:t>啟動 </a:t>
            </a:r>
            <a:r>
              <a:rPr lang="en-US" altLang="zh-TW" dirty="0"/>
              <a:t>Android </a:t>
            </a:r>
            <a:r>
              <a:rPr lang="zh-TW" altLang="en-US" dirty="0"/>
              <a:t>模擬器</a:t>
            </a:r>
          </a:p>
          <a:p>
            <a:pPr lvl="4"/>
            <a:r>
              <a:rPr lang="zh-TW" altLang="en-US" dirty="0" smtClean="0"/>
              <a:t>執行</a:t>
            </a:r>
            <a:r>
              <a:rPr lang="zh-TW" altLang="en-US" dirty="0"/>
              <a:t>功能表 </a:t>
            </a:r>
            <a:r>
              <a:rPr lang="en-US" altLang="zh-TW" b="1" dirty="0"/>
              <a:t>Tools</a:t>
            </a:r>
            <a:r>
              <a:rPr lang="en-US" altLang="zh-TW" dirty="0"/>
              <a:t> / </a:t>
            </a:r>
            <a:r>
              <a:rPr lang="en-US" altLang="zh-TW" b="1" dirty="0"/>
              <a:t>AVD</a:t>
            </a:r>
            <a:r>
              <a:rPr lang="en-US" altLang="zh-TW" dirty="0"/>
              <a:t> </a:t>
            </a:r>
            <a:r>
              <a:rPr lang="en-US" altLang="zh-TW" b="1" dirty="0"/>
              <a:t>Manager</a:t>
            </a:r>
            <a:r>
              <a:rPr lang="en-US" altLang="zh-TW" dirty="0"/>
              <a:t> </a:t>
            </a:r>
            <a:r>
              <a:rPr lang="zh-TW" altLang="en-US" dirty="0"/>
              <a:t>以開啟 </a:t>
            </a:r>
            <a:r>
              <a:rPr lang="en-US" altLang="zh-TW" b="1" dirty="0"/>
              <a:t>AVD</a:t>
            </a:r>
            <a:r>
              <a:rPr lang="en-US" altLang="zh-TW" dirty="0"/>
              <a:t> </a:t>
            </a:r>
            <a:r>
              <a:rPr lang="en-US" altLang="zh-TW" b="1" dirty="0"/>
              <a:t>Manager</a:t>
            </a:r>
            <a:r>
              <a:rPr lang="en-US" altLang="zh-TW" dirty="0"/>
              <a:t> </a:t>
            </a:r>
            <a:r>
              <a:rPr lang="zh-TW" altLang="en-US" dirty="0"/>
              <a:t>對話方塊，點選</a:t>
            </a:r>
            <a:r>
              <a:rPr lang="zh-TW" altLang="en-US" dirty="0" smtClean="0"/>
              <a:t>要啟動</a:t>
            </a:r>
            <a:r>
              <a:rPr lang="zh-TW" altLang="en-US" dirty="0"/>
              <a:t>模擬器 </a:t>
            </a:r>
            <a:r>
              <a:rPr lang="en-US" altLang="zh-TW" dirty="0"/>
              <a:t>( </a:t>
            </a:r>
            <a:r>
              <a:rPr lang="zh-TW" altLang="en-US" dirty="0"/>
              <a:t>此處為 </a:t>
            </a:r>
            <a:r>
              <a:rPr lang="en-US" altLang="zh-TW" dirty="0"/>
              <a:t>Nexus 5X API 29) </a:t>
            </a:r>
            <a:r>
              <a:rPr lang="zh-TW" altLang="en-US" dirty="0"/>
              <a:t>右方</a:t>
            </a:r>
            <a:r>
              <a:rPr lang="zh-TW" altLang="en-US" dirty="0" smtClean="0"/>
              <a:t>的     鈕</a:t>
            </a:r>
            <a:r>
              <a:rPr lang="zh-TW" altLang="en-US" dirty="0"/>
              <a:t>啟動模擬器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72816"/>
            <a:ext cx="1143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6957789" cy="2350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66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1.5.6 </a:t>
            </a:r>
            <a:r>
              <a:rPr lang="zh-TW" altLang="en-US" dirty="0"/>
              <a:t>設定模擬器語言及時區</a:t>
            </a:r>
          </a:p>
          <a:p>
            <a:pPr lvl="3"/>
            <a:r>
              <a:rPr lang="en-US" altLang="zh-TW" dirty="0"/>
              <a:t>Android </a:t>
            </a:r>
            <a:r>
              <a:rPr lang="zh-TW" altLang="en-US" dirty="0"/>
              <a:t>模擬器預設以英文為顯示語言，系統時間預設為格林威治標準時間時區</a:t>
            </a:r>
            <a:r>
              <a:rPr lang="zh-TW" altLang="en-US" dirty="0" smtClean="0"/>
              <a:t>，與</a:t>
            </a:r>
            <a:r>
              <a:rPr lang="zh-TW" altLang="en-US" dirty="0"/>
              <a:t>台灣有</a:t>
            </a:r>
            <a:r>
              <a:rPr lang="en-US" altLang="zh-TW" dirty="0"/>
              <a:t>8 </a:t>
            </a:r>
            <a:r>
              <a:rPr lang="zh-TW" altLang="en-US" dirty="0"/>
              <a:t>個小時的時差。這裡要先就這二個項目進行設定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zh-TW" altLang="en-US" dirty="0"/>
              <a:t>設定模擬器顯示繁體中文</a:t>
            </a:r>
          </a:p>
          <a:p>
            <a:pPr lvl="4"/>
            <a:r>
              <a:rPr lang="zh-TW" altLang="en-US" dirty="0" smtClean="0"/>
              <a:t>在</a:t>
            </a:r>
            <a:r>
              <a:rPr lang="zh-TW" altLang="en-US" dirty="0"/>
              <a:t>桌面向上拖曳滑鼠，再點選 </a:t>
            </a:r>
            <a:r>
              <a:rPr lang="en-US" altLang="zh-TW" b="1" dirty="0"/>
              <a:t>Settings</a:t>
            </a:r>
            <a:r>
              <a:rPr lang="en-US" altLang="zh-TW" dirty="0"/>
              <a:t> </a:t>
            </a:r>
            <a:r>
              <a:rPr lang="zh-TW" altLang="en-US" dirty="0"/>
              <a:t>圖示進入設定畫面。 將畫面向上</a:t>
            </a:r>
            <a:r>
              <a:rPr lang="zh-TW" altLang="en-US" dirty="0" smtClean="0"/>
              <a:t>拖曳</a:t>
            </a:r>
            <a:r>
              <a:rPr lang="zh-TW" altLang="en-US" dirty="0"/>
              <a:t>，選取</a:t>
            </a:r>
            <a:r>
              <a:rPr lang="en-US" altLang="zh-TW" b="1" dirty="0"/>
              <a:t>System</a:t>
            </a:r>
            <a:r>
              <a:rPr lang="zh-TW" altLang="en-US" dirty="0"/>
              <a:t>。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29000"/>
            <a:ext cx="510842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18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設定模擬器系統時區</a:t>
            </a:r>
          </a:p>
          <a:p>
            <a:pPr lvl="4"/>
            <a:r>
              <a:rPr lang="zh-TW" altLang="en-US" dirty="0" smtClean="0"/>
              <a:t>切換</a:t>
            </a:r>
            <a:r>
              <a:rPr lang="zh-TW" altLang="en-US" dirty="0"/>
              <a:t>回中文語系，在硬體按鈕區按 </a:t>
            </a:r>
            <a:r>
              <a:rPr lang="en-US" altLang="zh-TW" dirty="0"/>
              <a:t>2 </a:t>
            </a:r>
            <a:r>
              <a:rPr lang="zh-TW" altLang="en-US" dirty="0" smtClean="0"/>
              <a:t>次     </a:t>
            </a:r>
            <a:r>
              <a:rPr lang="zh-TW" altLang="en-US" dirty="0"/>
              <a:t>鈕回到 </a:t>
            </a:r>
            <a:r>
              <a:rPr lang="zh-TW" altLang="en-US" b="1" dirty="0"/>
              <a:t>設定</a:t>
            </a:r>
            <a:r>
              <a:rPr lang="zh-TW" altLang="en-US" dirty="0"/>
              <a:t> 頁面，點選 </a:t>
            </a:r>
            <a:r>
              <a:rPr lang="zh-TW" altLang="en-US" b="1" dirty="0"/>
              <a:t>日期與</a:t>
            </a:r>
            <a:r>
              <a:rPr lang="zh-TW" altLang="en-US" b="1" dirty="0" smtClean="0"/>
              <a:t>時間</a:t>
            </a:r>
            <a:r>
              <a:rPr lang="zh-TW" altLang="en-US" dirty="0" smtClean="0"/>
              <a:t> </a:t>
            </a:r>
            <a:r>
              <a:rPr lang="zh-TW" altLang="en-US" dirty="0"/>
              <a:t>項目。接著取消核取 </a:t>
            </a:r>
            <a:r>
              <a:rPr lang="zh-TW" altLang="en-US" b="1" dirty="0"/>
              <a:t>使用網路提供的時間</a:t>
            </a:r>
            <a:r>
              <a:rPr lang="zh-TW" altLang="en-US" dirty="0"/>
              <a:t>，點選 </a:t>
            </a:r>
            <a:r>
              <a:rPr lang="zh-TW" altLang="en-US" b="1" dirty="0"/>
              <a:t>時間</a:t>
            </a:r>
            <a:r>
              <a:rPr lang="zh-TW" altLang="en-US" dirty="0"/>
              <a:t> 項目。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34076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60848"/>
            <a:ext cx="6266312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5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1.5.7 </a:t>
            </a:r>
            <a:r>
              <a:rPr lang="zh-TW" altLang="en-US" dirty="0"/>
              <a:t>切換模擬器螢幕方向</a:t>
            </a:r>
          </a:p>
          <a:p>
            <a:pPr lvl="3"/>
            <a:r>
              <a:rPr lang="zh-TW" altLang="en-US" dirty="0"/>
              <a:t>許多 </a:t>
            </a:r>
            <a:r>
              <a:rPr lang="en-US" altLang="zh-TW" dirty="0"/>
              <a:t>Android </a:t>
            </a:r>
            <a:r>
              <a:rPr lang="zh-TW" altLang="en-US" dirty="0"/>
              <a:t>應用程式會強制螢幕橫向顯示，這些應用程式在開發階段也必須</a:t>
            </a:r>
            <a:r>
              <a:rPr lang="zh-TW" altLang="en-US" dirty="0" smtClean="0"/>
              <a:t>將螢幕</a:t>
            </a:r>
            <a:r>
              <a:rPr lang="zh-TW" altLang="en-US" dirty="0"/>
              <a:t>調整成橫向，才能符合實際情況。在硬體按鈕區</a:t>
            </a:r>
            <a:r>
              <a:rPr lang="zh-TW" altLang="en-US" dirty="0" smtClean="0"/>
              <a:t>按      </a:t>
            </a:r>
            <a:r>
              <a:rPr lang="zh-TW" altLang="en-US" dirty="0"/>
              <a:t>鈕可讓模擬器向左</a:t>
            </a:r>
            <a:r>
              <a:rPr lang="zh-TW" altLang="en-US" dirty="0" smtClean="0"/>
              <a:t>旋轉</a:t>
            </a:r>
            <a:r>
              <a:rPr lang="en-US" altLang="zh-TW" dirty="0" smtClean="0"/>
              <a:t>90 </a:t>
            </a:r>
            <a:r>
              <a:rPr lang="zh-TW" altLang="en-US" dirty="0"/>
              <a:t>度，</a:t>
            </a:r>
            <a:r>
              <a:rPr lang="zh-TW" altLang="en-US" dirty="0" smtClean="0"/>
              <a:t>按       鈕</a:t>
            </a:r>
            <a:r>
              <a:rPr lang="zh-TW" altLang="en-US" dirty="0"/>
              <a:t>可讓模擬器向右旋轉 </a:t>
            </a:r>
            <a:r>
              <a:rPr lang="en-US" altLang="zh-TW" dirty="0"/>
              <a:t>90 </a:t>
            </a:r>
            <a:r>
              <a:rPr lang="zh-TW" altLang="en-US" dirty="0"/>
              <a:t>度。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067" y="1700808"/>
            <a:ext cx="2381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614" y="2060848"/>
            <a:ext cx="2381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514597"/>
            <a:ext cx="3452812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95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1.5.8 </a:t>
            </a:r>
            <a:r>
              <a:rPr lang="zh-TW" altLang="en-US" dirty="0"/>
              <a:t>在模擬器中執行程式</a:t>
            </a:r>
          </a:p>
          <a:p>
            <a:pPr lvl="3"/>
            <a:r>
              <a:rPr lang="zh-TW" altLang="en-US" dirty="0"/>
              <a:t>在 </a:t>
            </a:r>
            <a:r>
              <a:rPr lang="en-US" altLang="zh-TW" dirty="0"/>
              <a:t>Android Studio </a:t>
            </a:r>
            <a:r>
              <a:rPr lang="zh-TW" altLang="en-US" dirty="0"/>
              <a:t>內執行 </a:t>
            </a:r>
            <a:r>
              <a:rPr lang="en-US" altLang="zh-TW" dirty="0"/>
              <a:t>Android </a:t>
            </a:r>
            <a:r>
              <a:rPr lang="zh-TW" altLang="en-US" dirty="0"/>
              <a:t>程式，系統會先編譯應用程式，然後將編譯</a:t>
            </a:r>
            <a:r>
              <a:rPr lang="zh-TW" altLang="en-US" dirty="0" smtClean="0"/>
              <a:t>後的</a:t>
            </a:r>
            <a:r>
              <a:rPr lang="zh-TW" altLang="en-US" dirty="0"/>
              <a:t>執行檔安裝於模擬器中執行，最後在模擬器中顯示執行結果。</a:t>
            </a:r>
          </a:p>
          <a:p>
            <a:pPr lvl="4"/>
            <a:r>
              <a:rPr lang="zh-TW" altLang="en-US" dirty="0" smtClean="0"/>
              <a:t>開啟 </a:t>
            </a:r>
            <a:r>
              <a:rPr lang="en-US" altLang="zh-TW" dirty="0"/>
              <a:t>Android Studio </a:t>
            </a:r>
            <a:r>
              <a:rPr lang="zh-TW" altLang="en-US" dirty="0"/>
              <a:t>整合環境，在上方裝置欄位選擇要使用的模擬器 </a:t>
            </a:r>
            <a:r>
              <a:rPr lang="en-US" altLang="zh-TW" dirty="0"/>
              <a:t>( </a:t>
            </a:r>
            <a:r>
              <a:rPr lang="zh-TW" altLang="en-US" dirty="0"/>
              <a:t>若</a:t>
            </a:r>
            <a:r>
              <a:rPr lang="zh-TW" altLang="en-US" dirty="0" smtClean="0"/>
              <a:t>只有</a:t>
            </a:r>
            <a:r>
              <a:rPr lang="zh-TW" altLang="en-US" dirty="0"/>
              <a:t>一個模擬器器，則會直接顯示該模擬器</a:t>
            </a:r>
            <a:r>
              <a:rPr lang="en-US" altLang="zh-TW" dirty="0"/>
              <a:t>)</a:t>
            </a:r>
            <a:r>
              <a:rPr lang="zh-TW" altLang="en-US" dirty="0"/>
              <a:t>。執行 </a:t>
            </a:r>
            <a:r>
              <a:rPr lang="en-US" altLang="zh-TW" b="1" dirty="0"/>
              <a:t>Run</a:t>
            </a:r>
            <a:r>
              <a:rPr lang="en-US" altLang="zh-TW" dirty="0"/>
              <a:t> / </a:t>
            </a:r>
            <a:r>
              <a:rPr lang="en-US" altLang="zh-TW" b="1" dirty="0"/>
              <a:t>Run</a:t>
            </a:r>
            <a:r>
              <a:rPr lang="en-US" altLang="zh-TW" dirty="0"/>
              <a:t> </a:t>
            </a:r>
            <a:r>
              <a:rPr lang="en-US" altLang="zh-TW" b="1" dirty="0" smtClean="0"/>
              <a:t>‘app’ </a:t>
            </a:r>
            <a:r>
              <a:rPr lang="zh-TW" altLang="en-US" dirty="0"/>
              <a:t>或按</a:t>
            </a:r>
            <a:r>
              <a:rPr lang="zh-TW" altLang="en-US" dirty="0" smtClean="0"/>
              <a:t>工具列      鈕</a:t>
            </a:r>
            <a:r>
              <a:rPr lang="zh-TW" altLang="en-US" dirty="0"/>
              <a:t>。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24944"/>
            <a:ext cx="1143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12976"/>
            <a:ext cx="6696744" cy="2777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81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en-US" altLang="zh-TW" dirty="0"/>
              <a:t>Android </a:t>
            </a:r>
            <a:r>
              <a:rPr lang="zh-TW" altLang="en-US" dirty="0"/>
              <a:t>是 </a:t>
            </a:r>
            <a:r>
              <a:rPr lang="en-US" altLang="zh-TW" dirty="0"/>
              <a:t>Google </a:t>
            </a:r>
            <a:r>
              <a:rPr lang="zh-TW" altLang="en-US" dirty="0"/>
              <a:t>公司基於 </a:t>
            </a:r>
            <a:r>
              <a:rPr lang="en-US" altLang="zh-TW" dirty="0"/>
              <a:t>Linux </a:t>
            </a:r>
            <a:r>
              <a:rPr lang="zh-TW" altLang="en-US" dirty="0"/>
              <a:t>平台開放原始碼的嶄新手機作業平台，</a:t>
            </a:r>
            <a:r>
              <a:rPr lang="zh-TW" altLang="en-US" dirty="0" smtClean="0"/>
              <a:t>同時</a:t>
            </a:r>
            <a:r>
              <a:rPr lang="en-US" altLang="zh-TW" dirty="0" smtClean="0"/>
              <a:t>Google </a:t>
            </a:r>
            <a:r>
              <a:rPr lang="zh-TW" altLang="en-US" dirty="0"/>
              <a:t>公司在推出 </a:t>
            </a:r>
            <a:r>
              <a:rPr lang="en-US" altLang="zh-TW" dirty="0"/>
              <a:t>Android </a:t>
            </a:r>
            <a:r>
              <a:rPr lang="zh-TW" altLang="en-US" dirty="0"/>
              <a:t>系統後，緊接著砸下數千萬美元舉辦了 </a:t>
            </a:r>
            <a:r>
              <a:rPr lang="en-US" altLang="zh-TW" dirty="0"/>
              <a:t>Android </a:t>
            </a:r>
            <a:r>
              <a:rPr lang="zh-TW" altLang="en-US" dirty="0" smtClean="0"/>
              <a:t>應用程式</a:t>
            </a:r>
            <a:r>
              <a:rPr lang="zh-TW" altLang="en-US" dirty="0"/>
              <a:t>開發者大賽，使得 </a:t>
            </a:r>
            <a:r>
              <a:rPr lang="en-US" altLang="zh-TW" dirty="0"/>
              <a:t>Android </a:t>
            </a:r>
            <a:r>
              <a:rPr lang="zh-TW" altLang="en-US" dirty="0"/>
              <a:t>迅速吸引大量程式設計者的競相學習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3"/>
            <a:r>
              <a:rPr lang="zh-TW" altLang="en-US" dirty="0"/>
              <a:t>目前使用 </a:t>
            </a:r>
            <a:r>
              <a:rPr lang="en-US" altLang="zh-TW" dirty="0"/>
              <a:t>Android </a:t>
            </a:r>
            <a:r>
              <a:rPr lang="zh-TW" altLang="en-US" dirty="0"/>
              <a:t>系統的手機數量已超越 </a:t>
            </a:r>
            <a:r>
              <a:rPr lang="en-US" altLang="zh-TW" dirty="0"/>
              <a:t>iPhone </a:t>
            </a:r>
            <a:r>
              <a:rPr lang="zh-TW" altLang="en-US" dirty="0"/>
              <a:t>系統，成為全球使用量最大</a:t>
            </a:r>
            <a:r>
              <a:rPr lang="zh-TW" altLang="en-US" dirty="0" smtClean="0"/>
              <a:t>的手機</a:t>
            </a:r>
            <a:r>
              <a:rPr lang="zh-TW" altLang="en-US" dirty="0"/>
              <a:t>系統。隨著 </a:t>
            </a:r>
            <a:r>
              <a:rPr lang="en-US" altLang="zh-TW" dirty="0"/>
              <a:t>Android </a:t>
            </a:r>
            <a:r>
              <a:rPr lang="zh-TW" altLang="en-US" dirty="0"/>
              <a:t>手機的快速普及，對於 </a:t>
            </a:r>
            <a:r>
              <a:rPr lang="en-US" altLang="zh-TW" dirty="0"/>
              <a:t>Android </a:t>
            </a:r>
            <a:r>
              <a:rPr lang="zh-TW" altLang="en-US" dirty="0"/>
              <a:t>應用的需求勢必</a:t>
            </a:r>
            <a:r>
              <a:rPr lang="zh-TW" altLang="en-US" dirty="0" smtClean="0"/>
              <a:t>越來越大</a:t>
            </a:r>
            <a:r>
              <a:rPr lang="zh-TW" altLang="en-US" dirty="0"/>
              <a:t>，其所擁有的市場商機也將日益龐大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1.1 Android </a:t>
            </a:r>
            <a:r>
              <a:rPr lang="zh-TW" altLang="en-US" dirty="0"/>
              <a:t>是什麼？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686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TW" dirty="0"/>
              <a:t>1.1.1 Android </a:t>
            </a:r>
            <a:r>
              <a:rPr lang="zh-TW" altLang="en-US" dirty="0" smtClean="0"/>
              <a:t>簡介</a:t>
            </a:r>
            <a:endParaRPr lang="en-US" altLang="zh-TW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</a:pPr>
            <a:endParaRPr lang="en-US" altLang="zh-TW" dirty="0"/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</a:pPr>
            <a:endParaRPr lang="en-US" altLang="zh-TW" dirty="0" smtClean="0"/>
          </a:p>
          <a:p>
            <a:pPr lvl="5"/>
            <a:endParaRPr lang="en-US" altLang="zh-TW" dirty="0"/>
          </a:p>
          <a:p>
            <a:pPr lvl="3">
              <a:lnSpc>
                <a:spcPct val="150000"/>
              </a:lnSpc>
              <a:spcBef>
                <a:spcPts val="0"/>
              </a:spcBef>
            </a:pPr>
            <a:r>
              <a:rPr lang="zh-TW" altLang="en-US" dirty="0"/>
              <a:t>對於應用程式開發者而言，</a:t>
            </a:r>
            <a:r>
              <a:rPr lang="en-US" altLang="zh-TW" dirty="0"/>
              <a:t>Android </a:t>
            </a:r>
            <a:r>
              <a:rPr lang="zh-TW" altLang="en-US" dirty="0"/>
              <a:t>提供完善的開發環境，支援各種先進的繪圖</a:t>
            </a:r>
            <a:r>
              <a:rPr lang="zh-TW" altLang="en-US" dirty="0" smtClean="0"/>
              <a:t>、網路</a:t>
            </a:r>
            <a:r>
              <a:rPr lang="zh-TW" altLang="en-US" dirty="0"/>
              <a:t>、相機等處理能力，方便開發者撰寫應用軟體。市面上手機的型號及規格</a:t>
            </a:r>
            <a:r>
              <a:rPr lang="zh-TW" altLang="en-US" dirty="0" smtClean="0"/>
              <a:t>繁多</a:t>
            </a:r>
            <a:r>
              <a:rPr lang="zh-TW" altLang="en-US" dirty="0"/>
              <a:t>，</a:t>
            </a:r>
            <a:r>
              <a:rPr lang="en-US" altLang="zh-TW" dirty="0"/>
              <a:t>Android </a:t>
            </a:r>
            <a:r>
              <a:rPr lang="zh-TW" altLang="en-US" dirty="0"/>
              <a:t>開發的程式可相容於不同規格的行動裝置，不需開發者費心。最</a:t>
            </a:r>
            <a:r>
              <a:rPr lang="zh-TW" altLang="en-US" dirty="0" smtClean="0"/>
              <a:t>有利</a:t>
            </a:r>
            <a:r>
              <a:rPr lang="zh-TW" altLang="en-US" dirty="0"/>
              <a:t>的是 </a:t>
            </a:r>
            <a:r>
              <a:rPr lang="en-US" altLang="zh-TW" dirty="0"/>
              <a:t>Google </a:t>
            </a:r>
            <a:r>
              <a:rPr lang="zh-TW" altLang="en-US" dirty="0"/>
              <a:t>建立了 </a:t>
            </a:r>
            <a:r>
              <a:rPr lang="en-US" altLang="zh-TW" dirty="0"/>
              <a:t>Android </a:t>
            </a:r>
            <a:r>
              <a:rPr lang="zh-TW" altLang="en-US" dirty="0"/>
              <a:t>市集 </a:t>
            </a:r>
            <a:r>
              <a:rPr lang="en-US" altLang="zh-TW" dirty="0"/>
              <a:t>(Google Play) </a:t>
            </a:r>
            <a:r>
              <a:rPr lang="zh-TW" altLang="en-US" dirty="0"/>
              <a:t>，讓開發者可將自己的</a:t>
            </a:r>
            <a:r>
              <a:rPr lang="zh-TW" altLang="en-US" dirty="0" smtClean="0"/>
              <a:t>心血結晶</a:t>
            </a:r>
            <a:r>
              <a:rPr lang="zh-TW" altLang="en-US" dirty="0"/>
              <a:t>公諸於世，同時也是一個很好的獲利管道。</a:t>
            </a:r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9937" y="1484784"/>
            <a:ext cx="6178287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indent="-288000">
              <a:lnSpc>
                <a:spcPts val="2800"/>
              </a:lnSpc>
            </a:pPr>
            <a:r>
              <a:rPr lang="en-US" altLang="zh-TW" dirty="0" smtClean="0">
                <a:latin typeface="+mj-ea"/>
                <a:ea typeface="+mj-ea"/>
              </a:rPr>
              <a:t>Android </a:t>
            </a:r>
            <a:r>
              <a:rPr lang="zh-TW" altLang="en-US" dirty="0" smtClean="0">
                <a:latin typeface="+mj-ea"/>
                <a:ea typeface="+mj-ea"/>
              </a:rPr>
              <a:t>的原意為「機器人」，</a:t>
            </a:r>
            <a:r>
              <a:rPr lang="en-US" altLang="zh-TW" dirty="0" smtClean="0">
                <a:latin typeface="+mj-ea"/>
                <a:ea typeface="+mj-ea"/>
              </a:rPr>
              <a:t>Google </a:t>
            </a:r>
            <a:r>
              <a:rPr lang="zh-TW" altLang="en-US" dirty="0" smtClean="0">
                <a:latin typeface="+mj-ea"/>
                <a:ea typeface="+mj-ea"/>
              </a:rPr>
              <a:t>將 </a:t>
            </a:r>
            <a:r>
              <a:rPr lang="en-US" altLang="zh-TW" dirty="0" smtClean="0">
                <a:latin typeface="+mj-ea"/>
                <a:ea typeface="+mj-ea"/>
              </a:rPr>
              <a:t>Android </a:t>
            </a:r>
            <a:r>
              <a:rPr lang="zh-TW" altLang="en-US" dirty="0" smtClean="0">
                <a:latin typeface="+mj-ea"/>
                <a:ea typeface="+mj-ea"/>
              </a:rPr>
              <a:t>的代表圖騰設為綠色機器人，不但表達字面意義，且表示 </a:t>
            </a:r>
            <a:r>
              <a:rPr lang="en-US" altLang="zh-TW" dirty="0" smtClean="0">
                <a:latin typeface="+mj-ea"/>
                <a:ea typeface="+mj-ea"/>
              </a:rPr>
              <a:t>Android </a:t>
            </a:r>
            <a:r>
              <a:rPr lang="zh-TW" altLang="en-US" dirty="0" smtClean="0">
                <a:latin typeface="+mj-ea"/>
                <a:ea typeface="+mj-ea"/>
              </a:rPr>
              <a:t>系統是符合環保概念，是一個輕薄短小、功能強大的行動系統，號稱是第一個真正為行動載具打造的開放且完整的軟體。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250437"/>
            <a:ext cx="1507586" cy="180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03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1.1.2 Android </a:t>
            </a:r>
            <a:r>
              <a:rPr lang="zh-TW" altLang="en-US" dirty="0"/>
              <a:t>特點</a:t>
            </a:r>
          </a:p>
          <a:p>
            <a:pPr lvl="3"/>
            <a:r>
              <a:rPr lang="en-US" altLang="zh-TW" dirty="0"/>
              <a:t>Android </a:t>
            </a:r>
            <a:r>
              <a:rPr lang="zh-TW" altLang="en-US" dirty="0"/>
              <a:t>系統為何能在短短幾年間席捲全球？因其具備許多優勢：</a:t>
            </a:r>
          </a:p>
          <a:p>
            <a:pPr lvl="4">
              <a:buFont typeface="Wingdings" pitchFamily="2" charset="2"/>
              <a:buChar char="n"/>
            </a:pPr>
            <a:r>
              <a:rPr lang="zh-TW" altLang="en-US" b="1" dirty="0" smtClean="0"/>
              <a:t>開放</a:t>
            </a:r>
            <a:r>
              <a:rPr lang="zh-TW" altLang="en-US" b="1" dirty="0"/>
              <a:t>原始碼</a:t>
            </a:r>
            <a:r>
              <a:rPr lang="zh-TW" altLang="en-US" dirty="0"/>
              <a:t>：</a:t>
            </a:r>
            <a:r>
              <a:rPr lang="en-US" altLang="zh-TW" dirty="0"/>
              <a:t>Google </a:t>
            </a:r>
            <a:r>
              <a:rPr lang="zh-TW" altLang="en-US" dirty="0"/>
              <a:t>公司公佈 </a:t>
            </a:r>
            <a:r>
              <a:rPr lang="en-US" altLang="zh-TW" dirty="0"/>
              <a:t>Android </a:t>
            </a:r>
            <a:r>
              <a:rPr lang="zh-TW" altLang="en-US" dirty="0"/>
              <a:t>系統的核心原始碼，並且提供 </a:t>
            </a:r>
            <a:r>
              <a:rPr lang="en-US" altLang="zh-TW" dirty="0" smtClean="0"/>
              <a:t>SDK</a:t>
            </a:r>
            <a:r>
              <a:rPr lang="zh-TW" altLang="en-US" dirty="0" smtClean="0"/>
              <a:t>讓</a:t>
            </a:r>
            <a:r>
              <a:rPr lang="zh-TW" altLang="en-US" dirty="0"/>
              <a:t>程式設計者可以透過標準 </a:t>
            </a:r>
            <a:r>
              <a:rPr lang="en-US" altLang="zh-TW" dirty="0"/>
              <a:t>API </a:t>
            </a:r>
            <a:r>
              <a:rPr lang="zh-TW" altLang="en-US" dirty="0"/>
              <a:t>存取核心功能，撰寫各式應用軟體，再</a:t>
            </a:r>
            <a:r>
              <a:rPr lang="zh-TW" altLang="en-US" dirty="0" smtClean="0"/>
              <a:t>使用 </a:t>
            </a:r>
            <a:r>
              <a:rPr lang="en-US" altLang="zh-TW" dirty="0"/>
              <a:t>Android </a:t>
            </a:r>
            <a:r>
              <a:rPr lang="zh-TW" altLang="en-US" dirty="0"/>
              <a:t>市集機制快速將軟體傳佈於全世界。如果認為 </a:t>
            </a:r>
            <a:r>
              <a:rPr lang="en-US" altLang="zh-TW" dirty="0"/>
              <a:t>Android </a:t>
            </a:r>
            <a:r>
              <a:rPr lang="zh-TW" altLang="en-US" dirty="0"/>
              <a:t>的</a:t>
            </a:r>
            <a:r>
              <a:rPr lang="zh-TW" altLang="en-US" dirty="0" smtClean="0"/>
              <a:t>功能不足</a:t>
            </a:r>
            <a:r>
              <a:rPr lang="zh-TW" altLang="en-US" dirty="0"/>
              <a:t>或界面不夠美觀，也可自行修改以符合自己的需求。</a:t>
            </a:r>
          </a:p>
          <a:p>
            <a:pPr lvl="4">
              <a:buFont typeface="Wingdings" pitchFamily="2" charset="2"/>
              <a:buChar char="n"/>
            </a:pPr>
            <a:r>
              <a:rPr lang="zh-TW" altLang="en-US" b="1" dirty="0" smtClean="0"/>
              <a:t>多工</a:t>
            </a:r>
            <a:r>
              <a:rPr lang="zh-TW" altLang="en-US" b="1" dirty="0"/>
              <a:t>系統</a:t>
            </a:r>
            <a:r>
              <a:rPr lang="zh-TW" altLang="en-US" dirty="0"/>
              <a:t>：</a:t>
            </a:r>
            <a:r>
              <a:rPr lang="en-US" altLang="zh-TW" dirty="0"/>
              <a:t>Android </a:t>
            </a:r>
            <a:r>
              <a:rPr lang="zh-TW" altLang="en-US" dirty="0"/>
              <a:t>系統可同時執行多個應用程式，是完整的多工環境</a:t>
            </a:r>
            <a:r>
              <a:rPr lang="zh-TW" altLang="en-US" dirty="0" smtClean="0"/>
              <a:t>。</a:t>
            </a:r>
            <a:r>
              <a:rPr lang="en-US" altLang="zh-TW" dirty="0" smtClean="0"/>
              <a:t>Android </a:t>
            </a:r>
            <a:r>
              <a:rPr lang="zh-TW" altLang="en-US" dirty="0"/>
              <a:t>同時具備獨特的「通知」機制，應用程式在背景執行，必要時</a:t>
            </a:r>
            <a:r>
              <a:rPr lang="zh-TW" altLang="en-US" dirty="0" smtClean="0"/>
              <a:t>可以產生</a:t>
            </a:r>
            <a:r>
              <a:rPr lang="zh-TW" altLang="en-US" dirty="0"/>
              <a:t>通知來引起使用者注意。例如：開車使用導航裝置時，如果有電話</a:t>
            </a:r>
            <a:r>
              <a:rPr lang="zh-TW" altLang="en-US" dirty="0" smtClean="0"/>
              <a:t>進來</a:t>
            </a:r>
            <a:r>
              <a:rPr lang="zh-TW" altLang="en-US" dirty="0"/>
              <a:t>鈴聲會響起，可以接聽電話，同時導航系統仍在運行。</a:t>
            </a:r>
          </a:p>
          <a:p>
            <a:pPr lvl="4">
              <a:buFont typeface="Wingdings" pitchFamily="2" charset="2"/>
              <a:buChar char="n"/>
            </a:pPr>
            <a:r>
              <a:rPr lang="zh-TW" altLang="en-US" b="1" dirty="0" smtClean="0"/>
              <a:t>虛擬</a:t>
            </a:r>
            <a:r>
              <a:rPr lang="zh-TW" altLang="en-US" b="1" dirty="0"/>
              <a:t>鍵盤</a:t>
            </a:r>
            <a:r>
              <a:rPr lang="zh-TW" altLang="en-US" dirty="0"/>
              <a:t>：</a:t>
            </a:r>
            <a:r>
              <a:rPr lang="en-US" altLang="zh-TW" dirty="0"/>
              <a:t>Android </a:t>
            </a:r>
            <a:r>
              <a:rPr lang="zh-TW" altLang="en-US" dirty="0"/>
              <a:t>同時支援實體鍵盤及虛擬鍵盤，可以滿足不同使用者</a:t>
            </a:r>
            <a:r>
              <a:rPr lang="zh-TW" altLang="en-US" dirty="0" smtClean="0"/>
              <a:t>在不同</a:t>
            </a:r>
            <a:r>
              <a:rPr lang="zh-TW" altLang="en-US" dirty="0"/>
              <a:t>場合的需求。虛擬鍵盤可在任何要輸入文字的應用程式中使用，</a:t>
            </a:r>
            <a:r>
              <a:rPr lang="zh-TW" altLang="en-US" dirty="0" smtClean="0"/>
              <a:t>包括電子郵件</a:t>
            </a:r>
            <a:r>
              <a:rPr lang="zh-TW" altLang="en-US" dirty="0"/>
              <a:t>、瀏覽器、文書處理等。目前大部分智慧型手機已沒有實體鍵盤</a:t>
            </a:r>
            <a:r>
              <a:rPr lang="zh-TW" altLang="en-US" dirty="0" smtClean="0"/>
              <a:t>，完全</a:t>
            </a:r>
            <a:r>
              <a:rPr lang="zh-TW" altLang="en-US" dirty="0"/>
              <a:t>以虛擬鍵盤方式輸入。</a:t>
            </a:r>
          </a:p>
        </p:txBody>
      </p:sp>
    </p:spTree>
    <p:extLst>
      <p:ext uri="{BB962C8B-B14F-4D97-AF65-F5344CB8AC3E}">
        <p14:creationId xmlns:p14="http://schemas.microsoft.com/office/powerpoint/2010/main" val="373677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4">
              <a:buFont typeface="Wingdings" pitchFamily="2" charset="2"/>
              <a:buChar char="n"/>
            </a:pPr>
            <a:r>
              <a:rPr lang="zh-TW" altLang="en-US" b="1" dirty="0"/>
              <a:t>超強網路功能</a:t>
            </a:r>
            <a:r>
              <a:rPr lang="zh-TW" altLang="en-US" dirty="0"/>
              <a:t>：</a:t>
            </a:r>
            <a:r>
              <a:rPr lang="en-US" altLang="zh-TW" dirty="0"/>
              <a:t>Android </a:t>
            </a:r>
            <a:r>
              <a:rPr lang="zh-TW" altLang="en-US" dirty="0"/>
              <a:t>使用以 </a:t>
            </a:r>
            <a:r>
              <a:rPr lang="en-US" altLang="zh-TW" dirty="0" err="1"/>
              <a:t>Webkit</a:t>
            </a:r>
            <a:r>
              <a:rPr lang="en-US" altLang="zh-TW" dirty="0"/>
              <a:t> </a:t>
            </a:r>
            <a:r>
              <a:rPr lang="zh-TW" altLang="en-US" dirty="0"/>
              <a:t>為核心的 </a:t>
            </a:r>
            <a:r>
              <a:rPr lang="en-US" altLang="zh-TW" dirty="0" err="1"/>
              <a:t>WebView</a:t>
            </a:r>
            <a:r>
              <a:rPr lang="en-US" altLang="zh-TW" dirty="0"/>
              <a:t> </a:t>
            </a:r>
            <a:r>
              <a:rPr lang="zh-TW" altLang="en-US" dirty="0"/>
              <a:t>元件，</a:t>
            </a:r>
            <a:r>
              <a:rPr lang="zh-TW" altLang="en-US" dirty="0" smtClean="0"/>
              <a:t>應用程式</a:t>
            </a:r>
            <a:r>
              <a:rPr lang="zh-TW" altLang="en-US" dirty="0"/>
              <a:t>想內嵌 </a:t>
            </a:r>
            <a:r>
              <a:rPr lang="en-US" altLang="zh-TW" dirty="0"/>
              <a:t>HTML</a:t>
            </a:r>
            <a:r>
              <a:rPr lang="zh-TW" altLang="en-US" dirty="0"/>
              <a:t>、</a:t>
            </a:r>
            <a:r>
              <a:rPr lang="en-US" altLang="zh-TW" dirty="0"/>
              <a:t>JavaScript </a:t>
            </a:r>
            <a:r>
              <a:rPr lang="zh-TW" altLang="en-US" dirty="0"/>
              <a:t>等進階網頁功能，都可輕易達成。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內建</a:t>
            </a:r>
            <a:r>
              <a:rPr lang="zh-TW" altLang="en-US" dirty="0"/>
              <a:t>的瀏覽器也是以 </a:t>
            </a:r>
            <a:r>
              <a:rPr lang="en-US" altLang="zh-TW" dirty="0" err="1"/>
              <a:t>Webkit</a:t>
            </a:r>
            <a:r>
              <a:rPr lang="en-US" altLang="zh-TW" dirty="0"/>
              <a:t> </a:t>
            </a:r>
            <a:r>
              <a:rPr lang="zh-TW" altLang="en-US" dirty="0"/>
              <a:t>為核心，能加快顯示速度，尤其在包含</a:t>
            </a:r>
            <a:r>
              <a:rPr lang="zh-TW" altLang="en-US" dirty="0" smtClean="0"/>
              <a:t>大量</a:t>
            </a:r>
            <a:r>
              <a:rPr lang="en-US" altLang="zh-TW" dirty="0" smtClean="0"/>
              <a:t>JavaScript </a:t>
            </a:r>
            <a:r>
              <a:rPr lang="zh-TW" altLang="en-US" dirty="0"/>
              <a:t>指令及複雜的網頁應用時，更可以體驗其絕佳性能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4">
              <a:buFont typeface="Wingdings" pitchFamily="2" charset="2"/>
              <a:buChar char="n"/>
            </a:pPr>
            <a:r>
              <a:rPr lang="zh-TW" altLang="en-US" b="1" dirty="0" smtClean="0"/>
              <a:t>完整</a:t>
            </a:r>
            <a:r>
              <a:rPr lang="zh-TW" altLang="en-US" b="1" dirty="0"/>
              <a:t>開發環境</a:t>
            </a:r>
            <a:r>
              <a:rPr lang="zh-TW" altLang="en-US" dirty="0"/>
              <a:t>：目前最常使用的開發環境為 </a:t>
            </a:r>
            <a:r>
              <a:rPr lang="en-US" altLang="zh-TW" dirty="0"/>
              <a:t>Android Studio</a:t>
            </a:r>
            <a:r>
              <a:rPr lang="zh-TW" altLang="en-US" dirty="0"/>
              <a:t>、</a:t>
            </a:r>
            <a:r>
              <a:rPr lang="en-US" altLang="zh-TW" dirty="0"/>
              <a:t>Eclipse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ADT </a:t>
            </a:r>
            <a:r>
              <a:rPr lang="zh-TW" altLang="en-US" dirty="0"/>
              <a:t>加上 </a:t>
            </a:r>
            <a:r>
              <a:rPr lang="en-US" altLang="zh-TW" dirty="0"/>
              <a:t>Android SDK</a:t>
            </a:r>
            <a:r>
              <a:rPr lang="zh-TW" altLang="en-US" dirty="0"/>
              <a:t>，不但具備舒適的程式撰寫環境，而且有相當</a:t>
            </a:r>
            <a:r>
              <a:rPr lang="zh-TW" altLang="en-US" dirty="0" smtClean="0"/>
              <a:t>強悍的</a:t>
            </a:r>
            <a:r>
              <a:rPr lang="zh-TW" altLang="en-US" dirty="0"/>
              <a:t>除錯能力，大幅提升撰寫應用程式的效率。最有利的地方是 </a:t>
            </a:r>
            <a:r>
              <a:rPr lang="en-US" altLang="zh-TW" dirty="0"/>
              <a:t>Google </a:t>
            </a:r>
            <a:r>
              <a:rPr lang="zh-TW" altLang="en-US" dirty="0" smtClean="0"/>
              <a:t>開發了</a:t>
            </a:r>
            <a:r>
              <a:rPr lang="zh-TW" altLang="en-US" dirty="0"/>
              <a:t>完善的模擬器，撰寫程式後可直接在模擬器上執行，而不需要每次都</a:t>
            </a:r>
            <a:r>
              <a:rPr lang="zh-TW" altLang="en-US" dirty="0" smtClean="0"/>
              <a:t>大費周章</a:t>
            </a:r>
            <a:r>
              <a:rPr lang="zh-TW" altLang="en-US" dirty="0"/>
              <a:t>的安裝到實機上測試，如此可節省大量程式修改測試的時程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077072"/>
            <a:ext cx="3461136" cy="256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50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4">
              <a:buFont typeface="Wingdings" pitchFamily="2" charset="2"/>
              <a:buChar char="n"/>
            </a:pPr>
            <a:r>
              <a:rPr lang="zh-TW" altLang="en-US" b="1" dirty="0"/>
              <a:t>充分表現個性</a:t>
            </a:r>
            <a:r>
              <a:rPr lang="zh-TW" altLang="en-US" dirty="0"/>
              <a:t>：現在的潮流是崇尚個性的表現，哪家廠商的手機介面能符合多數人的時尚，其業績就能創造傲人的成果，蘋果公司的 </a:t>
            </a:r>
            <a:r>
              <a:rPr lang="en-US" altLang="zh-TW" dirty="0"/>
              <a:t>iPhone</a:t>
            </a:r>
            <a:r>
              <a:rPr lang="zh-TW" altLang="en-US" dirty="0"/>
              <a:t>、</a:t>
            </a:r>
            <a:r>
              <a:rPr lang="en-US" altLang="zh-TW" dirty="0" err="1"/>
              <a:t>iPad</a:t>
            </a:r>
            <a:r>
              <a:rPr lang="zh-TW" altLang="en-US" dirty="0"/>
              <a:t>即是成功的案例。</a:t>
            </a:r>
            <a:r>
              <a:rPr lang="en-US" altLang="zh-TW" dirty="0"/>
              <a:t>Android </a:t>
            </a:r>
            <a:r>
              <a:rPr lang="zh-TW" altLang="en-US" dirty="0"/>
              <a:t>系統可使用 </a:t>
            </a:r>
            <a:r>
              <a:rPr lang="en-US" altLang="zh-TW" dirty="0"/>
              <a:t>Widget </a:t>
            </a:r>
            <a:r>
              <a:rPr lang="zh-TW" altLang="en-US" dirty="0"/>
              <a:t>來實現桌面個性化，預設有五個桌面 </a:t>
            </a:r>
            <a:r>
              <a:rPr lang="en-US" altLang="zh-TW" dirty="0"/>
              <a:t>Widget</a:t>
            </a:r>
            <a:r>
              <a:rPr lang="zh-TW" altLang="en-US" dirty="0"/>
              <a:t>，分別為數位時鐘、日曆、音樂播放器、相框及搜索頁面。廠商及個人使用者皆可修改美化這些介面，充分展現自己的獨特個性。</a:t>
            </a:r>
          </a:p>
          <a:p>
            <a:pPr lvl="4">
              <a:buFont typeface="Wingdings" pitchFamily="2" charset="2"/>
              <a:buChar char="n"/>
            </a:pPr>
            <a:r>
              <a:rPr lang="zh-TW" altLang="en-US" b="1" dirty="0" smtClean="0"/>
              <a:t>強大</a:t>
            </a:r>
            <a:r>
              <a:rPr lang="zh-TW" altLang="en-US" b="1" dirty="0"/>
              <a:t>的省電功能</a:t>
            </a:r>
            <a:r>
              <a:rPr lang="zh-TW" altLang="en-US" dirty="0"/>
              <a:t>：</a:t>
            </a:r>
            <a:r>
              <a:rPr lang="en-US" altLang="zh-TW" dirty="0"/>
              <a:t>Android </a:t>
            </a:r>
            <a:r>
              <a:rPr lang="zh-TW" altLang="en-US" dirty="0"/>
              <a:t>使用 </a:t>
            </a:r>
            <a:r>
              <a:rPr lang="en-US" altLang="zh-TW" dirty="0"/>
              <a:t>Doze </a:t>
            </a:r>
            <a:r>
              <a:rPr lang="zh-TW" altLang="en-US" dirty="0"/>
              <a:t>省電功能執行行動裝置電力控管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Android </a:t>
            </a:r>
            <a:r>
              <a:rPr lang="en-US" altLang="zh-TW" dirty="0"/>
              <a:t>N </a:t>
            </a:r>
            <a:r>
              <a:rPr lang="zh-TW" altLang="en-US" dirty="0"/>
              <a:t>加入了全新的 </a:t>
            </a:r>
            <a:r>
              <a:rPr lang="en-US" altLang="zh-TW" dirty="0"/>
              <a:t>Project Svelte </a:t>
            </a:r>
            <a:r>
              <a:rPr lang="zh-TW" altLang="en-US" dirty="0"/>
              <a:t>系統，它會在你裝置螢幕關閉的</a:t>
            </a:r>
            <a:r>
              <a:rPr lang="zh-TW" altLang="en-US" dirty="0" smtClean="0"/>
              <a:t>情況</a:t>
            </a:r>
            <a:r>
              <a:rPr lang="zh-TW" altLang="en-US" dirty="0"/>
              <a:t>下，停止部分背景活動，而不用等閒置一段時間後才開始 </a:t>
            </a:r>
            <a:r>
              <a:rPr lang="en-US" altLang="zh-TW" dirty="0"/>
              <a:t>Doze</a:t>
            </a:r>
            <a:r>
              <a:rPr lang="zh-TW" altLang="en-US" dirty="0"/>
              <a:t>，可</a:t>
            </a:r>
            <a:r>
              <a:rPr lang="zh-TW" altLang="en-US" dirty="0" smtClean="0"/>
              <a:t>達到更</a:t>
            </a:r>
            <a:r>
              <a:rPr lang="zh-TW" altLang="en-US" dirty="0"/>
              <a:t>有效的省電效果。</a:t>
            </a:r>
          </a:p>
          <a:p>
            <a:pPr lvl="4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866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目前智慧型手機的價格不菲，學習 </a:t>
            </a:r>
            <a:r>
              <a:rPr lang="en-US" altLang="zh-TW" dirty="0"/>
              <a:t>Android </a:t>
            </a:r>
            <a:r>
              <a:rPr lang="zh-TW" altLang="en-US" dirty="0"/>
              <a:t>程式開發是否一定要有一支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Android </a:t>
            </a:r>
            <a:r>
              <a:rPr lang="zh-TW" altLang="en-US" dirty="0" smtClean="0"/>
              <a:t>系統的手機呢？ </a:t>
            </a:r>
            <a:r>
              <a:rPr lang="en-US" altLang="zh-TW" dirty="0" smtClean="0"/>
              <a:t>Google </a:t>
            </a:r>
            <a:r>
              <a:rPr lang="zh-TW" altLang="en-US" dirty="0" smtClean="0"/>
              <a:t>開發環境中為使用者準備了功能完善的模擬器</a:t>
            </a:r>
            <a:r>
              <a:rPr lang="zh-TW" altLang="en-US" dirty="0"/>
              <a:t>，此模擬器可執行實機上的絕大多數功能，所以 </a:t>
            </a:r>
            <a:r>
              <a:rPr lang="en-US" altLang="zh-TW" dirty="0"/>
              <a:t>Android </a:t>
            </a:r>
            <a:r>
              <a:rPr lang="zh-TW" altLang="en-US" dirty="0"/>
              <a:t>程式學習者即使</a:t>
            </a:r>
            <a:r>
              <a:rPr lang="zh-TW" altLang="en-US" dirty="0" smtClean="0"/>
              <a:t>沒有</a:t>
            </a:r>
            <a:r>
              <a:rPr lang="en-US" altLang="zh-TW" dirty="0" smtClean="0"/>
              <a:t>Android </a:t>
            </a:r>
            <a:r>
              <a:rPr lang="zh-TW" altLang="en-US" dirty="0"/>
              <a:t>實機，仍然可以正常學習開發 </a:t>
            </a:r>
            <a:r>
              <a:rPr lang="en-US" altLang="zh-TW" dirty="0"/>
              <a:t>Android </a:t>
            </a:r>
            <a:r>
              <a:rPr lang="zh-TW" altLang="en-US" dirty="0"/>
              <a:t>應用程式。</a:t>
            </a:r>
          </a:p>
          <a:p>
            <a:pPr lvl="1"/>
            <a:r>
              <a:rPr lang="en-US" altLang="zh-TW" dirty="0"/>
              <a:t>1.2.1 </a:t>
            </a:r>
            <a:r>
              <a:rPr lang="zh-TW" altLang="en-US" dirty="0"/>
              <a:t>準備</a:t>
            </a:r>
            <a:r>
              <a:rPr lang="zh-TW" altLang="en-US" dirty="0" smtClean="0"/>
              <a:t>工作</a:t>
            </a:r>
            <a:endParaRPr lang="en-US" altLang="zh-TW" dirty="0" smtClean="0"/>
          </a:p>
          <a:p>
            <a:pPr lvl="2"/>
            <a:r>
              <a:rPr lang="en-US" altLang="zh-TW" dirty="0"/>
              <a:t>Android </a:t>
            </a:r>
            <a:r>
              <a:rPr lang="zh-TW" altLang="en-US" dirty="0"/>
              <a:t>開發環境所需要的套件</a:t>
            </a:r>
          </a:p>
          <a:p>
            <a:pPr lvl="3"/>
            <a:r>
              <a:rPr lang="zh-TW" altLang="en-US" dirty="0"/>
              <a:t>因 </a:t>
            </a:r>
            <a:r>
              <a:rPr lang="en-US" altLang="zh-TW" dirty="0"/>
              <a:t>Android </a:t>
            </a:r>
            <a:r>
              <a:rPr lang="zh-TW" altLang="en-US" dirty="0"/>
              <a:t>程式是以 </a:t>
            </a:r>
            <a:r>
              <a:rPr lang="en-US" altLang="zh-TW" dirty="0"/>
              <a:t>Java </a:t>
            </a:r>
            <a:r>
              <a:rPr lang="zh-TW" altLang="en-US" dirty="0"/>
              <a:t>語言所撰寫，所以要安裝 </a:t>
            </a:r>
            <a:r>
              <a:rPr lang="en-US" altLang="zh-TW" dirty="0"/>
              <a:t>Java </a:t>
            </a:r>
            <a:r>
              <a:rPr lang="zh-TW" altLang="en-US" dirty="0"/>
              <a:t>開發工具；而編輯</a:t>
            </a:r>
            <a:r>
              <a:rPr lang="zh-TW" altLang="en-US" dirty="0" smtClean="0"/>
              <a:t>環境</a:t>
            </a:r>
            <a:r>
              <a:rPr lang="zh-TW" altLang="en-US" dirty="0"/>
              <a:t>是使用 </a:t>
            </a:r>
            <a:r>
              <a:rPr lang="en-US" altLang="zh-TW" dirty="0"/>
              <a:t>Android Studio </a:t>
            </a:r>
            <a:r>
              <a:rPr lang="zh-TW" altLang="en-US" dirty="0"/>
              <a:t>套件執行，故需要 </a:t>
            </a:r>
            <a:r>
              <a:rPr lang="en-US" altLang="zh-TW" dirty="0"/>
              <a:t>Android Studio </a:t>
            </a:r>
            <a:r>
              <a:rPr lang="zh-TW" altLang="en-US" dirty="0"/>
              <a:t>完整套件；再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SDK </a:t>
            </a:r>
            <a:r>
              <a:rPr lang="en-US" altLang="zh-TW" dirty="0"/>
              <a:t>Manager </a:t>
            </a:r>
            <a:r>
              <a:rPr lang="zh-TW" altLang="en-US" dirty="0"/>
              <a:t>下載 </a:t>
            </a:r>
            <a:r>
              <a:rPr lang="en-US" altLang="zh-TW" dirty="0"/>
              <a:t>Android SDK </a:t>
            </a:r>
            <a:r>
              <a:rPr lang="zh-TW" altLang="en-US" dirty="0"/>
              <a:t>就構成 </a:t>
            </a:r>
            <a:r>
              <a:rPr lang="en-US" altLang="zh-TW" dirty="0"/>
              <a:t>Android </a:t>
            </a:r>
            <a:r>
              <a:rPr lang="zh-TW" altLang="en-US" dirty="0"/>
              <a:t>開發環境。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1.2 </a:t>
            </a:r>
            <a:r>
              <a:rPr lang="zh-TW" altLang="en-US" dirty="0"/>
              <a:t>建構 </a:t>
            </a:r>
            <a:r>
              <a:rPr lang="en-US" altLang="zh-TW" dirty="0"/>
              <a:t>Android </a:t>
            </a:r>
            <a:r>
              <a:rPr lang="zh-TW" altLang="en-US" dirty="0"/>
              <a:t>開發環境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5176954"/>
            <a:ext cx="5256584" cy="144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1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需要的套件名稱與下載網址如下：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08240"/>
            <a:ext cx="7740352" cy="179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00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20002</TotalTime>
  <Words>2151</Words>
  <Application>Microsoft Office PowerPoint</Application>
  <PresentationFormat>如螢幕大小 (4:3)</PresentationFormat>
  <Paragraphs>80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Median</vt:lpstr>
      <vt:lpstr>PowerPoint 簡報</vt:lpstr>
      <vt:lpstr>PowerPoint 簡報</vt:lpstr>
      <vt:lpstr>1.1 Android 是什麼？</vt:lpstr>
      <vt:lpstr>PowerPoint 簡報</vt:lpstr>
      <vt:lpstr>PowerPoint 簡報</vt:lpstr>
      <vt:lpstr>PowerPoint 簡報</vt:lpstr>
      <vt:lpstr>PowerPoint 簡報</vt:lpstr>
      <vt:lpstr>1.2 建構 Android 開發環境</vt:lpstr>
      <vt:lpstr>PowerPoint 簡報</vt:lpstr>
      <vt:lpstr>PowerPoint 簡報</vt:lpstr>
      <vt:lpstr>1.3 安裝 Java 開發工具包 (JDK)</vt:lpstr>
      <vt:lpstr>PowerPoint 簡報</vt:lpstr>
      <vt:lpstr>1.4 安裝 Android Studio</vt:lpstr>
      <vt:lpstr>PowerPoint 簡報</vt:lpstr>
      <vt:lpstr>PowerPoint 簡報</vt:lpstr>
      <vt:lpstr>1.5 Android 模擬器簡介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敲開 Android 的開發大門</dc:title>
  <dc:creator>memi</dc:creator>
  <cp:keywords>ACL040700</cp:keywords>
  <cp:lastModifiedBy>Vita</cp:lastModifiedBy>
  <cp:revision>2063</cp:revision>
  <dcterms:created xsi:type="dcterms:W3CDTF">2011-06-06T16:54:13Z</dcterms:created>
  <dcterms:modified xsi:type="dcterms:W3CDTF">2019-11-04T16:48:06Z</dcterms:modified>
</cp:coreProperties>
</file>