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57" r:id="rId6"/>
    <p:sldId id="258" r:id="rId7"/>
    <p:sldId id="263" r:id="rId8"/>
    <p:sldId id="264" r:id="rId9"/>
    <p:sldId id="265" r:id="rId10"/>
    <p:sldId id="266" r:id="rId11"/>
    <p:sldId id="267" r:id="rId12"/>
    <p:sldId id="261" r:id="rId13"/>
    <p:sldId id="268" r:id="rId14"/>
    <p:sldId id="269" r:id="rId15"/>
    <p:sldId id="270" r:id="rId16"/>
    <p:sldId id="271" r:id="rId17"/>
    <p:sldId id="274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336C-3FF7-42D5-95D5-25330E909F92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481A-C846-433C-B890-12385D18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4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336C-3FF7-42D5-95D5-25330E909F92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481A-C846-433C-B890-12385D18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50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336C-3FF7-42D5-95D5-25330E909F92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481A-C846-433C-B890-12385D18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5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336C-3FF7-42D5-95D5-25330E909F92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481A-C846-433C-B890-12385D18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0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336C-3FF7-42D5-95D5-25330E909F92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481A-C846-433C-B890-12385D18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49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336C-3FF7-42D5-95D5-25330E909F92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481A-C846-433C-B890-12385D18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0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336C-3FF7-42D5-95D5-25330E909F92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481A-C846-433C-B890-12385D18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336C-3FF7-42D5-95D5-25330E909F92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481A-C846-433C-B890-12385D18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28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336C-3FF7-42D5-95D5-25330E909F92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481A-C846-433C-B890-12385D18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5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336C-3FF7-42D5-95D5-25330E909F92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481A-C846-433C-B890-12385D18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336C-3FF7-42D5-95D5-25330E909F92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481A-C846-433C-B890-12385D18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8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C336C-3FF7-42D5-95D5-25330E909F92}" type="datetimeFigureOut">
              <a:rPr lang="zh-CN" altLang="en-US" smtClean="0"/>
              <a:t>2015/6/16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481A-C846-433C-B890-12385D189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33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/>
              <a:t>SYMBEXNET: Testing Network Protocol</a:t>
            </a:r>
            <a:br>
              <a:rPr lang="en-US" altLang="zh-CN" sz="4000" dirty="0" smtClean="0"/>
            </a:br>
            <a:r>
              <a:rPr lang="en-US" altLang="zh-CN" sz="4000" dirty="0" smtClean="0"/>
              <a:t>Implementations with Symbolic Execution</a:t>
            </a:r>
            <a:br>
              <a:rPr lang="en-US" altLang="zh-CN" sz="4000" dirty="0" smtClean="0"/>
            </a:br>
            <a:r>
              <a:rPr lang="en-US" altLang="zh-CN" sz="4000" dirty="0" smtClean="0"/>
              <a:t>and Rule-Based Specifications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JaeSeung</a:t>
            </a:r>
            <a:r>
              <a:rPr lang="en-US" altLang="zh-CN" dirty="0"/>
              <a:t> </a:t>
            </a:r>
            <a:r>
              <a:rPr lang="en-US" altLang="zh-CN" dirty="0" smtClean="0"/>
              <a:t>Song TSE’14 July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97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086" y="365125"/>
            <a:ext cx="6999645" cy="1325563"/>
          </a:xfrm>
        </p:spPr>
        <p:txBody>
          <a:bodyPr/>
          <a:lstStyle/>
          <a:p>
            <a:r>
              <a:rPr lang="en-US" altLang="zh-CN" dirty="0" smtClean="0"/>
              <a:t>Evaluable – single/multi/inter-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86" y="1921095"/>
            <a:ext cx="5906324" cy="2715004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clrChange>
              <a:clrFrom>
                <a:srgbClr val="C3EAFB"/>
              </a:clrFrom>
              <a:clrTo>
                <a:srgbClr val="C3E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" y="4866506"/>
            <a:ext cx="12003175" cy="1581371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17" b="4740"/>
          <a:stretch/>
        </p:blipFill>
        <p:spPr>
          <a:xfrm>
            <a:off x="6675961" y="2553490"/>
            <a:ext cx="4004687" cy="2469933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72"/>
          <a:stretch/>
        </p:blipFill>
        <p:spPr>
          <a:xfrm>
            <a:off x="7663932" y="160322"/>
            <a:ext cx="4004687" cy="242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2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SE-Tool based on KLEE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SymbexNet</a:t>
            </a:r>
            <a:endParaRPr lang="en-US" altLang="zh-CN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Implementations of network protocols</a:t>
            </a:r>
          </a:p>
          <a:p>
            <a:pPr lvl="1"/>
            <a:r>
              <a:rPr lang="en-US" altLang="zh-CN" sz="1600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SYMBEXNET: Testing Network Protocol Implementations with Symbolic Execution and Rule-Based Specifications </a:t>
            </a:r>
          </a:p>
          <a:p>
            <a:pPr lvl="1"/>
            <a:r>
              <a:rPr lang="en-US" altLang="zh-CN" sz="1600" i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JaeSeung</a:t>
            </a:r>
            <a:r>
              <a:rPr lang="en-US" altLang="zh-CN" sz="1600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Song TSE’14 July</a:t>
            </a:r>
            <a:endParaRPr lang="en-US" altLang="zh-CN" sz="1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altLang="zh-CN" dirty="0" smtClean="0"/>
              <a:t>S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E</a:t>
            </a:r>
            <a:endParaRPr lang="en-US" altLang="zh-CN" sz="1200" i="1" dirty="0" smtClean="0"/>
          </a:p>
          <a:p>
            <a:pPr lvl="1"/>
            <a:r>
              <a:rPr lang="en-US" altLang="zh-CN" dirty="0" smtClean="0"/>
              <a:t>Large Scale Real System</a:t>
            </a:r>
          </a:p>
          <a:p>
            <a:pPr lvl="1"/>
            <a:r>
              <a:rPr lang="en-US" altLang="zh-CN" sz="1600" i="1" dirty="0" smtClean="0"/>
              <a:t>S2E: A Platform for In-Vivo Multi-Path Analysis of Software Systems</a:t>
            </a:r>
          </a:p>
          <a:p>
            <a:pPr lvl="1"/>
            <a:r>
              <a:rPr lang="en-US" altLang="zh-CN" sz="1600" dirty="0" err="1"/>
              <a:t>Vitaly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Chipounov</a:t>
            </a:r>
            <a:r>
              <a:rPr lang="en-US" altLang="zh-CN" sz="1600" dirty="0" smtClean="0"/>
              <a:t> SIGPLAN’11</a:t>
            </a:r>
            <a:endParaRPr lang="en-US" altLang="zh-CN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323778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Another SE Tool – S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Large Scale Real System</a:t>
            </a:r>
          </a:p>
          <a:p>
            <a:pPr lvl="1"/>
            <a:r>
              <a:rPr lang="en-US" altLang="zh-CN" dirty="0" smtClean="0"/>
              <a:t>Complexity is the most SERIOUS problem</a:t>
            </a:r>
          </a:p>
          <a:p>
            <a:pPr lvl="2"/>
            <a:r>
              <a:rPr lang="en-US" altLang="zh-CN" dirty="0" smtClean="0"/>
              <a:t>Exponent explosion</a:t>
            </a:r>
          </a:p>
          <a:p>
            <a:pPr lvl="1"/>
            <a:r>
              <a:rPr lang="en-US" altLang="zh-CN" dirty="0" smtClean="0"/>
              <a:t>Environment modeling</a:t>
            </a:r>
          </a:p>
          <a:p>
            <a:pPr lvl="2"/>
            <a:r>
              <a:rPr lang="en-US" altLang="zh-CN" dirty="0" smtClean="0"/>
              <a:t>Too complex/simple in KLEE</a:t>
            </a:r>
          </a:p>
          <a:p>
            <a:pPr lvl="3"/>
            <a:r>
              <a:rPr lang="en-US" altLang="zh-CN" dirty="0" smtClean="0"/>
              <a:t>Modeling is complex</a:t>
            </a:r>
          </a:p>
          <a:p>
            <a:pPr lvl="3"/>
            <a:r>
              <a:rPr lang="en-US" altLang="zh-CN" dirty="0" smtClean="0"/>
              <a:t>Given model roughly has 40 </a:t>
            </a:r>
            <a:r>
              <a:rPr lang="en-US" altLang="zh-CN" dirty="0" err="1" smtClean="0"/>
              <a:t>syscalls</a:t>
            </a:r>
            <a:r>
              <a:rPr lang="en-US" altLang="zh-CN" dirty="0" smtClean="0"/>
              <a:t>, too simple</a:t>
            </a:r>
          </a:p>
          <a:p>
            <a:pPr lvl="1"/>
            <a:r>
              <a:rPr lang="en-US" altLang="zh-CN" dirty="0" smtClean="0"/>
              <a:t>Current programs are invisible</a:t>
            </a:r>
          </a:p>
          <a:p>
            <a:pPr lvl="2"/>
            <a:r>
              <a:rPr lang="en-US" altLang="zh-CN" dirty="0" smtClean="0"/>
              <a:t>Close/half open source</a:t>
            </a:r>
          </a:p>
          <a:p>
            <a:pPr lvl="2"/>
            <a:r>
              <a:rPr lang="en-US" altLang="zh-CN" dirty="0" smtClean="0"/>
              <a:t>Encrypted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7535917" y="2060028"/>
            <a:ext cx="2963917" cy="809296"/>
          </a:xfrm>
          <a:prstGeom prst="wedgeRoundRectCallout">
            <a:avLst>
              <a:gd name="adj1" fmla="val -92464"/>
              <a:gd name="adj2" fmla="val 2873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Reduce </a:t>
            </a:r>
            <a:r>
              <a:rPr lang="en-US" altLang="zh-CN" dirty="0" err="1" smtClean="0">
                <a:solidFill>
                  <a:srgbClr val="FF0000"/>
                </a:solidFill>
              </a:rPr>
              <a:t>pathes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7535917" y="3309199"/>
            <a:ext cx="2963917" cy="809296"/>
          </a:xfrm>
          <a:prstGeom prst="wedgeRoundRectCallout">
            <a:avLst>
              <a:gd name="adj1" fmla="val -92464"/>
              <a:gd name="adj2" fmla="val 2873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Reduce modeling of environments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535916" y="4464557"/>
            <a:ext cx="2963917" cy="809296"/>
          </a:xfrm>
          <a:prstGeom prst="wedgeRoundRectCallout">
            <a:avLst>
              <a:gd name="adj1" fmla="val -92464"/>
              <a:gd name="adj2" fmla="val 2873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Design method to process invisible programs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does S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E do?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34" y="1642071"/>
            <a:ext cx="7147035" cy="4407339"/>
          </a:xfrm>
        </p:spPr>
      </p:pic>
      <p:sp>
        <p:nvSpPr>
          <p:cNvPr id="5" name="圆角矩形标注 4"/>
          <p:cNvSpPr/>
          <p:nvPr/>
        </p:nvSpPr>
        <p:spPr>
          <a:xfrm>
            <a:off x="735724" y="4550979"/>
            <a:ext cx="1439917" cy="872358"/>
          </a:xfrm>
          <a:prstGeom prst="wedgeRoundRectCallout">
            <a:avLst>
              <a:gd name="adj1" fmla="val 214845"/>
              <a:gd name="adj2" fmla="val -3510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 machine instructions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9249103" y="4771697"/>
            <a:ext cx="1881352" cy="672662"/>
          </a:xfrm>
          <a:prstGeom prst="wedgeRoundRectCallout">
            <a:avLst>
              <a:gd name="adj1" fmla="val -161615"/>
              <a:gd name="adj2" fmla="val -90625"/>
              <a:gd name="adj3" fmla="val 1666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Selective SE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9417269" y="3218407"/>
            <a:ext cx="2007476" cy="651641"/>
          </a:xfrm>
          <a:prstGeom prst="wedgeRoundRectCallout">
            <a:avLst>
              <a:gd name="adj1" fmla="val -154341"/>
              <a:gd name="adj2" fmla="val 5443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Execution consistency model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65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Selective 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27179" cy="4351338"/>
          </a:xfrm>
        </p:spPr>
        <p:txBody>
          <a:bodyPr/>
          <a:lstStyle/>
          <a:p>
            <a:r>
              <a:rPr lang="en-US" altLang="zh-CN" dirty="0" smtClean="0"/>
              <a:t>Reduce the complexity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void environment modeling</a:t>
            </a:r>
          </a:p>
          <a:p>
            <a:pPr lvl="1"/>
            <a:r>
              <a:rPr lang="en-US" altLang="zh-CN" dirty="0" smtClean="0"/>
              <a:t>Symbolic in unit</a:t>
            </a:r>
          </a:p>
          <a:p>
            <a:pPr lvl="1"/>
            <a:r>
              <a:rPr lang="en-US" altLang="zh-CN" dirty="0" smtClean="0"/>
              <a:t>Concrete in environment</a:t>
            </a:r>
          </a:p>
          <a:p>
            <a:pPr lvl="1"/>
            <a:r>
              <a:rPr lang="en-US" altLang="zh-CN" dirty="0" err="1" smtClean="0"/>
              <a:t>Sym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dom</a:t>
            </a:r>
            <a:r>
              <a:rPr lang="en-US" altLang="zh-CN" dirty="0" smtClean="0">
                <a:sym typeface="Wingdings" panose="05000000000000000000" pitchFamily="2" charset="2"/>
              </a:rPr>
              <a:t>Con </a:t>
            </a:r>
            <a:r>
              <a:rPr lang="en-US" altLang="zh-CN" dirty="0" err="1" smtClean="0"/>
              <a:t>dom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S call C</a:t>
            </a:r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C return S</a:t>
            </a:r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C call S</a:t>
            </a:r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S return C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238" y="2720474"/>
            <a:ext cx="5153744" cy="3591426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905297" y="575332"/>
            <a:ext cx="3195145" cy="191288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283669" y="1104089"/>
            <a:ext cx="966952" cy="8744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r>
              <a:rPr lang="en-US" altLang="zh-CN" dirty="0" smtClean="0"/>
              <a:t>nit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692055" y="1104089"/>
            <a:ext cx="1271752" cy="87446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Environment</a:t>
            </a:r>
            <a:endParaRPr lang="zh-CN" altLang="en-US" dirty="0"/>
          </a:p>
        </p:txBody>
      </p:sp>
      <p:sp>
        <p:nvSpPr>
          <p:cNvPr id="8" name="左右箭头 7"/>
          <p:cNvSpPr/>
          <p:nvPr/>
        </p:nvSpPr>
        <p:spPr>
          <a:xfrm>
            <a:off x="8240110" y="1347212"/>
            <a:ext cx="483476" cy="3691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077304" y="734757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815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18186" cy="1325563"/>
          </a:xfrm>
        </p:spPr>
        <p:txBody>
          <a:bodyPr/>
          <a:lstStyle/>
          <a:p>
            <a:r>
              <a:rPr lang="en-US" altLang="zh-CN" dirty="0" smtClean="0"/>
              <a:t>Selective SE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58" t="9406" b="19773"/>
          <a:stretch/>
        </p:blipFill>
        <p:spPr>
          <a:xfrm>
            <a:off x="1334813" y="1617115"/>
            <a:ext cx="3689131" cy="4351263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5360277" y="3162126"/>
            <a:ext cx="0" cy="6306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360277" y="2121602"/>
            <a:ext cx="0" cy="6306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360277" y="5148581"/>
            <a:ext cx="0" cy="6306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360277" y="4108057"/>
            <a:ext cx="0" cy="6306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标注 29"/>
          <p:cNvSpPr/>
          <p:nvPr/>
        </p:nvSpPr>
        <p:spPr>
          <a:xfrm>
            <a:off x="6295697" y="620110"/>
            <a:ext cx="4960882" cy="1070578"/>
          </a:xfrm>
          <a:prstGeom prst="wedgeRoundRectCallout">
            <a:avLst>
              <a:gd name="adj1" fmla="val -64052"/>
              <a:gd name="adj2" fmla="val 6053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 call S: 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Give constraint of input concrete </a:t>
            </a:r>
            <a:r>
              <a:rPr lang="en-US" altLang="zh-CN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Keep on the concrete </a:t>
            </a:r>
            <a:r>
              <a:rPr lang="en-US" altLang="zh-CN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CE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6295697" y="2091548"/>
            <a:ext cx="4960882" cy="1070578"/>
          </a:xfrm>
          <a:prstGeom prst="wedgeRoundRectCallout">
            <a:avLst>
              <a:gd name="adj1" fmla="val -60240"/>
              <a:gd name="adj2" fmla="val 5857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dirty="0" smtClean="0">
                <a:solidFill>
                  <a:schemeClr val="tx1"/>
                </a:solidFill>
              </a:rPr>
              <a:t> call C: 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Solve constraint to get concrete </a:t>
            </a:r>
            <a:r>
              <a:rPr lang="en-US" altLang="zh-CN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Keep on the concrete </a:t>
            </a:r>
            <a:r>
              <a:rPr lang="en-US" altLang="zh-CN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CE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4" name="圆角矩形标注 33"/>
          <p:cNvSpPr/>
          <p:nvPr/>
        </p:nvSpPr>
        <p:spPr>
          <a:xfrm>
            <a:off x="6295697" y="3614050"/>
            <a:ext cx="4960882" cy="1070578"/>
          </a:xfrm>
          <a:prstGeom prst="wedgeRoundRectCallout">
            <a:avLst>
              <a:gd name="adj1" fmla="val -61511"/>
              <a:gd name="adj2" fmla="val 30102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 return S: 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Use x = </a:t>
            </a:r>
            <a:r>
              <a:rPr lang="en-US" altLang="zh-CN" dirty="0" err="1" smtClean="0">
                <a:solidFill>
                  <a:schemeClr val="tx1"/>
                </a:solidFill>
              </a:rPr>
              <a:t>const</a:t>
            </a:r>
            <a:r>
              <a:rPr lang="en-US" altLang="zh-CN" dirty="0" smtClean="0">
                <a:solidFill>
                  <a:schemeClr val="tx1"/>
                </a:solidFill>
              </a:rPr>
              <a:t> as constraint </a:t>
            </a:r>
            <a:r>
              <a:rPr lang="en-US" altLang="zh-CN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Keep on the concrete </a:t>
            </a:r>
            <a:r>
              <a:rPr lang="en-US" altLang="zh-CN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CE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6295697" y="5085488"/>
            <a:ext cx="4960882" cy="1070578"/>
          </a:xfrm>
          <a:prstGeom prst="wedgeRoundRectCallout">
            <a:avLst>
              <a:gd name="adj1" fmla="val -66384"/>
              <a:gd name="adj2" fmla="val -3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 return S: 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Return the concrete result </a:t>
            </a:r>
            <a:r>
              <a:rPr lang="en-US" altLang="zh-CN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CE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6" name="圆角矩形标注 35"/>
          <p:cNvSpPr/>
          <p:nvPr/>
        </p:nvSpPr>
        <p:spPr>
          <a:xfrm>
            <a:off x="10131972" y="3310759"/>
            <a:ext cx="1912883" cy="481987"/>
          </a:xfrm>
          <a:prstGeom prst="wedgeRoundRectCallout">
            <a:avLst>
              <a:gd name="adj1" fmla="val -82057"/>
              <a:gd name="adj2" fmla="val 843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over constraining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665077" y="3162126"/>
            <a:ext cx="0" cy="630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665077" y="2121602"/>
            <a:ext cx="0" cy="63062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665077" y="4108057"/>
            <a:ext cx="0" cy="63062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105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Execution Consistency Models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87" y="99089"/>
            <a:ext cx="1943371" cy="1857634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8200" y="1825625"/>
            <a:ext cx="46271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Path definition</a:t>
            </a:r>
          </a:p>
          <a:p>
            <a:pPr lvl="1"/>
            <a:r>
              <a:rPr lang="en-US" altLang="zh-CN" dirty="0" smtClean="0"/>
              <a:t>Statically feasible</a:t>
            </a:r>
          </a:p>
          <a:p>
            <a:pPr lvl="1"/>
            <a:r>
              <a:rPr lang="en-US" altLang="zh-CN" dirty="0" smtClean="0"/>
              <a:t>Locally feasible</a:t>
            </a:r>
          </a:p>
          <a:p>
            <a:pPr lvl="1"/>
            <a:r>
              <a:rPr lang="en-US" altLang="zh-CN" dirty="0" smtClean="0"/>
              <a:t>Globally feasible</a:t>
            </a:r>
          </a:p>
          <a:p>
            <a:r>
              <a:rPr lang="en-US" altLang="zh-CN" dirty="0" smtClean="0"/>
              <a:t>6 models</a:t>
            </a:r>
          </a:p>
          <a:p>
            <a:pPr lvl="1"/>
            <a:r>
              <a:rPr lang="en-US" altLang="zh-CN" dirty="0" smtClean="0"/>
              <a:t>Strong to weak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291" y="2091660"/>
            <a:ext cx="6470149" cy="43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93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Execution Consistency Models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55" y="2838214"/>
            <a:ext cx="5370785" cy="3647182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7006"/>
            <a:ext cx="5163271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60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KLEE, S2E, </a:t>
            </a:r>
            <a:r>
              <a:rPr lang="en-US" altLang="zh-CN" dirty="0" err="1" smtClean="0"/>
              <a:t>SymbexNet</a:t>
            </a:r>
            <a:endParaRPr lang="en-US" altLang="zh-CN" dirty="0" smtClean="0"/>
          </a:p>
          <a:p>
            <a:r>
              <a:rPr lang="en-US" altLang="zh-CN" dirty="0" smtClean="0"/>
              <a:t>Target :</a:t>
            </a:r>
          </a:p>
          <a:p>
            <a:pPr lvl="1"/>
            <a:r>
              <a:rPr lang="en-US" altLang="zh-CN" dirty="0" smtClean="0"/>
              <a:t>KLEE: general</a:t>
            </a:r>
          </a:p>
          <a:p>
            <a:pPr lvl="1"/>
            <a:r>
              <a:rPr lang="en-US" altLang="zh-CN" dirty="0" smtClean="0"/>
              <a:t>S2E : large scaled real system</a:t>
            </a:r>
          </a:p>
          <a:p>
            <a:pPr lvl="1"/>
            <a:r>
              <a:rPr lang="en-US" altLang="zh-CN" dirty="0" err="1" smtClean="0"/>
              <a:t>SymbexNet</a:t>
            </a:r>
            <a:r>
              <a:rPr lang="en-US" altLang="zh-CN" dirty="0" smtClean="0"/>
              <a:t> : network protocol implementation</a:t>
            </a:r>
          </a:p>
          <a:p>
            <a:r>
              <a:rPr lang="en-US" altLang="zh-CN" dirty="0" smtClean="0"/>
              <a:t>Complexity</a:t>
            </a:r>
          </a:p>
          <a:p>
            <a:pPr lvl="1"/>
            <a:r>
              <a:rPr lang="en-US" altLang="zh-CN" dirty="0" smtClean="0"/>
              <a:t>S2E : SE in unit, CE in environment – avoid environment modeling</a:t>
            </a:r>
          </a:p>
          <a:p>
            <a:pPr lvl="1"/>
            <a:r>
              <a:rPr lang="en-US" altLang="zh-CN" dirty="0" err="1" smtClean="0"/>
              <a:t>SymbexNet</a:t>
            </a:r>
            <a:r>
              <a:rPr lang="en-US" altLang="zh-CN" dirty="0" smtClean="0"/>
              <a:t> : multi-SE, progressive, </a:t>
            </a:r>
            <a:r>
              <a:rPr lang="en-US" altLang="zh-CN" dirty="0" err="1" smtClean="0"/>
              <a:t>conbine</a:t>
            </a:r>
            <a:r>
              <a:rPr lang="en-US" altLang="zh-CN" dirty="0" smtClean="0"/>
              <a:t> SE and CE</a:t>
            </a:r>
          </a:p>
        </p:txBody>
      </p:sp>
    </p:spTree>
    <p:extLst>
      <p:ext uri="{BB962C8B-B14F-4D97-AF65-F5344CB8AC3E}">
        <p14:creationId xmlns:p14="http://schemas.microsoft.com/office/powerpoint/2010/main" val="24495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Symbolic Execution?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53607" cy="4351338"/>
          </a:xfrm>
        </p:spPr>
        <p:txBody>
          <a:bodyPr>
            <a:normAutofit lnSpcReduction="10000"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Auto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Debuger</a:t>
            </a:r>
            <a:endParaRPr lang="en-US" altLang="zh-CN" i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Use symbolic variables</a:t>
            </a:r>
          </a:p>
          <a:p>
            <a:r>
              <a:rPr lang="en-US" altLang="zh-CN" dirty="0" smtClean="0"/>
              <a:t>Add constrains at a branch</a:t>
            </a:r>
          </a:p>
          <a:p>
            <a:pPr lvl="1"/>
            <a:r>
              <a:rPr lang="en-US" altLang="zh-CN" dirty="0" smtClean="0"/>
              <a:t>Construct a tree</a:t>
            </a:r>
          </a:p>
          <a:p>
            <a:r>
              <a:rPr lang="en-US" altLang="zh-CN" dirty="0" smtClean="0"/>
              <a:t>Record the error and ignore</a:t>
            </a:r>
          </a:p>
          <a:p>
            <a:pPr lvl="1"/>
            <a:r>
              <a:rPr lang="en-US" altLang="zh-CN" dirty="0" smtClean="0"/>
              <a:t>Keep on running to find more</a:t>
            </a:r>
          </a:p>
          <a:p>
            <a:r>
              <a:rPr lang="en-US" altLang="zh-CN" dirty="0" smtClean="0"/>
              <a:t>Terminate</a:t>
            </a:r>
          </a:p>
          <a:p>
            <a:pPr lvl="1"/>
            <a:r>
              <a:rPr lang="en-US" altLang="zh-CN" dirty="0" smtClean="0"/>
              <a:t>According to the constrains se, generate a suitable concrete test input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80386" y="1825625"/>
            <a:ext cx="2123089" cy="6127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Symbolic variables :</a:t>
            </a:r>
          </a:p>
          <a:p>
            <a:pPr algn="ctr"/>
            <a:r>
              <a:rPr lang="en-US" altLang="zh-CN" dirty="0" smtClean="0"/>
              <a:t>x = 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80386" y="2732689"/>
            <a:ext cx="2123089" cy="40990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Meet Branch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80386" y="3436882"/>
            <a:ext cx="2123089" cy="5780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 constrain:</a:t>
            </a:r>
          </a:p>
          <a:p>
            <a:pPr algn="ctr"/>
            <a:r>
              <a:rPr lang="en-US" altLang="zh-CN" dirty="0" smtClean="0"/>
              <a:t>a &lt; 10; a &gt;= 10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80386" y="4309241"/>
            <a:ext cx="2123089" cy="40990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Meet Error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80386" y="5013434"/>
            <a:ext cx="2123089" cy="40990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Record and ignore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80386" y="5717626"/>
            <a:ext cx="2123089" cy="5675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Terminate and generate test input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6847488" y="2473488"/>
            <a:ext cx="388884" cy="220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6847488" y="3179378"/>
            <a:ext cx="388884" cy="220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6847488" y="4051737"/>
            <a:ext cx="388884" cy="220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6847488" y="4792716"/>
            <a:ext cx="388884" cy="220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6847488" y="5460123"/>
            <a:ext cx="388884" cy="220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943" y="3005792"/>
            <a:ext cx="3458058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SE Tool -- KLEE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37386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 approved SE Tool</a:t>
            </a:r>
          </a:p>
          <a:p>
            <a:r>
              <a:rPr lang="en-US" altLang="zh-CN" dirty="0" smtClean="0"/>
              <a:t>Expand coverage</a:t>
            </a:r>
          </a:p>
          <a:p>
            <a:pPr lvl="1"/>
            <a:r>
              <a:rPr lang="en-US" altLang="zh-CN" dirty="0" smtClean="0"/>
              <a:t>Constrain solve</a:t>
            </a:r>
          </a:p>
          <a:p>
            <a:pPr lvl="2"/>
            <a:r>
              <a:rPr lang="en-US" altLang="zh-CN" dirty="0" smtClean="0"/>
              <a:t>Tricks to reduce complexity</a:t>
            </a:r>
          </a:p>
          <a:p>
            <a:pPr lvl="2"/>
            <a:r>
              <a:rPr lang="en-US" altLang="zh-CN" dirty="0" smtClean="0"/>
              <a:t>Constraint simplification</a:t>
            </a:r>
          </a:p>
          <a:p>
            <a:pPr lvl="2"/>
            <a:r>
              <a:rPr lang="en-US" altLang="zh-CN" dirty="0" smtClean="0"/>
              <a:t>Counter-example cache</a:t>
            </a:r>
          </a:p>
          <a:p>
            <a:pPr lvl="1"/>
            <a:r>
              <a:rPr lang="en-US" altLang="zh-CN" dirty="0" smtClean="0"/>
              <a:t>Path selection</a:t>
            </a:r>
          </a:p>
          <a:p>
            <a:pPr lvl="2"/>
            <a:r>
              <a:rPr lang="en-US" altLang="zh-CN" dirty="0" smtClean="0"/>
              <a:t>Random path: avoid stuck</a:t>
            </a:r>
          </a:p>
          <a:p>
            <a:pPr lvl="2"/>
            <a:r>
              <a:rPr lang="en-US" altLang="zh-CN" dirty="0" smtClean="0"/>
              <a:t>Opt path: lower the prior</a:t>
            </a:r>
          </a:p>
          <a:p>
            <a:r>
              <a:rPr lang="en-US" altLang="zh-CN" dirty="0" smtClean="0"/>
              <a:t>Environment Model</a:t>
            </a:r>
          </a:p>
          <a:p>
            <a:pPr lvl="1"/>
            <a:r>
              <a:rPr lang="en-US" altLang="zh-CN" dirty="0" smtClean="0"/>
              <a:t>Call model</a:t>
            </a:r>
          </a:p>
          <a:p>
            <a:pPr lvl="1"/>
            <a:r>
              <a:rPr lang="en-US" altLang="zh-CN" dirty="0" smtClean="0"/>
              <a:t>Simple models for 40 </a:t>
            </a:r>
            <a:r>
              <a:rPr lang="en-US" altLang="zh-CN" dirty="0" err="1" smtClean="0"/>
              <a:t>syscalls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965" y="485666"/>
            <a:ext cx="6067835" cy="25449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57543" y="3438998"/>
            <a:ext cx="2123089" cy="4133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Symbolic variables </a:t>
            </a:r>
          </a:p>
        </p:txBody>
      </p:sp>
      <p:sp>
        <p:nvSpPr>
          <p:cNvPr id="6" name="矩形 5"/>
          <p:cNvSpPr/>
          <p:nvPr/>
        </p:nvSpPr>
        <p:spPr>
          <a:xfrm>
            <a:off x="7157543" y="4260649"/>
            <a:ext cx="2123089" cy="4718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Meet Branch add state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553902" y="5040894"/>
            <a:ext cx="2123089" cy="40990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Record error &amp; ignore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553903" y="5752561"/>
            <a:ext cx="2123089" cy="5675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Terminate and generate test input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8024645" y="3887386"/>
            <a:ext cx="388884" cy="220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8024646" y="4782908"/>
            <a:ext cx="388884" cy="220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10421005" y="4827651"/>
            <a:ext cx="388884" cy="220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10421005" y="5495058"/>
            <a:ext cx="388884" cy="220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157543" y="5048368"/>
            <a:ext cx="2123089" cy="4718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Solve constraint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8024646" y="5570627"/>
            <a:ext cx="388884" cy="2207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157543" y="5855255"/>
            <a:ext cx="2123089" cy="4718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Select Path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5" name="肘形连接符 24"/>
          <p:cNvCxnSpPr>
            <a:stCxn id="18" idx="2"/>
            <a:endCxn id="29" idx="0"/>
          </p:cNvCxnSpPr>
          <p:nvPr/>
        </p:nvCxnSpPr>
        <p:spPr>
          <a:xfrm rot="5400000" flipH="1" flipV="1">
            <a:off x="8384056" y="4095680"/>
            <a:ext cx="2066422" cy="2396359"/>
          </a:xfrm>
          <a:prstGeom prst="bentConnector5">
            <a:avLst>
              <a:gd name="adj1" fmla="val -11063"/>
              <a:gd name="adj2" fmla="val 50000"/>
              <a:gd name="adj3" fmla="val 1110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553902" y="4260649"/>
            <a:ext cx="2123089" cy="4718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Execute path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63100" y="3972910"/>
            <a:ext cx="4792720" cy="26801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312973" y="4635062"/>
            <a:ext cx="1376856" cy="122019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Environment model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6756828" y="5131762"/>
            <a:ext cx="270644" cy="362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1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SE-Tool based on KLEE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SymbexNet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Implementations of network protocols</a:t>
            </a:r>
          </a:p>
          <a:p>
            <a:pPr lvl="1"/>
            <a:r>
              <a:rPr lang="en-US" altLang="zh-CN" sz="1600" i="1" dirty="0" smtClean="0"/>
              <a:t>SYMBEXNET: Testing Network Protocol Implementations with Symbolic Execution and Rule-Based Specifications </a:t>
            </a:r>
          </a:p>
          <a:p>
            <a:pPr lvl="1"/>
            <a:r>
              <a:rPr lang="en-US" altLang="zh-CN" sz="1600" i="1" dirty="0" err="1" smtClean="0"/>
              <a:t>JaeSeung</a:t>
            </a:r>
            <a:r>
              <a:rPr lang="en-US" altLang="zh-CN" sz="1600" i="1" dirty="0" smtClean="0"/>
              <a:t> Song TSE’14 July</a:t>
            </a:r>
            <a:endParaRPr lang="en-US" altLang="zh-CN" sz="1600" dirty="0" smtClean="0"/>
          </a:p>
          <a:p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r>
              <a:rPr lang="en-US" altLang="zh-CN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CN" dirty="0" smtClean="0">
                <a:solidFill>
                  <a:schemeClr val="bg1"/>
                </a:solidFill>
              </a:rPr>
              <a:t>E</a:t>
            </a:r>
            <a:endParaRPr lang="en-US" altLang="zh-CN" sz="1200" i="1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Large Scale Real System</a:t>
            </a:r>
          </a:p>
          <a:p>
            <a:pPr lvl="1"/>
            <a:r>
              <a:rPr lang="en-US" altLang="zh-CN" sz="1600" i="1" dirty="0" smtClean="0">
                <a:solidFill>
                  <a:schemeClr val="bg1"/>
                </a:solidFill>
              </a:rPr>
              <a:t>S2E: A Platform for In-Vivo Multi-Path Analysis of Software Systems</a:t>
            </a:r>
          </a:p>
          <a:p>
            <a:pPr lvl="1"/>
            <a:r>
              <a:rPr lang="en-US" altLang="zh-CN" sz="1600" dirty="0" err="1">
                <a:solidFill>
                  <a:schemeClr val="bg1"/>
                </a:solidFill>
              </a:rPr>
              <a:t>Vitaly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Chipounov</a:t>
            </a:r>
            <a:r>
              <a:rPr lang="en-US" altLang="zh-CN" sz="1600" dirty="0" smtClean="0">
                <a:solidFill>
                  <a:schemeClr val="bg1"/>
                </a:solidFill>
              </a:rPr>
              <a:t> SIGPLAN’11</a:t>
            </a:r>
            <a:endParaRPr lang="en-US" altLang="zh-CN" sz="16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2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the Problem?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Same protocol – Different implementations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Interoperability</a:t>
            </a:r>
            <a:r>
              <a:rPr lang="en-US" altLang="zh-CN" dirty="0" smtClean="0"/>
              <a:t> problems</a:t>
            </a:r>
          </a:p>
          <a:p>
            <a:r>
              <a:rPr lang="en-US" altLang="zh-CN" dirty="0" smtClean="0"/>
              <a:t>Low-level language errors</a:t>
            </a:r>
          </a:p>
          <a:p>
            <a:pPr lvl="1"/>
            <a:r>
              <a:rPr lang="en-US" altLang="zh-CN" dirty="0" smtClean="0"/>
              <a:t>Like stack overflow, divide zero …</a:t>
            </a:r>
          </a:p>
          <a:p>
            <a:r>
              <a:rPr lang="en-US" altLang="zh-CN" dirty="0" smtClean="0"/>
              <a:t>Bugs after </a:t>
            </a:r>
            <a:r>
              <a:rPr lang="en-US" altLang="zh-CN" dirty="0" smtClean="0">
                <a:solidFill>
                  <a:srgbClr val="FF0000"/>
                </a:solidFill>
              </a:rPr>
              <a:t>continuous packets</a:t>
            </a:r>
            <a:r>
              <a:rPr lang="en-US" altLang="zh-CN" dirty="0" smtClean="0"/>
              <a:t> input</a:t>
            </a:r>
          </a:p>
          <a:p>
            <a:pPr lvl="1"/>
            <a:r>
              <a:rPr lang="en-US" altLang="zh-CN" dirty="0" smtClean="0"/>
              <a:t>Prolonged operation</a:t>
            </a:r>
          </a:p>
          <a:p>
            <a:r>
              <a:rPr lang="en-US" altLang="zh-CN" dirty="0" smtClean="0"/>
              <a:t>Semantic errors:</a:t>
            </a:r>
          </a:p>
          <a:p>
            <a:pPr lvl="1"/>
            <a:r>
              <a:rPr lang="en-US" altLang="zh-CN" dirty="0" smtClean="0"/>
              <a:t>Against the protocol </a:t>
            </a:r>
            <a:r>
              <a:rPr lang="en-US" altLang="zh-CN" dirty="0" smtClean="0">
                <a:solidFill>
                  <a:srgbClr val="FF0000"/>
                </a:solidFill>
              </a:rPr>
              <a:t>rules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Complexity</a:t>
            </a:r>
            <a:r>
              <a:rPr lang="en-US" altLang="zh-CN" dirty="0" smtClean="0"/>
              <a:t> when state space is large</a:t>
            </a:r>
          </a:p>
          <a:p>
            <a:pPr lvl="1"/>
            <a:r>
              <a:rPr lang="en-US" altLang="zh-CN" dirty="0" smtClean="0">
                <a:effectLst/>
              </a:rPr>
              <a:t>exponential explosion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229600" y="1825625"/>
            <a:ext cx="1765738" cy="4018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solidFill>
                  <a:schemeClr val="tx1"/>
                </a:solidFill>
              </a:rPr>
              <a:t>Main Idea</a:t>
            </a:r>
          </a:p>
        </p:txBody>
      </p:sp>
      <p:sp>
        <p:nvSpPr>
          <p:cNvPr id="10" name="右箭头 9"/>
          <p:cNvSpPr/>
          <p:nvPr/>
        </p:nvSpPr>
        <p:spPr>
          <a:xfrm>
            <a:off x="7283669" y="2932386"/>
            <a:ext cx="441434" cy="1198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003" y="578529"/>
            <a:ext cx="476316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does </a:t>
            </a:r>
            <a:r>
              <a:rPr lang="en-US" altLang="zh-CN" dirty="0" err="1" smtClean="0"/>
              <a:t>SymbexNet</a:t>
            </a:r>
            <a:r>
              <a:rPr lang="en-US" altLang="zh-CN" dirty="0" smtClean="0"/>
              <a:t> do?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32" y="1431645"/>
            <a:ext cx="6560335" cy="4901275"/>
          </a:xfrm>
        </p:spPr>
      </p:pic>
      <p:sp>
        <p:nvSpPr>
          <p:cNvPr id="5" name="矩形标注 4"/>
          <p:cNvSpPr/>
          <p:nvPr/>
        </p:nvSpPr>
        <p:spPr>
          <a:xfrm>
            <a:off x="932793" y="2123089"/>
            <a:ext cx="1568669" cy="630621"/>
          </a:xfrm>
          <a:prstGeom prst="wedgeRectCallout">
            <a:avLst>
              <a:gd name="adj1" fmla="val 169451"/>
              <a:gd name="adj2" fmla="val 3208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92D050"/>
                </a:solidFill>
              </a:rPr>
              <a:t>Rule Check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10121462" y="5150069"/>
            <a:ext cx="1807779" cy="662152"/>
          </a:xfrm>
          <a:prstGeom prst="wedgeRectCallout">
            <a:avLst>
              <a:gd name="adj1" fmla="val -175730"/>
              <a:gd name="adj2" fmla="val 212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92D050"/>
                </a:solidFill>
              </a:rPr>
              <a:t>Interoperability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9376167" y="1690688"/>
            <a:ext cx="2553074" cy="1220677"/>
          </a:xfrm>
          <a:prstGeom prst="wedgeRectCallout">
            <a:avLst>
              <a:gd name="adj1" fmla="val -127263"/>
              <a:gd name="adj2" fmla="val 311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Low-level error</a:t>
            </a:r>
          </a:p>
          <a:p>
            <a:pPr algn="ctr"/>
            <a:r>
              <a:rPr lang="en-US" altLang="zh-CN" dirty="0" smtClean="0">
                <a:solidFill>
                  <a:srgbClr val="92D050"/>
                </a:solidFill>
              </a:rPr>
              <a:t>Complexity : single-</a:t>
            </a:r>
          </a:p>
          <a:p>
            <a:pPr algn="ctr"/>
            <a:r>
              <a:rPr lang="en-US" altLang="zh-CN" dirty="0" smtClean="0">
                <a:solidFill>
                  <a:srgbClr val="92D050"/>
                </a:solidFill>
              </a:rPr>
              <a:t>Conti’ packets : Multi-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8671034" y="3174124"/>
            <a:ext cx="1692166" cy="441435"/>
          </a:xfrm>
          <a:prstGeom prst="wedgeRoundRectCallout">
            <a:avLst>
              <a:gd name="adj1" fmla="val -121260"/>
              <a:gd name="adj2" fmla="val -58929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rgbClr val="FF0000"/>
                </a:solidFill>
              </a:rPr>
              <a:t>Single/Multi-SE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 rot="10800000" flipV="1">
            <a:off x="982716" y="5150069"/>
            <a:ext cx="1692166" cy="515007"/>
          </a:xfrm>
          <a:prstGeom prst="wedgeRoundRectCallout">
            <a:avLst>
              <a:gd name="adj1" fmla="val -151695"/>
              <a:gd name="adj2" fmla="val -103827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Rule extract &amp; express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Single-packet exchange 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42490" cy="4351338"/>
          </a:xfrm>
        </p:spPr>
        <p:txBody>
          <a:bodyPr/>
          <a:lstStyle/>
          <a:p>
            <a:r>
              <a:rPr lang="en-US" altLang="zh-CN" dirty="0" smtClean="0"/>
              <a:t>Stateless Protocol</a:t>
            </a:r>
          </a:p>
          <a:p>
            <a:pPr lvl="1"/>
            <a:r>
              <a:rPr lang="en-US" altLang="zh-CN" dirty="0" smtClean="0"/>
              <a:t>Packets processed individually </a:t>
            </a:r>
          </a:p>
          <a:p>
            <a:pPr lvl="2"/>
            <a:r>
              <a:rPr lang="en-US" altLang="zh-CN" dirty="0" smtClean="0"/>
              <a:t>No interference</a:t>
            </a:r>
          </a:p>
          <a:p>
            <a:pPr lvl="1"/>
            <a:r>
              <a:rPr lang="en-US" altLang="zh-CN" dirty="0" smtClean="0"/>
              <a:t>Select field and timeout</a:t>
            </a:r>
          </a:p>
          <a:p>
            <a:pPr lvl="2"/>
            <a:r>
              <a:rPr lang="en-US" altLang="zh-CN" dirty="0" smtClean="0"/>
              <a:t>Timeout is the time slide for each input, return when time is out</a:t>
            </a:r>
          </a:p>
          <a:p>
            <a:pPr lvl="1"/>
            <a:r>
              <a:rPr lang="en-US" altLang="zh-CN" dirty="0" smtClean="0"/>
              <a:t>Terminate</a:t>
            </a:r>
          </a:p>
          <a:p>
            <a:pPr lvl="2"/>
            <a:r>
              <a:rPr lang="en-US" altLang="zh-CN" dirty="0" smtClean="0"/>
              <a:t>Record stream as test stream</a:t>
            </a:r>
          </a:p>
          <a:p>
            <a:pPr lvl="2"/>
            <a:r>
              <a:rPr lang="en-US" altLang="zh-CN" dirty="0" smtClean="0"/>
              <a:t>Stream for </a:t>
            </a:r>
            <a:r>
              <a:rPr lang="en-US" altLang="zh-CN" dirty="0" smtClean="0">
                <a:solidFill>
                  <a:srgbClr val="FF0000"/>
                </a:solidFill>
              </a:rPr>
              <a:t>rule check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FF0000"/>
                </a:solidFill>
              </a:rPr>
              <a:t>interoperability check</a:t>
            </a:r>
          </a:p>
          <a:p>
            <a:pPr lvl="2"/>
            <a:r>
              <a:rPr lang="en-US" altLang="zh-CN" dirty="0" smtClean="0"/>
              <a:t>Both client and server</a:t>
            </a:r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252137" y="1690688"/>
            <a:ext cx="2659117" cy="38888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Symbolic packet: fields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252137" y="2356015"/>
            <a:ext cx="2659117" cy="38888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 KLEE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252137" y="3021342"/>
            <a:ext cx="2659117" cy="62427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Record stream </a:t>
            </a:r>
          </a:p>
          <a:p>
            <a:pPr algn="ctr"/>
            <a:r>
              <a:rPr lang="en-US" altLang="zh-CN" dirty="0" smtClean="0"/>
              <a:t>(client &amp; server)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8471338" y="2079570"/>
            <a:ext cx="325821" cy="276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8471338" y="2741611"/>
            <a:ext cx="325821" cy="276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C:\Users\xzz64\AppData\Local\Temp\7D8E.tm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240" y="3922057"/>
            <a:ext cx="2370455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C:\Users\xzz64\AppData\Local\Temp\7DCC.tmp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159" y="3962062"/>
            <a:ext cx="2317750" cy="2411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54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Multi-packets exchange 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5037083" cy="4351338"/>
          </a:xfrm>
        </p:spPr>
        <p:txBody>
          <a:bodyPr/>
          <a:lstStyle/>
          <a:p>
            <a:r>
              <a:rPr lang="en-US" altLang="zh-CN" dirty="0" smtClean="0"/>
              <a:t>Result relay on pre-packets</a:t>
            </a:r>
          </a:p>
          <a:p>
            <a:pPr lvl="1"/>
            <a:r>
              <a:rPr lang="en-US" altLang="zh-CN" dirty="0" smtClean="0"/>
              <a:t>Need continuous input</a:t>
            </a:r>
          </a:p>
          <a:p>
            <a:pPr lvl="1"/>
            <a:r>
              <a:rPr lang="en-US" altLang="zh-CN" dirty="0" smtClean="0"/>
              <a:t>Progressive method</a:t>
            </a:r>
          </a:p>
          <a:p>
            <a:pPr lvl="2"/>
            <a:r>
              <a:rPr lang="en-US" altLang="zh-CN" dirty="0" smtClean="0"/>
              <a:t>Run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input </a:t>
            </a:r>
            <a:r>
              <a:rPr lang="en-US" altLang="zh-CN" dirty="0" smtClean="0">
                <a:sym typeface="Wingdings" panose="05000000000000000000" pitchFamily="2" charset="2"/>
              </a:rPr>
              <a:t>single-</a:t>
            </a:r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Give the concrete result of the SE</a:t>
            </a:r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Run 2</a:t>
            </a:r>
            <a:r>
              <a:rPr lang="en-US" altLang="zh-CN" baseline="30000" dirty="0" smtClean="0">
                <a:sym typeface="Wingdings" panose="05000000000000000000" pitchFamily="2" charset="2"/>
              </a:rPr>
              <a:t>nd</a:t>
            </a:r>
            <a:r>
              <a:rPr lang="en-US" altLang="zh-CN" dirty="0" smtClean="0">
                <a:sym typeface="Wingdings" panose="05000000000000000000" pitchFamily="2" charset="2"/>
              </a:rPr>
              <a:t> input based on each branch given by previous concrete result</a:t>
            </a:r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…</a:t>
            </a: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Reduce complexity using concrete value.</a:t>
            </a: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Still exponent </a:t>
            </a:r>
            <a:r>
              <a:rPr lang="en-US" altLang="zh-CN" dirty="0" err="1" smtClean="0">
                <a:sym typeface="Wingdings" panose="05000000000000000000" pitchFamily="2" charset="2"/>
              </a:rPr>
              <a:t>conplexity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endParaRPr lang="en-US" altLang="zh-CN" dirty="0" smtClean="0"/>
          </a:p>
        </p:txBody>
      </p:sp>
      <p:pic>
        <p:nvPicPr>
          <p:cNvPr id="5" name="图片 4" descr="C:\Users\xzz64\AppData\Local\Temp\518F.tm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559" y="1438440"/>
            <a:ext cx="4690241" cy="2618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885" y="4568908"/>
            <a:ext cx="6001588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2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Rule Check &amp; Interoperability Check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37993" cy="2250911"/>
          </a:xfrm>
        </p:spPr>
        <p:txBody>
          <a:bodyPr/>
          <a:lstStyle/>
          <a:p>
            <a:r>
              <a:rPr lang="en-US" altLang="zh-CN" dirty="0" smtClean="0"/>
              <a:t>Rule Extraction</a:t>
            </a:r>
          </a:p>
          <a:p>
            <a:pPr lvl="1"/>
            <a:r>
              <a:rPr lang="en-US" altLang="zh-CN" dirty="0" smtClean="0"/>
              <a:t>Use the specification (txt)</a:t>
            </a:r>
          </a:p>
          <a:p>
            <a:pPr lvl="1"/>
            <a:r>
              <a:rPr lang="en-US" altLang="zh-CN" dirty="0" smtClean="0"/>
              <a:t>Keyword: SHOULD, MUST…</a:t>
            </a:r>
          </a:p>
          <a:p>
            <a:r>
              <a:rPr lang="en-US" altLang="zh-CN" dirty="0" smtClean="0"/>
              <a:t>Rule Express Language</a:t>
            </a:r>
          </a:p>
          <a:p>
            <a:pPr lvl="1"/>
            <a:r>
              <a:rPr lang="en-US" altLang="zh-CN" dirty="0" smtClean="0"/>
              <a:t>Packet stream language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内容占位符 3" descr="屏幕剪辑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9" t="40483" r="20681" b="10838"/>
          <a:stretch/>
        </p:blipFill>
        <p:spPr>
          <a:xfrm>
            <a:off x="4850524" y="1372011"/>
            <a:ext cx="2490952" cy="2385848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8199" y="4076536"/>
            <a:ext cx="4437993" cy="2250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Interoperability Check</a:t>
            </a:r>
          </a:p>
          <a:p>
            <a:pPr lvl="1"/>
            <a:r>
              <a:rPr lang="en-US" altLang="zh-CN" dirty="0"/>
              <a:t>Creation of IOT rules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Generation of test packets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Cross-replay of test packets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Interoperability checking.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590" y="2118875"/>
            <a:ext cx="591585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0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687</Words>
  <Application>Microsoft Office PowerPoint</Application>
  <PresentationFormat>宽屏</PresentationFormat>
  <Paragraphs>175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Wingdings</vt:lpstr>
      <vt:lpstr>Office 主题</vt:lpstr>
      <vt:lpstr>SYMBEXNET: Testing Network Protocol Implementations with Symbolic Execution and Rule-Based Specifications</vt:lpstr>
      <vt:lpstr>What is Symbolic Execution?</vt:lpstr>
      <vt:lpstr>An SE Tool -- KLEE</vt:lpstr>
      <vt:lpstr>SE-Tool based on KLEE</vt:lpstr>
      <vt:lpstr>What’s the Problem?</vt:lpstr>
      <vt:lpstr>What does SymbexNet do?</vt:lpstr>
      <vt:lpstr>Single-packet exchange SE</vt:lpstr>
      <vt:lpstr>Multi-packets exchange SE</vt:lpstr>
      <vt:lpstr>Rule Check &amp; Interoperability Check</vt:lpstr>
      <vt:lpstr>Evaluable – single/multi/inter-</vt:lpstr>
      <vt:lpstr>Two SE-Tool based on KLEE</vt:lpstr>
      <vt:lpstr>Another SE Tool – S2E</vt:lpstr>
      <vt:lpstr>What does S2E do?</vt:lpstr>
      <vt:lpstr>Selective SE</vt:lpstr>
      <vt:lpstr>Selective SE</vt:lpstr>
      <vt:lpstr>Execution Consistency Models</vt:lpstr>
      <vt:lpstr>Execution Consistency Models</vt:lpstr>
      <vt:lpstr>Summary</vt:lpstr>
    </vt:vector>
  </TitlesOfParts>
  <Company>THU EE NICS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SYMBEXNET: Testing Network Protocol Implementations with Symbolic Execution and Rule-Based Specifications</dc:title>
  <dc:creator>WuTongda</dc:creator>
  <cp:lastModifiedBy>WuTongda</cp:lastModifiedBy>
  <cp:revision>173</cp:revision>
  <dcterms:created xsi:type="dcterms:W3CDTF">2015-06-16T01:30:43Z</dcterms:created>
  <dcterms:modified xsi:type="dcterms:W3CDTF">2015-06-16T05:08:45Z</dcterms:modified>
</cp:coreProperties>
</file>