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480" y="-102"/>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1716"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505CFD-0BB7-4EA0-9219-DCD55A6E45C4}" type="datetimeFigureOut">
              <a:rPr lang="zh-CN" altLang="en-US" smtClean="0"/>
              <a:t>2015-06-15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2C86AA-38EA-4C89-B855-1DFE1A5C778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22C86AA-38EA-4C89-B855-1DFE1A5C7782}"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BPF JIT</a:t>
            </a:r>
            <a:r>
              <a:rPr lang="zh-CN" altLang="en-US" dirty="0" smtClean="0"/>
              <a:t>是用</a:t>
            </a:r>
            <a:r>
              <a:rPr lang="en-US" altLang="zh-CN" dirty="0" smtClean="0"/>
              <a:t>Coq</a:t>
            </a:r>
            <a:r>
              <a:rPr lang="zh-CN" altLang="en-US" dirty="0" smtClean="0"/>
              <a:t>编写的，并将</a:t>
            </a:r>
            <a:r>
              <a:rPr lang="en-US" altLang="zh-CN" dirty="0" smtClean="0"/>
              <a:t>Coq</a:t>
            </a:r>
            <a:r>
              <a:rPr lang="zh-CN" altLang="en-US" dirty="0" smtClean="0"/>
              <a:t>代码提取为</a:t>
            </a:r>
            <a:r>
              <a:rPr lang="en-US" altLang="zh-CN" dirty="0" err="1" smtClean="0"/>
              <a:t>Ocaml</a:t>
            </a:r>
            <a:r>
              <a:rPr lang="zh-CN" altLang="en-US" dirty="0" smtClean="0"/>
              <a:t>代码，然后与</a:t>
            </a:r>
            <a:r>
              <a:rPr lang="en-US" altLang="zh-CN" dirty="0" smtClean="0"/>
              <a:t>I/O</a:t>
            </a:r>
            <a:r>
              <a:rPr lang="en-US" altLang="zh-CN" baseline="0" dirty="0" smtClean="0"/>
              <a:t> stub</a:t>
            </a:r>
            <a:r>
              <a:rPr lang="zh-CN" altLang="en-US" baseline="0" dirty="0" smtClean="0"/>
              <a:t>和</a:t>
            </a:r>
            <a:r>
              <a:rPr lang="en-US" altLang="zh-CN" baseline="0" dirty="0" err="1" smtClean="0"/>
              <a:t>Ocaml</a:t>
            </a:r>
            <a:r>
              <a:rPr lang="zh-CN" altLang="en-US" baseline="0" dirty="0" smtClean="0"/>
              <a:t>运行环境一起链接成一个可执行文件。</a:t>
            </a:r>
            <a:r>
              <a:rPr lang="en-US" altLang="zh-CN" baseline="0" dirty="0" err="1" smtClean="0"/>
              <a:t>Jitk</a:t>
            </a:r>
            <a:r>
              <a:rPr lang="zh-CN" altLang="en-US" baseline="0" dirty="0" smtClean="0"/>
              <a:t>支持生成</a:t>
            </a:r>
            <a:r>
              <a:rPr lang="en-US" altLang="zh-CN" baseline="0" dirty="0" smtClean="0"/>
              <a:t>x86</a:t>
            </a:r>
            <a:r>
              <a:rPr lang="zh-CN" altLang="en-US" baseline="0" dirty="0" smtClean="0"/>
              <a:t>、</a:t>
            </a:r>
            <a:r>
              <a:rPr lang="en-US" altLang="zh-CN" baseline="0" dirty="0" smtClean="0"/>
              <a:t>ARM</a:t>
            </a:r>
            <a:r>
              <a:rPr lang="zh-CN" altLang="en-US" baseline="0" dirty="0" smtClean="0"/>
              <a:t>、</a:t>
            </a:r>
            <a:r>
              <a:rPr lang="en-US" altLang="zh-CN" baseline="0" dirty="0" smtClean="0"/>
              <a:t>PowerPC</a:t>
            </a:r>
            <a:r>
              <a:rPr lang="zh-CN" altLang="en-US" baseline="0" dirty="0" smtClean="0"/>
              <a:t>机器码，因为</a:t>
            </a:r>
            <a:r>
              <a:rPr lang="en-US" altLang="zh-CN" baseline="0" dirty="0" err="1" smtClean="0"/>
              <a:t>CompCert</a:t>
            </a:r>
            <a:r>
              <a:rPr lang="zh-CN" altLang="en-US" baseline="0" dirty="0" smtClean="0"/>
              <a:t>提供了这些相应后端，并不支持</a:t>
            </a:r>
            <a:r>
              <a:rPr lang="en-US" altLang="zh-CN" baseline="0" dirty="0" err="1" smtClean="0"/>
              <a:t>CompCert</a:t>
            </a:r>
            <a:r>
              <a:rPr lang="zh-CN" altLang="en-US" baseline="0" dirty="0" smtClean="0"/>
              <a:t>中没有的架构。</a:t>
            </a:r>
            <a:endParaRPr lang="zh-CN" altLang="en-US" dirty="0"/>
          </a:p>
        </p:txBody>
      </p:sp>
      <p:sp>
        <p:nvSpPr>
          <p:cNvPr id="4" name="灯片编号占位符 3"/>
          <p:cNvSpPr>
            <a:spLocks noGrp="1"/>
          </p:cNvSpPr>
          <p:nvPr>
            <p:ph type="sldNum" sz="quarter" idx="10"/>
          </p:nvPr>
        </p:nvSpPr>
        <p:spPr/>
        <p:txBody>
          <a:bodyPr/>
          <a:lstStyle/>
          <a:p>
            <a:fld id="{A22C86AA-38EA-4C89-B855-1DFE1A5C7782}" type="slidenum">
              <a:rPr lang="zh-CN" altLang="en-US" smtClean="0"/>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err="1" smtClean="0">
                <a:solidFill>
                  <a:schemeClr val="tx1"/>
                </a:solidFill>
                <a:latin typeface="+mn-lt"/>
                <a:ea typeface="+mn-ea"/>
                <a:cs typeface="+mn-cs"/>
              </a:rPr>
              <a:t>Jitk</a:t>
            </a:r>
            <a:r>
              <a:rPr lang="zh-CN" altLang="zh-CN" sz="1200" kern="1200" dirty="0" smtClean="0">
                <a:solidFill>
                  <a:schemeClr val="tx1"/>
                </a:solidFill>
                <a:latin typeface="+mn-lt"/>
                <a:ea typeface="+mn-ea"/>
                <a:cs typeface="+mn-cs"/>
              </a:rPr>
              <a:t>的</a:t>
            </a:r>
            <a:r>
              <a:rPr lang="en-US" altLang="zh-CN" sz="1200" kern="1200" dirty="0" smtClean="0">
                <a:solidFill>
                  <a:schemeClr val="tx1"/>
                </a:solidFill>
                <a:latin typeface="+mn-lt"/>
                <a:ea typeface="+mn-ea"/>
                <a:cs typeface="+mn-cs"/>
              </a:rPr>
              <a:t>BPF JIT</a:t>
            </a:r>
            <a:r>
              <a:rPr lang="zh-CN" altLang="zh-CN" sz="1200" kern="1200" dirty="0" smtClean="0">
                <a:solidFill>
                  <a:schemeClr val="tx1"/>
                </a:solidFill>
                <a:latin typeface="+mn-lt"/>
                <a:ea typeface="+mn-ea"/>
                <a:cs typeface="+mn-cs"/>
              </a:rPr>
              <a:t>有大约</a:t>
            </a:r>
            <a:r>
              <a:rPr lang="en-US" altLang="zh-CN" sz="1200" kern="1200" dirty="0" smtClean="0">
                <a:solidFill>
                  <a:schemeClr val="tx1"/>
                </a:solidFill>
                <a:latin typeface="+mn-lt"/>
                <a:ea typeface="+mn-ea"/>
                <a:cs typeface="+mn-cs"/>
              </a:rPr>
              <a:t>20</a:t>
            </a:r>
            <a:r>
              <a:rPr lang="zh-CN" altLang="zh-CN" sz="1200" kern="1200" dirty="0" smtClean="0">
                <a:solidFill>
                  <a:schemeClr val="tx1"/>
                </a:solidFill>
                <a:latin typeface="+mn-lt"/>
                <a:ea typeface="+mn-ea"/>
                <a:cs typeface="+mn-cs"/>
              </a:rPr>
              <a:t>秒的额外延迟，这是由于调用一个设置</a:t>
            </a:r>
            <a:r>
              <a:rPr lang="en-US" altLang="zh-CN" sz="1200" kern="1200" dirty="0" err="1" smtClean="0">
                <a:solidFill>
                  <a:schemeClr val="tx1"/>
                </a:solidFill>
                <a:latin typeface="+mn-lt"/>
                <a:ea typeface="+mn-ea"/>
                <a:cs typeface="+mn-cs"/>
              </a:rPr>
              <a:t>OCaml</a:t>
            </a:r>
            <a:r>
              <a:rPr lang="zh-CN" altLang="zh-CN" sz="1200" kern="1200" dirty="0" smtClean="0">
                <a:solidFill>
                  <a:schemeClr val="tx1"/>
                </a:solidFill>
                <a:latin typeface="+mn-lt"/>
                <a:ea typeface="+mn-ea"/>
                <a:cs typeface="+mn-cs"/>
              </a:rPr>
              <a:t>运行环境和汇编器的新进程所用开销</a:t>
            </a:r>
            <a:r>
              <a:rPr lang="zh-CN" altLang="en-US" sz="1200" kern="1200" dirty="0" smtClean="0">
                <a:solidFill>
                  <a:schemeClr val="tx1"/>
                </a:solidFill>
                <a:latin typeface="+mn-lt"/>
                <a:ea typeface="+mn-ea"/>
                <a:cs typeface="+mn-cs"/>
              </a:rPr>
              <a:t>。</a:t>
            </a:r>
            <a:endParaRPr lang="en-US" altLang="zh-CN" sz="1200" kern="1200" dirty="0" smtClean="0">
              <a:solidFill>
                <a:schemeClr val="tx1"/>
              </a:solidFill>
              <a:latin typeface="+mn-lt"/>
              <a:ea typeface="+mn-ea"/>
              <a:cs typeface="+mn-cs"/>
            </a:endParaRPr>
          </a:p>
          <a:p>
            <a:r>
              <a:rPr lang="en-US" altLang="zh-CN" sz="1200" kern="1200" dirty="0" err="1" smtClean="0">
                <a:solidFill>
                  <a:schemeClr val="tx1"/>
                </a:solidFill>
                <a:latin typeface="+mn-lt"/>
                <a:ea typeface="+mn-ea"/>
                <a:cs typeface="+mn-cs"/>
              </a:rPr>
              <a:t>Jitk</a:t>
            </a:r>
            <a:r>
              <a:rPr lang="zh-CN" altLang="zh-CN" sz="1200" kern="1200" dirty="0" smtClean="0">
                <a:solidFill>
                  <a:schemeClr val="tx1"/>
                </a:solidFill>
                <a:latin typeface="+mn-lt"/>
                <a:ea typeface="+mn-ea"/>
                <a:cs typeface="+mn-cs"/>
              </a:rPr>
              <a:t>的</a:t>
            </a:r>
            <a:r>
              <a:rPr lang="en-US" altLang="zh-CN" sz="1200" kern="1200" dirty="0" smtClean="0">
                <a:solidFill>
                  <a:schemeClr val="tx1"/>
                </a:solidFill>
                <a:latin typeface="+mn-lt"/>
                <a:ea typeface="+mn-ea"/>
                <a:cs typeface="+mn-cs"/>
              </a:rPr>
              <a:t>BPF JIT</a:t>
            </a:r>
            <a:r>
              <a:rPr lang="zh-CN" altLang="zh-CN" sz="1200" kern="1200" dirty="0" smtClean="0">
                <a:solidFill>
                  <a:schemeClr val="tx1"/>
                </a:solidFill>
                <a:latin typeface="+mn-lt"/>
                <a:ea typeface="+mn-ea"/>
                <a:cs typeface="+mn-cs"/>
              </a:rPr>
              <a:t>较于传统解释器的一个优势是，一旦</a:t>
            </a:r>
            <a:r>
              <a:rPr lang="en-US" altLang="zh-CN" sz="1200" kern="1200" dirty="0" smtClean="0">
                <a:solidFill>
                  <a:schemeClr val="tx1"/>
                </a:solidFill>
                <a:latin typeface="+mn-lt"/>
                <a:ea typeface="+mn-ea"/>
                <a:cs typeface="+mn-cs"/>
              </a:rPr>
              <a:t>BPF</a:t>
            </a:r>
            <a:r>
              <a:rPr lang="zh-CN" altLang="zh-CN" sz="1200" kern="1200" dirty="0" smtClean="0">
                <a:solidFill>
                  <a:schemeClr val="tx1"/>
                </a:solidFill>
                <a:latin typeface="+mn-lt"/>
                <a:ea typeface="+mn-ea"/>
                <a:cs typeface="+mn-cs"/>
              </a:rPr>
              <a:t>过滤器被翻译为本机码，执行后续的系统调用花费较低</a:t>
            </a:r>
            <a:r>
              <a:rPr lang="en-US" altLang="zh-CN" sz="1200" kern="1200" dirty="0" smtClean="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A22C86AA-38EA-4C89-B855-1DFE1A5C7782}" type="slidenum">
              <a:rPr lang="zh-CN" altLang="en-US" smtClean="0"/>
              <a:t>14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许多操作系统允许用户空间应用程序通过下载用户指定代码到内核来自定义和扩展内核空间。一个著名的例子就是</a:t>
            </a:r>
            <a:r>
              <a:rPr lang="en-US" altLang="zh-CN" sz="1200" kern="1200" dirty="0" smtClean="0">
                <a:solidFill>
                  <a:schemeClr val="tx1"/>
                </a:solidFill>
                <a:latin typeface="+mn-lt"/>
                <a:ea typeface="+mn-ea"/>
                <a:cs typeface="+mn-cs"/>
              </a:rPr>
              <a:t>BSD</a:t>
            </a:r>
            <a:r>
              <a:rPr lang="zh-CN" altLang="zh-CN" sz="1200" kern="1200" dirty="0" smtClean="0">
                <a:solidFill>
                  <a:schemeClr val="tx1"/>
                </a:solidFill>
                <a:latin typeface="+mn-lt"/>
                <a:ea typeface="+mn-ea"/>
                <a:cs typeface="+mn-cs"/>
              </a:rPr>
              <a:t>包过滤架构（</a:t>
            </a:r>
            <a:r>
              <a:rPr lang="en-US" altLang="zh-CN" sz="1200" kern="1200" dirty="0" smtClean="0">
                <a:solidFill>
                  <a:schemeClr val="tx1"/>
                </a:solidFill>
                <a:latin typeface="+mn-lt"/>
                <a:ea typeface="+mn-ea"/>
                <a:cs typeface="+mn-cs"/>
              </a:rPr>
              <a:t>BPF</a:t>
            </a:r>
            <a:r>
              <a:rPr lang="zh-CN" altLang="en-US" sz="1200" kern="1200" dirty="0" smtClean="0">
                <a:solidFill>
                  <a:schemeClr val="tx1"/>
                </a:solidFill>
                <a:latin typeface="+mn-lt"/>
                <a:ea typeface="+mn-ea"/>
                <a:cs typeface="+mn-cs"/>
              </a:rPr>
              <a:t>），用户可以通过加载一个过滤器到内核来筛选想要的包。出于</a:t>
            </a:r>
            <a:r>
              <a:rPr lang="zh-CN" altLang="zh-CN" sz="1200" kern="1200" dirty="0" smtClean="0">
                <a:solidFill>
                  <a:schemeClr val="tx1"/>
                </a:solidFill>
                <a:latin typeface="+mn-lt"/>
                <a:ea typeface="+mn-ea"/>
                <a:cs typeface="+mn-cs"/>
              </a:rPr>
              <a:t>可移植性和安全性</a:t>
            </a:r>
            <a:r>
              <a:rPr lang="zh-CN" altLang="en-US" sz="1200" kern="1200" dirty="0" smtClean="0">
                <a:solidFill>
                  <a:schemeClr val="tx1"/>
                </a:solidFill>
                <a:latin typeface="+mn-lt"/>
                <a:ea typeface="+mn-ea"/>
                <a:cs typeface="+mn-cs"/>
              </a:rPr>
              <a:t>的考虑</a:t>
            </a:r>
            <a:r>
              <a:rPr lang="zh-CN" altLang="zh-CN" sz="1200" kern="1200" dirty="0" smtClean="0">
                <a:solidFill>
                  <a:schemeClr val="tx1"/>
                </a:solidFill>
                <a:latin typeface="+mn-lt"/>
                <a:ea typeface="+mn-ea"/>
                <a:cs typeface="+mn-cs"/>
              </a:rPr>
              <a:t>，内核通常定义一个简单的受限语言并使用一个解释器来执行该语言编写的代码（如</a:t>
            </a:r>
            <a:r>
              <a:rPr lang="en-US" altLang="zh-CN" sz="1200" kern="1200" dirty="0" smtClean="0">
                <a:solidFill>
                  <a:schemeClr val="tx1"/>
                </a:solidFill>
                <a:latin typeface="+mn-lt"/>
                <a:ea typeface="+mn-ea"/>
                <a:cs typeface="+mn-cs"/>
              </a:rPr>
              <a:t>BPF</a:t>
            </a:r>
            <a:r>
              <a:rPr lang="zh-CN" altLang="zh-CN" sz="1200" kern="1200" dirty="0" smtClean="0">
                <a:solidFill>
                  <a:schemeClr val="tx1"/>
                </a:solidFill>
                <a:latin typeface="+mn-lt"/>
                <a:ea typeface="+mn-ea"/>
                <a:cs typeface="+mn-cs"/>
              </a:rPr>
              <a:t>），而不是直接下载和执行机器代码</a:t>
            </a:r>
            <a:r>
              <a:rPr lang="zh-CN" altLang="en-US" sz="1200" kern="1200" dirty="0" smtClean="0">
                <a:solidFill>
                  <a:schemeClr val="tx1"/>
                </a:solidFill>
                <a:latin typeface="+mn-lt"/>
                <a:ea typeface="+mn-ea"/>
                <a:cs typeface="+mn-cs"/>
              </a:rPr>
              <a:t>。这样，系统的安全性很大程度上依赖于内核解释器和用户代码的。解释器运行在内核拥有完整权限，一旦出错会给整个系统带来巨大威胁。然而现有技术很难保证解释器和代码的正确性。因此，作者提出了</a:t>
            </a:r>
            <a:r>
              <a:rPr lang="en-US" altLang="zh-CN" sz="1200" kern="1200" dirty="0" err="1" smtClean="0">
                <a:solidFill>
                  <a:schemeClr val="tx1"/>
                </a:solidFill>
                <a:latin typeface="+mn-lt"/>
                <a:ea typeface="+mn-ea"/>
                <a:cs typeface="+mn-cs"/>
              </a:rPr>
              <a:t>Jitk</a:t>
            </a:r>
            <a:r>
              <a:rPr lang="zh-CN" altLang="en-US" sz="1200" kern="1200" dirty="0" smtClean="0">
                <a:solidFill>
                  <a:schemeClr val="tx1"/>
                </a:solidFill>
                <a:latin typeface="+mn-lt"/>
                <a:ea typeface="+mn-ea"/>
                <a:cs typeface="+mn-cs"/>
              </a:rPr>
              <a:t>，能保证用户代码翻译为本机码过程中的正确性和安全性，并进行了形式化验证。同时，作者还提出了一种新型高级规范语言</a:t>
            </a:r>
            <a:r>
              <a:rPr lang="en-US" altLang="zh-CN" sz="1200" kern="1200" dirty="0" smtClean="0">
                <a:solidFill>
                  <a:schemeClr val="tx1"/>
                </a:solidFill>
                <a:latin typeface="+mn-lt"/>
                <a:ea typeface="+mn-ea"/>
                <a:cs typeface="+mn-cs"/>
              </a:rPr>
              <a:t>SCPL</a:t>
            </a:r>
            <a:r>
              <a:rPr lang="zh-CN" altLang="en-US" sz="1200" kern="1200" dirty="0" smtClean="0">
                <a:solidFill>
                  <a:schemeClr val="tx1"/>
                </a:solidFill>
                <a:latin typeface="+mn-lt"/>
                <a:ea typeface="+mn-ea"/>
                <a:cs typeface="+mn-cs"/>
              </a:rPr>
              <a:t>，来减少用户代码出错的几率。</a:t>
            </a:r>
            <a:endParaRPr lang="zh-CN" altLang="en-US" dirty="0"/>
          </a:p>
        </p:txBody>
      </p:sp>
      <p:sp>
        <p:nvSpPr>
          <p:cNvPr id="4" name="灯片编号占位符 3"/>
          <p:cNvSpPr>
            <a:spLocks noGrp="1"/>
          </p:cNvSpPr>
          <p:nvPr>
            <p:ph type="sldNum" sz="quarter" idx="10"/>
          </p:nvPr>
        </p:nvSpPr>
        <p:spPr/>
        <p:txBody>
          <a:bodyPr/>
          <a:lstStyle/>
          <a:p>
            <a:fld id="{A22C86AA-38EA-4C89-B855-1DFE1A5C7782}"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BPF</a:t>
            </a:r>
            <a:r>
              <a:rPr lang="zh-CN" altLang="en-US" dirty="0" smtClean="0"/>
              <a:t>的一个典型应用是</a:t>
            </a:r>
            <a:r>
              <a:rPr lang="en-US" altLang="zh-CN" dirty="0" smtClean="0"/>
              <a:t>Linux</a:t>
            </a:r>
            <a:r>
              <a:rPr lang="zh-CN" altLang="en-US" dirty="0" smtClean="0"/>
              <a:t>内核的</a:t>
            </a:r>
            <a:r>
              <a:rPr lang="en-US" altLang="zh-CN" dirty="0" err="1" smtClean="0"/>
              <a:t>Seccomp</a:t>
            </a:r>
            <a:r>
              <a:rPr lang="zh-CN" altLang="en-US" dirty="0" smtClean="0"/>
              <a:t>系统，通过</a:t>
            </a:r>
            <a:r>
              <a:rPr lang="en-US" altLang="zh-CN" dirty="0" smtClean="0"/>
              <a:t>BPF</a:t>
            </a:r>
            <a:r>
              <a:rPr lang="zh-CN" altLang="en-US" dirty="0" smtClean="0"/>
              <a:t>指定进程的系统调用策略，如图</a:t>
            </a:r>
            <a:r>
              <a:rPr lang="en-US" altLang="zh-CN" dirty="0" smtClean="0"/>
              <a:t>1</a:t>
            </a:r>
            <a:r>
              <a:rPr lang="zh-CN" altLang="en-US" dirty="0" smtClean="0"/>
              <a:t>。应用程序提交字节码形式的</a:t>
            </a:r>
            <a:r>
              <a:rPr lang="en-US" altLang="zh-CN" dirty="0" smtClean="0"/>
              <a:t>BPF</a:t>
            </a:r>
            <a:r>
              <a:rPr lang="zh-CN" altLang="en-US" dirty="0" smtClean="0"/>
              <a:t>过滤器到内核，内核中的</a:t>
            </a:r>
            <a:r>
              <a:rPr lang="en-US" altLang="zh-CN" dirty="0" smtClean="0"/>
              <a:t>BPF</a:t>
            </a:r>
            <a:r>
              <a:rPr lang="zh-CN" altLang="en-US" dirty="0" smtClean="0"/>
              <a:t>解释器对之后每个系统调用进行过滤，决定是否允许此系统调用。如果解释器出现</a:t>
            </a:r>
            <a:r>
              <a:rPr lang="en-US" altLang="zh-CN" dirty="0" smtClean="0"/>
              <a:t>bug</a:t>
            </a:r>
            <a:r>
              <a:rPr lang="zh-CN" altLang="en-US" dirty="0" smtClean="0"/>
              <a:t>，内核可能无法阻止非法系统调用。</a:t>
            </a:r>
            <a:endParaRPr lang="en-US" altLang="zh-CN" dirty="0" smtClean="0"/>
          </a:p>
        </p:txBody>
      </p:sp>
      <p:sp>
        <p:nvSpPr>
          <p:cNvPr id="4" name="灯片编号占位符 3"/>
          <p:cNvSpPr>
            <a:spLocks noGrp="1"/>
          </p:cNvSpPr>
          <p:nvPr>
            <p:ph type="sldNum" sz="quarter" idx="10"/>
          </p:nvPr>
        </p:nvSpPr>
        <p:spPr/>
        <p:txBody>
          <a:bodyPr/>
          <a:lstStyle/>
          <a:p>
            <a:fld id="{A22C86AA-38EA-4C89-B855-1DFE1A5C7782}"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BPF</a:t>
            </a:r>
            <a:r>
              <a:rPr lang="zh-CN" altLang="en-US" dirty="0" smtClean="0"/>
              <a:t>过滤器就是</a:t>
            </a:r>
            <a:r>
              <a:rPr lang="en-US" altLang="zh-CN" dirty="0" smtClean="0"/>
              <a:t>BPF</a:t>
            </a:r>
            <a:r>
              <a:rPr lang="zh-CN" altLang="en-US" dirty="0" smtClean="0"/>
              <a:t>指令序列，指令长度固定为</a:t>
            </a:r>
            <a:r>
              <a:rPr lang="en-US" altLang="zh-CN" dirty="0" smtClean="0"/>
              <a:t>64</a:t>
            </a:r>
            <a:r>
              <a:rPr lang="zh-CN" altLang="en-US" dirty="0" smtClean="0"/>
              <a:t>字节。可以读取输入数据包</a:t>
            </a:r>
            <a:r>
              <a:rPr lang="en-US" altLang="zh-CN" dirty="0" smtClean="0"/>
              <a:t>P</a:t>
            </a:r>
            <a:r>
              <a:rPr lang="zh-CN" altLang="en-US" dirty="0" smtClean="0"/>
              <a:t>，在寄存器</a:t>
            </a:r>
            <a:r>
              <a:rPr lang="en-US" altLang="zh-CN" dirty="0" smtClean="0"/>
              <a:t>A</a:t>
            </a:r>
            <a:r>
              <a:rPr lang="zh-CN" altLang="en-US" dirty="0" smtClean="0"/>
              <a:t>和</a:t>
            </a:r>
            <a:r>
              <a:rPr lang="en-US" altLang="zh-CN" dirty="0" smtClean="0"/>
              <a:t>X</a:t>
            </a:r>
            <a:r>
              <a:rPr lang="zh-CN" altLang="en-US" dirty="0" smtClean="0"/>
              <a:t>以及暂存</a:t>
            </a:r>
            <a:r>
              <a:rPr lang="en-US" altLang="zh-CN" dirty="0" smtClean="0"/>
              <a:t>M</a:t>
            </a:r>
            <a:r>
              <a:rPr lang="zh-CN" altLang="en-US" dirty="0" smtClean="0"/>
              <a:t>之间传输数据，执行算术运算，终止同时返回一个</a:t>
            </a:r>
            <a:r>
              <a:rPr lang="en-US" altLang="zh-CN" dirty="0" smtClean="0"/>
              <a:t>32</a:t>
            </a:r>
            <a:r>
              <a:rPr lang="zh-CN" altLang="en-US" dirty="0" smtClean="0"/>
              <a:t>位整型值。良好定义的</a:t>
            </a:r>
            <a:r>
              <a:rPr lang="en-US" altLang="zh-CN" dirty="0" smtClean="0"/>
              <a:t>BPF</a:t>
            </a:r>
            <a:r>
              <a:rPr lang="zh-CN" altLang="en-US" dirty="0" smtClean="0"/>
              <a:t>过滤器必须以</a:t>
            </a:r>
            <a:r>
              <a:rPr lang="en-US" altLang="zh-CN" dirty="0" smtClean="0"/>
              <a:t>ret</a:t>
            </a:r>
            <a:r>
              <a:rPr lang="zh-CN" altLang="en-US" dirty="0" smtClean="0"/>
              <a:t>指令结束，只能向前跳转，不能执行非法操作。当解释器无法拒绝非法</a:t>
            </a:r>
            <a:r>
              <a:rPr lang="en-US" altLang="zh-CN" dirty="0" smtClean="0"/>
              <a:t>BPF</a:t>
            </a:r>
            <a:r>
              <a:rPr lang="zh-CN" altLang="en-US" dirty="0" smtClean="0"/>
              <a:t>过滤器时将会出现</a:t>
            </a:r>
            <a:r>
              <a:rPr lang="en-US" altLang="zh-CN" dirty="0" smtClean="0"/>
              <a:t>bug</a:t>
            </a:r>
            <a:endParaRPr lang="zh-CN" altLang="en-US" dirty="0"/>
          </a:p>
        </p:txBody>
      </p:sp>
      <p:sp>
        <p:nvSpPr>
          <p:cNvPr id="4" name="灯片编号占位符 3"/>
          <p:cNvSpPr>
            <a:spLocks noGrp="1"/>
          </p:cNvSpPr>
          <p:nvPr>
            <p:ph type="sldNum" sz="quarter" idx="10"/>
          </p:nvPr>
        </p:nvSpPr>
        <p:spPr/>
        <p:txBody>
          <a:bodyPr/>
          <a:lstStyle/>
          <a:p>
            <a:fld id="{A22C86AA-38EA-4C89-B855-1DFE1A5C7782}"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22C86AA-38EA-4C89-B855-1DFE1A5C7782}"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本文</a:t>
            </a:r>
            <a:r>
              <a:rPr lang="en-US" altLang="zh-CN" dirty="0" err="1" smtClean="0"/>
              <a:t>Jitk</a:t>
            </a:r>
            <a:r>
              <a:rPr lang="zh-CN" altLang="en-US" dirty="0" smtClean="0"/>
              <a:t>的应用环境是 </a:t>
            </a:r>
            <a:r>
              <a:rPr lang="en-US" altLang="zh-CN" dirty="0" smtClean="0"/>
              <a:t>Linux</a:t>
            </a:r>
            <a:r>
              <a:rPr lang="zh-CN" altLang="en-US" dirty="0" smtClean="0"/>
              <a:t>中使用了</a:t>
            </a:r>
            <a:r>
              <a:rPr lang="en-US" altLang="zh-CN" dirty="0" err="1" smtClean="0"/>
              <a:t>Jitk</a:t>
            </a:r>
            <a:r>
              <a:rPr lang="en-US" altLang="zh-CN" dirty="0" smtClean="0"/>
              <a:t>/BPF JIT</a:t>
            </a:r>
            <a:r>
              <a:rPr lang="zh-CN" altLang="en-US" dirty="0" smtClean="0"/>
              <a:t>的</a:t>
            </a:r>
            <a:r>
              <a:rPr lang="en-US" altLang="zh-CN" dirty="0" err="1" smtClean="0"/>
              <a:t>Seccomp</a:t>
            </a:r>
            <a:r>
              <a:rPr lang="zh-CN" altLang="en-US" dirty="0" smtClean="0"/>
              <a:t>子系统，与传统的</a:t>
            </a:r>
            <a:r>
              <a:rPr lang="en-US" altLang="zh-CN" dirty="0" err="1" smtClean="0"/>
              <a:t>Seccomp</a:t>
            </a:r>
            <a:r>
              <a:rPr lang="zh-CN" altLang="en-US" dirty="0" smtClean="0"/>
              <a:t>相比，有三个重要区别。</a:t>
            </a:r>
            <a:endParaRPr lang="zh-CN" altLang="en-US" dirty="0"/>
          </a:p>
        </p:txBody>
      </p:sp>
      <p:sp>
        <p:nvSpPr>
          <p:cNvPr id="4" name="灯片编号占位符 3"/>
          <p:cNvSpPr>
            <a:spLocks noGrp="1"/>
          </p:cNvSpPr>
          <p:nvPr>
            <p:ph type="sldNum" sz="quarter" idx="10"/>
          </p:nvPr>
        </p:nvSpPr>
        <p:spPr/>
        <p:txBody>
          <a:bodyPr/>
          <a:lstStyle/>
          <a:p>
            <a:fld id="{A22C86AA-38EA-4C89-B855-1DFE1A5C7782}"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对于在内核中执行用户指定策略，</a:t>
            </a:r>
            <a:r>
              <a:rPr lang="en-US" altLang="zh-CN" dirty="0" err="1" smtClean="0"/>
              <a:t>Jitk</a:t>
            </a:r>
            <a:r>
              <a:rPr lang="zh-CN" altLang="en-US" dirty="0" smtClean="0"/>
              <a:t>提出了两个总体目标：一是正确性，二是安全性。</a:t>
            </a:r>
            <a:endParaRPr lang="en-US" altLang="zh-CN" dirty="0" smtClean="0"/>
          </a:p>
          <a:p>
            <a:r>
              <a:rPr lang="zh-CN" altLang="en-US" dirty="0" smtClean="0"/>
              <a:t>正确性是指用户空间编写的</a:t>
            </a:r>
            <a:r>
              <a:rPr lang="en-US" altLang="zh-CN" dirty="0" smtClean="0"/>
              <a:t>SCPL</a:t>
            </a:r>
            <a:r>
              <a:rPr lang="zh-CN" altLang="en-US" dirty="0" smtClean="0"/>
              <a:t>规则应该能在内核中正确执行</a:t>
            </a:r>
            <a:endParaRPr lang="zh-CN" altLang="en-US" dirty="0"/>
          </a:p>
        </p:txBody>
      </p:sp>
      <p:sp>
        <p:nvSpPr>
          <p:cNvPr id="4" name="灯片编号占位符 3"/>
          <p:cNvSpPr>
            <a:spLocks noGrp="1"/>
          </p:cNvSpPr>
          <p:nvPr>
            <p:ph type="sldNum" sz="quarter" idx="10"/>
          </p:nvPr>
        </p:nvSpPr>
        <p:spPr/>
        <p:txBody>
          <a:bodyPr/>
          <a:lstStyle/>
          <a:p>
            <a:fld id="{A22C86AA-38EA-4C89-B855-1DFE1A5C7782}"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安全性目标即</a:t>
            </a:r>
            <a:r>
              <a:rPr lang="zh-CN" altLang="zh-CN" sz="1200" kern="1200" dirty="0" smtClean="0">
                <a:solidFill>
                  <a:schemeClr val="tx1"/>
                </a:solidFill>
                <a:latin typeface="+mn-lt"/>
                <a:ea typeface="+mn-ea"/>
                <a:cs typeface="+mn-cs"/>
              </a:rPr>
              <a:t>应用程序不能滥用</a:t>
            </a:r>
            <a:r>
              <a:rPr lang="en-US" altLang="zh-CN" sz="1200" kern="1200" dirty="0" err="1" smtClean="0">
                <a:solidFill>
                  <a:schemeClr val="tx1"/>
                </a:solidFill>
                <a:latin typeface="+mn-lt"/>
                <a:ea typeface="+mn-ea"/>
                <a:cs typeface="+mn-cs"/>
              </a:rPr>
              <a:t>Jitk</a:t>
            </a:r>
            <a:r>
              <a:rPr lang="zh-CN" altLang="zh-CN" sz="1200" kern="1200" dirty="0" smtClean="0">
                <a:solidFill>
                  <a:schemeClr val="tx1"/>
                </a:solidFill>
                <a:latin typeface="+mn-lt"/>
                <a:ea typeface="+mn-ea"/>
                <a:cs typeface="+mn-cs"/>
              </a:rPr>
              <a:t>来独占</a:t>
            </a:r>
            <a:r>
              <a:rPr lang="en-US" altLang="zh-CN" sz="1200" kern="1200" dirty="0" smtClean="0">
                <a:solidFill>
                  <a:schemeClr val="tx1"/>
                </a:solidFill>
                <a:latin typeface="+mn-lt"/>
                <a:ea typeface="+mn-ea"/>
                <a:cs typeface="+mn-cs"/>
              </a:rPr>
              <a:t>CPU</a:t>
            </a:r>
            <a:r>
              <a:rPr lang="zh-CN" altLang="zh-CN" sz="1200" kern="1200" dirty="0" smtClean="0">
                <a:solidFill>
                  <a:schemeClr val="tx1"/>
                </a:solidFill>
                <a:latin typeface="+mn-lt"/>
                <a:ea typeface="+mn-ea"/>
                <a:cs typeface="+mn-cs"/>
              </a:rPr>
              <a:t>时间或者污染内核内存</a:t>
            </a:r>
            <a:r>
              <a:rPr lang="zh-CN" altLang="en-US"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特别地，内核中无论是</a:t>
            </a:r>
            <a:r>
              <a:rPr lang="en-US" altLang="zh-CN" sz="1200" kern="1200" dirty="0" smtClean="0">
                <a:solidFill>
                  <a:schemeClr val="tx1"/>
                </a:solidFill>
                <a:latin typeface="+mn-lt"/>
                <a:ea typeface="+mn-ea"/>
                <a:cs typeface="+mn-cs"/>
              </a:rPr>
              <a:t>BPF JIT</a:t>
            </a:r>
            <a:r>
              <a:rPr lang="zh-CN" altLang="zh-CN" sz="1200" kern="1200" dirty="0" smtClean="0">
                <a:solidFill>
                  <a:schemeClr val="tx1"/>
                </a:solidFill>
                <a:latin typeface="+mn-lt"/>
                <a:ea typeface="+mn-ea"/>
                <a:cs typeface="+mn-cs"/>
              </a:rPr>
              <a:t>生成本机码还是</a:t>
            </a:r>
            <a:r>
              <a:rPr lang="en-US" altLang="zh-CN" sz="1200" kern="1200" dirty="0" smtClean="0">
                <a:solidFill>
                  <a:schemeClr val="tx1"/>
                </a:solidFill>
                <a:latin typeface="+mn-lt"/>
                <a:ea typeface="+mn-ea"/>
                <a:cs typeface="+mn-cs"/>
              </a:rPr>
              <a:t>JIT</a:t>
            </a:r>
            <a:r>
              <a:rPr lang="zh-CN" altLang="zh-CN" sz="1200" kern="1200" dirty="0" smtClean="0">
                <a:solidFill>
                  <a:schemeClr val="tx1"/>
                </a:solidFill>
                <a:latin typeface="+mn-lt"/>
                <a:ea typeface="+mn-ea"/>
                <a:cs typeface="+mn-cs"/>
              </a:rPr>
              <a:t>本身都要安全地执行。</a:t>
            </a:r>
            <a:r>
              <a:rPr lang="zh-CN" altLang="en-US" sz="1200" kern="1200" dirty="0" smtClean="0">
                <a:solidFill>
                  <a:schemeClr val="tx1"/>
                </a:solidFill>
                <a:latin typeface="+mn-lt"/>
                <a:ea typeface="+mn-ea"/>
                <a:cs typeface="+mn-cs"/>
              </a:rPr>
              <a:t>定理</a:t>
            </a:r>
            <a:r>
              <a:rPr lang="en-US" altLang="zh-CN"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确保了从</a:t>
            </a:r>
            <a:r>
              <a:rPr lang="en-US" altLang="zh-CN" sz="1200" kern="1200" dirty="0" smtClean="0">
                <a:solidFill>
                  <a:schemeClr val="tx1"/>
                </a:solidFill>
                <a:latin typeface="+mn-lt"/>
                <a:ea typeface="+mn-ea"/>
                <a:cs typeface="+mn-cs"/>
              </a:rPr>
              <a:t>SCPL</a:t>
            </a:r>
            <a:r>
              <a:rPr lang="zh-CN" altLang="en-US" sz="1200" kern="1200" dirty="0" smtClean="0">
                <a:solidFill>
                  <a:schemeClr val="tx1"/>
                </a:solidFill>
                <a:latin typeface="+mn-lt"/>
                <a:ea typeface="+mn-ea"/>
                <a:cs typeface="+mn-cs"/>
              </a:rPr>
              <a:t>规则到本机码的正确性，但不能保证本机码不会出现无限循环或堆栈溢出。定理</a:t>
            </a:r>
            <a:r>
              <a:rPr lang="en-US" altLang="zh-CN" sz="1200" kern="1200" dirty="0" smtClean="0">
                <a:solidFill>
                  <a:schemeClr val="tx1"/>
                </a:solidFill>
                <a:latin typeface="+mn-lt"/>
                <a:ea typeface="+mn-ea"/>
                <a:cs typeface="+mn-cs"/>
              </a:rPr>
              <a:t>5</a:t>
            </a:r>
            <a:r>
              <a:rPr lang="zh-CN" altLang="en-US" sz="1200" kern="1200" dirty="0" smtClean="0">
                <a:solidFill>
                  <a:schemeClr val="tx1"/>
                </a:solidFill>
                <a:latin typeface="+mn-lt"/>
                <a:ea typeface="+mn-ea"/>
                <a:cs typeface="+mn-cs"/>
              </a:rPr>
              <a:t>保证了本机码必定在有限步骤停止，即</a:t>
            </a:r>
            <a:r>
              <a:rPr lang="en-US" altLang="zh-CN" sz="1200" kern="1200" dirty="0" smtClean="0">
                <a:solidFill>
                  <a:schemeClr val="tx1"/>
                </a:solidFill>
                <a:latin typeface="+mn-lt"/>
                <a:ea typeface="+mn-ea"/>
                <a:cs typeface="+mn-cs"/>
              </a:rPr>
              <a:t>CPU</a:t>
            </a:r>
            <a:r>
              <a:rPr lang="zh-CN" altLang="en-US" sz="1200" kern="1200" dirty="0" smtClean="0">
                <a:solidFill>
                  <a:schemeClr val="tx1"/>
                </a:solidFill>
                <a:latin typeface="+mn-lt"/>
                <a:ea typeface="+mn-ea"/>
                <a:cs typeface="+mn-cs"/>
              </a:rPr>
              <a:t>时间有界限（没有无限循环）并且没有使执行卡主的未定义行为（内存越界访问和除零）；</a:t>
            </a:r>
            <a:endParaRPr lang="zh-CN" altLang="en-US" dirty="0"/>
          </a:p>
        </p:txBody>
      </p:sp>
      <p:sp>
        <p:nvSpPr>
          <p:cNvPr id="4" name="灯片编号占位符 3"/>
          <p:cNvSpPr>
            <a:spLocks noGrp="1"/>
          </p:cNvSpPr>
          <p:nvPr>
            <p:ph type="sldNum" sz="quarter" idx="10"/>
          </p:nvPr>
        </p:nvSpPr>
        <p:spPr/>
        <p:txBody>
          <a:bodyPr/>
          <a:lstStyle/>
          <a:p>
            <a:fld id="{A22C86AA-38EA-4C89-B855-1DFE1A5C7782}"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为了构建值得信赖的内核解释器，开发人员需要证明其实现满足正确性和安全性目标</a:t>
            </a:r>
            <a:r>
              <a:rPr lang="zh-CN" altLang="en-US"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开发流程如图</a:t>
            </a:r>
            <a:r>
              <a:rPr lang="zh-CN" altLang="en-US" sz="1200" kern="1200" dirty="0" smtClean="0">
                <a:solidFill>
                  <a:schemeClr val="tx1"/>
                </a:solidFill>
                <a:latin typeface="+mn-lt"/>
                <a:ea typeface="+mn-ea"/>
                <a:cs typeface="+mn-cs"/>
              </a:rPr>
              <a:t>所示。</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JIT</a:t>
            </a:r>
            <a:r>
              <a:rPr lang="zh-CN" altLang="en-US" sz="1200" kern="1200" dirty="0" smtClean="0">
                <a:solidFill>
                  <a:schemeClr val="tx1"/>
                </a:solidFill>
                <a:latin typeface="+mn-lt"/>
                <a:ea typeface="+mn-ea"/>
                <a:cs typeface="+mn-cs"/>
              </a:rPr>
              <a:t>以及</a:t>
            </a:r>
            <a:r>
              <a:rPr lang="en-US" altLang="zh-CN" sz="1200" kern="1200" dirty="0" smtClean="0">
                <a:solidFill>
                  <a:schemeClr val="tx1"/>
                </a:solidFill>
                <a:latin typeface="+mn-lt"/>
                <a:ea typeface="+mn-ea"/>
                <a:cs typeface="+mn-cs"/>
              </a:rPr>
              <a:t>SCPL</a:t>
            </a:r>
            <a:r>
              <a:rPr lang="zh-CN" altLang="en-US" sz="1200" kern="1200" dirty="0" smtClean="0">
                <a:solidFill>
                  <a:schemeClr val="tx1"/>
                </a:solidFill>
                <a:latin typeface="+mn-lt"/>
                <a:ea typeface="+mn-ea"/>
                <a:cs typeface="+mn-cs"/>
              </a:rPr>
              <a:t>编译器都用</a:t>
            </a:r>
            <a:r>
              <a:rPr lang="en-US" altLang="zh-CN" sz="1200" kern="1200" dirty="0" smtClean="0">
                <a:solidFill>
                  <a:schemeClr val="tx1"/>
                </a:solidFill>
                <a:latin typeface="+mn-lt"/>
                <a:ea typeface="+mn-ea"/>
                <a:cs typeface="+mn-cs"/>
              </a:rPr>
              <a:t>Coq</a:t>
            </a:r>
            <a:r>
              <a:rPr lang="zh-CN" altLang="en-US" sz="1200" kern="1200" dirty="0" smtClean="0">
                <a:solidFill>
                  <a:schemeClr val="tx1"/>
                </a:solidFill>
                <a:latin typeface="+mn-lt"/>
                <a:ea typeface="+mn-ea"/>
                <a:cs typeface="+mn-cs"/>
              </a:rPr>
              <a:t>编写，每个组件的</a:t>
            </a:r>
            <a:r>
              <a:rPr lang="en-US" altLang="zh-CN" sz="1200" kern="1200" dirty="0" smtClean="0">
                <a:solidFill>
                  <a:schemeClr val="tx1"/>
                </a:solidFill>
                <a:latin typeface="+mn-lt"/>
                <a:ea typeface="+mn-ea"/>
                <a:cs typeface="+mn-cs"/>
              </a:rPr>
              <a:t>Coq</a:t>
            </a:r>
            <a:r>
              <a:rPr lang="zh-CN" altLang="en-US" sz="1200" kern="1200" dirty="0" smtClean="0">
                <a:solidFill>
                  <a:schemeClr val="tx1"/>
                </a:solidFill>
                <a:latin typeface="+mn-lt"/>
                <a:ea typeface="+mn-ea"/>
                <a:cs typeface="+mn-cs"/>
              </a:rPr>
              <a:t>源代码包括三个主要部分：规范、实现、证明</a:t>
            </a:r>
            <a:endParaRPr lang="zh-CN" altLang="en-US" dirty="0"/>
          </a:p>
        </p:txBody>
      </p:sp>
      <p:sp>
        <p:nvSpPr>
          <p:cNvPr id="4" name="灯片编号占位符 3"/>
          <p:cNvSpPr>
            <a:spLocks noGrp="1"/>
          </p:cNvSpPr>
          <p:nvPr>
            <p:ph type="sldNum" sz="quarter" idx="10"/>
          </p:nvPr>
        </p:nvSpPr>
        <p:spPr/>
        <p:txBody>
          <a:bodyPr/>
          <a:lstStyle/>
          <a:p>
            <a:fld id="{A22C86AA-38EA-4C89-B855-1DFE1A5C7782}"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3" name="矩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矩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矩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矩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矩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圆角矩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圆角矩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矩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705600" y="4206240"/>
            <a:ext cx="960120" cy="457200"/>
          </a:xfrm>
        </p:spPr>
        <p:txBody>
          <a:bodyPr/>
          <a:lstStyle/>
          <a:p>
            <a:fld id="{6D63B0DC-93AD-43BD-A030-F98F477E6C43}" type="datetimeFigureOut">
              <a:rPr lang="zh-CN" altLang="en-US" smtClean="0"/>
              <a:t>2015-06-15</a:t>
            </a:fld>
            <a:endParaRPr lang="zh-CN" altLang="en-US"/>
          </a:p>
        </p:txBody>
      </p:sp>
      <p:sp>
        <p:nvSpPr>
          <p:cNvPr id="17" name="页脚占位符 16"/>
          <p:cNvSpPr>
            <a:spLocks noGrp="1"/>
          </p:cNvSpPr>
          <p:nvPr>
            <p:ph type="ftr" sz="quarter" idx="11"/>
          </p:nvPr>
        </p:nvSpPr>
        <p:spPr>
          <a:xfrm>
            <a:off x="5410200" y="4205288"/>
            <a:ext cx="1295400" cy="457200"/>
          </a:xfrm>
        </p:spPr>
        <p:txBody>
          <a:bodyPr/>
          <a:lstStyle/>
          <a:p>
            <a:endParaRPr lang="zh-CN" altLang="en-US"/>
          </a:p>
        </p:txBody>
      </p:sp>
      <p:sp>
        <p:nvSpPr>
          <p:cNvPr id="29" name="灯片编号占位符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F421720-1CDF-41E9-A8D1-BF7259F6476F}"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6D63B0DC-93AD-43BD-A030-F98F477E6C43}" type="datetimeFigureOut">
              <a:rPr lang="zh-CN" altLang="en-US" smtClean="0"/>
              <a:t>2015-06-15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421720-1CDF-41E9-A8D1-BF7259F6476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6D63B0DC-93AD-43BD-A030-F98F477E6C43}" type="datetimeFigureOut">
              <a:rPr lang="zh-CN" altLang="en-US" smtClean="0"/>
              <a:t>2015-06-15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421720-1CDF-41E9-A8D1-BF7259F6476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6D63B0DC-93AD-43BD-A030-F98F477E6C43}" type="datetimeFigureOut">
              <a:rPr lang="zh-CN" altLang="en-US" smtClean="0"/>
              <a:t>2015-06-15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421720-1CDF-41E9-A8D1-BF7259F6476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6D63B0DC-93AD-43BD-A030-F98F477E6C43}" type="datetimeFigureOut">
              <a:rPr lang="zh-CN" altLang="en-US" smtClean="0"/>
              <a:t>2015-06-15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421720-1CDF-41E9-A8D1-BF7259F6476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6D63B0DC-93AD-43BD-A030-F98F477E6C43}" type="datetimeFigureOut">
              <a:rPr lang="zh-CN" altLang="en-US" smtClean="0"/>
              <a:t>2015-06-15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421720-1CDF-41E9-A8D1-BF7259F6476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1143000"/>
            <a:ext cx="8382000" cy="1069848"/>
          </a:xfrm>
        </p:spPr>
        <p:txBody>
          <a:bodyPr anchor="ctr"/>
          <a:lstStyle>
            <a:lvl1pPr>
              <a:defRPr sz="4000" b="0" i="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6" name="日期占位符 25"/>
          <p:cNvSpPr>
            <a:spLocks noGrp="1"/>
          </p:cNvSpPr>
          <p:nvPr>
            <p:ph type="dt" sz="half" idx="10"/>
          </p:nvPr>
        </p:nvSpPr>
        <p:spPr/>
        <p:txBody>
          <a:bodyPr rtlCol="0"/>
          <a:lstStyle/>
          <a:p>
            <a:fld id="{6D63B0DC-93AD-43BD-A030-F98F477E6C43}" type="datetimeFigureOut">
              <a:rPr lang="zh-CN" altLang="en-US" smtClean="0"/>
              <a:t>2015-06-15</a:t>
            </a:fld>
            <a:endParaRPr lang="zh-CN" altLang="en-US"/>
          </a:p>
        </p:txBody>
      </p:sp>
      <p:sp>
        <p:nvSpPr>
          <p:cNvPr id="27" name="灯片编号占位符 26"/>
          <p:cNvSpPr>
            <a:spLocks noGrp="1"/>
          </p:cNvSpPr>
          <p:nvPr>
            <p:ph type="sldNum" sz="quarter" idx="11"/>
          </p:nvPr>
        </p:nvSpPr>
        <p:spPr/>
        <p:txBody>
          <a:bodyPr rtlCol="0"/>
          <a:lstStyle/>
          <a:p>
            <a:fld id="{BF421720-1CDF-41E9-A8D1-BF7259F6476F}" type="slidenum">
              <a:rPr lang="zh-CN" altLang="en-US" smtClean="0"/>
              <a:t>‹#›</a:t>
            </a:fld>
            <a:endParaRPr lang="zh-CN" altLang="en-US"/>
          </a:p>
        </p:txBody>
      </p:sp>
      <p:sp>
        <p:nvSpPr>
          <p:cNvPr id="28" name="页脚占位符 2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a:xfrm>
            <a:off x="6583680" y="612648"/>
            <a:ext cx="957264" cy="457200"/>
          </a:xfrm>
        </p:spPr>
        <p:txBody>
          <a:bodyPr/>
          <a:lstStyle/>
          <a:p>
            <a:fld id="{6D63B0DC-93AD-43BD-A030-F98F477E6C43}" type="datetimeFigureOut">
              <a:rPr lang="zh-CN" altLang="en-US" smtClean="0"/>
              <a:t>2015-06-15</a:t>
            </a:fld>
            <a:endParaRPr lang="zh-CN" altLang="en-US"/>
          </a:p>
        </p:txBody>
      </p:sp>
      <p:sp>
        <p:nvSpPr>
          <p:cNvPr id="4" name="页脚占位符 3"/>
          <p:cNvSpPr>
            <a:spLocks noGrp="1"/>
          </p:cNvSpPr>
          <p:nvPr>
            <p:ph type="ftr" sz="quarter" idx="11"/>
          </p:nvPr>
        </p:nvSpPr>
        <p:spPr>
          <a:xfrm>
            <a:off x="5257800" y="612648"/>
            <a:ext cx="1325880" cy="457200"/>
          </a:xfrm>
        </p:spPr>
        <p:txBody>
          <a:bodyPr/>
          <a:lstStyle/>
          <a:p>
            <a:endParaRPr lang="zh-CN" altLang="en-US"/>
          </a:p>
        </p:txBody>
      </p:sp>
      <p:sp>
        <p:nvSpPr>
          <p:cNvPr id="5" name="灯片编号占位符 4"/>
          <p:cNvSpPr>
            <a:spLocks noGrp="1"/>
          </p:cNvSpPr>
          <p:nvPr>
            <p:ph type="sldNum" sz="quarter" idx="12"/>
          </p:nvPr>
        </p:nvSpPr>
        <p:spPr>
          <a:xfrm>
            <a:off x="8174736" y="2272"/>
            <a:ext cx="762000" cy="365760"/>
          </a:xfrm>
        </p:spPr>
        <p:txBody>
          <a:bodyPr/>
          <a:lstStyle/>
          <a:p>
            <a:fld id="{BF421720-1CDF-41E9-A8D1-BF7259F6476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63B0DC-93AD-43BD-A030-F98F477E6C43}" type="datetimeFigureOut">
              <a:rPr lang="zh-CN" altLang="en-US" smtClean="0"/>
              <a:t>2015-06-15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F421720-1CDF-41E9-A8D1-BF7259F6476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6D63B0DC-93AD-43BD-A030-F98F477E6C43}" type="datetimeFigureOut">
              <a:rPr lang="zh-CN" altLang="en-US" smtClean="0"/>
              <a:t>2015-06-15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421720-1CDF-41E9-A8D1-BF7259F6476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6D63B0DC-93AD-43BD-A030-F98F477E6C43}" type="datetimeFigureOut">
              <a:rPr lang="zh-CN" altLang="en-US" smtClean="0"/>
              <a:t>2015-06-15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421720-1CDF-41E9-A8D1-BF7259F6476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矩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矩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矩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矩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圆角矩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圆角矩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矩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矩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矩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矩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矩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矩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标题占位符 21"/>
          <p:cNvSpPr>
            <a:spLocks noGrp="1"/>
          </p:cNvSpPr>
          <p:nvPr>
            <p:ph type="title"/>
          </p:nvPr>
        </p:nvSpPr>
        <p:spPr>
          <a:xfrm>
            <a:off x="457200" y="1143000"/>
            <a:ext cx="8229600" cy="10668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6D63B0DC-93AD-43BD-A030-F98F477E6C43}" type="datetimeFigureOut">
              <a:rPr lang="zh-CN" altLang="en-US" smtClean="0"/>
              <a:t>2015-06-15</a:t>
            </a:fld>
            <a:endParaRPr lang="zh-CN" altLang="en-US"/>
          </a:p>
        </p:txBody>
      </p:sp>
      <p:sp>
        <p:nvSpPr>
          <p:cNvPr id="3" name="页脚占位符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zh-CN" altLang="en-US"/>
          </a:p>
        </p:txBody>
      </p:sp>
      <p:sp>
        <p:nvSpPr>
          <p:cNvPr id="23" name="灯片编号占位符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F421720-1CDF-41E9-A8D1-BF7259F6476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en-US" altLang="zh-CN" dirty="0" err="1" smtClean="0"/>
              <a:t>Jitk</a:t>
            </a:r>
            <a:r>
              <a:rPr lang="en-US" altLang="zh-CN" dirty="0" smtClean="0"/>
              <a:t>: A Trustworthy In-Kernel Interpreter Infrastructure </a:t>
            </a:r>
            <a:endParaRPr lang="zh-CN" altLang="en-US" dirty="0"/>
          </a:p>
        </p:txBody>
      </p:sp>
      <p:sp>
        <p:nvSpPr>
          <p:cNvPr id="3" name="副标题 2"/>
          <p:cNvSpPr>
            <a:spLocks noGrp="1"/>
          </p:cNvSpPr>
          <p:nvPr>
            <p:ph type="subTitle" idx="1"/>
          </p:nvPr>
        </p:nvSpPr>
        <p:spPr>
          <a:xfrm>
            <a:off x="1979712" y="3933056"/>
            <a:ext cx="7164288" cy="2664296"/>
          </a:xfrm>
        </p:spPr>
        <p:txBody>
          <a:bodyPr>
            <a:normAutofit/>
          </a:bodyPr>
          <a:lstStyle/>
          <a:p>
            <a:pPr algn="r"/>
            <a:endParaRPr lang="en-US" altLang="zh-CN" sz="1800" dirty="0" smtClean="0"/>
          </a:p>
          <a:p>
            <a:pPr algn="r"/>
            <a:endParaRPr lang="en-US" altLang="zh-CN" sz="1800" dirty="0"/>
          </a:p>
          <a:p>
            <a:pPr algn="r"/>
            <a:r>
              <a:rPr lang="en-US" altLang="zh-CN" sz="2000" dirty="0" smtClean="0"/>
              <a:t>Operating Systems Design </a:t>
            </a:r>
            <a:r>
              <a:rPr lang="en-US" altLang="zh-CN" sz="2000" dirty="0" smtClean="0"/>
              <a:t>and Implementation </a:t>
            </a:r>
            <a:r>
              <a:rPr lang="en-US" altLang="zh-CN" sz="2000" dirty="0" smtClean="0"/>
              <a:t>(</a:t>
            </a:r>
            <a:r>
              <a:rPr lang="en-US" altLang="zh-CN" sz="2000" i="1" dirty="0" smtClean="0"/>
              <a:t>OSDI</a:t>
            </a:r>
            <a:r>
              <a:rPr lang="en-US" altLang="zh-CN" sz="2000" dirty="0" smtClean="0"/>
              <a:t> '14</a:t>
            </a:r>
            <a:r>
              <a:rPr lang="en-US" altLang="zh-CN" sz="2000" dirty="0" smtClean="0"/>
              <a:t>)</a:t>
            </a:r>
          </a:p>
          <a:p>
            <a:pPr algn="r"/>
            <a:endParaRPr lang="en-US" altLang="zh-CN" sz="2000" dirty="0" smtClean="0"/>
          </a:p>
          <a:p>
            <a:pPr algn="r"/>
            <a:r>
              <a:rPr lang="en-US" altLang="zh-CN" sz="2000" dirty="0" smtClean="0"/>
              <a:t>Xi Wang, David Lazar, </a:t>
            </a:r>
            <a:r>
              <a:rPr lang="en-US" altLang="zh-CN" sz="2000" dirty="0" err="1" smtClean="0"/>
              <a:t>Nickolai</a:t>
            </a:r>
            <a:r>
              <a:rPr lang="en-US" altLang="zh-CN" sz="2000" dirty="0" smtClean="0"/>
              <a:t> </a:t>
            </a:r>
            <a:r>
              <a:rPr lang="en-US" altLang="zh-CN" sz="2000" dirty="0" err="1" smtClean="0"/>
              <a:t>Zeldovich</a:t>
            </a:r>
            <a:r>
              <a:rPr lang="en-US" altLang="zh-CN" sz="2000" dirty="0" smtClean="0"/>
              <a:t>, </a:t>
            </a:r>
            <a:endParaRPr lang="en-US" altLang="zh-CN" sz="2000" dirty="0" smtClean="0"/>
          </a:p>
          <a:p>
            <a:pPr algn="r"/>
            <a:r>
              <a:rPr lang="en-US" altLang="zh-CN" sz="2000" dirty="0" smtClean="0"/>
              <a:t>Adam </a:t>
            </a:r>
            <a:r>
              <a:rPr lang="en-US" altLang="zh-CN" sz="2000" dirty="0" err="1" smtClean="0"/>
              <a:t>Chlipala</a:t>
            </a:r>
            <a:r>
              <a:rPr lang="en-US" altLang="zh-CN" sz="2000" dirty="0" smtClean="0"/>
              <a:t>, Zachary </a:t>
            </a:r>
            <a:r>
              <a:rPr lang="en-US" altLang="zh-CN" sz="2000" dirty="0" err="1" smtClean="0"/>
              <a:t>Tatlock</a:t>
            </a:r>
            <a:endParaRPr lang="en-US" altLang="zh-CN" sz="2000" dirty="0" smtClean="0"/>
          </a:p>
          <a:p>
            <a:pPr algn="r"/>
            <a:r>
              <a:rPr lang="en-US" altLang="zh-CN" sz="2000" dirty="0" smtClean="0"/>
              <a:t>MIT CSAIL and University of Washington</a:t>
            </a:r>
            <a:endParaRPr lang="en-US" altLang="zh-CN" sz="2000" dirty="0" smtClean="0"/>
          </a:p>
          <a:p>
            <a:pPr algn="r"/>
            <a:endParaRPr lang="zh-CN" alt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Design</a:t>
            </a:r>
            <a:endParaRPr lang="zh-CN" altLang="en-US" dirty="0"/>
          </a:p>
        </p:txBody>
      </p:sp>
      <p:sp>
        <p:nvSpPr>
          <p:cNvPr id="3" name="内容占位符 2"/>
          <p:cNvSpPr>
            <a:spLocks noGrp="1"/>
          </p:cNvSpPr>
          <p:nvPr>
            <p:ph idx="1"/>
          </p:nvPr>
        </p:nvSpPr>
        <p:spPr>
          <a:xfrm>
            <a:off x="72008" y="2249424"/>
            <a:ext cx="5868144" cy="4325112"/>
          </a:xfrm>
        </p:spPr>
        <p:txBody>
          <a:bodyPr/>
          <a:lstStyle/>
          <a:p>
            <a:pPr>
              <a:buFont typeface="Wingdings" pitchFamily="2" charset="2"/>
              <a:buChar char="u"/>
            </a:pPr>
            <a:r>
              <a:rPr lang="en-US" altLang="zh-CN" dirty="0" smtClean="0"/>
              <a:t>BPF JIT</a:t>
            </a:r>
          </a:p>
          <a:p>
            <a:pPr>
              <a:spcAft>
                <a:spcPts val="300"/>
              </a:spcAft>
              <a:buFont typeface="Arial" pitchFamily="34" charset="0"/>
              <a:buChar char="•"/>
            </a:pPr>
            <a:r>
              <a:rPr lang="en-US" altLang="zh-CN" sz="1800" dirty="0" smtClean="0"/>
              <a:t>A correct BPF JIT implementation should satisfy </a:t>
            </a:r>
            <a:r>
              <a:rPr lang="en-US" altLang="zh-CN" sz="1800" dirty="0" smtClean="0"/>
              <a:t>BPF-to-native </a:t>
            </a:r>
            <a:r>
              <a:rPr lang="en-US" altLang="zh-CN" sz="1800" dirty="0" smtClean="0"/>
              <a:t>semantic preservation (Lemma 4), </a:t>
            </a:r>
            <a:r>
              <a:rPr lang="en-US" altLang="zh-CN" sz="1800" dirty="0" smtClean="0"/>
              <a:t>termination </a:t>
            </a:r>
            <a:r>
              <a:rPr lang="en-US" altLang="zh-CN" sz="1800" dirty="0" smtClean="0"/>
              <a:t>(Theorem 5), and bounded stack usage (Theorem 6</a:t>
            </a:r>
            <a:r>
              <a:rPr lang="en-US" altLang="zh-CN" sz="1800" dirty="0" smtClean="0"/>
              <a:t>).</a:t>
            </a:r>
          </a:p>
          <a:p>
            <a:pPr>
              <a:spcAft>
                <a:spcPts val="300"/>
              </a:spcAft>
              <a:buFont typeface="Arial" pitchFamily="34" charset="0"/>
              <a:buChar char="•"/>
            </a:pPr>
            <a:endParaRPr lang="en-US" altLang="zh-CN" sz="1800" dirty="0" smtClean="0"/>
          </a:p>
          <a:p>
            <a:pPr>
              <a:spcAft>
                <a:spcPts val="300"/>
              </a:spcAft>
              <a:buFont typeface="Arial" pitchFamily="34" charset="0"/>
              <a:buChar char="•"/>
            </a:pPr>
            <a:r>
              <a:rPr lang="en-US" altLang="zh-CN" sz="1800" dirty="0" smtClean="0"/>
              <a:t>The translator and semantic </a:t>
            </a:r>
            <a:r>
              <a:rPr lang="en-US" altLang="zh-CN" sz="1800" dirty="0" smtClean="0"/>
              <a:t>preservation</a:t>
            </a:r>
          </a:p>
          <a:p>
            <a:pPr>
              <a:spcAft>
                <a:spcPts val="300"/>
              </a:spcAft>
              <a:buNone/>
            </a:pPr>
            <a:r>
              <a:rPr lang="en-US" altLang="zh-CN" sz="1600" dirty="0" smtClean="0"/>
              <a:t>    </a:t>
            </a:r>
            <a:r>
              <a:rPr lang="en-US" altLang="zh-CN" sz="1600" b="1" dirty="0" smtClean="0"/>
              <a:t>Lemma </a:t>
            </a:r>
            <a:r>
              <a:rPr lang="en-US" altLang="zh-CN" sz="1600" b="1" dirty="0" smtClean="0"/>
              <a:t>7 </a:t>
            </a:r>
            <a:r>
              <a:rPr lang="en-US" altLang="zh-CN" sz="1600" dirty="0" smtClean="0"/>
              <a:t>(BPF-to-</a:t>
            </a:r>
            <a:r>
              <a:rPr lang="en-US" altLang="zh-CN" sz="1600" dirty="0" err="1" smtClean="0"/>
              <a:t>Cminor</a:t>
            </a:r>
            <a:r>
              <a:rPr lang="en-US" altLang="zh-CN" sz="1600" dirty="0" smtClean="0"/>
              <a:t> semantic </a:t>
            </a:r>
            <a:r>
              <a:rPr lang="en-US" altLang="zh-CN" sz="1600" dirty="0" smtClean="0"/>
              <a:t>preservation).</a:t>
            </a:r>
          </a:p>
          <a:p>
            <a:pPr>
              <a:spcAft>
                <a:spcPts val="300"/>
              </a:spcAft>
              <a:buNone/>
            </a:pPr>
            <a:r>
              <a:rPr lang="en-US" altLang="zh-CN" sz="1600" dirty="0" smtClean="0"/>
              <a:t>    </a:t>
            </a:r>
            <a:r>
              <a:rPr lang="en-US" altLang="zh-CN" sz="1600" b="1" dirty="0" smtClean="0"/>
              <a:t>Lemma 8</a:t>
            </a:r>
            <a:r>
              <a:rPr lang="en-US" altLang="zh-CN" sz="1600" dirty="0" smtClean="0"/>
              <a:t> (</a:t>
            </a:r>
            <a:r>
              <a:rPr lang="en-US" altLang="zh-CN" sz="1600" dirty="0" err="1" smtClean="0"/>
              <a:t>Cminor</a:t>
            </a:r>
            <a:r>
              <a:rPr lang="en-US" altLang="zh-CN" sz="1600" dirty="0" smtClean="0"/>
              <a:t>-to-native semantic preservation</a:t>
            </a:r>
            <a:r>
              <a:rPr lang="en-US" altLang="zh-CN" sz="1800" dirty="0" smtClean="0"/>
              <a:t>).</a:t>
            </a:r>
          </a:p>
          <a:p>
            <a:pPr>
              <a:spcAft>
                <a:spcPts val="300"/>
              </a:spcAft>
              <a:buFont typeface="Arial" pitchFamily="34" charset="0"/>
              <a:buChar char="•"/>
            </a:pPr>
            <a:r>
              <a:rPr lang="en-US" altLang="zh-CN" sz="1800" dirty="0" smtClean="0"/>
              <a:t>The checker and </a:t>
            </a:r>
            <a:r>
              <a:rPr lang="en-US" altLang="zh-CN" sz="1800" dirty="0" smtClean="0"/>
              <a:t>termination</a:t>
            </a:r>
          </a:p>
          <a:p>
            <a:pPr>
              <a:spcAft>
                <a:spcPts val="300"/>
              </a:spcAft>
              <a:buFont typeface="Arial" pitchFamily="34" charset="0"/>
              <a:buChar char="•"/>
            </a:pPr>
            <a:r>
              <a:rPr lang="en-US" altLang="zh-CN" sz="1800" dirty="0" smtClean="0"/>
              <a:t>The </a:t>
            </a:r>
            <a:r>
              <a:rPr lang="en-US" altLang="zh-CN" sz="1800" dirty="0" err="1" smtClean="0"/>
              <a:t>validator</a:t>
            </a:r>
            <a:r>
              <a:rPr lang="en-US" altLang="zh-CN" sz="1800" dirty="0" smtClean="0"/>
              <a:t> and bounded stack usage</a:t>
            </a:r>
            <a:endParaRPr lang="zh-CN" altLang="en-US" sz="1800" dirty="0"/>
          </a:p>
        </p:txBody>
      </p:sp>
      <p:pic>
        <p:nvPicPr>
          <p:cNvPr id="4" name="图片 3"/>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tretch>
            <a:fillRect/>
          </a:stretch>
        </p:blipFill>
        <p:spPr>
          <a:xfrm>
            <a:off x="5724128" y="692696"/>
            <a:ext cx="3528392" cy="616530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Design</a:t>
            </a:r>
            <a:endParaRPr lang="zh-CN" altLang="en-US" dirty="0"/>
          </a:p>
        </p:txBody>
      </p:sp>
      <p:sp>
        <p:nvSpPr>
          <p:cNvPr id="3" name="内容占位符 2"/>
          <p:cNvSpPr>
            <a:spLocks noGrp="1"/>
          </p:cNvSpPr>
          <p:nvPr>
            <p:ph idx="1"/>
          </p:nvPr>
        </p:nvSpPr>
        <p:spPr/>
        <p:txBody>
          <a:bodyPr/>
          <a:lstStyle/>
          <a:p>
            <a:pPr>
              <a:buFont typeface="Wingdings" pitchFamily="2" charset="2"/>
              <a:buChar char="u"/>
            </a:pPr>
            <a:r>
              <a:rPr lang="en-US" altLang="zh-CN" dirty="0" smtClean="0"/>
              <a:t>SCPL</a:t>
            </a:r>
            <a:r>
              <a:rPr lang="zh-CN" altLang="en-US" dirty="0" smtClean="0"/>
              <a:t>（</a:t>
            </a:r>
            <a:r>
              <a:rPr lang="en-US" altLang="zh-CN" dirty="0" smtClean="0"/>
              <a:t> System Call Policy </a:t>
            </a:r>
            <a:r>
              <a:rPr lang="en-US" altLang="zh-CN" dirty="0" smtClean="0"/>
              <a:t>Language</a:t>
            </a:r>
            <a:r>
              <a:rPr lang="zh-CN" altLang="en-US" dirty="0" smtClean="0"/>
              <a:t>）</a:t>
            </a:r>
            <a:endParaRPr lang="en-US" altLang="zh-CN" dirty="0" smtClean="0"/>
          </a:p>
          <a:p>
            <a:pPr>
              <a:buNone/>
            </a:pPr>
            <a:endParaRPr lang="en-US" altLang="zh-CN" dirty="0" smtClean="0"/>
          </a:p>
        </p:txBody>
      </p:sp>
      <p:pic>
        <p:nvPicPr>
          <p:cNvPr id="4" name="图片 3"/>
          <p:cNvPicPr/>
          <p:nvPr/>
        </p:nvPicPr>
        <p:blipFill>
          <a:blip r:embed="rId2" cstate="print"/>
          <a:stretch>
            <a:fillRect/>
          </a:stretch>
        </p:blipFill>
        <p:spPr>
          <a:xfrm>
            <a:off x="1763688" y="2852737"/>
            <a:ext cx="4968552" cy="2520479"/>
          </a:xfrm>
          <a:prstGeom prst="rect">
            <a:avLst/>
          </a:prstGeom>
        </p:spPr>
      </p:pic>
      <p:sp>
        <p:nvSpPr>
          <p:cNvPr id="5" name="TextBox 4"/>
          <p:cNvSpPr txBox="1"/>
          <p:nvPr/>
        </p:nvSpPr>
        <p:spPr>
          <a:xfrm>
            <a:off x="1043608" y="5589240"/>
            <a:ext cx="7056784" cy="584775"/>
          </a:xfrm>
          <a:prstGeom prst="rect">
            <a:avLst/>
          </a:prstGeom>
          <a:noFill/>
        </p:spPr>
        <p:txBody>
          <a:bodyPr wrap="square" rtlCol="0">
            <a:spAutoFit/>
          </a:bodyPr>
          <a:lstStyle/>
          <a:p>
            <a:pPr algn="ctr"/>
            <a:r>
              <a:rPr lang="en-US" altLang="zh-CN" sz="1600" dirty="0" smtClean="0"/>
              <a:t>Figure 7: </a:t>
            </a:r>
            <a:r>
              <a:rPr lang="en-US" altLang="zh-CN" sz="1600" dirty="0" err="1" smtClean="0"/>
              <a:t>OpenSSH’s</a:t>
            </a:r>
            <a:r>
              <a:rPr lang="en-US" altLang="zh-CN" sz="1600" dirty="0" smtClean="0"/>
              <a:t> system call filter from Figure 2, expressed in</a:t>
            </a:r>
          </a:p>
          <a:p>
            <a:pPr algn="ctr"/>
            <a:r>
              <a:rPr lang="en-US" altLang="zh-CN" sz="1600" dirty="0" smtClean="0"/>
              <a:t> the higher-level System Call Policy Language (SCPL).</a:t>
            </a:r>
            <a:endParaRPr lang="zh-CN" alt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Implementation</a:t>
            </a:r>
            <a:endParaRPr lang="zh-CN" altLang="en-US" dirty="0"/>
          </a:p>
        </p:txBody>
      </p:sp>
      <p:pic>
        <p:nvPicPr>
          <p:cNvPr id="4" name="内容占位符 3"/>
          <p:cNvPicPr>
            <a:picLocks noGrp="1"/>
          </p:cNvPicPr>
          <p:nvPr>
            <p:ph idx="1"/>
          </p:nvPr>
        </p:nvPicPr>
        <p:blipFill>
          <a:blip r:embed="rId3" cstate="print"/>
          <a:stretch>
            <a:fillRect/>
          </a:stretch>
        </p:blipFill>
        <p:spPr>
          <a:xfrm>
            <a:off x="2123728" y="2348880"/>
            <a:ext cx="4608512" cy="3168352"/>
          </a:xfrm>
          <a:prstGeom prst="rect">
            <a:avLst/>
          </a:prstGeom>
        </p:spPr>
      </p:pic>
      <p:sp>
        <p:nvSpPr>
          <p:cNvPr id="5" name="TextBox 4"/>
          <p:cNvSpPr txBox="1"/>
          <p:nvPr/>
        </p:nvSpPr>
        <p:spPr>
          <a:xfrm>
            <a:off x="1043608" y="5589240"/>
            <a:ext cx="7056784" cy="338554"/>
          </a:xfrm>
          <a:prstGeom prst="rect">
            <a:avLst/>
          </a:prstGeom>
          <a:noFill/>
        </p:spPr>
        <p:txBody>
          <a:bodyPr wrap="square" rtlCol="0">
            <a:spAutoFit/>
          </a:bodyPr>
          <a:lstStyle/>
          <a:p>
            <a:pPr algn="ctr"/>
            <a:r>
              <a:rPr lang="en-US" altLang="zh-CN" sz="1600" dirty="0" smtClean="0"/>
              <a:t>Figure 8: </a:t>
            </a:r>
            <a:r>
              <a:rPr lang="en-US" altLang="zh-CN" sz="1600" dirty="0"/>
              <a:t>Lines of code for </a:t>
            </a:r>
            <a:r>
              <a:rPr lang="en-US" altLang="zh-CN" sz="1600" dirty="0" smtClean="0"/>
              <a:t>the </a:t>
            </a:r>
            <a:r>
              <a:rPr lang="en-US" altLang="zh-CN" sz="1600" dirty="0" err="1"/>
              <a:t>Jitk</a:t>
            </a:r>
            <a:r>
              <a:rPr lang="en-US" altLang="zh-CN" sz="1600" dirty="0"/>
              <a:t>/BPF prototype</a:t>
            </a:r>
            <a:endParaRPr lang="zh-CN" altLang="en-US"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Evaluation</a:t>
            </a:r>
            <a:endParaRPr lang="zh-CN" altLang="en-US" dirty="0"/>
          </a:p>
        </p:txBody>
      </p:sp>
      <p:sp>
        <p:nvSpPr>
          <p:cNvPr id="3" name="内容占位符 2"/>
          <p:cNvSpPr>
            <a:spLocks noGrp="1"/>
          </p:cNvSpPr>
          <p:nvPr>
            <p:ph idx="1"/>
          </p:nvPr>
        </p:nvSpPr>
        <p:spPr/>
        <p:txBody>
          <a:bodyPr/>
          <a:lstStyle/>
          <a:p>
            <a:pPr>
              <a:buFont typeface="Wingdings" pitchFamily="2" charset="2"/>
              <a:buChar char="u"/>
            </a:pPr>
            <a:r>
              <a:rPr lang="en-US" altLang="zh-CN" dirty="0" smtClean="0"/>
              <a:t>Code quality</a:t>
            </a:r>
            <a:endParaRPr lang="zh-CN" altLang="en-US" dirty="0"/>
          </a:p>
        </p:txBody>
      </p:sp>
      <p:pic>
        <p:nvPicPr>
          <p:cNvPr id="4" name="图片 3"/>
          <p:cNvPicPr/>
          <p:nvPr/>
        </p:nvPicPr>
        <p:blipFill>
          <a:blip r:embed="rId2" cstate="print"/>
          <a:srcRect/>
          <a:stretch>
            <a:fillRect/>
          </a:stretch>
        </p:blipFill>
        <p:spPr bwMode="auto">
          <a:xfrm>
            <a:off x="755576" y="2750874"/>
            <a:ext cx="7776864" cy="2982382"/>
          </a:xfrm>
          <a:prstGeom prst="rect">
            <a:avLst/>
          </a:prstGeom>
          <a:noFill/>
          <a:ln w="9525">
            <a:noFill/>
            <a:miter lim="800000"/>
            <a:headEnd/>
            <a:tailEnd/>
          </a:ln>
        </p:spPr>
      </p:pic>
      <p:sp>
        <p:nvSpPr>
          <p:cNvPr id="5" name="TextBox 4"/>
          <p:cNvSpPr txBox="1"/>
          <p:nvPr/>
        </p:nvSpPr>
        <p:spPr>
          <a:xfrm>
            <a:off x="1043608" y="5970766"/>
            <a:ext cx="7056784" cy="584775"/>
          </a:xfrm>
          <a:prstGeom prst="rect">
            <a:avLst/>
          </a:prstGeom>
          <a:noFill/>
        </p:spPr>
        <p:txBody>
          <a:bodyPr wrap="square" rtlCol="0">
            <a:spAutoFit/>
          </a:bodyPr>
          <a:lstStyle/>
          <a:p>
            <a:pPr algn="ctr"/>
            <a:r>
              <a:rPr lang="en-US" altLang="zh-CN" sz="1600" dirty="0" smtClean="0"/>
              <a:t>Figure 9: </a:t>
            </a:r>
            <a:r>
              <a:rPr lang="en-US" altLang="zh-CN" sz="1600" dirty="0"/>
              <a:t>Comparison of sizes of native code </a:t>
            </a:r>
            <a:r>
              <a:rPr lang="en-US" altLang="zh-CN" sz="1600" dirty="0" smtClean="0"/>
              <a:t>generated by </a:t>
            </a:r>
          </a:p>
          <a:p>
            <a:pPr algn="ctr"/>
            <a:r>
              <a:rPr lang="en-US" altLang="zh-CN" sz="1600" dirty="0" smtClean="0"/>
              <a:t>the </a:t>
            </a:r>
            <a:r>
              <a:rPr lang="en-US" altLang="zh-CN" sz="1600" dirty="0"/>
              <a:t>BPF JIT of </a:t>
            </a:r>
            <a:r>
              <a:rPr lang="en-US" altLang="zh-CN" sz="1600" dirty="0" err="1"/>
              <a:t>Jitk</a:t>
            </a:r>
            <a:r>
              <a:rPr lang="en-US" altLang="zh-CN" sz="1600" dirty="0"/>
              <a:t>, the Linux </a:t>
            </a:r>
            <a:r>
              <a:rPr lang="en-US" altLang="zh-CN" sz="1600" dirty="0" smtClean="0"/>
              <a:t>kernel and </a:t>
            </a:r>
            <a:r>
              <a:rPr lang="en-US" altLang="zh-CN" sz="1600" dirty="0"/>
              <a:t>the FreeBSD kernel</a:t>
            </a:r>
            <a:endParaRPr lang="zh-CN" altLang="en-US"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Evaluation</a:t>
            </a:r>
            <a:endParaRPr lang="zh-CN" altLang="en-US" dirty="0"/>
          </a:p>
        </p:txBody>
      </p:sp>
      <p:sp>
        <p:nvSpPr>
          <p:cNvPr id="3" name="内容占位符 2"/>
          <p:cNvSpPr>
            <a:spLocks noGrp="1"/>
          </p:cNvSpPr>
          <p:nvPr>
            <p:ph idx="1"/>
          </p:nvPr>
        </p:nvSpPr>
        <p:spPr/>
        <p:txBody>
          <a:bodyPr/>
          <a:lstStyle/>
          <a:p>
            <a:pPr>
              <a:buFont typeface="Wingdings" pitchFamily="2" charset="2"/>
              <a:buChar char="u"/>
            </a:pPr>
            <a:r>
              <a:rPr lang="en-US" altLang="zh-CN" dirty="0" smtClean="0"/>
              <a:t>Performance</a:t>
            </a:r>
          </a:p>
          <a:p>
            <a:pPr>
              <a:buNone/>
            </a:pPr>
            <a:endParaRPr lang="zh-CN" altLang="en-US" dirty="0"/>
          </a:p>
        </p:txBody>
      </p:sp>
      <p:pic>
        <p:nvPicPr>
          <p:cNvPr id="4" name="图片 3"/>
          <p:cNvPicPr/>
          <p:nvPr/>
        </p:nvPicPr>
        <p:blipFill>
          <a:blip r:embed="rId3" cstate="print"/>
          <a:srcRect/>
          <a:stretch>
            <a:fillRect/>
          </a:stretch>
        </p:blipFill>
        <p:spPr bwMode="auto">
          <a:xfrm>
            <a:off x="1907704" y="2852936"/>
            <a:ext cx="4864372" cy="2156247"/>
          </a:xfrm>
          <a:prstGeom prst="rect">
            <a:avLst/>
          </a:prstGeom>
          <a:noFill/>
          <a:ln w="9525">
            <a:noFill/>
            <a:miter lim="800000"/>
            <a:headEnd/>
            <a:tailEnd/>
          </a:ln>
        </p:spPr>
      </p:pic>
      <p:sp>
        <p:nvSpPr>
          <p:cNvPr id="5" name="TextBox 4"/>
          <p:cNvSpPr txBox="1"/>
          <p:nvPr/>
        </p:nvSpPr>
        <p:spPr>
          <a:xfrm>
            <a:off x="0" y="5301208"/>
            <a:ext cx="9144000" cy="584775"/>
          </a:xfrm>
          <a:prstGeom prst="rect">
            <a:avLst/>
          </a:prstGeom>
          <a:noFill/>
        </p:spPr>
        <p:txBody>
          <a:bodyPr wrap="square" rtlCol="0">
            <a:spAutoFit/>
          </a:bodyPr>
          <a:lstStyle/>
          <a:p>
            <a:pPr algn="ctr"/>
            <a:r>
              <a:rPr lang="en-US" altLang="zh-CN" sz="1600" dirty="0" smtClean="0"/>
              <a:t>Figure 10: </a:t>
            </a:r>
            <a:r>
              <a:rPr lang="en-US" altLang="zh-CN" sz="1600" dirty="0"/>
              <a:t>Time taken to login and disconnect from an </a:t>
            </a:r>
            <a:r>
              <a:rPr lang="en-US" altLang="zh-CN" sz="1600" dirty="0" err="1"/>
              <a:t>OpenSSH</a:t>
            </a:r>
            <a:r>
              <a:rPr lang="en-US" altLang="zh-CN" sz="1600" dirty="0"/>
              <a:t> server in </a:t>
            </a:r>
            <a:r>
              <a:rPr lang="en-US" altLang="zh-CN" sz="1600" dirty="0" smtClean="0"/>
              <a:t>different configurations;</a:t>
            </a:r>
          </a:p>
          <a:p>
            <a:pPr algn="ctr"/>
            <a:r>
              <a:rPr lang="en-US" altLang="zh-CN" sz="1600" dirty="0" smtClean="0"/>
              <a:t> using </a:t>
            </a:r>
            <a:r>
              <a:rPr lang="en-US" altLang="zh-CN" sz="1600" dirty="0"/>
              <a:t>SCPL gives the same performance as hand-written BPF </a:t>
            </a:r>
            <a:r>
              <a:rPr lang="en-US" altLang="zh-CN" sz="1600" dirty="0" smtClean="0"/>
              <a:t>filters</a:t>
            </a:r>
            <a:endParaRPr lang="zh-CN" altLang="en-US"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a:t>
            </a:r>
            <a:endParaRPr lang="zh-CN" altLang="en-US" dirty="0"/>
          </a:p>
        </p:txBody>
      </p:sp>
      <p:sp>
        <p:nvSpPr>
          <p:cNvPr id="3" name="内容占位符 2"/>
          <p:cNvSpPr>
            <a:spLocks noGrp="1"/>
          </p:cNvSpPr>
          <p:nvPr>
            <p:ph idx="1"/>
          </p:nvPr>
        </p:nvSpPr>
        <p:spPr/>
        <p:txBody>
          <a:bodyPr>
            <a:normAutofit fontScale="70000" lnSpcReduction="20000"/>
          </a:bodyPr>
          <a:lstStyle/>
          <a:p>
            <a:pPr>
              <a:buNone/>
            </a:pPr>
            <a:r>
              <a:rPr lang="en-US" altLang="zh-CN" dirty="0" smtClean="0"/>
              <a:t>Overall, the contributions of this paper are as follows:</a:t>
            </a:r>
          </a:p>
          <a:p>
            <a:pPr>
              <a:spcBef>
                <a:spcPts val="500"/>
              </a:spcBef>
              <a:spcAft>
                <a:spcPts val="500"/>
              </a:spcAft>
            </a:pPr>
            <a:r>
              <a:rPr lang="en-US" altLang="zh-CN" dirty="0" smtClean="0"/>
              <a:t>The </a:t>
            </a:r>
            <a:r>
              <a:rPr lang="en-US" altLang="zh-CN" dirty="0" err="1" smtClean="0"/>
              <a:t>Jitk</a:t>
            </a:r>
            <a:r>
              <a:rPr lang="en-US" altLang="zh-CN" dirty="0" smtClean="0"/>
              <a:t> infrastructure and approach for building </a:t>
            </a:r>
            <a:r>
              <a:rPr lang="en-US" altLang="zh-CN" dirty="0" smtClean="0"/>
              <a:t>verified </a:t>
            </a:r>
            <a:r>
              <a:rPr lang="en-US" altLang="zh-CN" dirty="0" smtClean="0"/>
              <a:t>in-kernel JIT interpreters.</a:t>
            </a:r>
          </a:p>
          <a:p>
            <a:pPr>
              <a:spcBef>
                <a:spcPts val="500"/>
              </a:spcBef>
              <a:spcAft>
                <a:spcPts val="500"/>
              </a:spcAft>
            </a:pPr>
            <a:r>
              <a:rPr lang="en-US" altLang="zh-CN" dirty="0" smtClean="0"/>
              <a:t> </a:t>
            </a:r>
            <a:r>
              <a:rPr lang="en-US" altLang="zh-CN" dirty="0" smtClean="0"/>
              <a:t>A case study of real-world vulnerabilities found </a:t>
            </a:r>
            <a:r>
              <a:rPr lang="en-US" altLang="zh-CN" dirty="0" smtClean="0"/>
              <a:t>in BPF </a:t>
            </a:r>
            <a:r>
              <a:rPr lang="en-US" altLang="zh-CN" dirty="0" smtClean="0"/>
              <a:t>interpreters in several operating systems.</a:t>
            </a:r>
          </a:p>
          <a:p>
            <a:pPr>
              <a:spcBef>
                <a:spcPts val="500"/>
              </a:spcBef>
              <a:spcAft>
                <a:spcPts val="500"/>
              </a:spcAft>
            </a:pPr>
            <a:r>
              <a:rPr lang="en-US" altLang="zh-CN" dirty="0" smtClean="0"/>
              <a:t> </a:t>
            </a:r>
            <a:r>
              <a:rPr lang="en-US" altLang="zh-CN" dirty="0" smtClean="0"/>
              <a:t>A formalization of correctness and safety goals </a:t>
            </a:r>
            <a:r>
              <a:rPr lang="en-US" altLang="zh-CN" dirty="0" smtClean="0"/>
              <a:t>for executing user-specified </a:t>
            </a:r>
            <a:r>
              <a:rPr lang="en-US" altLang="zh-CN" dirty="0" smtClean="0"/>
              <a:t>policies in the kernel.</a:t>
            </a:r>
          </a:p>
          <a:p>
            <a:pPr>
              <a:spcBef>
                <a:spcPts val="500"/>
              </a:spcBef>
              <a:spcAft>
                <a:spcPts val="500"/>
              </a:spcAft>
            </a:pPr>
            <a:r>
              <a:rPr lang="en-US" altLang="zh-CN" dirty="0" smtClean="0"/>
              <a:t>The </a:t>
            </a:r>
            <a:r>
              <a:rPr lang="en-US" altLang="zh-CN" dirty="0" err="1" smtClean="0"/>
              <a:t>Jitk</a:t>
            </a:r>
            <a:r>
              <a:rPr lang="en-US" altLang="zh-CN" dirty="0" smtClean="0"/>
              <a:t>/BPF and </a:t>
            </a:r>
            <a:r>
              <a:rPr lang="en-US" altLang="zh-CN" dirty="0" err="1" smtClean="0"/>
              <a:t>Jitk</a:t>
            </a:r>
            <a:r>
              <a:rPr lang="en-US" altLang="zh-CN" dirty="0" smtClean="0"/>
              <a:t>/INET-DIAG </a:t>
            </a:r>
            <a:r>
              <a:rPr lang="en-US" altLang="zh-CN" dirty="0" smtClean="0"/>
              <a:t>verified </a:t>
            </a:r>
            <a:r>
              <a:rPr lang="en-US" altLang="zh-CN" dirty="0" err="1" smtClean="0"/>
              <a:t>JITs</a:t>
            </a:r>
            <a:r>
              <a:rPr lang="en-US" altLang="zh-CN" dirty="0" smtClean="0"/>
              <a:t> </a:t>
            </a:r>
            <a:r>
              <a:rPr lang="en-US" altLang="zh-CN" dirty="0" smtClean="0"/>
              <a:t>along with </a:t>
            </a:r>
            <a:r>
              <a:rPr lang="en-US" altLang="zh-CN" dirty="0" smtClean="0"/>
              <a:t>the formal </a:t>
            </a:r>
            <a:r>
              <a:rPr lang="en-US" altLang="zh-CN" dirty="0" smtClean="0"/>
              <a:t>specifications </a:t>
            </a:r>
            <a:r>
              <a:rPr lang="en-US" altLang="zh-CN" dirty="0" smtClean="0"/>
              <a:t>of both languages.</a:t>
            </a:r>
          </a:p>
          <a:p>
            <a:pPr>
              <a:spcBef>
                <a:spcPts val="500"/>
              </a:spcBef>
              <a:spcAft>
                <a:spcPts val="500"/>
              </a:spcAft>
            </a:pPr>
            <a:r>
              <a:rPr lang="en-US" altLang="zh-CN" dirty="0" smtClean="0"/>
              <a:t>The </a:t>
            </a:r>
            <a:r>
              <a:rPr lang="en-US" altLang="zh-CN" dirty="0" smtClean="0"/>
              <a:t>SCPL high-level language for specifying </a:t>
            </a:r>
            <a:r>
              <a:rPr lang="en-US" altLang="zh-CN" dirty="0" smtClean="0"/>
              <a:t>system call </a:t>
            </a:r>
            <a:r>
              <a:rPr lang="en-US" altLang="zh-CN" dirty="0" smtClean="0"/>
              <a:t>policy rules, along with a proof of correctness </a:t>
            </a:r>
            <a:r>
              <a:rPr lang="en-US" altLang="zh-CN" dirty="0" smtClean="0"/>
              <a:t>for an </a:t>
            </a:r>
            <a:r>
              <a:rPr lang="en-US" altLang="zh-CN" dirty="0" smtClean="0"/>
              <a:t>SCPL-to-BPF compiler.</a:t>
            </a:r>
          </a:p>
          <a:p>
            <a:pPr>
              <a:spcBef>
                <a:spcPts val="500"/>
              </a:spcBef>
              <a:spcAft>
                <a:spcPts val="500"/>
              </a:spcAft>
            </a:pPr>
            <a:r>
              <a:rPr lang="en-US" altLang="zh-CN" dirty="0" smtClean="0"/>
              <a:t>An </a:t>
            </a:r>
            <a:r>
              <a:rPr lang="en-US" altLang="zh-CN" dirty="0" smtClean="0"/>
              <a:t>evaluation of how well </a:t>
            </a:r>
            <a:r>
              <a:rPr lang="en-US" altLang="zh-CN" dirty="0" err="1" smtClean="0"/>
              <a:t>Jitk’s</a:t>
            </a:r>
            <a:r>
              <a:rPr lang="en-US" altLang="zh-CN" dirty="0" smtClean="0"/>
              <a:t> formal </a:t>
            </a:r>
            <a:r>
              <a:rPr lang="en-US" altLang="zh-CN" dirty="0" smtClean="0"/>
              <a:t>verification prevents </a:t>
            </a:r>
            <a:r>
              <a:rPr lang="en-US" altLang="zh-CN" dirty="0" smtClean="0"/>
              <a:t>the vulnerabilities that have been </a:t>
            </a:r>
            <a:r>
              <a:rPr lang="en-US" altLang="zh-CN" dirty="0" smtClean="0"/>
              <a:t>discovered in </a:t>
            </a:r>
            <a:r>
              <a:rPr lang="en-US" altLang="zh-CN" dirty="0" smtClean="0"/>
              <a:t>bytecode interpreters in real-world kernels.</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pPr algn="r"/>
            <a:r>
              <a:rPr lang="en-US" altLang="zh-CN" dirty="0" smtClean="0"/>
              <a:t>Thanks!</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a:t>
            </a:r>
            <a:endParaRPr lang="zh-CN" altLang="en-US" dirty="0"/>
          </a:p>
        </p:txBody>
      </p:sp>
      <p:sp>
        <p:nvSpPr>
          <p:cNvPr id="3" name="内容占位符 2"/>
          <p:cNvSpPr>
            <a:spLocks noGrp="1"/>
          </p:cNvSpPr>
          <p:nvPr>
            <p:ph idx="1"/>
          </p:nvPr>
        </p:nvSpPr>
        <p:spPr>
          <a:xfrm>
            <a:off x="457200" y="2249424"/>
            <a:ext cx="8363272" cy="4325112"/>
          </a:xfrm>
        </p:spPr>
        <p:txBody>
          <a:bodyPr>
            <a:normAutofit/>
          </a:bodyPr>
          <a:lstStyle/>
          <a:p>
            <a:pPr>
              <a:spcAft>
                <a:spcPts val="300"/>
              </a:spcAft>
            </a:pPr>
            <a:r>
              <a:rPr lang="en-US" altLang="zh-CN" sz="2000" dirty="0" smtClean="0"/>
              <a:t>Many operating systems allow user-space applications </a:t>
            </a:r>
            <a:r>
              <a:rPr lang="en-US" altLang="zh-CN" sz="2000" dirty="0" smtClean="0"/>
              <a:t>to customize </a:t>
            </a:r>
            <a:r>
              <a:rPr lang="en-US" altLang="zh-CN" sz="2000" dirty="0" smtClean="0"/>
              <a:t>and extend the kernel by downloading </a:t>
            </a:r>
            <a:r>
              <a:rPr lang="en-US" altLang="zh-CN" sz="2000" dirty="0" smtClean="0"/>
              <a:t>user-specified </a:t>
            </a:r>
            <a:r>
              <a:rPr lang="en-US" altLang="zh-CN" sz="2000" dirty="0" smtClean="0"/>
              <a:t>code into the </a:t>
            </a:r>
            <a:r>
              <a:rPr lang="en-US" altLang="zh-CN" sz="2000" dirty="0" smtClean="0"/>
              <a:t>kernel.</a:t>
            </a:r>
          </a:p>
          <a:p>
            <a:pPr>
              <a:spcAft>
                <a:spcPts val="300"/>
              </a:spcAft>
            </a:pPr>
            <a:r>
              <a:rPr lang="en-US" altLang="zh-CN" sz="2000" dirty="0" smtClean="0"/>
              <a:t>One well-known example is the BSD Packet Filter (BPF) architecture.</a:t>
            </a:r>
          </a:p>
          <a:p>
            <a:pPr>
              <a:spcAft>
                <a:spcPts val="300"/>
              </a:spcAft>
            </a:pPr>
            <a:r>
              <a:rPr lang="en-US" altLang="zh-CN" sz="2000" dirty="0" smtClean="0"/>
              <a:t> For portability and safety, the kernel </a:t>
            </a:r>
            <a:r>
              <a:rPr lang="en-US" altLang="zh-CN" sz="2000" dirty="0" smtClean="0"/>
              <a:t>defines </a:t>
            </a:r>
            <a:r>
              <a:rPr lang="en-US" altLang="zh-CN" sz="2000" dirty="0" smtClean="0"/>
              <a:t>a </a:t>
            </a:r>
            <a:r>
              <a:rPr lang="en-US" altLang="zh-CN" sz="2000" dirty="0" smtClean="0"/>
              <a:t>simple language, and </a:t>
            </a:r>
            <a:r>
              <a:rPr lang="en-US" altLang="zh-CN" sz="2000" dirty="0" smtClean="0"/>
              <a:t>uses an interpreter to execute code written in </a:t>
            </a:r>
            <a:r>
              <a:rPr lang="en-US" altLang="zh-CN" sz="2000" dirty="0" smtClean="0"/>
              <a:t>that language.</a:t>
            </a:r>
          </a:p>
          <a:p>
            <a:pPr>
              <a:spcAft>
                <a:spcPts val="300"/>
              </a:spcAft>
            </a:pPr>
            <a:r>
              <a:rPr lang="en-US" altLang="zh-CN" sz="2000" dirty="0" smtClean="0"/>
              <a:t>The security of these systems critically relies on </a:t>
            </a:r>
            <a:r>
              <a:rPr lang="en-US" altLang="zh-CN" sz="2000" dirty="0" smtClean="0"/>
              <a:t>both the </a:t>
            </a:r>
            <a:r>
              <a:rPr lang="en-US" altLang="zh-CN" sz="2000" dirty="0" smtClean="0"/>
              <a:t>interpreter and user-supplied code</a:t>
            </a:r>
            <a:r>
              <a:rPr lang="en-US" altLang="zh-CN" sz="2000" dirty="0" smtClean="0"/>
              <a:t>.</a:t>
            </a:r>
          </a:p>
          <a:p>
            <a:pPr>
              <a:spcAft>
                <a:spcPts val="300"/>
              </a:spcAft>
            </a:pPr>
            <a:r>
              <a:rPr lang="en-US" altLang="zh-CN" sz="2000" dirty="0" smtClean="0"/>
              <a:t>Unfortunately, it is challenging to ensure that both </a:t>
            </a:r>
            <a:r>
              <a:rPr lang="en-US" altLang="zh-CN" sz="2000" dirty="0" smtClean="0"/>
              <a:t>the in-kernel  interpreter </a:t>
            </a:r>
            <a:r>
              <a:rPr lang="en-US" altLang="zh-CN" sz="2000" dirty="0" smtClean="0"/>
              <a:t>and the supplied </a:t>
            </a:r>
            <a:r>
              <a:rPr lang="en-US" altLang="zh-CN" sz="2000" dirty="0" smtClean="0"/>
              <a:t>user-specified code are </a:t>
            </a:r>
            <a:r>
              <a:rPr lang="en-US" altLang="zh-CN" sz="2000" dirty="0" smtClean="0"/>
              <a:t>bug-free. </a:t>
            </a:r>
            <a:endParaRPr lang="en-US" altLang="zh-CN" sz="2000" dirty="0" smtClean="0"/>
          </a:p>
          <a:p>
            <a:pPr>
              <a:spcAft>
                <a:spcPts val="300"/>
              </a:spcAft>
            </a:pPr>
            <a:r>
              <a:rPr lang="en-US" altLang="zh-CN" sz="2000" dirty="0" smtClean="0"/>
              <a:t>This paper presents </a:t>
            </a:r>
            <a:r>
              <a:rPr lang="en-US" altLang="zh-CN" sz="2000" dirty="0" err="1" smtClean="0"/>
              <a:t>Jitk</a:t>
            </a:r>
            <a:r>
              <a:rPr lang="en-US" altLang="zh-CN" sz="2000" dirty="0" smtClean="0"/>
              <a:t>, a new in-kernel </a:t>
            </a:r>
            <a:r>
              <a:rPr lang="en-US" altLang="zh-CN" sz="2000" dirty="0" smtClean="0"/>
              <a:t>interpreter infrastructure </a:t>
            </a:r>
            <a:r>
              <a:rPr lang="en-US" altLang="zh-CN" sz="2000" dirty="0" smtClean="0"/>
              <a:t>that addresses these challenges through </a:t>
            </a:r>
            <a:r>
              <a:rPr lang="en-US" altLang="zh-CN" sz="2000" dirty="0" smtClean="0"/>
              <a:t>formal verification</a:t>
            </a:r>
            <a:r>
              <a:rPr lang="en-US" altLang="zh-CN" sz="2000" dirty="0" smtClean="0"/>
              <a:t>.</a:t>
            </a:r>
            <a:endParaRPr lang="en-US" altLang="zh-CN" sz="2000" dirty="0" smtClean="0"/>
          </a:p>
          <a:p>
            <a:endParaRPr lang="zh-CN" alt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Example—BPF</a:t>
            </a:r>
            <a:endParaRPr lang="zh-CN" altLang="en-US" dirty="0"/>
          </a:p>
        </p:txBody>
      </p:sp>
      <p:pic>
        <p:nvPicPr>
          <p:cNvPr id="4" name="内容占位符 3"/>
          <p:cNvPicPr>
            <a:picLocks noGrp="1"/>
          </p:cNvPicPr>
          <p:nvPr>
            <p:ph idx="1"/>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tretch>
            <a:fillRect/>
          </a:stretch>
        </p:blipFill>
        <p:spPr>
          <a:xfrm>
            <a:off x="611560" y="2132856"/>
            <a:ext cx="3672408" cy="3600400"/>
          </a:xfrm>
          <a:prstGeom prst="rect">
            <a:avLst/>
          </a:prstGeom>
        </p:spPr>
      </p:pic>
      <p:pic>
        <p:nvPicPr>
          <p:cNvPr id="5" name="图片 4"/>
          <p:cNvPicPr/>
          <p:nvPr/>
        </p:nvPicPr>
        <p:blipFill>
          <a:blip r:embed="rId4"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tretch>
            <a:fillRect/>
          </a:stretch>
        </p:blipFill>
        <p:spPr>
          <a:xfrm>
            <a:off x="4788024" y="2276872"/>
            <a:ext cx="3384376" cy="3384376"/>
          </a:xfrm>
          <a:prstGeom prst="rect">
            <a:avLst/>
          </a:prstGeom>
        </p:spPr>
      </p:pic>
      <p:sp>
        <p:nvSpPr>
          <p:cNvPr id="6" name="TextBox 5"/>
          <p:cNvSpPr txBox="1"/>
          <p:nvPr/>
        </p:nvSpPr>
        <p:spPr>
          <a:xfrm>
            <a:off x="539552" y="5733256"/>
            <a:ext cx="3744416" cy="584775"/>
          </a:xfrm>
          <a:prstGeom prst="rect">
            <a:avLst/>
          </a:prstGeom>
          <a:noFill/>
        </p:spPr>
        <p:txBody>
          <a:bodyPr wrap="square" rtlCol="0">
            <a:spAutoFit/>
          </a:bodyPr>
          <a:lstStyle/>
          <a:p>
            <a:pPr algn="ctr"/>
            <a:r>
              <a:rPr lang="en-US" altLang="zh-CN" sz="1600" dirty="0" smtClean="0"/>
              <a:t>Figure 1: The architecture of the </a:t>
            </a:r>
            <a:r>
              <a:rPr lang="en-US" altLang="zh-CN" sz="1600" dirty="0" err="1" smtClean="0"/>
              <a:t>Seccomp</a:t>
            </a:r>
            <a:r>
              <a:rPr lang="en-US" altLang="zh-CN" sz="1600" dirty="0" smtClean="0"/>
              <a:t> system in Linux.</a:t>
            </a:r>
            <a:endParaRPr lang="zh-CN" altLang="en-US" sz="1600" dirty="0"/>
          </a:p>
        </p:txBody>
      </p:sp>
      <p:sp>
        <p:nvSpPr>
          <p:cNvPr id="7" name="TextBox 6"/>
          <p:cNvSpPr txBox="1"/>
          <p:nvPr/>
        </p:nvSpPr>
        <p:spPr>
          <a:xfrm>
            <a:off x="4211960" y="5733256"/>
            <a:ext cx="4752528" cy="584775"/>
          </a:xfrm>
          <a:prstGeom prst="rect">
            <a:avLst/>
          </a:prstGeom>
          <a:noFill/>
        </p:spPr>
        <p:txBody>
          <a:bodyPr wrap="square" rtlCol="0">
            <a:spAutoFit/>
          </a:bodyPr>
          <a:lstStyle/>
          <a:p>
            <a:pPr algn="ctr"/>
            <a:r>
              <a:rPr lang="en-US" altLang="zh-CN" sz="1600" dirty="0" smtClean="0"/>
              <a:t>Figure 2: The system call filter used in </a:t>
            </a:r>
            <a:r>
              <a:rPr lang="en-US" altLang="zh-CN" sz="1600" dirty="0" err="1" smtClean="0"/>
              <a:t>OpenSSH</a:t>
            </a:r>
            <a:r>
              <a:rPr lang="en-US" altLang="zh-CN" sz="1600" dirty="0" smtClean="0"/>
              <a:t>, in the BSD Packet Filter (BPF) language </a:t>
            </a:r>
            <a:endParaRPr lang="zh-CN" alt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Example—BPF</a:t>
            </a:r>
            <a:endParaRPr lang="zh-CN" altLang="en-US" dirty="0"/>
          </a:p>
        </p:txBody>
      </p:sp>
      <p:sp>
        <p:nvSpPr>
          <p:cNvPr id="3" name="内容占位符 2"/>
          <p:cNvSpPr>
            <a:spLocks noGrp="1"/>
          </p:cNvSpPr>
          <p:nvPr>
            <p:ph idx="1"/>
          </p:nvPr>
        </p:nvSpPr>
        <p:spPr/>
        <p:txBody>
          <a:bodyPr>
            <a:normAutofit/>
          </a:bodyPr>
          <a:lstStyle/>
          <a:p>
            <a:r>
              <a:rPr lang="en-US" altLang="zh-CN" sz="2000" dirty="0" smtClean="0"/>
              <a:t>a 32-bit accumulator A</a:t>
            </a:r>
          </a:p>
          <a:p>
            <a:r>
              <a:rPr lang="en-US" altLang="zh-CN" sz="2000" dirty="0" smtClean="0"/>
              <a:t>a 32-bit index register X</a:t>
            </a:r>
          </a:p>
          <a:p>
            <a:r>
              <a:rPr lang="en-US" altLang="zh-CN" sz="2000" dirty="0" smtClean="0"/>
              <a:t>a scratch memory M for temporary storage</a:t>
            </a:r>
          </a:p>
          <a:p>
            <a:r>
              <a:rPr lang="en-US" altLang="zh-CN" sz="2000" dirty="0" smtClean="0"/>
              <a:t>an input packet P (the data blob for inspection),</a:t>
            </a:r>
          </a:p>
          <a:p>
            <a:r>
              <a:rPr lang="en-US" altLang="zh-CN" sz="2000" dirty="0" smtClean="0"/>
              <a:t>an implicit program counter pc</a:t>
            </a:r>
            <a:endParaRPr lang="zh-CN" altLang="en-US" sz="2000" dirty="0"/>
          </a:p>
        </p:txBody>
      </p:sp>
      <p:pic>
        <p:nvPicPr>
          <p:cNvPr id="6" name="图片 5"/>
          <p:cNvPicPr/>
          <p:nvPr/>
        </p:nvPicPr>
        <p:blipFill>
          <a:blip r:embed="rId3" cstate="print"/>
          <a:stretch>
            <a:fillRect/>
          </a:stretch>
        </p:blipFill>
        <p:spPr>
          <a:xfrm>
            <a:off x="755576" y="4005064"/>
            <a:ext cx="3672408" cy="2016224"/>
          </a:xfrm>
          <a:prstGeom prst="rect">
            <a:avLst/>
          </a:prstGeom>
        </p:spPr>
      </p:pic>
      <p:pic>
        <p:nvPicPr>
          <p:cNvPr id="7" name="图片 6"/>
          <p:cNvPicPr/>
          <p:nvPr/>
        </p:nvPicPr>
        <p:blipFill>
          <a:blip r:embed="rId4" cstate="print"/>
          <a:stretch>
            <a:fillRect/>
          </a:stretch>
        </p:blipFill>
        <p:spPr>
          <a:xfrm>
            <a:off x="4788024" y="3933056"/>
            <a:ext cx="3672408" cy="2160240"/>
          </a:xfrm>
          <a:prstGeom prst="rect">
            <a:avLst/>
          </a:prstGeom>
        </p:spPr>
      </p:pic>
      <p:sp>
        <p:nvSpPr>
          <p:cNvPr id="8" name="TextBox 7"/>
          <p:cNvSpPr txBox="1"/>
          <p:nvPr/>
        </p:nvSpPr>
        <p:spPr>
          <a:xfrm>
            <a:off x="755576" y="6165304"/>
            <a:ext cx="3744416" cy="338554"/>
          </a:xfrm>
          <a:prstGeom prst="rect">
            <a:avLst/>
          </a:prstGeom>
          <a:noFill/>
        </p:spPr>
        <p:txBody>
          <a:bodyPr wrap="square" rtlCol="0">
            <a:spAutoFit/>
          </a:bodyPr>
          <a:lstStyle/>
          <a:p>
            <a:pPr algn="ctr"/>
            <a:r>
              <a:rPr lang="en-US" altLang="zh-CN" sz="1600" dirty="0" smtClean="0"/>
              <a:t>Figure 3:Examples </a:t>
            </a:r>
            <a:r>
              <a:rPr lang="en-US" altLang="zh-CN" sz="1600" dirty="0"/>
              <a:t>of BPF instructions</a:t>
            </a:r>
            <a:endParaRPr lang="zh-CN" altLang="en-US" sz="1600" dirty="0"/>
          </a:p>
        </p:txBody>
      </p:sp>
      <p:sp>
        <p:nvSpPr>
          <p:cNvPr id="9" name="TextBox 8"/>
          <p:cNvSpPr txBox="1"/>
          <p:nvPr/>
        </p:nvSpPr>
        <p:spPr>
          <a:xfrm>
            <a:off x="4860032" y="6165304"/>
            <a:ext cx="3744416" cy="338554"/>
          </a:xfrm>
          <a:prstGeom prst="rect">
            <a:avLst/>
          </a:prstGeom>
          <a:noFill/>
        </p:spPr>
        <p:txBody>
          <a:bodyPr wrap="square" rtlCol="0">
            <a:spAutoFit/>
          </a:bodyPr>
          <a:lstStyle/>
          <a:p>
            <a:pPr algn="ctr"/>
            <a:r>
              <a:rPr lang="en-US" altLang="zh-CN" sz="1600" dirty="0" smtClean="0"/>
              <a:t>Figure 4: Input to system call filters</a:t>
            </a:r>
            <a:endParaRPr lang="zh-CN" alt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Case study</a:t>
            </a:r>
            <a:endParaRPr lang="zh-CN" altLang="en-US" dirty="0"/>
          </a:p>
        </p:txBody>
      </p:sp>
      <p:pic>
        <p:nvPicPr>
          <p:cNvPr id="4" name="图片 3"/>
          <p:cNvPicPr/>
          <p:nvPr/>
        </p:nvPicPr>
        <p:blipFill>
          <a:blip r:embed="rId3" cstate="print"/>
          <a:stretch>
            <a:fillRect/>
          </a:stretch>
        </p:blipFill>
        <p:spPr>
          <a:xfrm>
            <a:off x="611560" y="2060848"/>
            <a:ext cx="8136904" cy="4176464"/>
          </a:xfrm>
          <a:prstGeom prst="rect">
            <a:avLst/>
          </a:prstGeom>
        </p:spPr>
      </p:pic>
      <p:sp>
        <p:nvSpPr>
          <p:cNvPr id="5" name="TextBox 4"/>
          <p:cNvSpPr txBox="1"/>
          <p:nvPr/>
        </p:nvSpPr>
        <p:spPr>
          <a:xfrm>
            <a:off x="2483768" y="6309320"/>
            <a:ext cx="5040560" cy="338554"/>
          </a:xfrm>
          <a:prstGeom prst="rect">
            <a:avLst/>
          </a:prstGeom>
          <a:noFill/>
        </p:spPr>
        <p:txBody>
          <a:bodyPr wrap="square" rtlCol="0">
            <a:spAutoFit/>
          </a:bodyPr>
          <a:lstStyle/>
          <a:p>
            <a:pPr algn="ctr"/>
            <a:r>
              <a:rPr lang="en-US" altLang="zh-CN" sz="1600" dirty="0" smtClean="0"/>
              <a:t>Figure 5: Representative bugs in BPF interpreters</a:t>
            </a:r>
            <a:endParaRPr lang="zh-CN" alt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Architecture of </a:t>
            </a:r>
            <a:r>
              <a:rPr lang="en-US" altLang="zh-CN" dirty="0" err="1" smtClean="0"/>
              <a:t>Jitk</a:t>
            </a:r>
            <a:r>
              <a:rPr lang="en-US" altLang="zh-CN" dirty="0" smtClean="0"/>
              <a:t>/BPF</a:t>
            </a:r>
            <a:endParaRPr lang="zh-CN" altLang="en-US" dirty="0"/>
          </a:p>
        </p:txBody>
      </p:sp>
      <p:pic>
        <p:nvPicPr>
          <p:cNvPr id="5" name="内容占位符 4"/>
          <p:cNvPicPr>
            <a:picLocks noGrp="1"/>
          </p:cNvPicPr>
          <p:nvPr>
            <p:ph idx="1"/>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tretch>
            <a:fillRect/>
          </a:stretch>
        </p:blipFill>
        <p:spPr>
          <a:xfrm>
            <a:off x="1115616" y="2996952"/>
            <a:ext cx="3024336" cy="2304256"/>
          </a:xfrm>
          <a:prstGeom prst="rect">
            <a:avLst/>
          </a:prstGeom>
        </p:spPr>
      </p:pic>
      <p:pic>
        <p:nvPicPr>
          <p:cNvPr id="6" name="图片 5"/>
          <p:cNvPicPr/>
          <p:nvPr/>
        </p:nvPicPr>
        <p:blipFill>
          <a:blip r:embed="rId4" cstate="print"/>
          <a:srcRect/>
          <a:stretch>
            <a:fillRect/>
          </a:stretch>
        </p:blipFill>
        <p:spPr bwMode="auto">
          <a:xfrm>
            <a:off x="4716016" y="1916832"/>
            <a:ext cx="3168352" cy="3528392"/>
          </a:xfrm>
          <a:prstGeom prst="rect">
            <a:avLst/>
          </a:prstGeom>
          <a:noFill/>
          <a:ln w="9525">
            <a:noFill/>
            <a:miter lim="800000"/>
            <a:headEnd/>
            <a:tailEnd/>
          </a:ln>
        </p:spPr>
      </p:pic>
      <p:sp>
        <p:nvSpPr>
          <p:cNvPr id="9" name="内容占位符 2"/>
          <p:cNvSpPr txBox="1">
            <a:spLocks/>
          </p:cNvSpPr>
          <p:nvPr/>
        </p:nvSpPr>
        <p:spPr>
          <a:xfrm>
            <a:off x="457200" y="5589240"/>
            <a:ext cx="8363272" cy="985296"/>
          </a:xfrm>
          <a:prstGeom prst="rect">
            <a:avLst/>
          </a:prstGeom>
        </p:spPr>
        <p:txBody>
          <a:bodyPr vert="horz">
            <a:normAutofit/>
          </a:bodyPr>
          <a:lstStyle/>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内容占位符 2"/>
          <p:cNvSpPr txBox="1">
            <a:spLocks/>
          </p:cNvSpPr>
          <p:nvPr/>
        </p:nvSpPr>
        <p:spPr>
          <a:xfrm>
            <a:off x="395536" y="5445224"/>
            <a:ext cx="8363272" cy="1412776"/>
          </a:xfrm>
          <a:prstGeom prst="rect">
            <a:avLst/>
          </a:prstGeom>
        </p:spPr>
        <p:txBody>
          <a:bodyPr vert="horz">
            <a:normAutofit/>
          </a:bodyPr>
          <a:lstStyle/>
          <a:p>
            <a:pPr marL="365760" lvl="0" indent="-256032">
              <a:spcBef>
                <a:spcPts val="300"/>
              </a:spcBef>
              <a:buClr>
                <a:schemeClr val="accent3"/>
              </a:buClr>
            </a:pPr>
            <a:r>
              <a:rPr lang="en-US" altLang="zh-CN" dirty="0" smtClean="0"/>
              <a:t>Compared to the current </a:t>
            </a:r>
            <a:r>
              <a:rPr lang="en-US" altLang="zh-CN" dirty="0" err="1" smtClean="0"/>
              <a:t>Seccomp</a:t>
            </a:r>
            <a:r>
              <a:rPr lang="en-US" altLang="zh-CN" dirty="0" smtClean="0"/>
              <a:t>,  </a:t>
            </a:r>
            <a:r>
              <a:rPr lang="en-US" altLang="zh-CN" dirty="0" err="1" smtClean="0"/>
              <a:t>Jitk</a:t>
            </a:r>
            <a:r>
              <a:rPr lang="en-US" altLang="zh-CN" dirty="0" smtClean="0"/>
              <a:t>/BPF have three improvements:</a:t>
            </a:r>
          </a:p>
          <a:p>
            <a:pPr marL="365760" lvl="0" indent="-256032">
              <a:spcBef>
                <a:spcPts val="300"/>
              </a:spcBef>
              <a:buClr>
                <a:schemeClr val="accent3"/>
              </a:buClr>
              <a:buFont typeface="Georgia"/>
              <a:buChar char="•"/>
            </a:pPr>
            <a:r>
              <a:rPr lang="en-US" altLang="zh-CN" dirty="0" smtClean="0"/>
              <a:t>System </a:t>
            </a:r>
            <a:r>
              <a:rPr lang="en-US" altLang="zh-CN" dirty="0"/>
              <a:t>Call Policy Language (SCPL</a:t>
            </a:r>
            <a:r>
              <a:rPr lang="en-US" altLang="zh-CN" dirty="0" smtClean="0"/>
              <a:t>)</a:t>
            </a:r>
          </a:p>
          <a:p>
            <a:pPr marL="365760" lvl="0" indent="-256032">
              <a:spcBef>
                <a:spcPts val="300"/>
              </a:spcBef>
              <a:buClr>
                <a:schemeClr val="accent3"/>
              </a:buClr>
              <a:buFont typeface="Georgia"/>
              <a:buChar char="•"/>
            </a:pPr>
            <a:r>
              <a:rPr lang="en-US" altLang="zh-CN" dirty="0"/>
              <a:t>JIT interpreter with a shared </a:t>
            </a:r>
            <a:r>
              <a:rPr lang="en-US" altLang="zh-CN" dirty="0" smtClean="0"/>
              <a:t>backend</a:t>
            </a:r>
          </a:p>
          <a:p>
            <a:pPr marL="365760" lvl="0" indent="-256032">
              <a:spcBef>
                <a:spcPts val="300"/>
              </a:spcBef>
              <a:buClr>
                <a:schemeClr val="accent3"/>
              </a:buClr>
              <a:buFont typeface="Georgia"/>
              <a:buChar char="•"/>
            </a:pPr>
            <a:r>
              <a:rPr lang="en-US" altLang="zh-CN" dirty="0"/>
              <a:t>Formal </a:t>
            </a:r>
            <a:r>
              <a:rPr lang="en-US" altLang="zh-CN" dirty="0" smtClean="0"/>
              <a:t>verification</a:t>
            </a:r>
            <a:endParaRPr kumimoji="0" lang="zh-CN" altLang="en-US"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Goals——Correctness</a:t>
            </a:r>
            <a:endParaRPr lang="zh-CN" altLang="en-US" dirty="0"/>
          </a:p>
        </p:txBody>
      </p:sp>
      <p:sp>
        <p:nvSpPr>
          <p:cNvPr id="3" name="内容占位符 2"/>
          <p:cNvSpPr>
            <a:spLocks noGrp="1"/>
          </p:cNvSpPr>
          <p:nvPr>
            <p:ph idx="1"/>
          </p:nvPr>
        </p:nvSpPr>
        <p:spPr>
          <a:xfrm>
            <a:off x="323528" y="2249424"/>
            <a:ext cx="8363272" cy="4325112"/>
          </a:xfrm>
        </p:spPr>
        <p:txBody>
          <a:bodyPr>
            <a:normAutofit/>
          </a:bodyPr>
          <a:lstStyle/>
          <a:p>
            <a:pPr>
              <a:spcAft>
                <a:spcPts val="300"/>
              </a:spcAft>
            </a:pPr>
            <a:r>
              <a:rPr lang="en-US" altLang="zh-CN" sz="1800" b="1" dirty="0" smtClean="0"/>
              <a:t>Theorem1</a:t>
            </a:r>
            <a:r>
              <a:rPr lang="en-US" altLang="zh-CN" sz="1800" dirty="0" smtClean="0"/>
              <a:t> (End-to-end correctness). For any system </a:t>
            </a:r>
            <a:r>
              <a:rPr lang="en-US" altLang="zh-CN" sz="1800" dirty="0" smtClean="0"/>
              <a:t>call policy </a:t>
            </a:r>
            <a:r>
              <a:rPr lang="en-US" altLang="zh-CN" sz="1800" dirty="0" smtClean="0"/>
              <a:t>p written in SCPL, if </a:t>
            </a:r>
            <a:r>
              <a:rPr lang="en-US" altLang="zh-CN" sz="1800" dirty="0" err="1" smtClean="0"/>
              <a:t>Jitk</a:t>
            </a:r>
            <a:r>
              <a:rPr lang="en-US" altLang="zh-CN" sz="1800" dirty="0" smtClean="0"/>
              <a:t> accepts it, the </a:t>
            </a:r>
            <a:r>
              <a:rPr lang="en-US" altLang="zh-CN" sz="1800" dirty="0" smtClean="0"/>
              <a:t>overall system </a:t>
            </a:r>
            <a:r>
              <a:rPr lang="en-US" altLang="zh-CN" sz="1800" dirty="0" smtClean="0"/>
              <a:t>enforces the semantics of p</a:t>
            </a:r>
            <a:r>
              <a:rPr lang="en-US" altLang="zh-CN" sz="1800" dirty="0" smtClean="0"/>
              <a:t>.</a:t>
            </a:r>
          </a:p>
          <a:p>
            <a:pPr>
              <a:spcAft>
                <a:spcPts val="300"/>
              </a:spcAft>
            </a:pPr>
            <a:r>
              <a:rPr lang="en-US" altLang="zh-CN" sz="1800" b="1" dirty="0" smtClean="0"/>
              <a:t>Lemma 2</a:t>
            </a:r>
            <a:r>
              <a:rPr lang="en-US" altLang="zh-CN" sz="1800" dirty="0" smtClean="0"/>
              <a:t> (SCPL-to-BPF semantic preservation). </a:t>
            </a:r>
            <a:r>
              <a:rPr lang="en-US" altLang="zh-CN" sz="1800" dirty="0" smtClean="0"/>
              <a:t>Given a </a:t>
            </a:r>
            <a:r>
              <a:rPr lang="en-US" altLang="zh-CN" sz="1800" dirty="0" smtClean="0"/>
              <a:t>system call policy p written in SCPL, if the SCPL </a:t>
            </a:r>
            <a:r>
              <a:rPr lang="en-US" altLang="zh-CN" sz="1800" dirty="0" smtClean="0"/>
              <a:t>compiler </a:t>
            </a:r>
            <a:r>
              <a:rPr lang="en-US" altLang="zh-CN" sz="1800" dirty="0" smtClean="0"/>
              <a:t>translates it into a BPF </a:t>
            </a:r>
            <a:r>
              <a:rPr lang="en-US" altLang="zh-CN" sz="1800" dirty="0" smtClean="0"/>
              <a:t>filter </a:t>
            </a:r>
            <a:r>
              <a:rPr lang="en-US" altLang="zh-CN" sz="1800" dirty="0" smtClean="0"/>
              <a:t>f , f preserves </a:t>
            </a:r>
            <a:r>
              <a:rPr lang="en-US" altLang="zh-CN" sz="1800" dirty="0" smtClean="0"/>
              <a:t>the semantics </a:t>
            </a:r>
            <a:r>
              <a:rPr lang="en-US" altLang="zh-CN" sz="1800" dirty="0" smtClean="0"/>
              <a:t>of p</a:t>
            </a:r>
            <a:r>
              <a:rPr lang="en-US" altLang="zh-CN" sz="1800" dirty="0" smtClean="0"/>
              <a:t>: </a:t>
            </a:r>
          </a:p>
          <a:p>
            <a:pPr algn="ctr">
              <a:spcAft>
                <a:spcPts val="300"/>
              </a:spcAft>
              <a:buNone/>
            </a:pPr>
            <a:r>
              <a:rPr lang="en-US" altLang="zh-CN" sz="1800" i="1" dirty="0" smtClean="0"/>
              <a:t>∀</a:t>
            </a:r>
            <a:r>
              <a:rPr lang="en-US" altLang="zh-CN" sz="1800" i="1" dirty="0" smtClean="0"/>
              <a:t>p : </a:t>
            </a:r>
            <a:r>
              <a:rPr lang="en-US" altLang="zh-CN" sz="1800" i="1" dirty="0" err="1" smtClean="0"/>
              <a:t>SCPLc</a:t>
            </a:r>
            <a:r>
              <a:rPr lang="en-US" altLang="zh-CN" sz="1800" i="1" dirty="0" smtClean="0"/>
              <a:t>(p) = OK f =⇒ p ≈ </a:t>
            </a:r>
            <a:r>
              <a:rPr lang="en-US" altLang="zh-CN" sz="1800" i="1" dirty="0" smtClean="0"/>
              <a:t>f</a:t>
            </a:r>
          </a:p>
          <a:p>
            <a:pPr>
              <a:spcAft>
                <a:spcPts val="300"/>
              </a:spcAft>
            </a:pPr>
            <a:r>
              <a:rPr lang="en-US" altLang="zh-CN" sz="1800" b="1" dirty="0" smtClean="0"/>
              <a:t>Lemma 3</a:t>
            </a:r>
            <a:r>
              <a:rPr lang="en-US" altLang="zh-CN" sz="1800" dirty="0" smtClean="0"/>
              <a:t> (User-kernel representation equivalence). If </a:t>
            </a:r>
            <a:r>
              <a:rPr lang="en-US" altLang="zh-CN" sz="1800" dirty="0" smtClean="0"/>
              <a:t>a BPF filter </a:t>
            </a:r>
            <a:r>
              <a:rPr lang="en-US" altLang="zh-CN" sz="1800" dirty="0" smtClean="0"/>
              <a:t>f is encoded into bytes in user space and </a:t>
            </a:r>
            <a:r>
              <a:rPr lang="en-US" altLang="zh-CN" sz="1800" dirty="0" smtClean="0"/>
              <a:t>the bytes </a:t>
            </a:r>
            <a:r>
              <a:rPr lang="en-US" altLang="zh-CN" sz="1800" dirty="0" smtClean="0"/>
              <a:t>are decoded back to a BPF </a:t>
            </a:r>
            <a:r>
              <a:rPr lang="en-US" altLang="zh-CN" sz="1800" dirty="0" smtClean="0"/>
              <a:t>filter </a:t>
            </a:r>
            <a:r>
              <a:rPr lang="en-US" altLang="zh-CN" sz="1800" dirty="0" smtClean="0"/>
              <a:t>in kernel space, </a:t>
            </a:r>
            <a:r>
              <a:rPr lang="en-US" altLang="zh-CN" sz="1800" dirty="0" smtClean="0"/>
              <a:t>f is </a:t>
            </a:r>
            <a:r>
              <a:rPr lang="en-US" altLang="zh-CN" sz="1800" dirty="0" smtClean="0"/>
              <a:t>preserved.</a:t>
            </a:r>
          </a:p>
          <a:p>
            <a:pPr algn="ctr">
              <a:spcAft>
                <a:spcPts val="300"/>
              </a:spcAft>
              <a:buNone/>
            </a:pPr>
            <a:r>
              <a:rPr lang="en-US" altLang="zh-CN" sz="1800" i="1" dirty="0" smtClean="0"/>
              <a:t>∀ f : encode( f ) = OK b =⇒ decode(b) = OK </a:t>
            </a:r>
            <a:r>
              <a:rPr lang="en-US" altLang="zh-CN" sz="1800" i="1" dirty="0" smtClean="0"/>
              <a:t>f</a:t>
            </a:r>
          </a:p>
          <a:p>
            <a:pPr>
              <a:spcAft>
                <a:spcPts val="300"/>
              </a:spcAft>
            </a:pPr>
            <a:r>
              <a:rPr lang="en-US" altLang="zh-CN" sz="1800" b="1" dirty="0" smtClean="0"/>
              <a:t>Lemma 4 </a:t>
            </a:r>
            <a:r>
              <a:rPr lang="en-US" altLang="zh-CN" sz="1800" dirty="0" smtClean="0"/>
              <a:t>(BPF-to-native semantic preservation). </a:t>
            </a:r>
            <a:r>
              <a:rPr lang="en-US" altLang="zh-CN" sz="1800" dirty="0" smtClean="0"/>
              <a:t>Given a </a:t>
            </a:r>
            <a:r>
              <a:rPr lang="en-US" altLang="zh-CN" sz="1800" dirty="0" smtClean="0"/>
              <a:t>BPF </a:t>
            </a:r>
            <a:r>
              <a:rPr lang="en-US" altLang="zh-CN" sz="1800" dirty="0" smtClean="0"/>
              <a:t>filter </a:t>
            </a:r>
            <a:r>
              <a:rPr lang="en-US" altLang="zh-CN" sz="1800" dirty="0" smtClean="0"/>
              <a:t>f , if the JIT accepts it and generates </a:t>
            </a:r>
            <a:r>
              <a:rPr lang="en-US" altLang="zh-CN" sz="1800" dirty="0" smtClean="0"/>
              <a:t>native code </a:t>
            </a:r>
            <a:r>
              <a:rPr lang="en-US" altLang="zh-CN" sz="1800" dirty="0" smtClean="0"/>
              <a:t>n, n preserves the semantics of f .</a:t>
            </a:r>
          </a:p>
          <a:p>
            <a:pPr algn="ctr">
              <a:spcAft>
                <a:spcPts val="300"/>
              </a:spcAft>
              <a:buNone/>
            </a:pPr>
            <a:r>
              <a:rPr lang="en-US" altLang="zh-CN" sz="1800" i="1" dirty="0" smtClean="0"/>
              <a:t>∀ f : </a:t>
            </a:r>
            <a:r>
              <a:rPr lang="en-US" altLang="zh-CN" sz="1800" i="1" dirty="0" err="1" smtClean="0"/>
              <a:t>jit</a:t>
            </a:r>
            <a:r>
              <a:rPr lang="en-US" altLang="zh-CN" sz="1800" i="1" dirty="0" smtClean="0"/>
              <a:t>( f ) = OK n =⇒ f ≈ n</a:t>
            </a:r>
            <a:endParaRPr lang="zh-CN" altLang="en-US" sz="1800"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Goals</a:t>
            </a:r>
            <a:r>
              <a:rPr lang="en-US" altLang="zh-CN" dirty="0" smtClean="0"/>
              <a:t>——Safety</a:t>
            </a:r>
            <a:endParaRPr lang="zh-CN" altLang="en-US" dirty="0"/>
          </a:p>
        </p:txBody>
      </p:sp>
      <p:sp>
        <p:nvSpPr>
          <p:cNvPr id="3" name="内容占位符 2"/>
          <p:cNvSpPr>
            <a:spLocks noGrp="1"/>
          </p:cNvSpPr>
          <p:nvPr>
            <p:ph idx="1"/>
          </p:nvPr>
        </p:nvSpPr>
        <p:spPr/>
        <p:txBody>
          <a:bodyPr>
            <a:normAutofit lnSpcReduction="10000"/>
          </a:bodyPr>
          <a:lstStyle/>
          <a:p>
            <a:pPr>
              <a:spcAft>
                <a:spcPts val="300"/>
              </a:spcAft>
            </a:pPr>
            <a:r>
              <a:rPr lang="en-US" altLang="zh-CN" sz="1800" dirty="0" smtClean="0"/>
              <a:t>The safety concern is </a:t>
            </a:r>
            <a:r>
              <a:rPr lang="en-US" altLang="zh-CN" sz="1800" dirty="0" smtClean="0"/>
              <a:t>that an </a:t>
            </a:r>
            <a:r>
              <a:rPr lang="en-US" altLang="zh-CN" sz="1800" dirty="0" smtClean="0"/>
              <a:t>arbitrary user-space </a:t>
            </a:r>
            <a:r>
              <a:rPr lang="en-US" altLang="zh-CN" sz="1800" dirty="0" smtClean="0"/>
              <a:t>application </a:t>
            </a:r>
            <a:r>
              <a:rPr lang="en-US" altLang="zh-CN" sz="1800" dirty="0" smtClean="0"/>
              <a:t>should not be able to misuse </a:t>
            </a:r>
            <a:r>
              <a:rPr lang="en-US" altLang="zh-CN" sz="1800" dirty="0" err="1" smtClean="0"/>
              <a:t>Jitk</a:t>
            </a:r>
            <a:r>
              <a:rPr lang="en-US" altLang="zh-CN" sz="1800" dirty="0" smtClean="0"/>
              <a:t> to monopolize </a:t>
            </a:r>
            <a:r>
              <a:rPr lang="en-US" altLang="zh-CN" sz="1800" dirty="0" smtClean="0"/>
              <a:t>CPU time </a:t>
            </a:r>
            <a:r>
              <a:rPr lang="en-US" altLang="zh-CN" sz="1800" dirty="0" smtClean="0"/>
              <a:t>or to corrupt the kernel’s memory</a:t>
            </a:r>
            <a:r>
              <a:rPr lang="en-US" altLang="zh-CN" sz="1800" dirty="0" smtClean="0"/>
              <a:t>.</a:t>
            </a:r>
          </a:p>
          <a:p>
            <a:pPr>
              <a:spcAft>
                <a:spcPts val="300"/>
              </a:spcAft>
            </a:pPr>
            <a:r>
              <a:rPr lang="en-US" altLang="zh-CN" sz="1800" dirty="0" smtClean="0"/>
              <a:t>Particularly, </a:t>
            </a:r>
            <a:r>
              <a:rPr lang="en-US" altLang="zh-CN" sz="1800" dirty="0" smtClean="0"/>
              <a:t>both native </a:t>
            </a:r>
            <a:r>
              <a:rPr lang="en-US" altLang="zh-CN" sz="1800" dirty="0" smtClean="0"/>
              <a:t>code generated by the BPF JIT and the JIT </a:t>
            </a:r>
            <a:r>
              <a:rPr lang="en-US" altLang="zh-CN" sz="1800" dirty="0" smtClean="0"/>
              <a:t>itself  must </a:t>
            </a:r>
            <a:r>
              <a:rPr lang="en-US" altLang="zh-CN" sz="1800" dirty="0" smtClean="0"/>
              <a:t>be safe for in-kernel execution</a:t>
            </a:r>
            <a:r>
              <a:rPr lang="en-US" altLang="zh-CN" sz="1800" dirty="0" smtClean="0"/>
              <a:t>.</a:t>
            </a:r>
          </a:p>
          <a:p>
            <a:pPr>
              <a:spcAft>
                <a:spcPts val="300"/>
              </a:spcAft>
            </a:pPr>
            <a:endParaRPr lang="en-US" altLang="zh-CN" sz="1800" dirty="0" smtClean="0"/>
          </a:p>
          <a:p>
            <a:pPr>
              <a:spcAft>
                <a:spcPts val="300"/>
              </a:spcAft>
            </a:pPr>
            <a:r>
              <a:rPr lang="en-US" altLang="zh-CN" sz="1800" b="1" dirty="0" smtClean="0"/>
              <a:t>Theorem </a:t>
            </a:r>
            <a:r>
              <a:rPr lang="en-US" altLang="zh-CN" sz="1800" b="1" dirty="0" smtClean="0"/>
              <a:t>5</a:t>
            </a:r>
            <a:r>
              <a:rPr lang="en-US" altLang="zh-CN" sz="1800" dirty="0" smtClean="0"/>
              <a:t> (Termination). Given any BPF </a:t>
            </a:r>
            <a:r>
              <a:rPr lang="en-US" altLang="zh-CN" sz="1800" dirty="0" smtClean="0"/>
              <a:t>filter </a:t>
            </a:r>
            <a:r>
              <a:rPr lang="en-US" altLang="zh-CN" sz="1800" dirty="0" smtClean="0"/>
              <a:t>f , </a:t>
            </a:r>
            <a:r>
              <a:rPr lang="en-US" altLang="zh-CN" sz="1800" dirty="0" smtClean="0"/>
              <a:t>if the </a:t>
            </a:r>
            <a:r>
              <a:rPr lang="en-US" altLang="zh-CN" sz="1800" dirty="0" smtClean="0"/>
              <a:t>JIT accepts it and generates native code n, then </a:t>
            </a:r>
            <a:r>
              <a:rPr lang="en-US" altLang="zh-CN" sz="1800" dirty="0" smtClean="0"/>
              <a:t>n terminates</a:t>
            </a:r>
            <a:r>
              <a:rPr lang="en-US" altLang="zh-CN" sz="1800" dirty="0" smtClean="0"/>
              <a:t>.</a:t>
            </a:r>
          </a:p>
          <a:p>
            <a:pPr algn="ctr">
              <a:spcAft>
                <a:spcPts val="300"/>
              </a:spcAft>
              <a:buNone/>
            </a:pPr>
            <a:r>
              <a:rPr lang="en-US" altLang="zh-CN" sz="1800" i="1" dirty="0" smtClean="0"/>
              <a:t>∀ f : </a:t>
            </a:r>
            <a:r>
              <a:rPr lang="en-US" altLang="zh-CN" sz="1800" i="1" dirty="0" err="1" smtClean="0"/>
              <a:t>jit</a:t>
            </a:r>
            <a:r>
              <a:rPr lang="en-US" altLang="zh-CN" sz="1800" i="1" dirty="0" smtClean="0"/>
              <a:t>( f ) = OK n =⇒ terminate(n</a:t>
            </a:r>
            <a:r>
              <a:rPr lang="en-US" altLang="zh-CN" sz="1800" i="1" dirty="0" smtClean="0"/>
              <a:t>)</a:t>
            </a:r>
          </a:p>
          <a:p>
            <a:pPr>
              <a:spcAft>
                <a:spcPts val="300"/>
              </a:spcAft>
            </a:pPr>
            <a:r>
              <a:rPr lang="en-US" altLang="zh-CN" sz="1800" b="1" dirty="0" smtClean="0"/>
              <a:t>Theorem 6 </a:t>
            </a:r>
            <a:r>
              <a:rPr lang="en-US" altLang="zh-CN" sz="1800" dirty="0" smtClean="0"/>
              <a:t>(Bounded stack usage). Given any BPF </a:t>
            </a:r>
            <a:r>
              <a:rPr lang="en-US" altLang="zh-CN" sz="1800" dirty="0" smtClean="0"/>
              <a:t>filter </a:t>
            </a:r>
            <a:r>
              <a:rPr lang="en-US" altLang="zh-CN" sz="1800" dirty="0" smtClean="0"/>
              <a:t>f , if the JIT accepts it and generates native code n, </a:t>
            </a:r>
            <a:r>
              <a:rPr lang="en-US" altLang="zh-CN" sz="1800" dirty="0" smtClean="0"/>
              <a:t>n uses </a:t>
            </a:r>
            <a:r>
              <a:rPr lang="en-US" altLang="zh-CN" sz="1800" dirty="0" smtClean="0"/>
              <a:t>at most S bytes of stack.</a:t>
            </a:r>
          </a:p>
          <a:p>
            <a:pPr algn="ctr">
              <a:spcAft>
                <a:spcPts val="300"/>
              </a:spcAft>
              <a:buNone/>
            </a:pPr>
            <a:r>
              <a:rPr lang="en-US" altLang="zh-CN" sz="1800" i="1" dirty="0" smtClean="0"/>
              <a:t>∀ f : </a:t>
            </a:r>
            <a:r>
              <a:rPr lang="en-US" altLang="zh-CN" sz="1800" i="1" dirty="0" err="1" smtClean="0"/>
              <a:t>jit</a:t>
            </a:r>
            <a:r>
              <a:rPr lang="en-US" altLang="zh-CN" sz="1800" i="1" dirty="0" smtClean="0"/>
              <a:t>( f ) = OK n =</a:t>
            </a:r>
            <a:r>
              <a:rPr lang="en-US" altLang="zh-CN" sz="1800" i="1" dirty="0" smtClean="0"/>
              <a:t>⇒any </a:t>
            </a:r>
            <a:r>
              <a:rPr lang="en-US" altLang="zh-CN" sz="1800" i="1" dirty="0" smtClean="0"/>
              <a:t>run of n uses at most S bytes of stack </a:t>
            </a:r>
            <a:r>
              <a:rPr lang="en-US" altLang="zh-CN" sz="1800" i="1" dirty="0" smtClean="0"/>
              <a:t>space</a:t>
            </a:r>
          </a:p>
          <a:p>
            <a:pPr>
              <a:spcAft>
                <a:spcPts val="300"/>
              </a:spcAft>
            </a:pPr>
            <a:endParaRPr lang="en-US" altLang="zh-CN" sz="1800" dirty="0" smtClean="0"/>
          </a:p>
          <a:p>
            <a:pPr>
              <a:spcAft>
                <a:spcPts val="300"/>
              </a:spcAft>
            </a:pPr>
            <a:r>
              <a:rPr lang="en-US" altLang="zh-CN" sz="1800" dirty="0" smtClean="0"/>
              <a:t>The </a:t>
            </a:r>
            <a:r>
              <a:rPr lang="en-US" altLang="zh-CN" sz="1800" dirty="0" smtClean="0"/>
              <a:t>safety of the BPF JIT itself is guaranteed by </a:t>
            </a:r>
            <a:r>
              <a:rPr lang="en-US" altLang="zh-CN" sz="1800" dirty="0" smtClean="0"/>
              <a:t>Coq.</a:t>
            </a:r>
            <a:endParaRPr lang="zh-CN" alt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Development flow</a:t>
            </a:r>
            <a:endParaRPr lang="zh-CN" altLang="en-US" dirty="0"/>
          </a:p>
        </p:txBody>
      </p:sp>
      <p:pic>
        <p:nvPicPr>
          <p:cNvPr id="4" name="图片 3"/>
          <p:cNvPicPr/>
          <p:nvPr/>
        </p:nvPicPr>
        <p:blipFill>
          <a:blip r:embed="rId3" cstate="print"/>
          <a:stretch>
            <a:fillRect/>
          </a:stretch>
        </p:blipFill>
        <p:spPr>
          <a:xfrm>
            <a:off x="1691680" y="2204864"/>
            <a:ext cx="5976664" cy="3816424"/>
          </a:xfrm>
          <a:prstGeom prst="rect">
            <a:avLst/>
          </a:prstGeom>
        </p:spPr>
      </p:pic>
      <p:sp>
        <p:nvSpPr>
          <p:cNvPr id="6" name="TextBox 5"/>
          <p:cNvSpPr txBox="1"/>
          <p:nvPr/>
        </p:nvSpPr>
        <p:spPr>
          <a:xfrm>
            <a:off x="1691680" y="6093296"/>
            <a:ext cx="6048672" cy="338554"/>
          </a:xfrm>
          <a:prstGeom prst="rect">
            <a:avLst/>
          </a:prstGeom>
          <a:noFill/>
        </p:spPr>
        <p:txBody>
          <a:bodyPr wrap="square" rtlCol="0">
            <a:spAutoFit/>
          </a:bodyPr>
          <a:lstStyle/>
          <a:p>
            <a:pPr algn="ctr"/>
            <a:r>
              <a:rPr lang="en-US" altLang="zh-CN" sz="1600" dirty="0" smtClean="0"/>
              <a:t>Figure 6: </a:t>
            </a:r>
            <a:r>
              <a:rPr lang="en-US" altLang="zh-CN" sz="1600" dirty="0"/>
              <a:t>Development flow of </a:t>
            </a:r>
            <a:r>
              <a:rPr lang="en-US" altLang="zh-CN" sz="1600" dirty="0" err="1"/>
              <a:t>Jitk</a:t>
            </a:r>
            <a:r>
              <a:rPr lang="en-US" altLang="zh-CN" sz="1600" dirty="0"/>
              <a:t> using the Coq proof assistant</a:t>
            </a:r>
            <a:endParaRPr lang="zh-CN" altLang="en-US" sz="16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都市">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267</TotalTime>
  <Words>1984</Words>
  <Application>Microsoft Office PowerPoint</Application>
  <PresentationFormat>全屏显示(4:3)</PresentationFormat>
  <Paragraphs>108</Paragraphs>
  <Slides>16</Slides>
  <Notes>11</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都市</vt:lpstr>
      <vt:lpstr>Jitk: A Trustworthy In-Kernel Interpreter Infrastructure </vt:lpstr>
      <vt:lpstr>Introduction</vt:lpstr>
      <vt:lpstr>Example—BPF</vt:lpstr>
      <vt:lpstr>Example—BPF</vt:lpstr>
      <vt:lpstr>Case study</vt:lpstr>
      <vt:lpstr>Architecture of Jitk/BPF</vt:lpstr>
      <vt:lpstr>Goals——Correctness</vt:lpstr>
      <vt:lpstr>Goals——Safety</vt:lpstr>
      <vt:lpstr>Development flow</vt:lpstr>
      <vt:lpstr>Design</vt:lpstr>
      <vt:lpstr>Design</vt:lpstr>
      <vt:lpstr>Implementation</vt:lpstr>
      <vt:lpstr>Evaluation</vt:lpstr>
      <vt:lpstr>Evaluation</vt:lpstr>
      <vt:lpstr>Conclusion</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Administrator</cp:lastModifiedBy>
  <cp:revision>27</cp:revision>
  <dcterms:created xsi:type="dcterms:W3CDTF">2015-06-15T02:47:01Z</dcterms:created>
  <dcterms:modified xsi:type="dcterms:W3CDTF">2015-06-15T07:14:33Z</dcterms:modified>
</cp:coreProperties>
</file>