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93" autoAdjust="0"/>
  </p:normalViewPr>
  <p:slideViewPr>
    <p:cSldViewPr>
      <p:cViewPr varScale="1">
        <p:scale>
          <a:sx n="64" d="100"/>
          <a:sy n="64" d="100"/>
        </p:scale>
        <p:origin x="-47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CE0264-C2AC-47E0-A69A-6940C8262404}" type="datetimeFigureOut">
              <a:rPr lang="zh-CN" altLang="en-US" smtClean="0"/>
              <a:pPr/>
              <a:t>2015-06-16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89D4C-3649-476A-80CA-5CE1B30D69B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作者以</a:t>
            </a:r>
            <a:r>
              <a:rPr lang="en-US" altLang="zh-CN" sz="1200" kern="1200" dirty="0" smtClean="0">
                <a:solidFill>
                  <a:schemeClr val="tx1"/>
                </a:solidFill>
                <a:latin typeface="+mn-lt"/>
                <a:ea typeface="+mn-ea"/>
                <a:cs typeface="+mn-cs"/>
              </a:rPr>
              <a:t>Linux</a:t>
            </a:r>
            <a:r>
              <a:rPr lang="zh-CN" altLang="zh-CN" sz="1200" kern="1200" dirty="0" smtClean="0">
                <a:solidFill>
                  <a:schemeClr val="tx1"/>
                </a:solidFill>
                <a:latin typeface="+mn-lt"/>
                <a:ea typeface="+mn-ea"/>
                <a:cs typeface="+mn-cs"/>
              </a:rPr>
              <a:t>内核使用的</a:t>
            </a:r>
            <a:r>
              <a:rPr lang="en-US" altLang="zh-CN" sz="1200" kern="1200" dirty="0" smtClean="0">
                <a:solidFill>
                  <a:schemeClr val="tx1"/>
                </a:solidFill>
                <a:latin typeface="+mn-lt"/>
                <a:ea typeface="+mn-ea"/>
                <a:cs typeface="+mn-cs"/>
              </a:rPr>
              <a:t>ticket</a:t>
            </a:r>
            <a:r>
              <a:rPr lang="zh-CN" altLang="zh-CN" sz="1200" kern="1200" dirty="0" smtClean="0">
                <a:solidFill>
                  <a:schemeClr val="tx1"/>
                </a:solidFill>
                <a:latin typeface="+mn-lt"/>
                <a:ea typeface="+mn-ea"/>
                <a:cs typeface="+mn-cs"/>
              </a:rPr>
              <a:t>锁为例说明了非扩展性锁的工作原理以及会引发的问题。</a:t>
            </a:r>
            <a:r>
              <a:rPr lang="en-US" altLang="zh-CN" sz="1200" kern="1200" dirty="0" smtClean="0">
                <a:solidFill>
                  <a:schemeClr val="tx1"/>
                </a:solidFill>
                <a:latin typeface="+mn-lt"/>
                <a:ea typeface="+mn-ea"/>
                <a:cs typeface="+mn-cs"/>
              </a:rPr>
              <a:t>2.6.25</a:t>
            </a:r>
            <a:r>
              <a:rPr lang="zh-CN" altLang="zh-CN" sz="1200" kern="1200" dirty="0" smtClean="0">
                <a:solidFill>
                  <a:schemeClr val="tx1"/>
                </a:solidFill>
                <a:latin typeface="+mn-lt"/>
                <a:ea typeface="+mn-ea"/>
                <a:cs typeface="+mn-cs"/>
              </a:rPr>
              <a:t>版本之后的</a:t>
            </a:r>
            <a:r>
              <a:rPr lang="en-US" altLang="zh-CN" sz="1200" kern="1200" dirty="0" smtClean="0">
                <a:solidFill>
                  <a:schemeClr val="tx1"/>
                </a:solidFill>
                <a:latin typeface="+mn-lt"/>
                <a:ea typeface="+mn-ea"/>
                <a:cs typeface="+mn-cs"/>
              </a:rPr>
              <a:t>Linux</a:t>
            </a:r>
            <a:r>
              <a:rPr lang="zh-CN" altLang="zh-CN" sz="1200" kern="1200" dirty="0" smtClean="0">
                <a:solidFill>
                  <a:schemeClr val="tx1"/>
                </a:solidFill>
                <a:latin typeface="+mn-lt"/>
                <a:ea typeface="+mn-ea"/>
                <a:cs typeface="+mn-cs"/>
              </a:rPr>
              <a:t>内核都默认使用</a:t>
            </a:r>
            <a:r>
              <a:rPr lang="en-US" altLang="zh-CN" sz="1200" kern="1200" dirty="0" smtClean="0">
                <a:solidFill>
                  <a:schemeClr val="tx1"/>
                </a:solidFill>
                <a:latin typeface="+mn-lt"/>
                <a:ea typeface="+mn-ea"/>
                <a:cs typeface="+mn-cs"/>
              </a:rPr>
              <a:t>ticket</a:t>
            </a:r>
            <a:r>
              <a:rPr lang="zh-CN" altLang="zh-CN" sz="1200" kern="1200" dirty="0" smtClean="0">
                <a:solidFill>
                  <a:schemeClr val="tx1"/>
                </a:solidFill>
                <a:latin typeface="+mn-lt"/>
                <a:ea typeface="+mn-ea"/>
                <a:cs typeface="+mn-cs"/>
              </a:rPr>
              <a:t>锁，它有两个字段：当前占用锁的票号</a:t>
            </a:r>
            <a:r>
              <a:rPr lang="en-US" altLang="zh-CN" sz="1200" kern="1200" dirty="0" smtClean="0">
                <a:solidFill>
                  <a:schemeClr val="tx1"/>
                </a:solidFill>
                <a:latin typeface="+mn-lt"/>
                <a:ea typeface="+mn-ea"/>
                <a:cs typeface="+mn-cs"/>
              </a:rPr>
              <a:t>(current_ticket)</a:t>
            </a:r>
            <a:r>
              <a:rPr lang="zh-CN" altLang="zh-CN" sz="1200" kern="1200" dirty="0" smtClean="0">
                <a:solidFill>
                  <a:schemeClr val="tx1"/>
                </a:solidFill>
                <a:latin typeface="+mn-lt"/>
                <a:ea typeface="+mn-ea"/>
                <a:cs typeface="+mn-cs"/>
              </a:rPr>
              <a:t>和下一个未使用的票号</a:t>
            </a:r>
            <a:r>
              <a:rPr lang="en-US" altLang="zh-CN" sz="1200" kern="1200" dirty="0" smtClean="0">
                <a:solidFill>
                  <a:schemeClr val="tx1"/>
                </a:solidFill>
                <a:latin typeface="+mn-lt"/>
                <a:ea typeface="+mn-ea"/>
                <a:cs typeface="+mn-cs"/>
              </a:rPr>
              <a:t>(next_ticket)</a:t>
            </a:r>
            <a:r>
              <a:rPr lang="zh-CN" altLang="zh-CN" sz="1200" kern="1200" dirty="0" smtClean="0">
                <a:solidFill>
                  <a:schemeClr val="tx1"/>
                </a:solidFill>
                <a:latin typeface="+mn-lt"/>
                <a:ea typeface="+mn-ea"/>
                <a:cs typeface="+mn-cs"/>
              </a:rPr>
              <a:t>，需要获取锁的核使用原子指令对</a:t>
            </a:r>
            <a:r>
              <a:rPr lang="en-US" altLang="zh-CN" sz="1200" kern="1200" dirty="0" smtClean="0">
                <a:solidFill>
                  <a:schemeClr val="tx1"/>
                </a:solidFill>
                <a:latin typeface="+mn-lt"/>
                <a:ea typeface="+mn-ea"/>
                <a:cs typeface="+mn-cs"/>
              </a:rPr>
              <a:t>next_ticket</a:t>
            </a:r>
            <a:r>
              <a:rPr lang="zh-CN" altLang="zh-CN" sz="1200" kern="1200" dirty="0" smtClean="0">
                <a:solidFill>
                  <a:schemeClr val="tx1"/>
                </a:solidFill>
                <a:latin typeface="+mn-lt"/>
                <a:ea typeface="+mn-ea"/>
                <a:cs typeface="+mn-cs"/>
              </a:rPr>
              <a:t>增一来获得票号，然后该核保持自旋转直到其票号与</a:t>
            </a:r>
            <a:r>
              <a:rPr lang="en-US" altLang="zh-CN" sz="1200" kern="1200" dirty="0" smtClean="0">
                <a:solidFill>
                  <a:schemeClr val="tx1"/>
                </a:solidFill>
                <a:latin typeface="+mn-lt"/>
                <a:ea typeface="+mn-ea"/>
                <a:cs typeface="+mn-cs"/>
              </a:rPr>
              <a:t>current_ticket</a:t>
            </a:r>
            <a:r>
              <a:rPr lang="zh-CN" altLang="zh-CN" sz="1200" kern="1200" dirty="0" smtClean="0">
                <a:solidFill>
                  <a:schemeClr val="tx1"/>
                </a:solidFill>
                <a:latin typeface="+mn-lt"/>
                <a:ea typeface="+mn-ea"/>
                <a:cs typeface="+mn-cs"/>
              </a:rPr>
              <a:t>相等则成功获取锁，释放时核对</a:t>
            </a:r>
            <a:r>
              <a:rPr lang="en-US" altLang="zh-CN" sz="1200" kern="1200" dirty="0" smtClean="0">
                <a:solidFill>
                  <a:schemeClr val="tx1"/>
                </a:solidFill>
                <a:latin typeface="+mn-lt"/>
                <a:ea typeface="+mn-ea"/>
                <a:cs typeface="+mn-cs"/>
              </a:rPr>
              <a:t>current_ticket</a:t>
            </a:r>
            <a:r>
              <a:rPr lang="zh-CN" altLang="zh-CN" sz="1200" kern="1200" dirty="0" smtClean="0">
                <a:solidFill>
                  <a:schemeClr val="tx1"/>
                </a:solidFill>
                <a:latin typeface="+mn-lt"/>
                <a:ea typeface="+mn-ea"/>
                <a:cs typeface="+mn-cs"/>
              </a:rPr>
              <a:t>增一使锁交给下一个等待的核。等待锁的核都有锁变量缓存，一旦解锁这些核都将读取缓存，多数架构中这些读取是串行化的，因此读取操作所需时间与核数呈正比</a:t>
            </a:r>
            <a:r>
              <a:rPr lang="zh-CN" altLang="en-US"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锁等待队列中的下一个核会在这个过程中获得其锁变量缓存的副本，因此每次切换锁的花费也与核数呈正比，则自旋锁每次释放的成本可以设为</a:t>
            </a:r>
            <a:r>
              <a:rPr lang="en-US" altLang="zh-CN" sz="1200" kern="1200" dirty="0" smtClean="0">
                <a:solidFill>
                  <a:schemeClr val="tx1"/>
                </a:solidFill>
                <a:latin typeface="+mn-lt"/>
                <a:ea typeface="+mn-ea"/>
                <a:cs typeface="+mn-cs"/>
              </a:rPr>
              <a:t>O(N)</a:t>
            </a:r>
            <a:r>
              <a:rPr lang="zh-CN" altLang="zh-CN" sz="1200" kern="1200" dirty="0" smtClean="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smtClean="0">
                <a:solidFill>
                  <a:schemeClr val="tx1"/>
                </a:solidFill>
                <a:latin typeface="+mn-lt"/>
                <a:ea typeface="+mn-ea"/>
                <a:cs typeface="+mn-cs"/>
              </a:rPr>
              <a:t>作者在一个采用</a:t>
            </a:r>
            <a:r>
              <a:rPr lang="en-US" altLang="zh-CN" sz="1200" kern="1200" dirty="0" smtClean="0">
                <a:solidFill>
                  <a:schemeClr val="tx1"/>
                </a:solidFill>
                <a:latin typeface="+mn-lt"/>
                <a:ea typeface="+mn-ea"/>
                <a:cs typeface="+mn-cs"/>
              </a:rPr>
              <a:t>Linux</a:t>
            </a:r>
            <a:r>
              <a:rPr lang="zh-CN" altLang="zh-CN" sz="1200" kern="1200" dirty="0" smtClean="0">
                <a:solidFill>
                  <a:schemeClr val="tx1"/>
                </a:solidFill>
                <a:latin typeface="+mn-lt"/>
                <a:ea typeface="+mn-ea"/>
                <a:cs typeface="+mn-cs"/>
              </a:rPr>
              <a:t>内核</a:t>
            </a:r>
            <a:r>
              <a:rPr lang="en-US" altLang="zh-CN" sz="1200" kern="1200" dirty="0" smtClean="0">
                <a:solidFill>
                  <a:schemeClr val="tx1"/>
                </a:solidFill>
                <a:latin typeface="+mn-lt"/>
                <a:ea typeface="+mn-ea"/>
                <a:cs typeface="+mn-cs"/>
              </a:rPr>
              <a:t>2.6.39</a:t>
            </a:r>
            <a:r>
              <a:rPr lang="zh-CN" altLang="zh-CN" sz="1200" kern="1200" dirty="0" smtClean="0">
                <a:solidFill>
                  <a:schemeClr val="tx1"/>
                </a:solidFill>
                <a:latin typeface="+mn-lt"/>
                <a:ea typeface="+mn-ea"/>
                <a:cs typeface="+mn-cs"/>
              </a:rPr>
              <a:t>版本的</a:t>
            </a:r>
            <a:r>
              <a:rPr lang="en-US" altLang="zh-CN" sz="1200" kern="1200" dirty="0" smtClean="0">
                <a:solidFill>
                  <a:schemeClr val="tx1"/>
                </a:solidFill>
                <a:latin typeface="+mn-lt"/>
                <a:ea typeface="+mn-ea"/>
                <a:cs typeface="+mn-cs"/>
              </a:rPr>
              <a:t>48</a:t>
            </a:r>
            <a:r>
              <a:rPr lang="zh-CN" altLang="zh-CN" sz="1200" kern="1200" dirty="0" smtClean="0">
                <a:solidFill>
                  <a:schemeClr val="tx1"/>
                </a:solidFill>
                <a:latin typeface="+mn-lt"/>
                <a:ea typeface="+mn-ea"/>
                <a:cs typeface="+mn-cs"/>
              </a:rPr>
              <a:t>核机器上从</a:t>
            </a:r>
            <a:r>
              <a:rPr lang="en-US" altLang="zh-CN" sz="1200" kern="1200" dirty="0" smtClean="0">
                <a:solidFill>
                  <a:schemeClr val="tx1"/>
                </a:solidFill>
                <a:latin typeface="+mn-lt"/>
                <a:ea typeface="+mn-ea"/>
                <a:cs typeface="+mn-cs"/>
              </a:rPr>
              <a:t>4</a:t>
            </a:r>
            <a:r>
              <a:rPr lang="zh-CN" altLang="zh-CN" sz="1200" kern="1200" dirty="0" smtClean="0">
                <a:solidFill>
                  <a:schemeClr val="tx1"/>
                </a:solidFill>
                <a:latin typeface="+mn-lt"/>
                <a:ea typeface="+mn-ea"/>
                <a:cs typeface="+mn-cs"/>
              </a:rPr>
              <a:t>个基准方面测试了自旋锁。</a:t>
            </a:r>
            <a:r>
              <a:rPr lang="en-US" altLang="zh-CN" sz="1200" kern="1200" dirty="0" smtClean="0">
                <a:solidFill>
                  <a:schemeClr val="tx1"/>
                </a:solidFill>
                <a:latin typeface="+mn-lt"/>
                <a:ea typeface="+mn-ea"/>
                <a:cs typeface="+mn-cs"/>
              </a:rPr>
              <a:t>FOPS</a:t>
            </a:r>
            <a:r>
              <a:rPr lang="zh-CN" altLang="zh-CN" sz="1200" kern="1200" dirty="0" smtClean="0">
                <a:solidFill>
                  <a:schemeClr val="tx1"/>
                </a:solidFill>
                <a:latin typeface="+mn-lt"/>
                <a:ea typeface="+mn-ea"/>
                <a:cs typeface="+mn-cs"/>
              </a:rPr>
              <a:t>：每个核建立一个文件并启动一个进程，每个线程反复打开和关闭该文件。</a:t>
            </a:r>
            <a:r>
              <a:rPr lang="en-US" altLang="zh-CN" sz="1200" kern="1200" dirty="0" smtClean="0">
                <a:solidFill>
                  <a:schemeClr val="tx1"/>
                </a:solidFill>
                <a:latin typeface="+mn-lt"/>
                <a:ea typeface="+mn-ea"/>
                <a:cs typeface="+mn-cs"/>
              </a:rPr>
              <a:t>MEMPOP</a:t>
            </a:r>
            <a:r>
              <a:rPr lang="zh-CN" altLang="zh-CN" sz="1200" kern="1200" dirty="0" smtClean="0">
                <a:solidFill>
                  <a:schemeClr val="tx1"/>
                </a:solidFill>
                <a:latin typeface="+mn-lt"/>
                <a:ea typeface="+mn-ea"/>
                <a:cs typeface="+mn-cs"/>
              </a:rPr>
              <a:t>：每个核创建一个反复定位</a:t>
            </a:r>
            <a:r>
              <a:rPr lang="en-US" altLang="zh-CN" sz="1200" kern="1200" dirty="0" smtClean="0">
                <a:solidFill>
                  <a:schemeClr val="tx1"/>
                </a:solidFill>
                <a:latin typeface="+mn-lt"/>
                <a:ea typeface="+mn-ea"/>
                <a:cs typeface="+mn-cs"/>
              </a:rPr>
              <a:t>64KB</a:t>
            </a:r>
            <a:r>
              <a:rPr lang="zh-CN" altLang="zh-CN" sz="1200" kern="1200" dirty="0" smtClean="0">
                <a:solidFill>
                  <a:schemeClr val="tx1"/>
                </a:solidFill>
                <a:latin typeface="+mn-lt"/>
                <a:ea typeface="+mn-ea"/>
                <a:cs typeface="+mn-cs"/>
              </a:rPr>
              <a:t>内存的进程，该进程用</a:t>
            </a:r>
            <a:r>
              <a:rPr lang="en-US" altLang="zh-CN" sz="1200" kern="1200" dirty="0" smtClean="0">
                <a:solidFill>
                  <a:schemeClr val="tx1"/>
                </a:solidFill>
                <a:latin typeface="+mn-lt"/>
                <a:ea typeface="+mn-ea"/>
                <a:cs typeface="+mn-cs"/>
              </a:rPr>
              <a:t>MAP_POPULATE</a:t>
            </a:r>
            <a:r>
              <a:rPr lang="zh-CN" altLang="zh-CN" sz="1200" kern="1200" dirty="0" smtClean="0">
                <a:solidFill>
                  <a:schemeClr val="tx1"/>
                </a:solidFill>
                <a:latin typeface="+mn-lt"/>
                <a:ea typeface="+mn-ea"/>
                <a:cs typeface="+mn-cs"/>
              </a:rPr>
              <a:t>标</a:t>
            </a:r>
            <a:r>
              <a:rPr lang="zh-CN" altLang="zh-CN" sz="1200" kern="1200" dirty="0" smtClean="0">
                <a:solidFill>
                  <a:schemeClr val="tx1"/>
                </a:solidFill>
                <a:latin typeface="+mn-lt"/>
                <a:ea typeface="+mn-ea"/>
                <a:cs typeface="+mn-cs"/>
              </a:rPr>
              <a:t>志</a:t>
            </a:r>
            <a:r>
              <a:rPr lang="zh-CN" altLang="en-US" sz="1200" kern="1200" dirty="0" smtClean="0">
                <a:solidFill>
                  <a:schemeClr val="tx1"/>
                </a:solidFill>
                <a:latin typeface="+mn-lt"/>
                <a:ea typeface="+mn-ea"/>
                <a:cs typeface="+mn-cs"/>
              </a:rPr>
              <a:t>指示</a:t>
            </a:r>
            <a:r>
              <a:rPr lang="zh-CN" altLang="zh-CN" sz="1200" kern="1200" dirty="0" smtClean="0">
                <a:solidFill>
                  <a:schemeClr val="tx1"/>
                </a:solidFill>
                <a:latin typeface="+mn-lt"/>
                <a:ea typeface="+mn-ea"/>
                <a:cs typeface="+mn-cs"/>
              </a:rPr>
              <a:t>内</a:t>
            </a:r>
            <a:r>
              <a:rPr lang="zh-CN" altLang="zh-CN" sz="1200" kern="1200" dirty="0" smtClean="0">
                <a:solidFill>
                  <a:schemeClr val="tx1"/>
                </a:solidFill>
                <a:latin typeface="+mn-lt"/>
                <a:ea typeface="+mn-ea"/>
                <a:cs typeface="+mn-cs"/>
              </a:rPr>
              <a:t>核分配页并立即填入进程页表。</a:t>
            </a:r>
            <a:r>
              <a:rPr lang="en-US" altLang="zh-CN" sz="1200" kern="1200" dirty="0" smtClean="0">
                <a:solidFill>
                  <a:schemeClr val="tx1"/>
                </a:solidFill>
                <a:latin typeface="+mn-lt"/>
                <a:ea typeface="+mn-ea"/>
                <a:cs typeface="+mn-cs"/>
              </a:rPr>
              <a:t>PFIND</a:t>
            </a:r>
            <a:r>
              <a:rPr lang="zh-CN" altLang="zh-CN" sz="1200" kern="1200" dirty="0" smtClean="0">
                <a:solidFill>
                  <a:schemeClr val="tx1"/>
                </a:solidFill>
                <a:latin typeface="+mn-lt"/>
                <a:ea typeface="+mn-ea"/>
                <a:cs typeface="+mn-cs"/>
              </a:rPr>
              <a:t>：通过执行</a:t>
            </a:r>
            <a:r>
              <a:rPr lang="en-US" altLang="zh-CN" sz="1200" kern="1200" dirty="0" smtClean="0">
                <a:solidFill>
                  <a:schemeClr val="tx1"/>
                </a:solidFill>
                <a:latin typeface="+mn-lt"/>
                <a:ea typeface="+mn-ea"/>
                <a:cs typeface="+mn-cs"/>
              </a:rPr>
              <a:t>GNU</a:t>
            </a:r>
            <a:r>
              <a:rPr lang="zh-CN" altLang="zh-CN" sz="1200" kern="1200" dirty="0" smtClean="0">
                <a:solidFill>
                  <a:schemeClr val="tx1"/>
                </a:solidFill>
                <a:latin typeface="+mn-lt"/>
                <a:ea typeface="+mn-ea"/>
                <a:cs typeface="+mn-cs"/>
              </a:rPr>
              <a:t>查找功能的实例来搜索一个文件。有一个路径和文件名作为输入，将最高级路径划分为不同路径作为每个核的输入并在每个核中执行一个查找实例。</a:t>
            </a:r>
            <a:r>
              <a:rPr lang="en-US" altLang="zh-CN" sz="1200" kern="1200" dirty="0" smtClean="0">
                <a:solidFill>
                  <a:schemeClr val="tx1"/>
                </a:solidFill>
                <a:latin typeface="+mn-lt"/>
                <a:ea typeface="+mn-ea"/>
                <a:cs typeface="+mn-cs"/>
              </a:rPr>
              <a:t>EXIM</a:t>
            </a:r>
            <a:r>
              <a:rPr lang="zh-CN" altLang="zh-CN" sz="1200" kern="1200" dirty="0" smtClean="0">
                <a:solidFill>
                  <a:schemeClr val="tx1"/>
                </a:solidFill>
                <a:latin typeface="+mn-lt"/>
                <a:ea typeface="+mn-ea"/>
                <a:cs typeface="+mn-cs"/>
              </a:rPr>
              <a:t>：一个邮件服务器。单主控进程通过</a:t>
            </a:r>
            <a:r>
              <a:rPr lang="en-US" altLang="zh-CN" sz="1200" kern="1200" dirty="0" smtClean="0">
                <a:solidFill>
                  <a:schemeClr val="tx1"/>
                </a:solidFill>
                <a:latin typeface="+mn-lt"/>
                <a:ea typeface="+mn-ea"/>
                <a:cs typeface="+mn-cs"/>
              </a:rPr>
              <a:t>TCP</a:t>
            </a:r>
            <a:r>
              <a:rPr lang="zh-CN" altLang="zh-CN" sz="1200" kern="1200" dirty="0" smtClean="0">
                <a:solidFill>
                  <a:schemeClr val="tx1"/>
                </a:solidFill>
                <a:latin typeface="+mn-lt"/>
                <a:ea typeface="+mn-ea"/>
                <a:cs typeface="+mn-cs"/>
              </a:rPr>
              <a:t>监听到来</a:t>
            </a:r>
            <a:r>
              <a:rPr lang="en-US" altLang="zh-CN" sz="1200" kern="1200" dirty="0" smtClean="0">
                <a:solidFill>
                  <a:schemeClr val="tx1"/>
                </a:solidFill>
                <a:latin typeface="+mn-lt"/>
                <a:ea typeface="+mn-ea"/>
                <a:cs typeface="+mn-cs"/>
              </a:rPr>
              <a:t>SMTP</a:t>
            </a:r>
            <a:r>
              <a:rPr lang="zh-CN" altLang="zh-CN" sz="1200" kern="1200" dirty="0" smtClean="0">
                <a:solidFill>
                  <a:schemeClr val="tx1"/>
                </a:solidFill>
                <a:latin typeface="+mn-lt"/>
                <a:ea typeface="+mn-ea"/>
                <a:cs typeface="+mn-cs"/>
              </a:rPr>
              <a:t>连接并为其创建一个新进程来接收消息。</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一种常见的想法是随着核数量增加总吞吐量呈正比增长，然后由</a:t>
            </a:r>
            <a:r>
              <a:rPr lang="zh-CN" altLang="en-US" dirty="0" smtClean="0"/>
              <a:t>于临界区的存在总吞吐量趋</a:t>
            </a:r>
            <a:r>
              <a:rPr lang="zh-CN" altLang="en-US" dirty="0" smtClean="0"/>
              <a:t>于平稳，但是测试结果表明一定时间内吞吐量随着核增多而上升，之后并不会趋于平稳而是在增多几个核后急速下降，往往在 </a:t>
            </a:r>
            <a:r>
              <a:rPr lang="en-US" altLang="zh-CN" dirty="0" smtClean="0"/>
              <a:t>N </a:t>
            </a:r>
            <a:r>
              <a:rPr lang="zh-CN" altLang="en-US" dirty="0" smtClean="0"/>
              <a:t>核时拥有良好性能而增加</a:t>
            </a:r>
            <a:r>
              <a:rPr lang="en-US" altLang="zh-CN" dirty="0" smtClean="0"/>
              <a:t>1</a:t>
            </a:r>
            <a:r>
              <a:rPr lang="zh-CN" altLang="en-US" dirty="0" smtClean="0"/>
              <a:t>或</a:t>
            </a:r>
            <a:r>
              <a:rPr lang="en-US" altLang="zh-CN" dirty="0" smtClean="0"/>
              <a:t>2</a:t>
            </a:r>
            <a:r>
              <a:rPr lang="zh-CN" altLang="en-US" dirty="0" smtClean="0"/>
              <a:t>个</a:t>
            </a:r>
            <a:r>
              <a:rPr lang="zh-CN" altLang="en-US" dirty="0" smtClean="0"/>
              <a:t>核后性能会急剧下降</a:t>
            </a:r>
            <a:r>
              <a:rPr lang="zh-CN" altLang="en-US" dirty="0" smtClean="0"/>
              <a:t>。</a:t>
            </a:r>
            <a:r>
              <a:rPr lang="en-US" altLang="zh-CN" dirty="0" smtClean="0"/>
              <a:t>FOPS</a:t>
            </a:r>
            <a:r>
              <a:rPr lang="zh-CN" altLang="en-US" dirty="0" smtClean="0"/>
              <a:t>：</a:t>
            </a:r>
            <a:r>
              <a:rPr lang="en-US" altLang="zh-CN" sz="1200" kern="1200" dirty="0" smtClean="0">
                <a:solidFill>
                  <a:schemeClr val="tx1"/>
                </a:solidFill>
                <a:latin typeface="+mn-lt"/>
                <a:ea typeface="+mn-ea"/>
                <a:cs typeface="+mn-cs"/>
              </a:rPr>
              <a:t>2</a:t>
            </a:r>
            <a:r>
              <a:rPr lang="zh-CN" altLang="zh-CN" sz="1200" kern="1200" dirty="0" smtClean="0">
                <a:solidFill>
                  <a:schemeClr val="tx1"/>
                </a:solidFill>
                <a:latin typeface="+mn-lt"/>
                <a:ea typeface="+mn-ea"/>
                <a:cs typeface="+mn-cs"/>
              </a:rPr>
              <a:t>核时性能最高而</a:t>
            </a:r>
            <a:r>
              <a:rPr lang="en-US" altLang="zh-CN" sz="1200" kern="1200" dirty="0" smtClean="0">
                <a:solidFill>
                  <a:schemeClr val="tx1"/>
                </a:solidFill>
                <a:latin typeface="+mn-lt"/>
                <a:ea typeface="+mn-ea"/>
                <a:cs typeface="+mn-cs"/>
              </a:rPr>
              <a:t>48</a:t>
            </a:r>
            <a:r>
              <a:rPr lang="zh-CN" altLang="zh-CN" sz="1200" kern="1200" dirty="0" smtClean="0">
                <a:solidFill>
                  <a:schemeClr val="tx1"/>
                </a:solidFill>
                <a:latin typeface="+mn-lt"/>
                <a:ea typeface="+mn-ea"/>
                <a:cs typeface="+mn-cs"/>
              </a:rPr>
              <a:t>核时总吞吐量只有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核的</a:t>
            </a:r>
            <a:r>
              <a:rPr lang="en-US" altLang="zh-CN" sz="1200" kern="1200" dirty="0" smtClean="0">
                <a:solidFill>
                  <a:schemeClr val="tx1"/>
                </a:solidFill>
                <a:latin typeface="+mn-lt"/>
                <a:ea typeface="+mn-ea"/>
                <a:cs typeface="+mn-cs"/>
              </a:rPr>
              <a:t>3%</a:t>
            </a:r>
            <a:r>
              <a:rPr lang="zh-CN" altLang="zh-CN" sz="1200" kern="1200" dirty="0" smtClean="0">
                <a:solidFill>
                  <a:schemeClr val="tx1"/>
                </a:solidFill>
                <a:latin typeface="+mn-lt"/>
                <a:ea typeface="+mn-ea"/>
                <a:cs typeface="+mn-cs"/>
              </a:rPr>
              <a:t>，这是由于文件系统名称</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索引缓存中的</a:t>
            </a:r>
            <a:r>
              <a:rPr lang="en-US" altLang="zh-CN" sz="1200" kern="1200" dirty="0" smtClean="0">
                <a:solidFill>
                  <a:schemeClr val="tx1"/>
                </a:solidFill>
                <a:latin typeface="+mn-lt"/>
                <a:ea typeface="+mn-ea"/>
                <a:cs typeface="+mn-cs"/>
              </a:rPr>
              <a:t>per-entry</a:t>
            </a:r>
            <a:r>
              <a:rPr lang="zh-CN" altLang="zh-CN" sz="1200" kern="1200" dirty="0" smtClean="0">
                <a:solidFill>
                  <a:schemeClr val="tx1"/>
                </a:solidFill>
                <a:latin typeface="+mn-lt"/>
                <a:ea typeface="+mn-ea"/>
                <a:cs typeface="+mn-cs"/>
              </a:rPr>
              <a:t>锁引起的。</a:t>
            </a:r>
            <a:r>
              <a:rPr lang="en-US" altLang="zh-CN" sz="1200" kern="1200" dirty="0" smtClean="0">
                <a:solidFill>
                  <a:schemeClr val="tx1"/>
                </a:solidFill>
                <a:latin typeface="+mn-lt"/>
                <a:ea typeface="+mn-ea"/>
                <a:cs typeface="+mn-cs"/>
              </a:rPr>
              <a:t>MEMPOP</a:t>
            </a:r>
            <a:r>
              <a:rPr lang="zh-CN" altLang="zh-CN" sz="1200" kern="1200" dirty="0" smtClean="0">
                <a:solidFill>
                  <a:schemeClr val="tx1"/>
                </a:solidFill>
                <a:latin typeface="+mn-lt"/>
                <a:ea typeface="+mn-ea"/>
                <a:cs typeface="+mn-cs"/>
              </a:rPr>
              <a:t>性能在</a:t>
            </a:r>
            <a:r>
              <a:rPr lang="en-US" altLang="zh-CN" sz="1200" kern="1200" dirty="0" smtClean="0">
                <a:solidFill>
                  <a:schemeClr val="tx1"/>
                </a:solidFill>
                <a:latin typeface="+mn-lt"/>
                <a:ea typeface="+mn-ea"/>
                <a:cs typeface="+mn-cs"/>
              </a:rPr>
              <a:t>9</a:t>
            </a:r>
            <a:r>
              <a:rPr lang="zh-CN" altLang="zh-CN" sz="1200" kern="1200" dirty="0" smtClean="0">
                <a:solidFill>
                  <a:schemeClr val="tx1"/>
                </a:solidFill>
                <a:latin typeface="+mn-lt"/>
                <a:ea typeface="+mn-ea"/>
                <a:cs typeface="+mn-cs"/>
              </a:rPr>
              <a:t>核时最高之后快速下降然后逐渐变缓，</a:t>
            </a:r>
            <a:r>
              <a:rPr lang="en-US" altLang="zh-CN" sz="1200" kern="1200" dirty="0" smtClean="0">
                <a:solidFill>
                  <a:schemeClr val="tx1"/>
                </a:solidFill>
                <a:latin typeface="+mn-lt"/>
                <a:ea typeface="+mn-ea"/>
                <a:cs typeface="+mn-cs"/>
              </a:rPr>
              <a:t>48</a:t>
            </a:r>
            <a:r>
              <a:rPr lang="zh-CN" altLang="zh-CN" sz="1200" kern="1200" dirty="0" smtClean="0">
                <a:solidFill>
                  <a:schemeClr val="tx1"/>
                </a:solidFill>
                <a:latin typeface="+mn-lt"/>
                <a:ea typeface="+mn-ea"/>
                <a:cs typeface="+mn-cs"/>
              </a:rPr>
              <a:t>核时吞吐量只有</a:t>
            </a:r>
            <a:r>
              <a:rPr lang="en-US" altLang="zh-CN" sz="1200" kern="1200" dirty="0" smtClean="0">
                <a:solidFill>
                  <a:schemeClr val="tx1"/>
                </a:solidFill>
                <a:latin typeface="+mn-lt"/>
                <a:ea typeface="+mn-ea"/>
                <a:cs typeface="+mn-cs"/>
              </a:rPr>
              <a:t>1</a:t>
            </a:r>
            <a:r>
              <a:rPr lang="zh-CN" altLang="zh-CN" sz="1200" kern="1200" dirty="0" smtClean="0">
                <a:solidFill>
                  <a:schemeClr val="tx1"/>
                </a:solidFill>
                <a:latin typeface="+mn-lt"/>
                <a:ea typeface="+mn-ea"/>
                <a:cs typeface="+mn-cs"/>
              </a:rPr>
              <a:t>核时的</a:t>
            </a:r>
            <a:r>
              <a:rPr lang="en-US" altLang="zh-CN" sz="1200" kern="1200" dirty="0" smtClean="0">
                <a:solidFill>
                  <a:schemeClr val="tx1"/>
                </a:solidFill>
                <a:latin typeface="+mn-lt"/>
                <a:ea typeface="+mn-ea"/>
                <a:cs typeface="+mn-cs"/>
              </a:rPr>
              <a:t>35%</a:t>
            </a:r>
            <a:r>
              <a:rPr lang="zh-CN" altLang="zh-CN" sz="1200" kern="1200" dirty="0" smtClean="0">
                <a:solidFill>
                  <a:schemeClr val="tx1"/>
                </a:solidFill>
                <a:latin typeface="+mn-lt"/>
                <a:ea typeface="+mn-ea"/>
                <a:cs typeface="+mn-cs"/>
              </a:rPr>
              <a:t>，原因是非扩展性锁保护了从物理页映射到虚拟内存区域的数据结构。</a:t>
            </a:r>
            <a:r>
              <a:rPr lang="zh-CN" altLang="en-US" dirty="0" smtClean="0"/>
              <a:t> </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首先概述了硬件缓存一致性协议。每个核都包含一个缓存目录，硬件为每个目录均匀分配</a:t>
            </a:r>
            <a:r>
              <a:rPr lang="en-US" altLang="zh-CN" dirty="0" smtClean="0"/>
              <a:t>DRAM</a:t>
            </a:r>
            <a:r>
              <a:rPr lang="zh-CN" altLang="en-US" dirty="0" smtClean="0"/>
              <a:t>中一个区域，目录对它本地</a:t>
            </a:r>
            <a:r>
              <a:rPr lang="en-US" altLang="zh-CN" dirty="0" smtClean="0"/>
              <a:t>DRAM</a:t>
            </a:r>
            <a:r>
              <a:rPr lang="zh-CN" altLang="en-US" dirty="0" smtClean="0"/>
              <a:t>的每个缓存行有一个入口。状态可能为无效、共享、或修改的</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一个核访问一个未缓存的缓存行时，它会发送读取或写入请</a:t>
            </a:r>
            <a:r>
              <a:rPr lang="zh-CN" altLang="en-US" dirty="0" smtClean="0"/>
              <a:t>求到缓</a:t>
            </a:r>
            <a:r>
              <a:rPr lang="zh-CN" altLang="en-US" dirty="0" smtClean="0"/>
              <a:t>存行的目录。依据请求类型和缓存行的状态，目录会发送一些消息给其它所有占有该缓存行的目录。</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此协议的基础上构建了一个用于理解排队自旋锁的性能的模型，该模型能近乎准确的预测之前测试中的崩溃。构建模型需要考虑两种情况，一是没有争用时可以快速获得锁，二是在很多核争用锁时拥有权的转换所花费的时间会显著增加，此外，锁行为变化的确切点取决于锁的使用模式和临界区的长度等参数</a:t>
            </a:r>
            <a:r>
              <a:rPr lang="en-US" altLang="zh-CN" dirty="0" smtClean="0"/>
              <a:t>.</a:t>
            </a:r>
            <a:r>
              <a:rPr lang="zh-CN" altLang="en-US" dirty="0" smtClean="0"/>
              <a:t> 。 为了能精确表示</a:t>
            </a:r>
            <a:r>
              <a:rPr lang="en-US" altLang="zh-CN" dirty="0" smtClean="0"/>
              <a:t>ticket</a:t>
            </a:r>
            <a:r>
              <a:rPr lang="zh-CN" altLang="en-US" dirty="0" smtClean="0"/>
              <a:t>锁的行为，作者提出了一个基于马尔科夫链的排队理论。</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作者通过比较单核上微基准测试得到的实际速度与模型的预测速度，来验证所提出的模型，分别测试了两种情况，一是固定临界区的执行周期而总体执行周期递增，二是临界区占总执行时间的比不变但临界区花费时间递增。测试结果中模型基本与实际速度匹配，表明该模型能准确地捕捉导致 </a:t>
            </a:r>
            <a:r>
              <a:rPr lang="en-US" altLang="zh-CN" dirty="0" smtClean="0"/>
              <a:t>ticket</a:t>
            </a:r>
            <a:r>
              <a:rPr lang="zh-CN" altLang="en-US" dirty="0" smtClean="0"/>
              <a:t>锁性能崩溃的相关因素。但预测速度与测量速度存在一定的差异，即相比实际观测到的崩溃预测结果中崩溃略微平缓，原因是崩溃点附近 </a:t>
            </a:r>
            <a:r>
              <a:rPr lang="en-US" altLang="zh-CN" dirty="0" smtClean="0"/>
              <a:t>ticket</a:t>
            </a:r>
            <a:r>
              <a:rPr lang="zh-CN" altLang="en-US" dirty="0" smtClean="0"/>
              <a:t>锁的性能很不稳定，而模型预测的是平均稳态行为。</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可扩展的锁为每个获取生成一个固定量的缓存丢失从而避免非扩展性锁中存在的崩溃。这些可扩展性锁都维护一个等待队列，其中每个等待的核都自旋于自身的队列条目，不同之处在于每个锁维护队列方式不同</a:t>
            </a:r>
          </a:p>
          <a:p>
            <a:r>
              <a:rPr lang="zh-CN" altLang="en-US" dirty="0" smtClean="0"/>
              <a:t>以及锁定和解锁</a:t>
            </a:r>
            <a:r>
              <a:rPr lang="en-US" altLang="zh-CN" dirty="0" smtClean="0"/>
              <a:t>API</a:t>
            </a:r>
            <a:r>
              <a:rPr lang="zh-CN" altLang="en-US" dirty="0" smtClean="0"/>
              <a:t>的不同</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图 </a:t>
            </a:r>
            <a:r>
              <a:rPr lang="en-US" altLang="zh-CN" dirty="0" smtClean="0"/>
              <a:t>4</a:t>
            </a:r>
            <a:r>
              <a:rPr lang="zh-CN" altLang="en-US" dirty="0" smtClean="0"/>
              <a:t>：不同锁的性能比较 锁后，作者从四个基准方面进行了测试，结果如图 </a:t>
            </a:r>
            <a:r>
              <a:rPr lang="en-US" altLang="zh-CN" dirty="0" smtClean="0"/>
              <a:t>5 </a:t>
            </a:r>
            <a:r>
              <a:rPr lang="zh-CN" altLang="en-US" dirty="0" smtClean="0"/>
              <a:t>所示，用 </a:t>
            </a:r>
            <a:r>
              <a:rPr lang="en-US" altLang="zh-CN" dirty="0" smtClean="0"/>
              <a:t>MCS</a:t>
            </a:r>
            <a:r>
              <a:rPr lang="zh-CN" altLang="en-US" dirty="0" smtClean="0"/>
              <a:t>锁替代</a:t>
            </a:r>
            <a:r>
              <a:rPr lang="en-US" altLang="zh-CN" dirty="0" smtClean="0"/>
              <a:t>ticket </a:t>
            </a:r>
            <a:r>
              <a:rPr lang="zh-CN" altLang="en-US" dirty="0" smtClean="0"/>
              <a:t>锁使性能提高了 </a:t>
            </a:r>
            <a:r>
              <a:rPr lang="en-US" altLang="zh-CN" dirty="0" smtClean="0"/>
              <a:t>3.5 </a:t>
            </a:r>
            <a:r>
              <a:rPr lang="zh-CN" altLang="en-US" dirty="0" smtClean="0"/>
              <a:t>倍甚至特定情况下 </a:t>
            </a:r>
            <a:r>
              <a:rPr lang="en-US" altLang="zh-CN" dirty="0" smtClean="0"/>
              <a:t>16 </a:t>
            </a:r>
            <a:r>
              <a:rPr lang="zh-CN" altLang="en-US" dirty="0" smtClean="0"/>
              <a:t>倍之多。这说明使用可扩展性锁不需要太多代价，且能避免非扩展性锁带来的性能崩溃。</a:t>
            </a:r>
            <a:endParaRPr lang="zh-CN" altLang="en-US" dirty="0"/>
          </a:p>
        </p:txBody>
      </p:sp>
      <p:sp>
        <p:nvSpPr>
          <p:cNvPr id="4" name="灯片编号占位符 3"/>
          <p:cNvSpPr>
            <a:spLocks noGrp="1"/>
          </p:cNvSpPr>
          <p:nvPr>
            <p:ph type="sldNum" sz="quarter" idx="10"/>
          </p:nvPr>
        </p:nvSpPr>
        <p:spPr/>
        <p:txBody>
          <a:bodyPr/>
          <a:lstStyle/>
          <a:p>
            <a:fld id="{82D89D4C-3649-476A-80CA-5CE1B30D69B8}"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43350212-1E58-4D55-B575-00A3EF293C16}" type="datetimeFigureOut">
              <a:rPr lang="zh-CN" altLang="en-US" smtClean="0"/>
              <a:pPr/>
              <a:t>2015-06-16</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E6F93308-9042-4AF8-AB37-B2EB2A99F40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93308-9042-4AF8-AB37-B2EB2A99F40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43350212-1E58-4D55-B575-00A3EF293C16}" type="datetimeFigureOut">
              <a:rPr lang="zh-CN" altLang="en-US" smtClean="0"/>
              <a:pPr/>
              <a:t>2015-06-16</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E6F93308-9042-4AF8-AB37-B2EB2A99F40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43350212-1E58-4D55-B575-00A3EF293C16}" type="datetimeFigureOut">
              <a:rPr lang="zh-CN" altLang="en-US" smtClean="0"/>
              <a:pPr/>
              <a:t>2015-06-16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6F93308-9042-4AF8-AB37-B2EB2A99F40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43350212-1E58-4D55-B575-00A3EF293C16}" type="datetimeFigureOut">
              <a:rPr lang="zh-CN" altLang="en-US" smtClean="0"/>
              <a:pPr/>
              <a:t>2015-06-16</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6F93308-9042-4AF8-AB37-B2EB2A99F40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Non-scalable locks are dangerous</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i="1" dirty="0" smtClean="0"/>
              <a:t>In Proceedings of the Linux Symposium (OLS 2012)</a:t>
            </a:r>
          </a:p>
          <a:p>
            <a:r>
              <a:rPr lang="en-US" altLang="zh-CN" dirty="0" smtClean="0"/>
              <a:t>Silas Boyd-</a:t>
            </a:r>
            <a:r>
              <a:rPr lang="en-US" altLang="zh-CN" dirty="0" err="1" smtClean="0"/>
              <a:t>Wickizer</a:t>
            </a:r>
            <a:r>
              <a:rPr lang="en-US" altLang="zh-CN" dirty="0" smtClean="0"/>
              <a:t>, M. </a:t>
            </a:r>
            <a:r>
              <a:rPr lang="en-US" altLang="zh-CN" dirty="0" err="1" smtClean="0"/>
              <a:t>Frans</a:t>
            </a:r>
            <a:r>
              <a:rPr lang="en-US" altLang="zh-CN" dirty="0" smtClean="0"/>
              <a:t> </a:t>
            </a:r>
            <a:r>
              <a:rPr lang="en-US" altLang="zh-CN" dirty="0" err="1" smtClean="0"/>
              <a:t>Kaashoek</a:t>
            </a:r>
            <a:r>
              <a:rPr lang="en-US" altLang="zh-CN" dirty="0" smtClean="0"/>
              <a:t>, Robert Morris, and </a:t>
            </a:r>
            <a:r>
              <a:rPr lang="en-US" altLang="zh-CN" dirty="0" err="1" smtClean="0"/>
              <a:t>Nickolai</a:t>
            </a:r>
            <a:r>
              <a:rPr lang="en-US" altLang="zh-CN" dirty="0" smtClean="0"/>
              <a:t> </a:t>
            </a:r>
            <a:r>
              <a:rPr lang="en-US" altLang="zh-CN" dirty="0" err="1" smtClean="0"/>
              <a:t>Zeldovich</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Performance model for ticket locks</a:t>
            </a:r>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1691680" y="1772816"/>
            <a:ext cx="5274586" cy="1440160"/>
          </a:xfrm>
          <a:prstGeom prst="rect">
            <a:avLst/>
          </a:prstGeom>
          <a:noFill/>
          <a:ln w="9525">
            <a:noFill/>
            <a:miter lim="800000"/>
            <a:headEnd/>
            <a:tailEnd/>
          </a:ln>
        </p:spPr>
      </p:pic>
      <p:sp>
        <p:nvSpPr>
          <p:cNvPr id="5" name="TextBox 4"/>
          <p:cNvSpPr txBox="1"/>
          <p:nvPr/>
        </p:nvSpPr>
        <p:spPr>
          <a:xfrm>
            <a:off x="432048" y="2996952"/>
            <a:ext cx="8316416" cy="3046988"/>
          </a:xfrm>
          <a:prstGeom prst="rect">
            <a:avLst/>
          </a:prstGeom>
          <a:noFill/>
        </p:spPr>
        <p:txBody>
          <a:bodyPr wrap="square" rtlCol="0">
            <a:spAutoFit/>
          </a:bodyPr>
          <a:lstStyle/>
          <a:p>
            <a:pPr algn="ctr"/>
            <a:r>
              <a:rPr lang="en-US" altLang="zh-CN" sz="1600" dirty="0" smtClean="0"/>
              <a:t>Figure 5: Markov model for a ticket spin lock for n cores. </a:t>
            </a:r>
          </a:p>
          <a:p>
            <a:r>
              <a:rPr lang="en-US" altLang="zh-CN" sz="1600" dirty="0" smtClean="0"/>
              <a:t>State </a:t>
            </a:r>
            <a:r>
              <a:rPr lang="en-US" altLang="zh-CN" sz="1600" dirty="0" err="1" smtClean="0"/>
              <a:t>i</a:t>
            </a:r>
            <a:r>
              <a:rPr lang="en-US" altLang="zh-CN" sz="1600" dirty="0" smtClean="0"/>
              <a:t> represents </a:t>
            </a:r>
            <a:r>
              <a:rPr lang="en-US" altLang="zh-CN" sz="1600" dirty="0" err="1" smtClean="0"/>
              <a:t>i</a:t>
            </a:r>
            <a:r>
              <a:rPr lang="en-US" altLang="zh-CN" sz="1600" dirty="0" smtClean="0"/>
              <a:t> cores holding or waiting for the lock. </a:t>
            </a:r>
            <a:r>
              <a:rPr lang="en-US" altLang="zh-CN" sz="1600" i="1" dirty="0" err="1" smtClean="0"/>
              <a:t>ai</a:t>
            </a:r>
            <a:r>
              <a:rPr lang="en-US" altLang="zh-CN" sz="1600" dirty="0" smtClean="0"/>
              <a:t> is the arrival rate of new cores when there are already I cores contending for the lock. </a:t>
            </a:r>
            <a:r>
              <a:rPr lang="en-US" altLang="zh-CN" sz="1600" i="1" dirty="0" err="1" smtClean="0"/>
              <a:t>si</a:t>
            </a:r>
            <a:r>
              <a:rPr lang="en-US" altLang="zh-CN" sz="1600" dirty="0" smtClean="0"/>
              <a:t> is the service rate when i+1 cores are contending.</a:t>
            </a:r>
          </a:p>
          <a:p>
            <a:endParaRPr lang="en-US" altLang="zh-CN" sz="1600" dirty="0"/>
          </a:p>
          <a:p>
            <a:r>
              <a:rPr lang="en-US" altLang="zh-CN" sz="1600" dirty="0" smtClean="0"/>
              <a:t>the arrival rate:  </a:t>
            </a:r>
            <a:r>
              <a:rPr lang="en-US" altLang="zh-CN" sz="1600" i="1" dirty="0" err="1" smtClean="0"/>
              <a:t>ak</a:t>
            </a:r>
            <a:r>
              <a:rPr lang="en-US" altLang="zh-CN" sz="1600" i="1" dirty="0" smtClean="0"/>
              <a:t> = (</a:t>
            </a:r>
            <a:r>
              <a:rPr lang="en-US" altLang="zh-CN" sz="1600" i="1" dirty="0" err="1" smtClean="0"/>
              <a:t>n−k</a:t>
            </a:r>
            <a:r>
              <a:rPr lang="en-US" altLang="zh-CN" sz="1600" i="1" dirty="0" smtClean="0"/>
              <a:t>)/a   </a:t>
            </a:r>
          </a:p>
          <a:p>
            <a:r>
              <a:rPr lang="en-US" altLang="zh-CN" sz="1600" i="1" dirty="0"/>
              <a:t> </a:t>
            </a:r>
            <a:r>
              <a:rPr lang="en-US" altLang="zh-CN" sz="1600" i="1" dirty="0" smtClean="0"/>
              <a:t>   a</a:t>
            </a:r>
            <a:r>
              <a:rPr lang="en-US" altLang="zh-CN" sz="1600" dirty="0" smtClean="0"/>
              <a:t>-the average time between consecutive lock acquisitions on a single core</a:t>
            </a:r>
          </a:p>
          <a:p>
            <a:endParaRPr lang="en-US" altLang="zh-CN" sz="1600" i="1" dirty="0"/>
          </a:p>
          <a:p>
            <a:r>
              <a:rPr lang="en-US" altLang="zh-CN" sz="1600" dirty="0" smtClean="0"/>
              <a:t>the service rate: </a:t>
            </a:r>
            <a:r>
              <a:rPr lang="en-US" altLang="zh-CN" sz="1600" i="1" dirty="0" err="1" smtClean="0"/>
              <a:t>sk</a:t>
            </a:r>
            <a:r>
              <a:rPr lang="en-US" altLang="zh-CN" sz="1600" i="1" dirty="0" smtClean="0"/>
              <a:t>=1/( s+ck/2)</a:t>
            </a:r>
          </a:p>
          <a:p>
            <a:r>
              <a:rPr lang="en-US" altLang="zh-CN" sz="1600" i="1" dirty="0" smtClean="0"/>
              <a:t>    s- </a:t>
            </a:r>
            <a:r>
              <a:rPr lang="en-US" altLang="zh-CN" sz="1600" dirty="0" smtClean="0"/>
              <a:t>the time spent in the serial section</a:t>
            </a:r>
          </a:p>
          <a:p>
            <a:r>
              <a:rPr lang="en-US" altLang="zh-CN" sz="1600" i="1" dirty="0"/>
              <a:t> </a:t>
            </a:r>
            <a:r>
              <a:rPr lang="en-US" altLang="zh-CN" sz="1600" i="1" dirty="0" smtClean="0"/>
              <a:t>   c</a:t>
            </a:r>
            <a:r>
              <a:rPr lang="en-US" altLang="zh-CN" sz="1600" dirty="0" smtClean="0"/>
              <a:t>- the time taken by the home directory to respond to a cache line request</a:t>
            </a:r>
          </a:p>
          <a:p>
            <a:endParaRPr lang="zh-CN"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Performance model for ticket locks</a:t>
            </a:r>
            <a:endParaRPr lang="en-US" altLang="zh-CN" sz="1600" i="1" dirty="0" smtClean="0"/>
          </a:p>
          <a:p>
            <a:endParaRPr lang="en-US" altLang="zh-CN" sz="1600" i="1" dirty="0" smtClean="0"/>
          </a:p>
          <a:p>
            <a:r>
              <a:rPr lang="en-US" altLang="zh-CN" sz="1600" i="1" dirty="0" smtClean="0"/>
              <a:t>P0, . . . ,</a:t>
            </a:r>
            <a:r>
              <a:rPr lang="en-US" altLang="zh-CN" sz="1600" i="1" dirty="0" err="1" smtClean="0"/>
              <a:t>Pn</a:t>
            </a:r>
            <a:r>
              <a:rPr lang="en-US" altLang="zh-CN" sz="1600" i="1" dirty="0" smtClean="0"/>
              <a:t>- </a:t>
            </a:r>
            <a:r>
              <a:rPr lang="en-US" altLang="zh-CN" sz="1600" dirty="0" smtClean="0"/>
              <a:t>the steady-state probabilities of the lock being in states 0 through n respectively.</a:t>
            </a:r>
          </a:p>
          <a:p>
            <a:r>
              <a:rPr lang="en-US" altLang="zh-CN" sz="1600" dirty="0" smtClean="0"/>
              <a:t>Steady state means that the transition rates balance: </a:t>
            </a:r>
            <a:r>
              <a:rPr lang="en-US" altLang="zh-CN" sz="1600" i="1" dirty="0" err="1" smtClean="0"/>
              <a:t>Pk</a:t>
            </a:r>
            <a:r>
              <a:rPr lang="en-US" altLang="zh-CN" sz="1600" i="1" dirty="0" smtClean="0"/>
              <a:t> · </a:t>
            </a:r>
            <a:r>
              <a:rPr lang="en-US" altLang="zh-CN" sz="1600" i="1" dirty="0" err="1" smtClean="0"/>
              <a:t>ak</a:t>
            </a:r>
            <a:r>
              <a:rPr lang="en-US" altLang="zh-CN" sz="1600" i="1" dirty="0" smtClean="0"/>
              <a:t> = Pk+1 · sk</a:t>
            </a:r>
            <a:r>
              <a:rPr lang="en-US" altLang="zh-CN" sz="1600" dirty="0" smtClean="0"/>
              <a:t>.</a:t>
            </a:r>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endParaRPr lang="en-US" altLang="zh-CN" sz="1600" dirty="0" smtClean="0"/>
          </a:p>
          <a:p>
            <a:r>
              <a:rPr lang="en-US" altLang="zh-CN" sz="1600" dirty="0" smtClean="0"/>
              <a:t> the average number of waiting (idle) core:</a:t>
            </a:r>
          </a:p>
          <a:p>
            <a:r>
              <a:rPr lang="en-US" altLang="zh-CN" sz="1600" dirty="0" smtClean="0"/>
              <a:t>the speedup achieved in the presence of this lock and serial section can be computed as </a:t>
            </a:r>
            <a:r>
              <a:rPr lang="en-US" altLang="zh-CN" sz="1600" i="1" dirty="0" err="1" smtClean="0"/>
              <a:t>n−w</a:t>
            </a:r>
            <a:r>
              <a:rPr lang="en-US" altLang="zh-CN" sz="1600" dirty="0" smtClean="0"/>
              <a:t>, since on average that many cores are doing useful work, while w cores are spinning.</a:t>
            </a:r>
            <a:endParaRPr lang="zh-CN" altLang="en-US" sz="1600" dirty="0"/>
          </a:p>
        </p:txBody>
      </p:sp>
      <p:pic>
        <p:nvPicPr>
          <p:cNvPr id="5122" name="Picture 2"/>
          <p:cNvPicPr>
            <a:picLocks noChangeAspect="1" noChangeArrowheads="1"/>
          </p:cNvPicPr>
          <p:nvPr/>
        </p:nvPicPr>
        <p:blipFill>
          <a:blip r:embed="rId2" cstate="print"/>
          <a:srcRect/>
          <a:stretch>
            <a:fillRect/>
          </a:stretch>
        </p:blipFill>
        <p:spPr bwMode="auto">
          <a:xfrm>
            <a:off x="2771800" y="2924944"/>
            <a:ext cx="3403058" cy="1609328"/>
          </a:xfrm>
          <a:prstGeom prst="rect">
            <a:avLst/>
          </a:prstGeom>
          <a:noFill/>
          <a:ln w="9525">
            <a:noFill/>
            <a:miter lim="800000"/>
            <a:headEnd/>
            <a:tailEnd/>
          </a:ln>
        </p:spPr>
      </p:pic>
      <p:pic>
        <p:nvPicPr>
          <p:cNvPr id="5125" name="Picture 5"/>
          <p:cNvPicPr>
            <a:picLocks noChangeAspect="1" noChangeArrowheads="1"/>
          </p:cNvPicPr>
          <p:nvPr/>
        </p:nvPicPr>
        <p:blipFill>
          <a:blip r:embed="rId3" cstate="print"/>
          <a:srcRect/>
          <a:stretch>
            <a:fillRect/>
          </a:stretch>
        </p:blipFill>
        <p:spPr bwMode="auto">
          <a:xfrm>
            <a:off x="5220072" y="4797152"/>
            <a:ext cx="1676186" cy="31759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Validating the model</a:t>
            </a:r>
          </a:p>
          <a:p>
            <a:pPr>
              <a:buFont typeface="Wingdings" pitchFamily="2" charset="2"/>
              <a:buChar char="u"/>
            </a:pPr>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323528" y="1916832"/>
            <a:ext cx="4211960" cy="360040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4499992" y="1916832"/>
            <a:ext cx="4392488" cy="3528392"/>
          </a:xfrm>
          <a:prstGeom prst="rect">
            <a:avLst/>
          </a:prstGeom>
          <a:noFill/>
          <a:ln w="9525">
            <a:noFill/>
            <a:miter lim="800000"/>
            <a:headEnd/>
            <a:tailEnd/>
          </a:ln>
        </p:spPr>
      </p:pic>
      <p:sp>
        <p:nvSpPr>
          <p:cNvPr id="6" name="TextBox 5"/>
          <p:cNvSpPr txBox="1"/>
          <p:nvPr/>
        </p:nvSpPr>
        <p:spPr>
          <a:xfrm>
            <a:off x="179512" y="5355793"/>
            <a:ext cx="4427984" cy="1169551"/>
          </a:xfrm>
          <a:prstGeom prst="rect">
            <a:avLst/>
          </a:prstGeom>
          <a:noFill/>
        </p:spPr>
        <p:txBody>
          <a:bodyPr wrap="square" rtlCol="0">
            <a:spAutoFit/>
          </a:bodyPr>
          <a:lstStyle/>
          <a:p>
            <a:pPr algn="ctr"/>
            <a:r>
              <a:rPr lang="en-US" altLang="zh-CN" sz="1400" dirty="0" smtClean="0"/>
              <a:t>Figure 6: Predicted and actual performance of ticket spin locks with a 400-cycle serial section, for a </a:t>
            </a:r>
            <a:r>
              <a:rPr lang="en-US" altLang="zh-CN" sz="1400" dirty="0" err="1" smtClean="0"/>
              <a:t>microbenchmark</a:t>
            </a:r>
            <a:r>
              <a:rPr lang="en-US" altLang="zh-CN" sz="1400" dirty="0" smtClean="0"/>
              <a:t> where the serial section accounts for a range of fractions of the overall execution time on one core.</a:t>
            </a:r>
            <a:endParaRPr lang="zh-CN" altLang="en-US" sz="1400" dirty="0"/>
          </a:p>
        </p:txBody>
      </p:sp>
      <p:sp>
        <p:nvSpPr>
          <p:cNvPr id="7" name="TextBox 6"/>
          <p:cNvSpPr txBox="1"/>
          <p:nvPr/>
        </p:nvSpPr>
        <p:spPr>
          <a:xfrm>
            <a:off x="4716016" y="5445224"/>
            <a:ext cx="4427984" cy="1169551"/>
          </a:xfrm>
          <a:prstGeom prst="rect">
            <a:avLst/>
          </a:prstGeom>
          <a:noFill/>
        </p:spPr>
        <p:txBody>
          <a:bodyPr wrap="square" rtlCol="0">
            <a:spAutoFit/>
          </a:bodyPr>
          <a:lstStyle/>
          <a:p>
            <a:pPr algn="ctr"/>
            <a:r>
              <a:rPr lang="en-US" altLang="zh-CN" sz="1400" dirty="0" smtClean="0"/>
              <a:t>Figure 7: Predicted and actual performance for a </a:t>
            </a:r>
            <a:r>
              <a:rPr lang="en-US" altLang="zh-CN" sz="1400" dirty="0" err="1" smtClean="0"/>
              <a:t>microbenchmark</a:t>
            </a:r>
            <a:r>
              <a:rPr lang="en-US" altLang="zh-CN" sz="1400" dirty="0" smtClean="0"/>
              <a:t> where the critical section  accounts for 2% of the execution time on one core, but with varying execution time for each invocation of the serial section.</a:t>
            </a:r>
            <a:endParaRPr lang="zh-CN"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a:xfrm>
            <a:off x="323528" y="1219200"/>
            <a:ext cx="8820472" cy="4937760"/>
          </a:xfrm>
        </p:spPr>
        <p:txBody>
          <a:bodyPr/>
          <a:lstStyle/>
          <a:p>
            <a:pPr>
              <a:buFont typeface="Wingdings" pitchFamily="2" charset="2"/>
              <a:buChar char="u"/>
            </a:pPr>
            <a:r>
              <a:rPr lang="en-US" altLang="zh-CN" dirty="0" smtClean="0"/>
              <a:t>Implications of model results</a:t>
            </a:r>
          </a:p>
          <a:p>
            <a:pPr>
              <a:buNone/>
            </a:pPr>
            <a:r>
              <a:rPr lang="en-US" altLang="zh-CN" sz="2000" dirty="0" smtClean="0"/>
              <a:t>   </a:t>
            </a:r>
          </a:p>
          <a:p>
            <a:pPr>
              <a:buNone/>
            </a:pPr>
            <a:r>
              <a:rPr lang="en-US" altLang="zh-CN" sz="2000" dirty="0" smtClean="0"/>
              <a:t>   The behavior predicted by the model has several important implications:</a:t>
            </a:r>
          </a:p>
          <a:p>
            <a:pPr>
              <a:buFont typeface="Arial" pitchFamily="34" charset="0"/>
              <a:buChar char="•"/>
            </a:pPr>
            <a:r>
              <a:rPr lang="en-US" altLang="zh-CN" sz="1800" dirty="0" smtClean="0"/>
              <a:t>First, the rapid collapse of ticket locks is an inherent property of their design, rather than a performance problem with the experimental hardware.</a:t>
            </a:r>
          </a:p>
          <a:p>
            <a:pPr>
              <a:buFont typeface="Arial" pitchFamily="34" charset="0"/>
              <a:buChar char="•"/>
            </a:pPr>
            <a:r>
              <a:rPr lang="en-US" altLang="zh-CN" sz="1800" dirty="0" smtClean="0"/>
              <a:t>Second, the collapse of the ticket lock only occurs for short serial sections.</a:t>
            </a:r>
          </a:p>
          <a:p>
            <a:pPr>
              <a:buFont typeface="Arial" pitchFamily="34" charset="0"/>
              <a:buChar char="•"/>
            </a:pPr>
            <a:r>
              <a:rPr lang="en-US" altLang="zh-CN" sz="1800" dirty="0" smtClean="0"/>
              <a:t>Third, the collapse of the ticket lock prevents the application from reaching the maximum performance predicted by Amdahl’s law (for short serial sections). </a:t>
            </a: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Which scalable lock?</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Scalable locks</a:t>
            </a:r>
          </a:p>
          <a:p>
            <a:pPr>
              <a:buFont typeface="Wingdings" pitchFamily="2" charset="2"/>
              <a:buChar char="u"/>
            </a:pPr>
            <a:endParaRPr lang="en-US" altLang="zh-CN" dirty="0" smtClean="0"/>
          </a:p>
          <a:p>
            <a:pPr>
              <a:buFont typeface="Arial" pitchFamily="34" charset="0"/>
              <a:buChar char="•"/>
            </a:pPr>
            <a:r>
              <a:rPr lang="en-US" altLang="zh-CN" sz="2000" dirty="0" smtClean="0"/>
              <a:t>MCS lock </a:t>
            </a:r>
            <a:r>
              <a:rPr lang="zh-CN" altLang="en-US" sz="2000" dirty="0" smtClean="0"/>
              <a:t>、</a:t>
            </a:r>
            <a:r>
              <a:rPr lang="en-US" altLang="zh-CN" sz="2000" dirty="0" smtClean="0"/>
              <a:t>K42 lock </a:t>
            </a:r>
            <a:r>
              <a:rPr lang="zh-CN" altLang="en-US" sz="2000" dirty="0" smtClean="0"/>
              <a:t>、</a:t>
            </a:r>
            <a:r>
              <a:rPr lang="en-US" altLang="zh-CN" sz="2000" dirty="0" smtClean="0"/>
              <a:t>CLH lock</a:t>
            </a:r>
            <a:r>
              <a:rPr lang="zh-CN" altLang="en-US" sz="2000" dirty="0" smtClean="0"/>
              <a:t>、</a:t>
            </a:r>
            <a:r>
              <a:rPr lang="en-US" altLang="zh-CN" sz="2000" dirty="0" smtClean="0"/>
              <a:t>HCLH lock</a:t>
            </a:r>
            <a:endParaRPr lang="zh-CN" altLang="en-US" sz="2000" dirty="0"/>
          </a:p>
        </p:txBody>
      </p:sp>
      <p:pic>
        <p:nvPicPr>
          <p:cNvPr id="7170" name="Picture 2"/>
          <p:cNvPicPr>
            <a:picLocks noChangeAspect="1" noChangeArrowheads="1"/>
          </p:cNvPicPr>
          <p:nvPr/>
        </p:nvPicPr>
        <p:blipFill>
          <a:blip r:embed="rId3" cstate="print"/>
          <a:srcRect/>
          <a:stretch>
            <a:fillRect/>
          </a:stretch>
        </p:blipFill>
        <p:spPr bwMode="auto">
          <a:xfrm>
            <a:off x="0" y="2780928"/>
            <a:ext cx="4644008" cy="3091257"/>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788024" y="3068960"/>
            <a:ext cx="3906576" cy="1872208"/>
          </a:xfrm>
          <a:prstGeom prst="rect">
            <a:avLst/>
          </a:prstGeom>
          <a:noFill/>
          <a:ln w="9525">
            <a:noFill/>
            <a:miter lim="800000"/>
            <a:headEnd/>
            <a:tailEnd/>
          </a:ln>
        </p:spPr>
      </p:pic>
      <p:sp>
        <p:nvSpPr>
          <p:cNvPr id="6" name="TextBox 5"/>
          <p:cNvSpPr txBox="1"/>
          <p:nvPr/>
        </p:nvSpPr>
        <p:spPr>
          <a:xfrm>
            <a:off x="288032" y="5805264"/>
            <a:ext cx="4427984" cy="523220"/>
          </a:xfrm>
          <a:prstGeom prst="rect">
            <a:avLst/>
          </a:prstGeom>
          <a:noFill/>
        </p:spPr>
        <p:txBody>
          <a:bodyPr wrap="square" rtlCol="0">
            <a:spAutoFit/>
          </a:bodyPr>
          <a:lstStyle/>
          <a:p>
            <a:pPr algn="ctr"/>
            <a:r>
              <a:rPr lang="en-US" altLang="zh-CN" sz="1400" dirty="0" smtClean="0"/>
              <a:t>Figure 8: Throughput for cores acquiring and releasing a shared lock.</a:t>
            </a:r>
            <a:endParaRPr lang="zh-CN" altLang="en-US" sz="1400" dirty="0"/>
          </a:p>
        </p:txBody>
      </p:sp>
      <p:sp>
        <p:nvSpPr>
          <p:cNvPr id="8" name="TextBox 7"/>
          <p:cNvSpPr txBox="1"/>
          <p:nvPr/>
        </p:nvSpPr>
        <p:spPr>
          <a:xfrm>
            <a:off x="4572000" y="5157192"/>
            <a:ext cx="4392488" cy="1169551"/>
          </a:xfrm>
          <a:prstGeom prst="rect">
            <a:avLst/>
          </a:prstGeom>
          <a:noFill/>
        </p:spPr>
        <p:txBody>
          <a:bodyPr wrap="square" rtlCol="0">
            <a:spAutoFit/>
          </a:bodyPr>
          <a:lstStyle/>
          <a:p>
            <a:pPr algn="ctr"/>
            <a:r>
              <a:rPr lang="en-US" altLang="zh-CN" sz="1400" dirty="0" smtClean="0"/>
              <a:t>Figure 9: Performance of acquiring and releasing an MCS lock, a CLH lock, and a ticket lock. </a:t>
            </a:r>
          </a:p>
          <a:p>
            <a:pPr algn="ctr"/>
            <a:r>
              <a:rPr lang="en-US" altLang="zh-CN" sz="1400" dirty="0" smtClean="0"/>
              <a:t>Single acquire and release are measurements for one core. Shared acquire is the time for a core to acquire a lock recently released by another core.</a:t>
            </a:r>
            <a:endParaRPr lang="zh-CN" alt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Using MCS locks in Linux</a:t>
            </a:r>
            <a:endParaRPr lang="zh-CN" altLang="en-US" dirty="0"/>
          </a:p>
        </p:txBody>
      </p:sp>
      <p:pic>
        <p:nvPicPr>
          <p:cNvPr id="8194" name="Picture 2"/>
          <p:cNvPicPr>
            <a:picLocks noGrp="1" noChangeAspect="1" noChangeArrowheads="1"/>
          </p:cNvPicPr>
          <p:nvPr>
            <p:ph sz="quarter" idx="1"/>
          </p:nvPr>
        </p:nvPicPr>
        <p:blipFill>
          <a:blip r:embed="rId3" cstate="print"/>
          <a:srcRect/>
          <a:stretch>
            <a:fillRect/>
          </a:stretch>
        </p:blipFill>
        <p:spPr bwMode="auto">
          <a:xfrm>
            <a:off x="899592" y="1198168"/>
            <a:ext cx="7200800" cy="4895128"/>
          </a:xfrm>
          <a:prstGeom prst="rect">
            <a:avLst/>
          </a:prstGeom>
          <a:noFill/>
          <a:ln w="9525">
            <a:noFill/>
            <a:miter lim="800000"/>
            <a:headEnd/>
            <a:tailEnd/>
          </a:ln>
        </p:spPr>
      </p:pic>
      <p:sp>
        <p:nvSpPr>
          <p:cNvPr id="5" name="TextBox 4"/>
          <p:cNvSpPr txBox="1"/>
          <p:nvPr/>
        </p:nvSpPr>
        <p:spPr>
          <a:xfrm>
            <a:off x="576064" y="6073551"/>
            <a:ext cx="7884368" cy="307777"/>
          </a:xfrm>
          <a:prstGeom prst="rect">
            <a:avLst/>
          </a:prstGeom>
          <a:noFill/>
        </p:spPr>
        <p:txBody>
          <a:bodyPr wrap="square" rtlCol="0">
            <a:spAutoFit/>
          </a:bodyPr>
          <a:lstStyle/>
          <a:p>
            <a:pPr algn="ctr"/>
            <a:r>
              <a:rPr lang="en-US" altLang="zh-CN" sz="1400" dirty="0" smtClean="0"/>
              <a:t>Figure 10: Performance of benchmarks using ticket locks and MCS locks.</a:t>
            </a:r>
            <a:endParaRPr lang="zh-CN" alt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sz="quarter" idx="1"/>
          </p:nvPr>
        </p:nvSpPr>
        <p:spPr>
          <a:xfrm>
            <a:off x="205680" y="1196752"/>
            <a:ext cx="8686800" cy="4937760"/>
          </a:xfrm>
        </p:spPr>
        <p:txBody>
          <a:bodyPr>
            <a:normAutofit/>
          </a:bodyPr>
          <a:lstStyle/>
          <a:p>
            <a:r>
              <a:rPr lang="en-US" altLang="zh-CN" sz="1800" dirty="0" smtClean="0"/>
              <a:t>The main contribution of this paper is amplifying the conclusion from previous work that non-scalable locks have risks: not only do they have poor performance, but they can cause collapse of overall system performance.</a:t>
            </a:r>
          </a:p>
          <a:p>
            <a:endParaRPr lang="en-US" altLang="zh-CN" sz="1800" dirty="0" smtClean="0"/>
          </a:p>
          <a:p>
            <a:pPr>
              <a:buFont typeface="Arial" pitchFamily="34" charset="0"/>
              <a:buChar char="•"/>
            </a:pPr>
            <a:r>
              <a:rPr lang="en-US" altLang="zh-CN" sz="1800" dirty="0" smtClean="0"/>
              <a:t>First, this paper demonstrated that the poor performance of non-scalable locks can cause performance collapse for real workloads, even if the spin lock is protecting a very short critical section in the kernel.</a:t>
            </a:r>
          </a:p>
          <a:p>
            <a:pPr>
              <a:buFont typeface="Arial" pitchFamily="34" charset="0"/>
              <a:buChar char="•"/>
            </a:pPr>
            <a:r>
              <a:rPr lang="en-US" altLang="zh-CN" sz="1800" dirty="0" smtClean="0"/>
              <a:t>Second, the paper proposed a single comprehensive model for the behavior of non-scalable spin locks that fully captures all regimes of operation, unlike previous models.</a:t>
            </a:r>
          </a:p>
          <a:p>
            <a:pPr>
              <a:buFont typeface="Arial" pitchFamily="34" charset="0"/>
              <a:buChar char="•"/>
            </a:pPr>
            <a:r>
              <a:rPr lang="en-US" altLang="zh-CN" sz="1800" dirty="0" smtClean="0"/>
              <a:t>Third, the author confirmed on modern x86-based </a:t>
            </a:r>
            <a:r>
              <a:rPr lang="en-US" altLang="zh-CN" sz="1800" dirty="0" err="1" smtClean="0"/>
              <a:t>multicore</a:t>
            </a:r>
            <a:r>
              <a:rPr lang="en-US" altLang="zh-CN" sz="1800" dirty="0" smtClean="0"/>
              <a:t> processors that MCS locks can improve maximum scalability without decreasing performance, and conclude that the scaling and performance benefits of the different types of scalable locks is small.</a:t>
            </a:r>
            <a:endParaRPr lang="zh-CN" alt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pPr algn="ctr"/>
            <a:r>
              <a:rPr lang="en-US" altLang="zh-CN" dirty="0" smtClean="0"/>
              <a:t>Thanks!</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endParaRPr lang="en-US" altLang="zh-CN" dirty="0" smtClean="0"/>
          </a:p>
          <a:p>
            <a:pPr>
              <a:buFont typeface="Wingdings" pitchFamily="2" charset="2"/>
              <a:buChar char="u"/>
            </a:pPr>
            <a:r>
              <a:rPr lang="en-US" altLang="zh-CN" dirty="0" smtClean="0"/>
              <a:t>Introduction</a:t>
            </a:r>
          </a:p>
          <a:p>
            <a:pPr>
              <a:buFont typeface="Wingdings" pitchFamily="2" charset="2"/>
              <a:buChar char="u"/>
            </a:pPr>
            <a:r>
              <a:rPr lang="en-US" altLang="zh-CN" dirty="0" smtClean="0"/>
              <a:t>Are non-scalable locks a problem?</a:t>
            </a:r>
          </a:p>
          <a:p>
            <a:pPr>
              <a:buFont typeface="Wingdings" pitchFamily="2" charset="2"/>
              <a:buChar char="u"/>
            </a:pPr>
            <a:r>
              <a:rPr lang="en-US" altLang="zh-CN" dirty="0" smtClean="0"/>
              <a:t>Model</a:t>
            </a:r>
          </a:p>
          <a:p>
            <a:pPr>
              <a:buFont typeface="Wingdings" pitchFamily="2" charset="2"/>
              <a:buChar char="u"/>
            </a:pPr>
            <a:r>
              <a:rPr lang="en-US" altLang="zh-CN" dirty="0" smtClean="0"/>
              <a:t>Which scalable lock?</a:t>
            </a:r>
          </a:p>
          <a:p>
            <a:pPr>
              <a:buFont typeface="Wingdings" pitchFamily="2" charset="2"/>
              <a:buChar char="u"/>
            </a:pPr>
            <a:r>
              <a:rPr lang="en-US" altLang="zh-CN" dirty="0" smtClean="0"/>
              <a:t>Using MCS locks in Linux</a:t>
            </a:r>
          </a:p>
          <a:p>
            <a:pPr>
              <a:buFont typeface="Wingdings" pitchFamily="2" charset="2"/>
              <a:buChar char="u"/>
            </a:pPr>
            <a:r>
              <a:rPr lang="en-US" altLang="zh-CN" dirty="0" smtClean="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sz="quarter" idx="1"/>
          </p:nvPr>
        </p:nvSpPr>
        <p:spPr>
          <a:xfrm>
            <a:off x="251520" y="1196752"/>
            <a:ext cx="8712968" cy="5256584"/>
          </a:xfrm>
        </p:spPr>
        <p:txBody>
          <a:bodyPr>
            <a:normAutofit fontScale="92500" lnSpcReduction="10000"/>
          </a:bodyPr>
          <a:lstStyle/>
          <a:p>
            <a:pPr>
              <a:spcAft>
                <a:spcPts val="600"/>
              </a:spcAft>
              <a:buFont typeface="Arial" pitchFamily="34" charset="0"/>
              <a:buChar char="•"/>
            </a:pPr>
            <a:r>
              <a:rPr lang="en-US" altLang="zh-CN" sz="1900" dirty="0" smtClean="0"/>
              <a:t>It is well known that non-scalable locks, such as simple spin locks, have poor performance when highly contended.</a:t>
            </a:r>
          </a:p>
          <a:p>
            <a:pPr>
              <a:spcAft>
                <a:spcPts val="600"/>
              </a:spcAft>
              <a:buFont typeface="Arial" pitchFamily="34" charset="0"/>
              <a:buChar char="•"/>
            </a:pPr>
            <a:r>
              <a:rPr lang="en-US" altLang="zh-CN" sz="1900" dirty="0" smtClean="0"/>
              <a:t>It is also the case that many systems collapses suddenly due to non-scalable locks, while the offending critical sections are often tiny.</a:t>
            </a:r>
          </a:p>
          <a:p>
            <a:pPr>
              <a:spcAft>
                <a:spcPts val="600"/>
              </a:spcAft>
              <a:buFont typeface="Arial" pitchFamily="34" charset="0"/>
              <a:buChar char="•"/>
            </a:pPr>
            <a:r>
              <a:rPr lang="en-US" altLang="zh-CN" sz="1900" dirty="0" smtClean="0"/>
              <a:t>This paper argues that non-scalable locks are dangerous.</a:t>
            </a:r>
          </a:p>
          <a:p>
            <a:pPr>
              <a:spcAft>
                <a:spcPts val="600"/>
              </a:spcAft>
              <a:buFont typeface="Arial" pitchFamily="34" charset="0"/>
              <a:buChar char="•"/>
            </a:pPr>
            <a:r>
              <a:rPr lang="en-US" altLang="zh-CN" sz="1900" dirty="0" smtClean="0"/>
              <a:t>One piece of the argument is that non-scalable locks can seriously degrade overall performance, which is likely occur in real systems.</a:t>
            </a:r>
          </a:p>
          <a:p>
            <a:pPr>
              <a:spcAft>
                <a:spcPts val="600"/>
              </a:spcAft>
              <a:buFont typeface="Arial" pitchFamily="34" charset="0"/>
              <a:buChar char="•"/>
            </a:pPr>
            <a:r>
              <a:rPr lang="en-US" altLang="zh-CN" sz="1900" dirty="0" smtClean="0"/>
              <a:t>Another piece of the argument is that the onset of performance collapse can be sudden as cores are added.</a:t>
            </a:r>
          </a:p>
          <a:p>
            <a:pPr>
              <a:spcAft>
                <a:spcPts val="600"/>
              </a:spcAft>
              <a:buFont typeface="Arial" pitchFamily="34" charset="0"/>
              <a:buChar char="•"/>
            </a:pPr>
            <a:r>
              <a:rPr lang="en-US" altLang="zh-CN" sz="1900" dirty="0" smtClean="0"/>
              <a:t>A third element of the argument is that critical sections which appear to the eye to be very short, perhaps only a few instructions, can nevertheless trigger performance collapses. </a:t>
            </a:r>
          </a:p>
          <a:p>
            <a:pPr>
              <a:spcAft>
                <a:spcPts val="600"/>
              </a:spcAft>
              <a:buFont typeface="Arial" pitchFamily="34" charset="0"/>
              <a:buChar char="•"/>
            </a:pPr>
            <a:r>
              <a:rPr lang="en-US" altLang="zh-CN" sz="1900" dirty="0" smtClean="0"/>
              <a:t>The paper presents a predictive model of non-scalable lock performance that explains these phenomenon.</a:t>
            </a:r>
          </a:p>
          <a:p>
            <a:pPr>
              <a:spcAft>
                <a:spcPts val="600"/>
              </a:spcAft>
              <a:buFont typeface="Arial" pitchFamily="34" charset="0"/>
              <a:buChar char="•"/>
            </a:pPr>
            <a:r>
              <a:rPr lang="en-US" altLang="zh-CN" sz="1900" dirty="0" smtClean="0"/>
              <a:t>Naturally, one should use scalable locks, particularly in operating system kernels where the workloads and levels of contention are hard to control.</a:t>
            </a:r>
          </a:p>
          <a:p>
            <a:pPr>
              <a:buFont typeface="Arial" pitchFamily="34" charset="0"/>
              <a:buChar char="•"/>
            </a:pPr>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Are non-scalable locks a problem?</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How non-scalable locks work</a:t>
            </a:r>
          </a:p>
          <a:p>
            <a:pPr>
              <a:buFont typeface="Wingdings" pitchFamily="2" charset="2"/>
              <a:buChar char="u"/>
            </a:pP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683569" y="1844824"/>
            <a:ext cx="4680520" cy="3816424"/>
          </a:xfrm>
          <a:prstGeom prst="rect">
            <a:avLst/>
          </a:prstGeom>
          <a:noFill/>
          <a:ln w="9525">
            <a:noFill/>
            <a:miter lim="800000"/>
            <a:headEnd/>
            <a:tailEnd/>
          </a:ln>
        </p:spPr>
      </p:pic>
      <p:sp>
        <p:nvSpPr>
          <p:cNvPr id="6" name="TextBox 5"/>
          <p:cNvSpPr txBox="1"/>
          <p:nvPr/>
        </p:nvSpPr>
        <p:spPr>
          <a:xfrm>
            <a:off x="611560" y="5661248"/>
            <a:ext cx="4824536" cy="338554"/>
          </a:xfrm>
          <a:prstGeom prst="rect">
            <a:avLst/>
          </a:prstGeom>
          <a:noFill/>
        </p:spPr>
        <p:txBody>
          <a:bodyPr wrap="square" rtlCol="0">
            <a:spAutoFit/>
          </a:bodyPr>
          <a:lstStyle/>
          <a:p>
            <a:pPr algn="ctr"/>
            <a:r>
              <a:rPr lang="en-US" altLang="zh-CN" sz="1600" dirty="0" smtClean="0"/>
              <a:t>Figure 1: </a:t>
            </a:r>
            <a:r>
              <a:rPr lang="en-US" altLang="zh-CN" sz="1600" dirty="0" err="1" smtClean="0"/>
              <a:t>Pseudocode</a:t>
            </a:r>
            <a:r>
              <a:rPr lang="en-US" altLang="zh-CN" sz="1600" dirty="0" smtClean="0"/>
              <a:t> for ticket locks in Linux.</a:t>
            </a:r>
            <a:endParaRPr lang="zh-CN" altLang="en-US" sz="1600" dirty="0"/>
          </a:p>
        </p:txBody>
      </p:sp>
      <p:sp>
        <p:nvSpPr>
          <p:cNvPr id="7" name="TextBox 6"/>
          <p:cNvSpPr txBox="1"/>
          <p:nvPr/>
        </p:nvSpPr>
        <p:spPr>
          <a:xfrm>
            <a:off x="5940152" y="4005064"/>
            <a:ext cx="2880320" cy="1077218"/>
          </a:xfrm>
          <a:prstGeom prst="rect">
            <a:avLst/>
          </a:prstGeom>
          <a:noFill/>
        </p:spPr>
        <p:txBody>
          <a:bodyPr wrap="square" rtlCol="0">
            <a:spAutoFit/>
          </a:bodyPr>
          <a:lstStyle/>
          <a:p>
            <a:r>
              <a:rPr lang="en-US" altLang="zh-CN" sz="1600" dirty="0" smtClean="0"/>
              <a:t>The lock has two fields:</a:t>
            </a:r>
            <a:endParaRPr lang="en-US" altLang="zh-CN" sz="1600" dirty="0"/>
          </a:p>
          <a:p>
            <a:r>
              <a:rPr lang="en-US" altLang="zh-CN" sz="1600" i="1" dirty="0" smtClean="0"/>
              <a:t>  current_ticket</a:t>
            </a:r>
          </a:p>
          <a:p>
            <a:r>
              <a:rPr lang="en-US" altLang="zh-CN" sz="1600" i="1" dirty="0" smtClean="0"/>
              <a:t>  next_ticket</a:t>
            </a:r>
          </a:p>
          <a:p>
            <a:endParaRPr lang="zh-CN" altLang="en-US" sz="16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Are non-scalable locks a problem?</a:t>
            </a:r>
            <a:endParaRPr lang="zh-CN" altLang="en-US" dirty="0"/>
          </a:p>
        </p:txBody>
      </p:sp>
      <p:sp>
        <p:nvSpPr>
          <p:cNvPr id="3" name="内容占位符 2"/>
          <p:cNvSpPr>
            <a:spLocks noGrp="1"/>
          </p:cNvSpPr>
          <p:nvPr>
            <p:ph sz="quarter" idx="1"/>
          </p:nvPr>
        </p:nvSpPr>
        <p:spPr>
          <a:xfrm>
            <a:off x="457200" y="1219200"/>
            <a:ext cx="8507288" cy="4937760"/>
          </a:xfrm>
        </p:spPr>
        <p:txBody>
          <a:bodyPr>
            <a:normAutofit/>
          </a:bodyPr>
          <a:lstStyle/>
          <a:p>
            <a:pPr>
              <a:buFont typeface="Wingdings" pitchFamily="2" charset="2"/>
              <a:buChar char="u"/>
            </a:pPr>
            <a:r>
              <a:rPr lang="en-US" altLang="zh-CN" dirty="0" smtClean="0"/>
              <a:t>Benchmarks</a:t>
            </a:r>
          </a:p>
          <a:p>
            <a:pPr>
              <a:buFont typeface="Arial" pitchFamily="34" charset="0"/>
              <a:buChar char="•"/>
            </a:pPr>
            <a:r>
              <a:rPr lang="en-US" altLang="zh-CN" sz="1800" b="1" dirty="0" smtClean="0"/>
              <a:t>FOPS</a:t>
            </a:r>
            <a:r>
              <a:rPr lang="en-US" altLang="zh-CN" sz="1800" dirty="0" smtClean="0"/>
              <a:t>  creates a single file and starts one process on each core. Each thread repeatedly opens and closes the file.</a:t>
            </a:r>
          </a:p>
          <a:p>
            <a:pPr>
              <a:buFont typeface="Arial" pitchFamily="34" charset="0"/>
              <a:buChar char="•"/>
            </a:pPr>
            <a:r>
              <a:rPr lang="en-US" altLang="zh-CN" sz="1800" b="1" dirty="0" smtClean="0"/>
              <a:t>MEMPOP</a:t>
            </a:r>
            <a:r>
              <a:rPr lang="en-US" altLang="zh-CN" sz="1800" dirty="0" smtClean="0"/>
              <a:t> creates one process per core. Each process repeatedly </a:t>
            </a:r>
            <a:r>
              <a:rPr lang="en-US" altLang="zh-CN" sz="1800" i="1" dirty="0" err="1" smtClean="0"/>
              <a:t>mmaps</a:t>
            </a:r>
            <a:r>
              <a:rPr lang="en-US" altLang="zh-CN" sz="1800" dirty="0" smtClean="0"/>
              <a:t> 64 </a:t>
            </a:r>
            <a:r>
              <a:rPr lang="en-US" altLang="zh-CN" sz="1800" dirty="0" err="1" smtClean="0"/>
              <a:t>kB</a:t>
            </a:r>
            <a:r>
              <a:rPr lang="en-US" altLang="zh-CN" sz="1800" dirty="0" smtClean="0"/>
              <a:t> of memory with the </a:t>
            </a:r>
            <a:r>
              <a:rPr lang="en-US" altLang="zh-CN" sz="1800" i="1" dirty="0" smtClean="0"/>
              <a:t>MAP_POPULATE</a:t>
            </a:r>
            <a:r>
              <a:rPr lang="en-US" altLang="zh-CN" sz="1800" dirty="0" smtClean="0"/>
              <a:t> flag, then </a:t>
            </a:r>
            <a:r>
              <a:rPr lang="en-US" altLang="zh-CN" sz="1800" i="1" dirty="0" err="1" smtClean="0"/>
              <a:t>munmaps</a:t>
            </a:r>
            <a:r>
              <a:rPr lang="en-US" altLang="zh-CN" sz="1800" dirty="0" smtClean="0"/>
              <a:t> the memory. </a:t>
            </a:r>
            <a:r>
              <a:rPr lang="en-US" altLang="zh-CN" sz="1800" i="1" dirty="0" smtClean="0"/>
              <a:t>MAP_ POPULATE </a:t>
            </a:r>
            <a:r>
              <a:rPr lang="en-US" altLang="zh-CN" sz="1800" dirty="0" smtClean="0"/>
              <a:t>instructs the kernel to allocate pages and populate the process page table  immediately, instead of doing so on demand when the process accesses the page.</a:t>
            </a:r>
          </a:p>
          <a:p>
            <a:pPr>
              <a:buFont typeface="Arial" pitchFamily="34" charset="0"/>
              <a:buChar char="•"/>
            </a:pPr>
            <a:r>
              <a:rPr lang="en-US" altLang="zh-CN" sz="1800" b="1" dirty="0" smtClean="0"/>
              <a:t>PFIND</a:t>
            </a:r>
            <a:r>
              <a:rPr lang="en-US" altLang="zh-CN" sz="1800" dirty="0" smtClean="0"/>
              <a:t> searches for a file by executing several instances of the GNU find utility. PFIND takes a directory and filename as input, evenly divides the directories in the first level of input directory into per-core inputs, and executes one instance of find per core, passing in the input directories.</a:t>
            </a:r>
          </a:p>
          <a:p>
            <a:pPr>
              <a:buFont typeface="Arial" pitchFamily="34" charset="0"/>
              <a:buChar char="•"/>
            </a:pPr>
            <a:r>
              <a:rPr lang="en-US" altLang="zh-CN" sz="1800" b="1" dirty="0" smtClean="0"/>
              <a:t>EXIM</a:t>
            </a:r>
            <a:r>
              <a:rPr lang="en-US" altLang="zh-CN" sz="1800" dirty="0" smtClean="0"/>
              <a:t> is a mail server. A single master process listens for incoming SMTP connections via TCP and forks a new process for each connection, which accepts the incoming message. We use the version of EXIM from MOSBENCH.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Are non-scalable locks a problem?</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Results</a:t>
            </a:r>
          </a:p>
          <a:p>
            <a:pPr>
              <a:buFont typeface="Wingdings" pitchFamily="2" charset="2"/>
              <a:buChar char="u"/>
            </a:pPr>
            <a:endParaRPr lang="zh-CN" altLang="en-US" dirty="0"/>
          </a:p>
        </p:txBody>
      </p:sp>
      <p:pic>
        <p:nvPicPr>
          <p:cNvPr id="4" name="图片 3"/>
          <p:cNvPicPr/>
          <p:nvPr/>
        </p:nvPicPr>
        <p:blipFill>
          <a:blip r:embed="rId3" cstate="print"/>
          <a:srcRect/>
          <a:stretch>
            <a:fillRect/>
          </a:stretch>
        </p:blipFill>
        <p:spPr bwMode="auto">
          <a:xfrm>
            <a:off x="827584" y="1628800"/>
            <a:ext cx="7416824" cy="4320480"/>
          </a:xfrm>
          <a:prstGeom prst="rect">
            <a:avLst/>
          </a:prstGeom>
          <a:noFill/>
          <a:ln w="9525">
            <a:noFill/>
            <a:miter lim="800000"/>
            <a:headEnd/>
            <a:tailEnd/>
          </a:ln>
        </p:spPr>
      </p:pic>
      <p:sp>
        <p:nvSpPr>
          <p:cNvPr id="5" name="TextBox 4"/>
          <p:cNvSpPr txBox="1"/>
          <p:nvPr/>
        </p:nvSpPr>
        <p:spPr>
          <a:xfrm>
            <a:off x="1619672" y="6021288"/>
            <a:ext cx="6048672" cy="338554"/>
          </a:xfrm>
          <a:prstGeom prst="rect">
            <a:avLst/>
          </a:prstGeom>
          <a:noFill/>
        </p:spPr>
        <p:txBody>
          <a:bodyPr wrap="square" rtlCol="0">
            <a:spAutoFit/>
          </a:bodyPr>
          <a:lstStyle/>
          <a:p>
            <a:pPr algn="ctr"/>
            <a:r>
              <a:rPr lang="en-US" altLang="zh-CN" sz="1600" dirty="0" smtClean="0"/>
              <a:t>Figure 2: Sudden performance collapse with ticket locks.</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Are non-scalable locks a problem?</a:t>
            </a:r>
            <a:endParaRPr lang="zh-CN" altLang="en-US" dirty="0"/>
          </a:p>
        </p:txBody>
      </p:sp>
      <p:sp>
        <p:nvSpPr>
          <p:cNvPr id="3" name="内容占位符 2"/>
          <p:cNvSpPr>
            <a:spLocks noGrp="1"/>
          </p:cNvSpPr>
          <p:nvPr>
            <p:ph sz="quarter" idx="1"/>
          </p:nvPr>
        </p:nvSpPr>
        <p:spPr>
          <a:xfrm>
            <a:off x="457200" y="1219200"/>
            <a:ext cx="8507288" cy="4937760"/>
          </a:xfrm>
        </p:spPr>
        <p:txBody>
          <a:bodyPr/>
          <a:lstStyle/>
          <a:p>
            <a:pPr>
              <a:buFont typeface="Wingdings" pitchFamily="2" charset="2"/>
              <a:buChar char="u"/>
            </a:pPr>
            <a:r>
              <a:rPr lang="en-US" altLang="zh-CN" dirty="0" smtClean="0"/>
              <a:t>Questions</a:t>
            </a:r>
          </a:p>
          <a:p>
            <a:pPr>
              <a:buNone/>
            </a:pPr>
            <a:r>
              <a:rPr lang="en-US" altLang="zh-CN" sz="2000" dirty="0" smtClean="0"/>
              <a:t>The four graphs have common features which raise some questions:</a:t>
            </a:r>
          </a:p>
          <a:p>
            <a:pPr>
              <a:buNone/>
            </a:pPr>
            <a:endParaRPr lang="en-US" altLang="zh-CN" sz="2000" dirty="0" smtClean="0"/>
          </a:p>
          <a:p>
            <a:pPr>
              <a:buNone/>
            </a:pPr>
            <a:r>
              <a:rPr lang="en-US" altLang="zh-CN" sz="2000" dirty="0" smtClean="0"/>
              <a:t>• Why does collapse start as early as it does?</a:t>
            </a:r>
          </a:p>
          <a:p>
            <a:pPr>
              <a:buNone/>
            </a:pPr>
            <a:endParaRPr lang="en-US" altLang="zh-CN" sz="2000" dirty="0" smtClean="0"/>
          </a:p>
          <a:p>
            <a:pPr>
              <a:buNone/>
            </a:pPr>
            <a:r>
              <a:rPr lang="en-US" altLang="zh-CN" sz="2000" dirty="0" smtClean="0"/>
              <a:t>• Why does performance ultimately fall so far?</a:t>
            </a:r>
          </a:p>
          <a:p>
            <a:pPr>
              <a:buNone/>
            </a:pPr>
            <a:endParaRPr lang="en-US" altLang="zh-CN" sz="2000" dirty="0" smtClean="0"/>
          </a:p>
          <a:p>
            <a:pPr>
              <a:buNone/>
            </a:pPr>
            <a:r>
              <a:rPr lang="en-US" altLang="zh-CN" sz="2000" dirty="0" smtClean="0"/>
              <a:t>• Why does performance collapse so rapidly? </a:t>
            </a:r>
          </a:p>
          <a:p>
            <a:pPr>
              <a:buNone/>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Hardware cache coherence</a:t>
            </a:r>
          </a:p>
          <a:p>
            <a:pPr>
              <a:buFont typeface="Arial" pitchFamily="34" charset="0"/>
              <a:buChar char="•"/>
            </a:pPr>
            <a:endParaRPr lang="en-US" altLang="zh-CN" sz="2000" dirty="0" smtClean="0"/>
          </a:p>
          <a:p>
            <a:pPr>
              <a:buFont typeface="Arial" pitchFamily="34" charset="0"/>
              <a:buChar char="•"/>
            </a:pPr>
            <a:r>
              <a:rPr lang="en-US" altLang="zh-CN" sz="2000" dirty="0" smtClean="0"/>
              <a:t>The directory</a:t>
            </a:r>
          </a:p>
          <a:p>
            <a:pPr>
              <a:buNone/>
            </a:pPr>
            <a:r>
              <a:rPr lang="en-US" altLang="zh-CN" sz="2000" dirty="0" smtClean="0"/>
              <a:t>    </a:t>
            </a:r>
            <a:r>
              <a:rPr lang="en-US" altLang="zh-CN" sz="1800" dirty="0" smtClean="0"/>
              <a:t>Each core has a cache directory. The hardware assigns evenly sized regions of DRAM to each directory. Each directory maintains an entry for each cache line in its local DRAM:  </a:t>
            </a:r>
          </a:p>
          <a:p>
            <a:pPr algn="ctr">
              <a:buNone/>
            </a:pPr>
            <a:r>
              <a:rPr lang="en-US" altLang="zh-CN" sz="1800" dirty="0" smtClean="0"/>
              <a:t> [ tag | state | core ID ]</a:t>
            </a:r>
          </a:p>
          <a:p>
            <a:pPr>
              <a:buNone/>
            </a:pPr>
            <a:r>
              <a:rPr lang="en-US" altLang="zh-CN" sz="1800" dirty="0" smtClean="0"/>
              <a:t>     The possible states are:</a:t>
            </a:r>
          </a:p>
          <a:p>
            <a:pPr>
              <a:buNone/>
            </a:pPr>
            <a:r>
              <a:rPr lang="en-US" altLang="zh-CN" sz="1800" dirty="0" smtClean="0"/>
              <a:t>1. invalid (I) – the cache line is not cached;</a:t>
            </a:r>
          </a:p>
          <a:p>
            <a:pPr>
              <a:buNone/>
            </a:pPr>
            <a:r>
              <a:rPr lang="en-US" altLang="zh-CN" sz="1800" dirty="0" smtClean="0"/>
              <a:t>2. shared (S) – the cache line is held in one or more</a:t>
            </a:r>
          </a:p>
          <a:p>
            <a:pPr>
              <a:buNone/>
            </a:pPr>
            <a:r>
              <a:rPr lang="en-US" altLang="zh-CN" sz="1800" dirty="0" smtClean="0"/>
              <a:t>                       caches and matches DRAM;</a:t>
            </a:r>
          </a:p>
          <a:p>
            <a:pPr>
              <a:buNone/>
            </a:pPr>
            <a:r>
              <a:rPr lang="en-US" altLang="zh-CN" sz="1800" dirty="0" smtClean="0"/>
              <a:t>3. modified (M) – the cache line is held in one cache</a:t>
            </a:r>
          </a:p>
          <a:p>
            <a:pPr>
              <a:buNone/>
            </a:pPr>
            <a:r>
              <a:rPr lang="en-US" altLang="zh-CN" sz="1800" dirty="0" smtClean="0"/>
              <a:t>                            and does not match DRAM.</a:t>
            </a:r>
          </a:p>
        </p:txBody>
      </p:sp>
      <p:pic>
        <p:nvPicPr>
          <p:cNvPr id="2050" name="Picture 2"/>
          <p:cNvPicPr>
            <a:picLocks noChangeAspect="1" noChangeArrowheads="1"/>
          </p:cNvPicPr>
          <p:nvPr/>
        </p:nvPicPr>
        <p:blipFill>
          <a:blip r:embed="rId3" cstate="print"/>
          <a:srcRect/>
          <a:stretch>
            <a:fillRect/>
          </a:stretch>
        </p:blipFill>
        <p:spPr bwMode="auto">
          <a:xfrm>
            <a:off x="6334507" y="4653136"/>
            <a:ext cx="2644229" cy="1152128"/>
          </a:xfrm>
          <a:prstGeom prst="rect">
            <a:avLst/>
          </a:prstGeom>
          <a:noFill/>
          <a:ln w="9525">
            <a:noFill/>
            <a:miter lim="800000"/>
            <a:headEnd/>
            <a:tailEnd/>
          </a:ln>
        </p:spPr>
      </p:pic>
      <p:sp>
        <p:nvSpPr>
          <p:cNvPr id="6" name="TextBox 5"/>
          <p:cNvSpPr txBox="1"/>
          <p:nvPr/>
        </p:nvSpPr>
        <p:spPr>
          <a:xfrm>
            <a:off x="6046640" y="5805264"/>
            <a:ext cx="3097360" cy="584775"/>
          </a:xfrm>
          <a:prstGeom prst="rect">
            <a:avLst/>
          </a:prstGeom>
          <a:noFill/>
        </p:spPr>
        <p:txBody>
          <a:bodyPr wrap="square" rtlCol="0">
            <a:spAutoFit/>
          </a:bodyPr>
          <a:lstStyle/>
          <a:p>
            <a:pPr algn="ctr"/>
            <a:r>
              <a:rPr lang="en-US" altLang="zh-CN" sz="1600" dirty="0" smtClean="0"/>
              <a:t>Figure 3: Directory transitions for loads and stores.</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Model</a:t>
            </a:r>
            <a:endParaRPr lang="zh-CN" altLang="en-US" dirty="0"/>
          </a:p>
        </p:txBody>
      </p:sp>
      <p:sp>
        <p:nvSpPr>
          <p:cNvPr id="3" name="内容占位符 2"/>
          <p:cNvSpPr>
            <a:spLocks noGrp="1"/>
          </p:cNvSpPr>
          <p:nvPr>
            <p:ph sz="quarter" idx="1"/>
          </p:nvPr>
        </p:nvSpPr>
        <p:spPr/>
        <p:txBody>
          <a:bodyPr/>
          <a:lstStyle/>
          <a:p>
            <a:pPr>
              <a:buFont typeface="Wingdings" pitchFamily="2" charset="2"/>
              <a:buChar char="u"/>
            </a:pPr>
            <a:r>
              <a:rPr lang="en-US" altLang="zh-CN" dirty="0" smtClean="0"/>
              <a:t>Hardware cache coherence</a:t>
            </a:r>
          </a:p>
          <a:p>
            <a:pPr>
              <a:buFont typeface="Arial" pitchFamily="34" charset="0"/>
              <a:buChar char="•"/>
            </a:pPr>
            <a:endParaRPr lang="en-US" altLang="zh-CN" sz="2000" dirty="0" smtClean="0"/>
          </a:p>
          <a:p>
            <a:pPr>
              <a:buFont typeface="Arial" pitchFamily="34" charset="0"/>
              <a:buChar char="•"/>
            </a:pPr>
            <a:r>
              <a:rPr lang="en-US" altLang="zh-CN" sz="2000" dirty="0" smtClean="0"/>
              <a:t>Network messages</a:t>
            </a:r>
          </a:p>
          <a:p>
            <a:pPr>
              <a:buNone/>
            </a:pPr>
            <a:r>
              <a:rPr lang="en-US" altLang="zh-CN" sz="1800" dirty="0" smtClean="0"/>
              <a:t>     When a core begins accessing an </a:t>
            </a:r>
            <a:r>
              <a:rPr lang="en-US" altLang="zh-CN" sz="1800" dirty="0" err="1" smtClean="0"/>
              <a:t>uncached</a:t>
            </a:r>
            <a:r>
              <a:rPr lang="en-US" altLang="zh-CN" sz="1800" dirty="0" smtClean="0"/>
              <a:t> cache line, it will send a load or store request to the cache line’s home directory. Depending on the type of request and the state of the cache line in the home directory, the home directory may need to send probe messages to all directories that hold the cache line.</a:t>
            </a:r>
            <a:endParaRPr lang="zh-CN" altLang="en-US" sz="1800" dirty="0"/>
          </a:p>
        </p:txBody>
      </p:sp>
      <p:pic>
        <p:nvPicPr>
          <p:cNvPr id="3074" name="Picture 2"/>
          <p:cNvPicPr>
            <a:picLocks noChangeAspect="1" noChangeArrowheads="1"/>
          </p:cNvPicPr>
          <p:nvPr/>
        </p:nvPicPr>
        <p:blipFill>
          <a:blip r:embed="rId3" cstate="print"/>
          <a:srcRect/>
          <a:stretch>
            <a:fillRect/>
          </a:stretch>
        </p:blipFill>
        <p:spPr bwMode="auto">
          <a:xfrm>
            <a:off x="3131840" y="4077072"/>
            <a:ext cx="2831576" cy="1296144"/>
          </a:xfrm>
          <a:prstGeom prst="rect">
            <a:avLst/>
          </a:prstGeom>
          <a:noFill/>
          <a:ln w="9525">
            <a:noFill/>
            <a:miter lim="800000"/>
            <a:headEnd/>
            <a:tailEnd/>
          </a:ln>
        </p:spPr>
      </p:pic>
      <p:sp>
        <p:nvSpPr>
          <p:cNvPr id="6" name="TextBox 5"/>
          <p:cNvSpPr txBox="1"/>
          <p:nvPr/>
        </p:nvSpPr>
        <p:spPr>
          <a:xfrm>
            <a:off x="2267744" y="5445224"/>
            <a:ext cx="4752528" cy="338554"/>
          </a:xfrm>
          <a:prstGeom prst="rect">
            <a:avLst/>
          </a:prstGeom>
          <a:noFill/>
        </p:spPr>
        <p:txBody>
          <a:bodyPr wrap="square" rtlCol="0">
            <a:spAutoFit/>
          </a:bodyPr>
          <a:lstStyle/>
          <a:p>
            <a:pPr algn="ctr"/>
            <a:r>
              <a:rPr lang="en-US" altLang="zh-CN" sz="1600" dirty="0" smtClean="0"/>
              <a:t>Figure 4: Probe messages for loads and stores.</a:t>
            </a:r>
            <a:endParaRPr lang="zh-CN" alt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161</TotalTime>
  <Words>2793</Words>
  <Application>Microsoft Office PowerPoint</Application>
  <PresentationFormat>全屏显示(4:3)</PresentationFormat>
  <Paragraphs>133</Paragraphs>
  <Slides>17</Slides>
  <Notes>9</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质朴</vt:lpstr>
      <vt:lpstr>Non-scalable locks are dangerous</vt:lpstr>
      <vt:lpstr>Outline</vt:lpstr>
      <vt:lpstr>Introduction</vt:lpstr>
      <vt:lpstr>Are non-scalable locks a problem?</vt:lpstr>
      <vt:lpstr>Are non-scalable locks a problem?</vt:lpstr>
      <vt:lpstr>Are non-scalable locks a problem?</vt:lpstr>
      <vt:lpstr>Are non-scalable locks a problem?</vt:lpstr>
      <vt:lpstr>Model</vt:lpstr>
      <vt:lpstr>Model</vt:lpstr>
      <vt:lpstr>Model</vt:lpstr>
      <vt:lpstr>Model</vt:lpstr>
      <vt:lpstr>Model</vt:lpstr>
      <vt:lpstr>Model</vt:lpstr>
      <vt:lpstr>Which scalable lock?</vt:lpstr>
      <vt:lpstr>Using MCS locks in Linux</vt:lpstr>
      <vt:lpstr>Conclusion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Non-scalable locks are dangerous</dc:title>
  <dc:creator>Administrator</dc:creator>
  <cp:lastModifiedBy>Administrator</cp:lastModifiedBy>
  <cp:revision>17</cp:revision>
  <dcterms:created xsi:type="dcterms:W3CDTF">2015-06-16T01:05:31Z</dcterms:created>
  <dcterms:modified xsi:type="dcterms:W3CDTF">2015-06-16T03:49:13Z</dcterms:modified>
</cp:coreProperties>
</file>