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4794" autoAdjust="0"/>
  </p:normalViewPr>
  <p:slideViewPr>
    <p:cSldViewPr>
      <p:cViewPr varScale="1">
        <p:scale>
          <a:sx n="61" d="100"/>
          <a:sy n="61" d="100"/>
        </p:scale>
        <p:origin x="-67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EA560A-BB19-4D2F-907A-2984E0C49798}" type="datetimeFigureOut">
              <a:rPr lang="zh-CN" altLang="en-US" smtClean="0"/>
              <a:t>2015-06-15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8872B1-0129-48A2-A718-D94449ADE8B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现在很多系统都提供了用户定制功能。出于灵活性和可移植性的考虑，系统通常定义一个字节码形式的指令集并在内核实现一个嵌入式解释器来执行加载的字节码；出于性能考虑，在内核中使用一个</a:t>
            </a:r>
            <a:r>
              <a:rPr lang="en-US" altLang="zh-CN" dirty="0" smtClean="0"/>
              <a:t>JIT</a:t>
            </a:r>
            <a:r>
              <a:rPr lang="zh-CN" altLang="en-US" dirty="0" smtClean="0"/>
              <a:t>解释器将字节码翻译为机器代码后执行。</a:t>
            </a:r>
            <a:endParaRPr lang="zh-CN" altLang="en-US" dirty="0"/>
          </a:p>
        </p:txBody>
      </p:sp>
      <p:sp>
        <p:nvSpPr>
          <p:cNvPr id="4" name="灯片编号占位符 3"/>
          <p:cNvSpPr>
            <a:spLocks noGrp="1"/>
          </p:cNvSpPr>
          <p:nvPr>
            <p:ph type="sldNum" sz="quarter" idx="10"/>
          </p:nvPr>
        </p:nvSpPr>
        <p:spPr/>
        <p:txBody>
          <a:bodyPr/>
          <a:lstStyle/>
          <a:p>
            <a:fld id="{898872B1-0129-48A2-A718-D94449ADE8BF}"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研究了各种系统中对嵌入式解释器的实际应用；分析了嵌入式解释器存在的各种错误以及他们对系统的影响；</a:t>
            </a:r>
            <a:endParaRPr lang="en-US" altLang="zh-CN" dirty="0" smtClean="0"/>
          </a:p>
          <a:p>
            <a:r>
              <a:rPr lang="zh-CN" altLang="en-US" dirty="0" smtClean="0"/>
              <a:t>在对嵌入式解释器及其错误研究的基础上，总结了目前最先进的防御技术并提出了保证的安全性的方针。解释器开发人员可以通过借鉴此文的研究结果，了解各种可能出现的错误，并结合作者提出的安全性建议构建解释器安全策略，从而设计更安全的新型解释器。</a:t>
            </a:r>
            <a:endParaRPr lang="zh-CN" altLang="en-US" dirty="0"/>
          </a:p>
        </p:txBody>
      </p:sp>
      <p:sp>
        <p:nvSpPr>
          <p:cNvPr id="4" name="灯片编号占位符 3"/>
          <p:cNvSpPr>
            <a:spLocks noGrp="1"/>
          </p:cNvSpPr>
          <p:nvPr>
            <p:ph type="sldNum" sz="quarter" idx="10"/>
          </p:nvPr>
        </p:nvSpPr>
        <p:spPr/>
        <p:txBody>
          <a:bodyPr/>
          <a:lstStyle/>
          <a:p>
            <a:fld id="{898872B1-0129-48A2-A718-D94449ADE8BF}"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然而嵌入式解释器可能会对系统安全造成危害，主要原因有三点：</a:t>
            </a:r>
            <a:endParaRPr lang="en-US" altLang="zh-CN" dirty="0" smtClean="0"/>
          </a:p>
          <a:p>
            <a:r>
              <a:rPr lang="zh-CN" altLang="en-US" dirty="0" smtClean="0"/>
              <a:t>一是许多系统不使用沙盒技术，如进程隔离或软件故障隔离，因此解释器的漏洞可能导致系统被攻击；</a:t>
            </a:r>
            <a:endParaRPr lang="en-US" altLang="zh-CN" dirty="0" smtClean="0"/>
          </a:p>
          <a:p>
            <a:r>
              <a:rPr lang="zh-CN" altLang="en-US" dirty="0" smtClean="0"/>
              <a:t>二是嵌入式解释器经常会确认不可信的字节码，容易造成错误；</a:t>
            </a:r>
            <a:endParaRPr lang="en-US" altLang="zh-CN" dirty="0" smtClean="0"/>
          </a:p>
          <a:p>
            <a:r>
              <a:rPr lang="zh-CN" altLang="en-US" dirty="0" smtClean="0"/>
              <a:t>三是字节码通常会接收输入数据，字节码和输入数据都可能是不可信的，使攻击者可以利用的空间更大</a:t>
            </a:r>
            <a:endParaRPr lang="zh-CN" altLang="en-US" dirty="0"/>
          </a:p>
        </p:txBody>
      </p:sp>
      <p:sp>
        <p:nvSpPr>
          <p:cNvPr id="4" name="灯片编号占位符 3"/>
          <p:cNvSpPr>
            <a:spLocks noGrp="1"/>
          </p:cNvSpPr>
          <p:nvPr>
            <p:ph type="sldNum" sz="quarter" idx="10"/>
          </p:nvPr>
        </p:nvSpPr>
        <p:spPr/>
        <p:txBody>
          <a:bodyPr/>
          <a:lstStyle/>
          <a:p>
            <a:fld id="{898872B1-0129-48A2-A718-D94449ADE8BF}"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Arith</a:t>
            </a:r>
            <a:r>
              <a:rPr lang="zh-CN" altLang="en-US" dirty="0" smtClean="0"/>
              <a:t>：算术操作；</a:t>
            </a:r>
            <a:r>
              <a:rPr lang="en-US" altLang="zh-CN" dirty="0" err="1" smtClean="0"/>
              <a:t>br</a:t>
            </a:r>
            <a:r>
              <a:rPr lang="zh-CN" altLang="en-US" dirty="0" smtClean="0"/>
              <a:t>：条件分支和只向前的跳转；</a:t>
            </a:r>
            <a:r>
              <a:rPr lang="en-US" altLang="zh-CN" dirty="0" err="1" smtClean="0"/>
              <a:t>func</a:t>
            </a:r>
            <a:r>
              <a:rPr lang="zh-CN" altLang="en-US" dirty="0" smtClean="0"/>
              <a:t>：用户定义函数；</a:t>
            </a:r>
            <a:r>
              <a:rPr lang="en-US" altLang="zh-CN" dirty="0" smtClean="0"/>
              <a:t>ext</a:t>
            </a:r>
            <a:r>
              <a:rPr lang="zh-CN" altLang="en-US" dirty="0" smtClean="0"/>
              <a:t>：外部函数调用；</a:t>
            </a:r>
            <a:r>
              <a:rPr lang="en-US" altLang="zh-CN" dirty="0" smtClean="0"/>
              <a:t>JIT</a:t>
            </a:r>
            <a:r>
              <a:rPr lang="zh-CN" altLang="en-US" dirty="0" smtClean="0"/>
              <a:t>：是否已经有</a:t>
            </a:r>
            <a:r>
              <a:rPr lang="en-US" altLang="zh-CN" dirty="0" smtClean="0"/>
              <a:t>JIT</a:t>
            </a:r>
            <a:r>
              <a:rPr lang="zh-CN" altLang="en-US" dirty="0" smtClean="0"/>
              <a:t>实现</a:t>
            </a:r>
            <a:endParaRPr lang="zh-CN" altLang="en-US" dirty="0"/>
          </a:p>
        </p:txBody>
      </p:sp>
      <p:sp>
        <p:nvSpPr>
          <p:cNvPr id="4" name="灯片编号占位符 3"/>
          <p:cNvSpPr>
            <a:spLocks noGrp="1"/>
          </p:cNvSpPr>
          <p:nvPr>
            <p:ph type="sldNum" sz="quarter" idx="10"/>
          </p:nvPr>
        </p:nvSpPr>
        <p:spPr/>
        <p:txBody>
          <a:bodyPr/>
          <a:lstStyle/>
          <a:p>
            <a:fld id="{898872B1-0129-48A2-A718-D94449ADE8BF}"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若节码支持跳转，可能出现向后跳转导致无限循环。类似地，调用子程序也可能引起使栈溢出的无限递归。</a:t>
            </a:r>
            <a:endParaRPr lang="en-US" altLang="zh-CN" dirty="0" smtClean="0"/>
          </a:p>
          <a:p>
            <a:r>
              <a:rPr lang="zh-CN" altLang="en-US" dirty="0" smtClean="0"/>
              <a:t>避免无限循环或递归的一种常见方法是限制执行的指令数和嵌套函数调用的层数。但是很多设置了相应计数器的复杂解释器仍然存在这种错误。</a:t>
            </a:r>
            <a:endParaRPr lang="zh-CN" altLang="en-US" dirty="0"/>
          </a:p>
        </p:txBody>
      </p:sp>
      <p:sp>
        <p:nvSpPr>
          <p:cNvPr id="4" name="灯片编号占位符 3"/>
          <p:cNvSpPr>
            <a:spLocks noGrp="1"/>
          </p:cNvSpPr>
          <p:nvPr>
            <p:ph type="sldNum" sz="quarter" idx="10"/>
          </p:nvPr>
        </p:nvSpPr>
        <p:spPr/>
        <p:txBody>
          <a:bodyPr/>
          <a:lstStyle/>
          <a:p>
            <a:fld id="{898872B1-0129-48A2-A718-D94449ADE8BF}"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嵌入式解释器可能无意识的将其输入或执行环境暴露给字节码，从而使攻击者可以提取信息和观察执行结果。这种情况通常发生于提供了寄存器、暂存或者栈用于执行字节码的解释器。若这些存储区域未能被解释器正确初始化，那么攻击者就可以获得里面存储的有关系统或其他用户的敏感信息</a:t>
            </a:r>
            <a:endParaRPr lang="zh-CN" altLang="en-US" dirty="0"/>
          </a:p>
        </p:txBody>
      </p:sp>
      <p:sp>
        <p:nvSpPr>
          <p:cNvPr id="4" name="灯片编号占位符 3"/>
          <p:cNvSpPr>
            <a:spLocks noGrp="1"/>
          </p:cNvSpPr>
          <p:nvPr>
            <p:ph type="sldNum" sz="quarter" idx="10"/>
          </p:nvPr>
        </p:nvSpPr>
        <p:spPr/>
        <p:txBody>
          <a:bodyPr/>
          <a:lstStyle/>
          <a:p>
            <a:fld id="{898872B1-0129-48A2-A718-D94449ADE8BF}"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外部调用会破坏解释器和主系统之间的隔离，可能导致系统中执行攻击性代码。若不能保证字节码及其输入都是可信的，解释器应该确保字节码与系统隔离，以防止攻击代码对系统的危害。 </a:t>
            </a:r>
            <a:endParaRPr lang="zh-CN" altLang="en-US" dirty="0"/>
          </a:p>
        </p:txBody>
      </p:sp>
      <p:sp>
        <p:nvSpPr>
          <p:cNvPr id="4" name="灯片编号占位符 3"/>
          <p:cNvSpPr>
            <a:spLocks noGrp="1"/>
          </p:cNvSpPr>
          <p:nvPr>
            <p:ph type="sldNum" sz="quarter" idx="10"/>
          </p:nvPr>
        </p:nvSpPr>
        <p:spPr/>
        <p:txBody>
          <a:bodyPr/>
          <a:lstStyle/>
          <a:p>
            <a:fld id="{898872B1-0129-48A2-A718-D94449ADE8BF}"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由于许多嵌入式内存器的编写语言并不安全，可能存在程序错误导致内存污染。例如忽略了字符串操作的边界检查而造成的栈的不当处理。</a:t>
            </a:r>
            <a:endParaRPr lang="zh-CN" altLang="en-US" dirty="0"/>
          </a:p>
        </p:txBody>
      </p:sp>
      <p:sp>
        <p:nvSpPr>
          <p:cNvPr id="4" name="灯片编号占位符 3"/>
          <p:cNvSpPr>
            <a:spLocks noGrp="1"/>
          </p:cNvSpPr>
          <p:nvPr>
            <p:ph type="sldNum" sz="quarter" idx="10"/>
          </p:nvPr>
        </p:nvSpPr>
        <p:spPr/>
        <p:txBody>
          <a:bodyPr/>
          <a:lstStyle/>
          <a:p>
            <a:fld id="{898872B1-0129-48A2-A718-D94449ADE8BF}"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由 </a:t>
            </a:r>
            <a:r>
              <a:rPr lang="en-US" altLang="zh-CN" dirty="0" smtClean="0"/>
              <a:t>JIT </a:t>
            </a:r>
            <a:r>
              <a:rPr lang="zh-CN" altLang="en-US" dirty="0" smtClean="0"/>
              <a:t>生成的代码会引起一种新的攻击方式</a:t>
            </a:r>
            <a:r>
              <a:rPr lang="en-US" altLang="zh-CN" dirty="0" smtClean="0"/>
              <a:t>——JIT </a:t>
            </a:r>
            <a:r>
              <a:rPr lang="zh-CN" altLang="en-US" dirty="0" smtClean="0"/>
              <a:t>喷射，即攻击者将</a:t>
            </a:r>
            <a:r>
              <a:rPr lang="en-US" altLang="zh-CN" dirty="0" smtClean="0"/>
              <a:t>shell </a:t>
            </a:r>
            <a:r>
              <a:rPr lang="zh-CN" altLang="en-US" dirty="0" smtClean="0"/>
              <a:t>代码编码为常量写在外表良好的字节码中，这些常量会造成 </a:t>
            </a:r>
            <a:r>
              <a:rPr lang="en-US" altLang="zh-CN" dirty="0" smtClean="0"/>
              <a:t>ROP</a:t>
            </a:r>
            <a:r>
              <a:rPr lang="zh-CN" altLang="en-US" dirty="0" smtClean="0"/>
              <a:t>攻击。例如当特殊构建的</a:t>
            </a:r>
            <a:r>
              <a:rPr lang="en-US" altLang="zh-CN" dirty="0" smtClean="0"/>
              <a:t>BPF</a:t>
            </a:r>
            <a:r>
              <a:rPr lang="zh-CN" altLang="en-US" dirty="0" smtClean="0"/>
              <a:t>字节码编译加载到内核时，攻击者可以触发内存污染并跳转到被</a:t>
            </a:r>
            <a:r>
              <a:rPr lang="en-US" altLang="zh-CN" dirty="0" smtClean="0"/>
              <a:t>JIT </a:t>
            </a:r>
            <a:r>
              <a:rPr lang="zh-CN" altLang="en-US" dirty="0" smtClean="0"/>
              <a:t>编译的代码中，其中存在已经编译为机器指令的攻击者可以控制的常量。</a:t>
            </a:r>
            <a:r>
              <a:rPr lang="en-US" altLang="zh-CN" dirty="0" smtClean="0"/>
              <a:t>JIT </a:t>
            </a:r>
            <a:r>
              <a:rPr lang="zh-CN" altLang="en-US" dirty="0" smtClean="0"/>
              <a:t>喷射的产生原因有两个：一是 </a:t>
            </a:r>
            <a:r>
              <a:rPr lang="en-US" altLang="zh-CN" dirty="0" smtClean="0"/>
              <a:t>JIT </a:t>
            </a:r>
            <a:r>
              <a:rPr lang="zh-CN" altLang="en-US" dirty="0" smtClean="0"/>
              <a:t>编译的字节码通常驻留在可以同时写入和执行的页中，导致现有的保护技术失效；二是</a:t>
            </a:r>
            <a:r>
              <a:rPr lang="en-US" altLang="zh-CN" dirty="0" smtClean="0"/>
              <a:t>JIT </a:t>
            </a:r>
            <a:r>
              <a:rPr lang="zh-CN" altLang="en-US" dirty="0" smtClean="0"/>
              <a:t>工具更可能编译来源不可信的字节码。</a:t>
            </a:r>
            <a:endParaRPr lang="zh-CN" altLang="en-US" dirty="0"/>
          </a:p>
        </p:txBody>
      </p:sp>
      <p:sp>
        <p:nvSpPr>
          <p:cNvPr id="4" name="灯片编号占位符 3"/>
          <p:cNvSpPr>
            <a:spLocks noGrp="1"/>
          </p:cNvSpPr>
          <p:nvPr>
            <p:ph type="sldNum" sz="quarter" idx="10"/>
          </p:nvPr>
        </p:nvSpPr>
        <p:spPr/>
        <p:txBody>
          <a:bodyPr/>
          <a:lstStyle/>
          <a:p>
            <a:fld id="{898872B1-0129-48A2-A718-D94449ADE8BF}"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进程隔离有一定局限性，由于</a:t>
            </a:r>
            <a:r>
              <a:rPr lang="en-US" altLang="zh-CN" dirty="0" smtClean="0"/>
              <a:t>IPC</a:t>
            </a:r>
            <a:r>
              <a:rPr lang="zh-CN" altLang="en-US" dirty="0" smtClean="0"/>
              <a:t>花费增多使性能下降，不适用于注重性能的应用；二是不能避免语义错误；三是很难应用于</a:t>
            </a:r>
            <a:r>
              <a:rPr lang="en-US" altLang="zh-CN" dirty="0" smtClean="0"/>
              <a:t>OS</a:t>
            </a:r>
            <a:r>
              <a:rPr lang="zh-CN" altLang="en-US" dirty="0" smtClean="0"/>
              <a:t>内核中（</a:t>
            </a:r>
            <a:r>
              <a:rPr lang="en-US" altLang="zh-CN" dirty="0" smtClean="0"/>
              <a:t>2</a:t>
            </a:r>
            <a:r>
              <a:rPr lang="zh-CN" altLang="en-US" dirty="0" smtClean="0"/>
              <a:t>）解释器应确保字节码的执行不会耗尽系统资源，尤其对提供跳转和子程序的解释器，应该监控并限制运行时间和内存使用以避免无限循环（</a:t>
            </a:r>
            <a:r>
              <a:rPr lang="en-US" altLang="zh-CN" dirty="0" smtClean="0"/>
              <a:t>3</a:t>
            </a:r>
            <a:r>
              <a:rPr lang="zh-CN" altLang="en-US" dirty="0" smtClean="0"/>
              <a:t>）字节码的表现能力越强，相应的解释器的实现就</a:t>
            </a:r>
          </a:p>
          <a:p>
            <a:r>
              <a:rPr lang="zh-CN" altLang="en-US" dirty="0" smtClean="0"/>
              <a:t>会包含越多的不变量，于是给攻击载体提供了空间，应注重灵活和安全的平衡（</a:t>
            </a:r>
            <a:r>
              <a:rPr lang="en-US" altLang="zh-CN" dirty="0" smtClean="0"/>
              <a:t>4</a:t>
            </a:r>
            <a:r>
              <a:rPr lang="zh-CN" altLang="en-US" dirty="0" smtClean="0"/>
              <a:t>）字节码程序与外部联系或处理主机发来的输入时，解释器应该定义在它们之间定义一个明确的接口，例如</a:t>
            </a:r>
            <a:r>
              <a:rPr lang="en-US" altLang="zh-CN" dirty="0" smtClean="0"/>
              <a:t>BPF</a:t>
            </a:r>
            <a:r>
              <a:rPr lang="zh-CN" altLang="en-US" dirty="0" smtClean="0"/>
              <a:t>的输入是一个包而输出时一个表明该包是否被过滤的位。</a:t>
            </a:r>
            <a:endParaRPr lang="zh-CN" altLang="en-US" dirty="0"/>
          </a:p>
        </p:txBody>
      </p:sp>
      <p:sp>
        <p:nvSpPr>
          <p:cNvPr id="4" name="灯片编号占位符 3"/>
          <p:cNvSpPr>
            <a:spLocks noGrp="1"/>
          </p:cNvSpPr>
          <p:nvPr>
            <p:ph type="sldNum" sz="quarter" idx="10"/>
          </p:nvPr>
        </p:nvSpPr>
        <p:spPr/>
        <p:txBody>
          <a:bodyPr/>
          <a:lstStyle/>
          <a:p>
            <a:fld id="{898872B1-0129-48A2-A718-D94449ADE8BF}"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159BFC78-622A-42D6-9212-DDF084735443}" type="datetimeFigureOut">
              <a:rPr lang="zh-CN" altLang="en-US" smtClean="0"/>
              <a:t>2015-06-15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7D85AA96-D544-43D4-ACB9-F0B2F3CD90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59BFC78-622A-42D6-9212-DDF084735443}" type="datetimeFigureOut">
              <a:rPr lang="zh-CN" altLang="en-US" smtClean="0"/>
              <a:t>2015-06-15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D85AA96-D544-43D4-ACB9-F0B2F3CD902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59BFC78-622A-42D6-9212-DDF084735443}" type="datetimeFigureOut">
              <a:rPr lang="zh-CN" altLang="en-US" smtClean="0"/>
              <a:t>2015-06-15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D85AA96-D544-43D4-ACB9-F0B2F3CD902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59BFC78-622A-42D6-9212-DDF084735443}" type="datetimeFigureOut">
              <a:rPr lang="zh-CN" altLang="en-US" smtClean="0"/>
              <a:t>2015-06-15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D85AA96-D544-43D4-ACB9-F0B2F3CD9029}"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159BFC78-622A-42D6-9212-DDF084735443}" type="datetimeFigureOut">
              <a:rPr lang="zh-CN" altLang="en-US" smtClean="0"/>
              <a:t>2015-06-15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D85AA96-D544-43D4-ACB9-F0B2F3CD9029}"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159BFC78-622A-42D6-9212-DDF084735443}" type="datetimeFigureOut">
              <a:rPr lang="zh-CN" altLang="en-US" smtClean="0"/>
              <a:t>2015-06-15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7D85AA96-D544-43D4-ACB9-F0B2F3CD9029}"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159BFC78-622A-42D6-9212-DDF084735443}" type="datetimeFigureOut">
              <a:rPr lang="zh-CN" altLang="en-US" smtClean="0"/>
              <a:t>2015-06-15</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7D85AA96-D544-43D4-ACB9-F0B2F3CD9029}"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59BFC78-622A-42D6-9212-DDF084735443}" type="datetimeFigureOut">
              <a:rPr lang="zh-CN" altLang="en-US" smtClean="0"/>
              <a:t>2015-06-15</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7D85AA96-D544-43D4-ACB9-F0B2F3CD9029}"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159BFC78-622A-42D6-9212-DDF084735443}" type="datetimeFigureOut">
              <a:rPr lang="zh-CN" altLang="en-US" smtClean="0"/>
              <a:t>2015-06-15</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7D85AA96-D544-43D4-ACB9-F0B2F3CD90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159BFC78-622A-42D6-9212-DDF084735443}" type="datetimeFigureOut">
              <a:rPr lang="zh-CN" altLang="en-US" smtClean="0"/>
              <a:t>2015-06-15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7D85AA96-D544-43D4-ACB9-F0B2F3CD9029}"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159BFC78-622A-42D6-9212-DDF084735443}" type="datetimeFigureOut">
              <a:rPr lang="zh-CN" altLang="en-US" smtClean="0"/>
              <a:t>2015-06-15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7D85AA96-D544-43D4-ACB9-F0B2F3CD9029}"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59BFC78-622A-42D6-9212-DDF084735443}" type="datetimeFigureOut">
              <a:rPr lang="zh-CN" altLang="en-US" smtClean="0"/>
              <a:t>2015-06-15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D85AA96-D544-43D4-ACB9-F0B2F3CD90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124744"/>
            <a:ext cx="7772400" cy="1829761"/>
          </a:xfrm>
        </p:spPr>
        <p:txBody>
          <a:bodyPr/>
          <a:lstStyle/>
          <a:p>
            <a:r>
              <a:rPr lang="en-US" altLang="zh-CN" dirty="0" smtClean="0"/>
              <a:t>Security bugs in embedded interpreters</a:t>
            </a:r>
            <a:endParaRPr lang="zh-CN" altLang="en-US" dirty="0"/>
          </a:p>
        </p:txBody>
      </p:sp>
      <p:sp>
        <p:nvSpPr>
          <p:cNvPr id="3" name="副标题 2"/>
          <p:cNvSpPr>
            <a:spLocks noGrp="1"/>
          </p:cNvSpPr>
          <p:nvPr>
            <p:ph type="subTitle" idx="1"/>
          </p:nvPr>
        </p:nvSpPr>
        <p:spPr/>
        <p:txBody>
          <a:bodyPr>
            <a:normAutofit/>
          </a:bodyPr>
          <a:lstStyle/>
          <a:p>
            <a:r>
              <a:rPr lang="en-US" altLang="zh-CN" sz="2000" b="1" dirty="0" smtClean="0"/>
              <a:t>4th </a:t>
            </a:r>
            <a:r>
              <a:rPr lang="en-US" altLang="zh-CN" sz="2000" b="1" dirty="0" smtClean="0"/>
              <a:t>Asia-Pacific Workshop on Systems (APSYS 2013)</a:t>
            </a:r>
          </a:p>
          <a:p>
            <a:r>
              <a:rPr lang="en-US" altLang="zh-CN" sz="2000" dirty="0" err="1" smtClean="0"/>
              <a:t>Haogang</a:t>
            </a:r>
            <a:r>
              <a:rPr lang="en-US" altLang="zh-CN" sz="2000" dirty="0" smtClean="0"/>
              <a:t> </a:t>
            </a:r>
            <a:r>
              <a:rPr lang="en-US" altLang="zh-CN" sz="2000" dirty="0" smtClean="0"/>
              <a:t>Chen</a:t>
            </a:r>
            <a:r>
              <a:rPr lang="en-US" altLang="zh-CN" sz="2000" dirty="0" smtClean="0"/>
              <a:t>,</a:t>
            </a:r>
            <a:r>
              <a:rPr lang="en-US" altLang="zh-CN" sz="2000" dirty="0" smtClean="0"/>
              <a:t> </a:t>
            </a:r>
            <a:r>
              <a:rPr lang="en-US" altLang="zh-CN" sz="2000" dirty="0" smtClean="0"/>
              <a:t>Cody </a:t>
            </a:r>
            <a:r>
              <a:rPr lang="en-US" altLang="zh-CN" sz="2000" dirty="0" smtClean="0"/>
              <a:t>Cutler, </a:t>
            </a:r>
            <a:r>
              <a:rPr lang="en-US" altLang="zh-CN" sz="2000" dirty="0" err="1" smtClean="0"/>
              <a:t>Taesoo</a:t>
            </a:r>
            <a:r>
              <a:rPr lang="en-US" altLang="zh-CN" sz="2000" dirty="0" smtClean="0"/>
              <a:t> </a:t>
            </a:r>
            <a:r>
              <a:rPr lang="en-US" altLang="zh-CN" sz="2000" dirty="0" smtClean="0"/>
              <a:t>Kim, </a:t>
            </a:r>
            <a:r>
              <a:rPr lang="en-US" altLang="zh-CN" sz="2000" dirty="0" err="1" smtClean="0"/>
              <a:t>Yandong</a:t>
            </a:r>
            <a:r>
              <a:rPr lang="en-US" altLang="zh-CN" sz="2000" dirty="0" smtClean="0"/>
              <a:t> </a:t>
            </a:r>
            <a:r>
              <a:rPr lang="en-US" altLang="zh-CN" sz="2000" dirty="0" smtClean="0"/>
              <a:t>Mao,</a:t>
            </a:r>
            <a:endParaRPr lang="en-US" altLang="zh-CN" sz="2000" dirty="0" smtClean="0"/>
          </a:p>
          <a:p>
            <a:r>
              <a:rPr lang="en-US" altLang="zh-CN" sz="2000" dirty="0" smtClean="0"/>
              <a:t>Xi </a:t>
            </a:r>
            <a:r>
              <a:rPr lang="en-US" altLang="zh-CN" sz="2000" dirty="0" smtClean="0"/>
              <a:t>Wang, </a:t>
            </a:r>
            <a:r>
              <a:rPr lang="en-US" altLang="zh-CN" sz="2000" dirty="0" err="1" smtClean="0"/>
              <a:t>Nickolai</a:t>
            </a:r>
            <a:r>
              <a:rPr lang="en-US" altLang="zh-CN" sz="2000" dirty="0" smtClean="0"/>
              <a:t> </a:t>
            </a:r>
            <a:r>
              <a:rPr lang="en-US" altLang="zh-CN" sz="2000" dirty="0" err="1" smtClean="0"/>
              <a:t>Zeldovich</a:t>
            </a:r>
            <a:r>
              <a:rPr lang="en-US" altLang="zh-CN" sz="2000" dirty="0" smtClean="0"/>
              <a:t>, </a:t>
            </a:r>
            <a:r>
              <a:rPr lang="en-US" altLang="zh-CN" sz="2000" dirty="0" smtClean="0"/>
              <a:t>M. </a:t>
            </a:r>
            <a:r>
              <a:rPr lang="en-US" altLang="zh-CN" sz="2000" dirty="0" err="1" smtClean="0"/>
              <a:t>Frans</a:t>
            </a:r>
            <a:r>
              <a:rPr lang="en-US" altLang="zh-CN" sz="2000" dirty="0" smtClean="0"/>
              <a:t> </a:t>
            </a:r>
            <a:r>
              <a:rPr lang="en-US" altLang="zh-CN" sz="2000" dirty="0" err="1" smtClean="0"/>
              <a:t>Kaashoek</a:t>
            </a:r>
            <a:endParaRPr lang="zh-C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itchFamily="2" charset="2"/>
              <a:buChar char="Ø"/>
            </a:pPr>
            <a:r>
              <a:rPr lang="en-US" altLang="zh-CN" dirty="0" smtClean="0"/>
              <a:t>Arbitrary code </a:t>
            </a:r>
            <a:r>
              <a:rPr lang="en-US" altLang="zh-CN" dirty="0" smtClean="0"/>
              <a:t>execution</a:t>
            </a:r>
          </a:p>
          <a:p>
            <a:pPr>
              <a:buFont typeface="Arial" pitchFamily="34" charset="0"/>
              <a:buChar char="•"/>
            </a:pPr>
            <a:endParaRPr lang="en-US" altLang="zh-CN" sz="2000" dirty="0" smtClean="0"/>
          </a:p>
          <a:p>
            <a:pPr>
              <a:buFont typeface="Arial" pitchFamily="34" charset="0"/>
              <a:buChar char="•"/>
            </a:pPr>
            <a:r>
              <a:rPr lang="en-US" altLang="zh-CN" sz="2000" dirty="0" smtClean="0"/>
              <a:t>Enabling </a:t>
            </a:r>
            <a:r>
              <a:rPr lang="en-US" altLang="zh-CN" sz="2000" dirty="0" smtClean="0"/>
              <a:t>external calls breaks the isolation between </a:t>
            </a:r>
            <a:r>
              <a:rPr lang="en-US" altLang="zh-CN" sz="2000" dirty="0" smtClean="0"/>
              <a:t>the interpreter </a:t>
            </a:r>
            <a:r>
              <a:rPr lang="en-US" altLang="zh-CN" sz="2000" dirty="0" smtClean="0"/>
              <a:t>and the host system, and can lead to </a:t>
            </a:r>
            <a:r>
              <a:rPr lang="en-US" altLang="zh-CN" sz="2000" dirty="0" smtClean="0"/>
              <a:t>arbitrary code execution </a:t>
            </a:r>
            <a:r>
              <a:rPr lang="en-US" altLang="zh-CN" sz="2000" dirty="0" smtClean="0"/>
              <a:t>in the host system if not carefully designed</a:t>
            </a:r>
            <a:r>
              <a:rPr lang="en-US" altLang="zh-CN" sz="2000" dirty="0" smtClean="0"/>
              <a:t>.</a:t>
            </a:r>
          </a:p>
          <a:p>
            <a:pPr>
              <a:buFont typeface="Arial" pitchFamily="34" charset="0"/>
              <a:buChar char="•"/>
            </a:pPr>
            <a:endParaRPr lang="en-US" altLang="zh-CN" sz="2000" dirty="0" smtClean="0"/>
          </a:p>
          <a:p>
            <a:pPr>
              <a:buFont typeface="Arial" pitchFamily="34" charset="0"/>
              <a:buChar char="•"/>
            </a:pPr>
            <a:r>
              <a:rPr lang="en-US" altLang="zh-CN" sz="2000" dirty="0" smtClean="0"/>
              <a:t>Unless both the bytecode and the input come from trusted sources, the embedded interpreter should have a </a:t>
            </a:r>
            <a:r>
              <a:rPr lang="en-US" altLang="zh-CN" sz="2000" dirty="0" smtClean="0"/>
              <a:t>clear plan </a:t>
            </a:r>
            <a:r>
              <a:rPr lang="en-US" altLang="zh-CN" sz="2000" dirty="0" smtClean="0"/>
              <a:t>for isolating the execution of the bytecode.</a:t>
            </a:r>
          </a:p>
        </p:txBody>
      </p:sp>
      <p:sp>
        <p:nvSpPr>
          <p:cNvPr id="3" name="标题 2"/>
          <p:cNvSpPr>
            <a:spLocks noGrp="1"/>
          </p:cNvSpPr>
          <p:nvPr>
            <p:ph type="title"/>
          </p:nvPr>
        </p:nvSpPr>
        <p:spPr/>
        <p:txBody>
          <a:bodyPr/>
          <a:lstStyle/>
          <a:p>
            <a:r>
              <a:rPr lang="en-US" altLang="zh-CN" dirty="0" smtClean="0"/>
              <a:t>Vulnerabilities in interpreters</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itchFamily="2" charset="2"/>
              <a:buChar char="Ø"/>
            </a:pPr>
            <a:r>
              <a:rPr lang="en-US" altLang="zh-CN" dirty="0" smtClean="0"/>
              <a:t>Memory corruption</a:t>
            </a:r>
            <a:endParaRPr lang="zh-CN" altLang="en-US" dirty="0"/>
          </a:p>
        </p:txBody>
      </p:sp>
      <p:sp>
        <p:nvSpPr>
          <p:cNvPr id="3" name="标题 2"/>
          <p:cNvSpPr>
            <a:spLocks noGrp="1"/>
          </p:cNvSpPr>
          <p:nvPr>
            <p:ph type="title"/>
          </p:nvPr>
        </p:nvSpPr>
        <p:spPr/>
        <p:txBody>
          <a:bodyPr/>
          <a:lstStyle/>
          <a:p>
            <a:r>
              <a:rPr lang="en-US" altLang="zh-CN" dirty="0" smtClean="0"/>
              <a:t>Vulnerabilities in interpreters</a:t>
            </a:r>
            <a:endParaRPr lang="zh-CN" altLang="en-US" dirty="0"/>
          </a:p>
        </p:txBody>
      </p:sp>
      <p:pic>
        <p:nvPicPr>
          <p:cNvPr id="6146" name="Picture 2"/>
          <p:cNvPicPr>
            <a:picLocks noChangeAspect="1" noChangeArrowheads="1"/>
          </p:cNvPicPr>
          <p:nvPr/>
        </p:nvPicPr>
        <p:blipFill>
          <a:blip r:embed="rId3" cstate="print"/>
          <a:srcRect/>
          <a:stretch>
            <a:fillRect/>
          </a:stretch>
        </p:blipFill>
        <p:spPr bwMode="auto">
          <a:xfrm>
            <a:off x="1223628" y="2636912"/>
            <a:ext cx="6876764" cy="1368152"/>
          </a:xfrm>
          <a:prstGeom prst="rect">
            <a:avLst/>
          </a:prstGeom>
          <a:noFill/>
          <a:ln w="9525">
            <a:noFill/>
            <a:miter lim="800000"/>
            <a:headEnd/>
            <a:tailEnd/>
          </a:ln>
        </p:spPr>
      </p:pic>
      <p:sp>
        <p:nvSpPr>
          <p:cNvPr id="5" name="TextBox 4"/>
          <p:cNvSpPr txBox="1"/>
          <p:nvPr/>
        </p:nvSpPr>
        <p:spPr>
          <a:xfrm>
            <a:off x="971600" y="4005064"/>
            <a:ext cx="7488832" cy="830997"/>
          </a:xfrm>
          <a:prstGeom prst="rect">
            <a:avLst/>
          </a:prstGeom>
          <a:noFill/>
        </p:spPr>
        <p:txBody>
          <a:bodyPr wrap="square" rtlCol="0">
            <a:spAutoFit/>
          </a:bodyPr>
          <a:lstStyle/>
          <a:p>
            <a:pPr algn="ctr"/>
            <a:r>
              <a:rPr lang="en-US" altLang="zh-CN" sz="1600" dirty="0" smtClean="0"/>
              <a:t>Figure 6</a:t>
            </a:r>
            <a:r>
              <a:rPr lang="zh-CN" altLang="en-US" sz="1600" dirty="0" smtClean="0"/>
              <a:t>：</a:t>
            </a:r>
            <a:r>
              <a:rPr lang="en-US" altLang="zh-CN" sz="1600" dirty="0" smtClean="0"/>
              <a:t> Incorrect bounds check, which a large k can bypass</a:t>
            </a:r>
          </a:p>
          <a:p>
            <a:pPr algn="ctr"/>
            <a:r>
              <a:rPr lang="en-US" altLang="zh-CN" sz="1600" dirty="0" smtClean="0"/>
              <a:t>since it overflows </a:t>
            </a:r>
            <a:r>
              <a:rPr lang="en-US" altLang="zh-CN" sz="1600" i="1" dirty="0" smtClean="0"/>
              <a:t>k + </a:t>
            </a:r>
            <a:r>
              <a:rPr lang="en-US" altLang="zh-CN" sz="1600" i="1" dirty="0" err="1" smtClean="0"/>
              <a:t>sizeof</a:t>
            </a:r>
            <a:r>
              <a:rPr lang="en-US" altLang="zh-CN" sz="1600" i="1" dirty="0" smtClean="0"/>
              <a:t>(int32_t) </a:t>
            </a:r>
            <a:r>
              <a:rPr lang="en-US" altLang="zh-CN" sz="1600" dirty="0" smtClean="0"/>
              <a:t>to a smaller value. A correct</a:t>
            </a:r>
          </a:p>
          <a:p>
            <a:pPr algn="ctr"/>
            <a:r>
              <a:rPr lang="en-US" altLang="zh-CN" sz="1600" dirty="0" smtClean="0"/>
              <a:t>check is </a:t>
            </a:r>
            <a:r>
              <a:rPr lang="en-US" altLang="zh-CN" sz="1600" i="1" dirty="0" smtClean="0"/>
              <a:t>k &gt; </a:t>
            </a:r>
            <a:r>
              <a:rPr lang="en-US" altLang="zh-CN" sz="1600" i="1" dirty="0" err="1" smtClean="0"/>
              <a:t>buflen</a:t>
            </a:r>
            <a:r>
              <a:rPr lang="en-US" altLang="zh-CN" sz="1600" i="1" dirty="0" smtClean="0"/>
              <a:t> || </a:t>
            </a:r>
            <a:r>
              <a:rPr lang="en-US" altLang="zh-CN" sz="1600" i="1" dirty="0" err="1" smtClean="0"/>
              <a:t>sizeof</a:t>
            </a:r>
            <a:r>
              <a:rPr lang="en-US" altLang="zh-CN" sz="1600" i="1" dirty="0" smtClean="0"/>
              <a:t>(int32_t) &gt; </a:t>
            </a:r>
            <a:r>
              <a:rPr lang="en-US" altLang="zh-CN" sz="1600" i="1" dirty="0" err="1" smtClean="0"/>
              <a:t>buflen</a:t>
            </a:r>
            <a:r>
              <a:rPr lang="en-US" altLang="zh-CN" sz="1600" i="1" dirty="0" smtClean="0"/>
              <a:t> – k</a:t>
            </a:r>
            <a:r>
              <a:rPr lang="en-US" altLang="zh-CN" sz="1600" dirty="0"/>
              <a:t>.</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07288" cy="4525963"/>
          </a:xfrm>
        </p:spPr>
        <p:txBody>
          <a:bodyPr>
            <a:normAutofit/>
          </a:bodyPr>
          <a:lstStyle/>
          <a:p>
            <a:pPr>
              <a:buFont typeface="Wingdings" pitchFamily="2" charset="2"/>
              <a:buChar char="Ø"/>
            </a:pPr>
            <a:r>
              <a:rPr lang="en-US" altLang="zh-CN" dirty="0" smtClean="0"/>
              <a:t>JIT spraying</a:t>
            </a:r>
          </a:p>
          <a:p>
            <a:pPr>
              <a:buFont typeface="Wingdings" pitchFamily="2" charset="2"/>
              <a:buChar char="Ø"/>
            </a:pPr>
            <a:endParaRPr lang="en-US" altLang="zh-CN" dirty="0" smtClean="0"/>
          </a:p>
          <a:p>
            <a:pPr>
              <a:buFont typeface="Arial" pitchFamily="34" charset="0"/>
              <a:buChar char="•"/>
            </a:pPr>
            <a:r>
              <a:rPr lang="en-US" altLang="zh-CN" sz="2000" dirty="0" err="1" smtClean="0"/>
              <a:t>JITted</a:t>
            </a:r>
            <a:r>
              <a:rPr lang="en-US" altLang="zh-CN" sz="2000" dirty="0" smtClean="0"/>
              <a:t> bytecode introduces a </a:t>
            </a:r>
            <a:r>
              <a:rPr lang="en-US" altLang="zh-CN" sz="2000" dirty="0" smtClean="0"/>
              <a:t>new attack </a:t>
            </a:r>
            <a:r>
              <a:rPr lang="en-US" altLang="zh-CN" sz="2000" dirty="0" smtClean="0"/>
              <a:t>vector called JIT spraying, in which </a:t>
            </a:r>
            <a:r>
              <a:rPr lang="en-US" altLang="zh-CN" sz="2000" dirty="0" smtClean="0"/>
              <a:t>attackers </a:t>
            </a:r>
            <a:r>
              <a:rPr lang="en-US" altLang="zh-CN" sz="2000" dirty="0" smtClean="0"/>
              <a:t>encode shell code as constants in benign-looking </a:t>
            </a:r>
            <a:r>
              <a:rPr lang="en-US" altLang="zh-CN" sz="2000" dirty="0" smtClean="0"/>
              <a:t>bytecode</a:t>
            </a:r>
            <a:r>
              <a:rPr lang="en-US" altLang="zh-CN" sz="2000" dirty="0" smtClean="0"/>
              <a:t>. </a:t>
            </a:r>
            <a:endParaRPr lang="en-US" altLang="zh-CN" sz="2000" dirty="0" smtClean="0"/>
          </a:p>
          <a:p>
            <a:pPr>
              <a:buFont typeface="Arial" pitchFamily="34" charset="0"/>
              <a:buChar char="•"/>
            </a:pPr>
            <a:r>
              <a:rPr lang="en-US" altLang="zh-CN" sz="2000" dirty="0" smtClean="0"/>
              <a:t>These constants can be strung together to form </a:t>
            </a:r>
            <a:r>
              <a:rPr lang="en-US" altLang="zh-CN" sz="2000" dirty="0" smtClean="0"/>
              <a:t>code gadgets </a:t>
            </a:r>
            <a:r>
              <a:rPr lang="en-US" altLang="zh-CN" sz="2000" dirty="0" smtClean="0"/>
              <a:t>that facilitate return-oriented </a:t>
            </a:r>
            <a:r>
              <a:rPr lang="en-US" altLang="zh-CN" sz="2000" dirty="0" smtClean="0"/>
              <a:t>programming.</a:t>
            </a:r>
          </a:p>
          <a:p>
            <a:pPr>
              <a:buFont typeface="Arial" pitchFamily="34" charset="0"/>
              <a:buChar char="•"/>
            </a:pPr>
            <a:r>
              <a:rPr lang="en-US" altLang="zh-CN" sz="2000" dirty="0" smtClean="0"/>
              <a:t>For example, when specially constructed BPF </a:t>
            </a:r>
            <a:r>
              <a:rPr lang="en-US" altLang="zh-CN" sz="2000" dirty="0" smtClean="0"/>
              <a:t>bytecode </a:t>
            </a:r>
            <a:r>
              <a:rPr lang="en-US" altLang="zh-CN" sz="2000" dirty="0" smtClean="0"/>
              <a:t>is compiled and loaded into the kernel, </a:t>
            </a:r>
            <a:r>
              <a:rPr lang="en-US" altLang="zh-CN" sz="2000" dirty="0" smtClean="0"/>
              <a:t>attackers can </a:t>
            </a:r>
            <a:r>
              <a:rPr lang="en-US" altLang="zh-CN" sz="2000" dirty="0" smtClean="0"/>
              <a:t>trigger another memory corruption vulnerability, </a:t>
            </a:r>
            <a:r>
              <a:rPr lang="en-US" altLang="zh-CN" sz="2000" dirty="0" smtClean="0"/>
              <a:t>and jump </a:t>
            </a:r>
            <a:r>
              <a:rPr lang="en-US" altLang="zh-CN" sz="2000" dirty="0" smtClean="0"/>
              <a:t>into the middle of the JIT-compiled code, </a:t>
            </a:r>
            <a:r>
              <a:rPr lang="en-US" altLang="zh-CN" sz="2000" dirty="0" smtClean="0"/>
              <a:t>where the </a:t>
            </a:r>
            <a:r>
              <a:rPr lang="en-US" altLang="zh-CN" sz="2000" dirty="0" smtClean="0"/>
              <a:t>attacker-controlled constants are interpreted as </a:t>
            </a:r>
            <a:r>
              <a:rPr lang="en-US" altLang="zh-CN" sz="2000" dirty="0" smtClean="0"/>
              <a:t>native machine </a:t>
            </a:r>
            <a:r>
              <a:rPr lang="en-US" altLang="zh-CN" sz="2000" dirty="0" smtClean="0"/>
              <a:t>instructions.</a:t>
            </a:r>
            <a:endParaRPr lang="zh-CN" altLang="en-US" sz="2000" dirty="0"/>
          </a:p>
        </p:txBody>
      </p:sp>
      <p:sp>
        <p:nvSpPr>
          <p:cNvPr id="3" name="标题 2"/>
          <p:cNvSpPr>
            <a:spLocks noGrp="1"/>
          </p:cNvSpPr>
          <p:nvPr>
            <p:ph type="title"/>
          </p:nvPr>
        </p:nvSpPr>
        <p:spPr/>
        <p:txBody>
          <a:bodyPr/>
          <a:lstStyle/>
          <a:p>
            <a:r>
              <a:rPr lang="en-US" altLang="zh-CN" dirty="0" smtClean="0"/>
              <a:t>Vulnerabilities in interpreters</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itchFamily="2" charset="2"/>
              <a:buChar char="Ø"/>
            </a:pPr>
            <a:endParaRPr lang="en-US" altLang="zh-CN" dirty="0" smtClean="0"/>
          </a:p>
          <a:p>
            <a:pPr>
              <a:buFont typeface="Wingdings" pitchFamily="2" charset="2"/>
              <a:buChar char="Ø"/>
            </a:pPr>
            <a:r>
              <a:rPr lang="en-US" altLang="zh-CN" dirty="0" smtClean="0"/>
              <a:t>Process isolation</a:t>
            </a:r>
          </a:p>
          <a:p>
            <a:pPr>
              <a:buFont typeface="Wingdings" pitchFamily="2" charset="2"/>
              <a:buChar char="Ø"/>
            </a:pPr>
            <a:endParaRPr lang="en-US" altLang="zh-CN" dirty="0" smtClean="0"/>
          </a:p>
          <a:p>
            <a:pPr>
              <a:buFont typeface="Wingdings" pitchFamily="2" charset="2"/>
              <a:buChar char="Ø"/>
            </a:pPr>
            <a:r>
              <a:rPr lang="en-US" altLang="zh-CN" dirty="0" smtClean="0"/>
              <a:t>Limiting resource </a:t>
            </a:r>
            <a:r>
              <a:rPr lang="en-US" altLang="zh-CN" dirty="0" smtClean="0"/>
              <a:t>consumption</a:t>
            </a:r>
          </a:p>
          <a:p>
            <a:pPr>
              <a:buFont typeface="Wingdings" pitchFamily="2" charset="2"/>
              <a:buChar char="Ø"/>
            </a:pPr>
            <a:endParaRPr lang="en-US" altLang="zh-CN" dirty="0" smtClean="0"/>
          </a:p>
          <a:p>
            <a:pPr>
              <a:buFont typeface="Wingdings" pitchFamily="2" charset="2"/>
              <a:buChar char="Ø"/>
            </a:pPr>
            <a:r>
              <a:rPr lang="en-US" altLang="zh-CN" dirty="0" smtClean="0"/>
              <a:t>Limiting feature </a:t>
            </a:r>
            <a:r>
              <a:rPr lang="en-US" altLang="zh-CN" dirty="0" smtClean="0"/>
              <a:t>sets</a:t>
            </a:r>
          </a:p>
          <a:p>
            <a:pPr>
              <a:buFont typeface="Wingdings" pitchFamily="2" charset="2"/>
              <a:buChar char="Ø"/>
            </a:pPr>
            <a:endParaRPr lang="en-US" altLang="zh-CN" dirty="0" smtClean="0"/>
          </a:p>
          <a:p>
            <a:pPr>
              <a:buFont typeface="Wingdings" pitchFamily="2" charset="2"/>
              <a:buChar char="Ø"/>
            </a:pPr>
            <a:r>
              <a:rPr lang="en-US" altLang="zh-CN" dirty="0" smtClean="0"/>
              <a:t>Limiting calls to host</a:t>
            </a:r>
            <a:endParaRPr lang="en-US" altLang="zh-CN" dirty="0" smtClean="0"/>
          </a:p>
          <a:p>
            <a:pPr>
              <a:buFont typeface="Wingdings" pitchFamily="2" charset="2"/>
              <a:buChar char="Ø"/>
            </a:pPr>
            <a:endParaRPr lang="zh-CN" altLang="en-US" dirty="0"/>
          </a:p>
        </p:txBody>
      </p:sp>
      <p:sp>
        <p:nvSpPr>
          <p:cNvPr id="3" name="标题 2"/>
          <p:cNvSpPr>
            <a:spLocks noGrp="1"/>
          </p:cNvSpPr>
          <p:nvPr>
            <p:ph type="title"/>
          </p:nvPr>
        </p:nvSpPr>
        <p:spPr/>
        <p:txBody>
          <a:bodyPr/>
          <a:lstStyle/>
          <a:p>
            <a:r>
              <a:rPr lang="en-US" altLang="zh-CN" dirty="0" smtClean="0"/>
              <a:t>Security guidelines</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itchFamily="2" charset="2"/>
              <a:buChar char="Ø"/>
            </a:pPr>
            <a:r>
              <a:rPr lang="en-US" altLang="zh-CN" sz="2400" dirty="0" smtClean="0"/>
              <a:t>A </a:t>
            </a:r>
            <a:r>
              <a:rPr lang="en-US" altLang="zh-CN" sz="2400" dirty="0" smtClean="0"/>
              <a:t>case study of how systems use </a:t>
            </a:r>
            <a:r>
              <a:rPr lang="en-US" altLang="zh-CN" sz="2400" dirty="0" smtClean="0"/>
              <a:t>embedded interpreters </a:t>
            </a:r>
            <a:r>
              <a:rPr lang="en-US" altLang="zh-CN" sz="2400" dirty="0" smtClean="0"/>
              <a:t>in </a:t>
            </a:r>
            <a:r>
              <a:rPr lang="en-US" altLang="zh-CN" sz="2400" dirty="0" smtClean="0"/>
              <a:t>practice</a:t>
            </a:r>
          </a:p>
          <a:p>
            <a:pPr>
              <a:buFont typeface="Wingdings" pitchFamily="2" charset="2"/>
              <a:buChar char="Ø"/>
            </a:pPr>
            <a:endParaRPr lang="en-US" altLang="zh-CN" dirty="0" smtClean="0"/>
          </a:p>
          <a:p>
            <a:pPr>
              <a:buFont typeface="Wingdings" pitchFamily="2" charset="2"/>
              <a:buChar char="Ø"/>
            </a:pPr>
            <a:r>
              <a:rPr lang="en-US" altLang="zh-CN" sz="2400" dirty="0" smtClean="0"/>
              <a:t>Analyzed </a:t>
            </a:r>
            <a:r>
              <a:rPr lang="en-US" altLang="zh-CN" sz="2400" dirty="0" smtClean="0"/>
              <a:t>security bugs found in </a:t>
            </a:r>
            <a:r>
              <a:rPr lang="en-US" altLang="zh-CN" sz="2400" dirty="0" smtClean="0"/>
              <a:t>embedded interpreters and classified </a:t>
            </a:r>
            <a:r>
              <a:rPr lang="en-US" altLang="zh-CN" sz="2400" dirty="0" smtClean="0"/>
              <a:t>their </a:t>
            </a:r>
            <a:r>
              <a:rPr lang="en-US" altLang="zh-CN" sz="2400" dirty="0" smtClean="0"/>
              <a:t>effects</a:t>
            </a:r>
          </a:p>
          <a:p>
            <a:pPr>
              <a:buFont typeface="Wingdings" pitchFamily="2" charset="2"/>
              <a:buChar char="Ø"/>
            </a:pPr>
            <a:endParaRPr lang="en-US" altLang="zh-CN" sz="2400" dirty="0" smtClean="0"/>
          </a:p>
          <a:p>
            <a:pPr>
              <a:buFont typeface="Wingdings" pitchFamily="2" charset="2"/>
              <a:buChar char="Ø"/>
            </a:pPr>
            <a:r>
              <a:rPr lang="en-US" altLang="zh-CN" sz="2400" dirty="0" smtClean="0"/>
              <a:t>S</a:t>
            </a:r>
            <a:r>
              <a:rPr lang="en-US" altLang="zh-CN" sz="2400" dirty="0" smtClean="0"/>
              <a:t>ummarized </a:t>
            </a:r>
            <a:r>
              <a:rPr lang="en-US" altLang="zh-CN" sz="2400" dirty="0" smtClean="0"/>
              <a:t>state-of-the-art defense techniques </a:t>
            </a:r>
            <a:r>
              <a:rPr lang="en-US" altLang="zh-CN" sz="2400" dirty="0" smtClean="0"/>
              <a:t>and provided </a:t>
            </a:r>
            <a:r>
              <a:rPr lang="en-US" altLang="zh-CN" sz="2400" dirty="0" smtClean="0"/>
              <a:t>security </a:t>
            </a:r>
            <a:r>
              <a:rPr lang="en-US" altLang="zh-CN" sz="2400" dirty="0" smtClean="0"/>
              <a:t>guidelines</a:t>
            </a:r>
            <a:endParaRPr lang="zh-CN" altLang="en-US" sz="2400" dirty="0"/>
          </a:p>
        </p:txBody>
      </p:sp>
      <p:sp>
        <p:nvSpPr>
          <p:cNvPr id="3" name="标题 2"/>
          <p:cNvSpPr>
            <a:spLocks noGrp="1"/>
          </p:cNvSpPr>
          <p:nvPr>
            <p:ph type="title"/>
          </p:nvPr>
        </p:nvSpPr>
        <p:spPr/>
        <p:txBody>
          <a:bodyPr/>
          <a:lstStyle/>
          <a:p>
            <a:r>
              <a:rPr lang="en-US" altLang="zh-CN" dirty="0" smtClean="0"/>
              <a:t>Conclusion</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lang="en-US" altLang="zh-CN" dirty="0" smtClean="0"/>
              <a:t>Thanks!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500"/>
              </a:spcAft>
              <a:buFont typeface="Wingdings" pitchFamily="2" charset="2"/>
              <a:buChar char="Ø"/>
            </a:pPr>
            <a:r>
              <a:rPr lang="en-US" altLang="zh-CN" dirty="0" smtClean="0"/>
              <a:t>Introduction</a:t>
            </a:r>
          </a:p>
          <a:p>
            <a:pPr>
              <a:spcAft>
                <a:spcPts val="500"/>
              </a:spcAft>
              <a:buFont typeface="Wingdings" pitchFamily="2" charset="2"/>
              <a:buChar char="Ø"/>
            </a:pPr>
            <a:r>
              <a:rPr lang="en-US" altLang="zh-CN" dirty="0" smtClean="0"/>
              <a:t>Embedded interpreters</a:t>
            </a:r>
          </a:p>
          <a:p>
            <a:pPr>
              <a:spcAft>
                <a:spcPts val="500"/>
              </a:spcAft>
              <a:buFont typeface="Wingdings" pitchFamily="2" charset="2"/>
              <a:buChar char="Ø"/>
            </a:pPr>
            <a:r>
              <a:rPr lang="en-US" altLang="zh-CN" dirty="0" smtClean="0"/>
              <a:t>Vulnerabilities </a:t>
            </a:r>
            <a:r>
              <a:rPr lang="en-US" altLang="zh-CN" dirty="0" smtClean="0"/>
              <a:t>in </a:t>
            </a:r>
            <a:r>
              <a:rPr lang="en-US" altLang="zh-CN" dirty="0" smtClean="0"/>
              <a:t>interpreters</a:t>
            </a:r>
          </a:p>
          <a:p>
            <a:pPr>
              <a:spcAft>
                <a:spcPts val="500"/>
              </a:spcAft>
              <a:buFont typeface="Wingdings" pitchFamily="2" charset="2"/>
              <a:buChar char="Ø"/>
            </a:pPr>
            <a:r>
              <a:rPr lang="en-US" altLang="zh-CN" dirty="0" smtClean="0"/>
              <a:t>Security guidelines</a:t>
            </a:r>
            <a:endParaRPr lang="en-US" altLang="zh-CN" dirty="0" smtClean="0"/>
          </a:p>
          <a:p>
            <a:pPr>
              <a:spcAft>
                <a:spcPts val="500"/>
              </a:spcAft>
              <a:buFont typeface="Wingdings" pitchFamily="2" charset="2"/>
              <a:buChar char="Ø"/>
            </a:pPr>
            <a:endParaRPr lang="zh-CN" altLang="en-US" dirty="0"/>
          </a:p>
        </p:txBody>
      </p:sp>
      <p:sp>
        <p:nvSpPr>
          <p:cNvPr id="3" name="标题 2"/>
          <p:cNvSpPr>
            <a:spLocks noGrp="1"/>
          </p:cNvSpPr>
          <p:nvPr>
            <p:ph type="title"/>
          </p:nvPr>
        </p:nvSpPr>
        <p:spPr/>
        <p:txBody>
          <a:bodyPr/>
          <a:lstStyle/>
          <a:p>
            <a:r>
              <a:rPr lang="en-US" altLang="zh-CN" dirty="0" smtClean="0"/>
              <a:t>Outline</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481328"/>
            <a:ext cx="8820472" cy="4525963"/>
          </a:xfrm>
        </p:spPr>
        <p:txBody>
          <a:bodyPr>
            <a:normAutofit/>
          </a:bodyPr>
          <a:lstStyle/>
          <a:p>
            <a:pPr>
              <a:buFont typeface="Wingdings" pitchFamily="2" charset="2"/>
              <a:buChar char="Ø"/>
            </a:pPr>
            <a:r>
              <a:rPr lang="en-US" altLang="zh-CN" sz="2000" dirty="0" smtClean="0"/>
              <a:t>Many systems offer customization by allowing third </a:t>
            </a:r>
            <a:r>
              <a:rPr lang="en-US" altLang="zh-CN" sz="2000" dirty="0" smtClean="0"/>
              <a:t>parties </a:t>
            </a:r>
            <a:r>
              <a:rPr lang="en-US" altLang="zh-CN" sz="2000" dirty="0" smtClean="0"/>
              <a:t>to download executable </a:t>
            </a:r>
            <a:r>
              <a:rPr lang="en-US" altLang="zh-CN" sz="2000" dirty="0" smtClean="0"/>
              <a:t>extensions.</a:t>
            </a:r>
          </a:p>
          <a:p>
            <a:pPr>
              <a:buFont typeface="Wingdings" pitchFamily="2" charset="2"/>
              <a:buChar char="Ø"/>
            </a:pPr>
            <a:endParaRPr lang="en-US" altLang="zh-CN" sz="2000" dirty="0" smtClean="0"/>
          </a:p>
          <a:p>
            <a:pPr>
              <a:buFont typeface="Wingdings" pitchFamily="2" charset="2"/>
              <a:buChar char="Ø"/>
            </a:pPr>
            <a:r>
              <a:rPr lang="en-US" altLang="zh-CN" sz="2000" dirty="0" smtClean="0"/>
              <a:t>For flexibility and </a:t>
            </a:r>
            <a:r>
              <a:rPr lang="en-US" altLang="zh-CN" sz="2000" dirty="0" smtClean="0"/>
              <a:t>portability reasons, these systems often </a:t>
            </a:r>
            <a:r>
              <a:rPr lang="en-US" altLang="zh-CN" sz="2000" dirty="0" smtClean="0"/>
              <a:t>define an instruction set, in the form of bytecode, and implement an </a:t>
            </a:r>
            <a:r>
              <a:rPr lang="en-US" altLang="zh-CN" sz="2000" dirty="0" smtClean="0"/>
              <a:t>embedded interpreter to run downloaded bytecode</a:t>
            </a:r>
            <a:r>
              <a:rPr lang="en-US" altLang="zh-CN" sz="2000" dirty="0" smtClean="0"/>
              <a:t>.</a:t>
            </a:r>
          </a:p>
          <a:p>
            <a:pPr>
              <a:buFont typeface="Wingdings" pitchFamily="2" charset="2"/>
              <a:buChar char="Ø"/>
            </a:pPr>
            <a:endParaRPr lang="en-US" altLang="zh-CN" sz="2000" dirty="0" smtClean="0"/>
          </a:p>
          <a:p>
            <a:pPr>
              <a:buFont typeface="Wingdings" pitchFamily="2" charset="2"/>
              <a:buChar char="Ø"/>
            </a:pPr>
            <a:r>
              <a:rPr lang="en-US" altLang="zh-CN" sz="2000" dirty="0" smtClean="0"/>
              <a:t>For performance reasons, they may translate </a:t>
            </a:r>
            <a:r>
              <a:rPr lang="en-US" altLang="zh-CN" sz="2000" dirty="0" smtClean="0"/>
              <a:t>bytecode into </a:t>
            </a:r>
            <a:r>
              <a:rPr lang="en-US" altLang="zh-CN" sz="2000" dirty="0" smtClean="0"/>
              <a:t>machine code before </a:t>
            </a:r>
            <a:r>
              <a:rPr lang="en-US" altLang="zh-CN" sz="2000" dirty="0" smtClean="0"/>
              <a:t>execution, </a:t>
            </a:r>
            <a:r>
              <a:rPr lang="en-US" altLang="zh-CN" sz="2000" dirty="0" smtClean="0"/>
              <a:t>using a </a:t>
            </a:r>
            <a:r>
              <a:rPr lang="en-US" altLang="zh-CN" sz="2000" dirty="0" smtClean="0"/>
              <a:t>just-in-time(JIT) compiler</a:t>
            </a:r>
          </a:p>
          <a:p>
            <a:pPr>
              <a:buFont typeface="Wingdings" pitchFamily="2" charset="2"/>
              <a:buChar char="Ø"/>
            </a:pPr>
            <a:endParaRPr lang="en-US" altLang="zh-CN" sz="2000" dirty="0" smtClean="0"/>
          </a:p>
          <a:p>
            <a:pPr>
              <a:buFont typeface="Wingdings" pitchFamily="2" charset="2"/>
              <a:buChar char="Ø"/>
            </a:pPr>
            <a:r>
              <a:rPr lang="en-US" altLang="zh-CN" sz="2000" dirty="0" smtClean="0"/>
              <a:t>One example is the BPF.</a:t>
            </a:r>
            <a:endParaRPr lang="zh-CN" altLang="en-US" sz="2000" dirty="0"/>
          </a:p>
        </p:txBody>
      </p:sp>
      <p:sp>
        <p:nvSpPr>
          <p:cNvPr id="3" name="标题 2"/>
          <p:cNvSpPr>
            <a:spLocks noGrp="1"/>
          </p:cNvSpPr>
          <p:nvPr>
            <p:ph type="title"/>
          </p:nvPr>
        </p:nvSpPr>
        <p:spPr/>
        <p:txBody>
          <a:bodyPr/>
          <a:lstStyle/>
          <a:p>
            <a:r>
              <a:rPr lang="en-US" altLang="zh-CN" dirty="0" smtClean="0"/>
              <a:t>Introduction</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435280" cy="4525963"/>
          </a:xfrm>
        </p:spPr>
        <p:txBody>
          <a:bodyPr>
            <a:normAutofit/>
          </a:bodyPr>
          <a:lstStyle/>
          <a:p>
            <a:pPr>
              <a:buNone/>
            </a:pPr>
            <a:r>
              <a:rPr lang="en-US" altLang="zh-CN" sz="2000" dirty="0" smtClean="0"/>
              <a:t>   Embedded </a:t>
            </a:r>
            <a:r>
              <a:rPr lang="en-US" altLang="zh-CN" sz="2000" dirty="0" smtClean="0"/>
              <a:t>interpreters raise interesting security </a:t>
            </a:r>
            <a:r>
              <a:rPr lang="en-US" altLang="zh-CN" sz="2000" dirty="0" smtClean="0"/>
              <a:t>concerns.</a:t>
            </a:r>
          </a:p>
          <a:p>
            <a:pPr>
              <a:buNone/>
            </a:pPr>
            <a:endParaRPr lang="en-US" altLang="zh-CN" sz="2000" dirty="0" smtClean="0"/>
          </a:p>
          <a:p>
            <a:pPr>
              <a:buFont typeface="Arial" pitchFamily="34" charset="0"/>
              <a:buChar char="•"/>
            </a:pPr>
            <a:r>
              <a:rPr lang="en-US" altLang="zh-CN" sz="2000" dirty="0" smtClean="0"/>
              <a:t>First, </a:t>
            </a:r>
            <a:r>
              <a:rPr lang="en-US" altLang="zh-CN" sz="2000" dirty="0" smtClean="0"/>
              <a:t>many real-world systems do not adopt </a:t>
            </a:r>
            <a:r>
              <a:rPr lang="en-US" altLang="zh-CN" sz="2000" dirty="0" smtClean="0"/>
              <a:t>sandboxing techniques</a:t>
            </a:r>
            <a:r>
              <a:rPr lang="en-US" altLang="zh-CN" sz="2000" dirty="0" smtClean="0"/>
              <a:t>, thus </a:t>
            </a:r>
            <a:r>
              <a:rPr lang="en-US" altLang="zh-CN" sz="2000" dirty="0" smtClean="0"/>
              <a:t>a compromise </a:t>
            </a:r>
            <a:r>
              <a:rPr lang="en-US" altLang="zh-CN" sz="2000" dirty="0" smtClean="0"/>
              <a:t>of the interpreter is likely to lead to a </a:t>
            </a:r>
            <a:r>
              <a:rPr lang="en-US" altLang="zh-CN" sz="2000" dirty="0" smtClean="0"/>
              <a:t>compromise </a:t>
            </a:r>
            <a:r>
              <a:rPr lang="en-US" altLang="zh-CN" sz="2000" dirty="0" smtClean="0"/>
              <a:t>of the host system as </a:t>
            </a:r>
            <a:r>
              <a:rPr lang="en-US" altLang="zh-CN" sz="2000" dirty="0" smtClean="0"/>
              <a:t>well.</a:t>
            </a:r>
          </a:p>
          <a:p>
            <a:pPr>
              <a:buFont typeface="Arial" pitchFamily="34" charset="0"/>
              <a:buChar char="•"/>
            </a:pPr>
            <a:r>
              <a:rPr lang="en-US" altLang="zh-CN" sz="2000" dirty="0" smtClean="0"/>
              <a:t>Second</a:t>
            </a:r>
            <a:r>
              <a:rPr lang="en-US" altLang="zh-CN" sz="2000" dirty="0" smtClean="0"/>
              <a:t>, embedded </a:t>
            </a:r>
            <a:r>
              <a:rPr lang="en-US" altLang="zh-CN" sz="2000" dirty="0" smtClean="0"/>
              <a:t>interpreters </a:t>
            </a:r>
            <a:r>
              <a:rPr lang="en-US" altLang="zh-CN" sz="2000" dirty="0" smtClean="0"/>
              <a:t>often validate untrusted bytecode </a:t>
            </a:r>
            <a:r>
              <a:rPr lang="en-US" altLang="zh-CN" sz="2000" dirty="0" smtClean="0"/>
              <a:t>using ad-hoc rules</a:t>
            </a:r>
            <a:r>
              <a:rPr lang="en-US" altLang="zh-CN" sz="2000" dirty="0" smtClean="0"/>
              <a:t>, which is </a:t>
            </a:r>
            <a:r>
              <a:rPr lang="en-US" altLang="zh-CN" sz="2000" dirty="0" smtClean="0"/>
              <a:t>error-prone.</a:t>
            </a:r>
          </a:p>
          <a:p>
            <a:pPr>
              <a:buFont typeface="Arial" pitchFamily="34" charset="0"/>
              <a:buChar char="•"/>
            </a:pPr>
            <a:r>
              <a:rPr lang="en-US" altLang="zh-CN" sz="2000" dirty="0" smtClean="0"/>
              <a:t>Third</a:t>
            </a:r>
            <a:r>
              <a:rPr lang="en-US" altLang="zh-CN" sz="2000" dirty="0" smtClean="0"/>
              <a:t>, the bytecode </a:t>
            </a:r>
            <a:r>
              <a:rPr lang="en-US" altLang="zh-CN" sz="2000" dirty="0" smtClean="0"/>
              <a:t>usually </a:t>
            </a:r>
            <a:r>
              <a:rPr lang="en-US" altLang="zh-CN" sz="2000" dirty="0" smtClean="0"/>
              <a:t>accepts input data </a:t>
            </a:r>
            <a:r>
              <a:rPr lang="en-US" altLang="zh-CN" sz="2000" dirty="0" smtClean="0"/>
              <a:t>in </a:t>
            </a:r>
            <a:r>
              <a:rPr lang="en-US" altLang="zh-CN" sz="2000" dirty="0" smtClean="0"/>
              <a:t>which case both the bytecode and its input data </a:t>
            </a:r>
            <a:r>
              <a:rPr lang="en-US" altLang="zh-CN" sz="2000" dirty="0" smtClean="0"/>
              <a:t>maybe </a:t>
            </a:r>
            <a:r>
              <a:rPr lang="en-US" altLang="zh-CN" sz="2000" dirty="0" smtClean="0"/>
              <a:t>untrusted, thereby exposing the host system to a </a:t>
            </a:r>
            <a:r>
              <a:rPr lang="en-US" altLang="zh-CN" sz="2000" dirty="0" smtClean="0"/>
              <a:t>wider range </a:t>
            </a:r>
            <a:r>
              <a:rPr lang="en-US" altLang="zh-CN" sz="2000" dirty="0" smtClean="0"/>
              <a:t>of attack </a:t>
            </a:r>
            <a:r>
              <a:rPr lang="en-US" altLang="zh-CN" sz="2000" dirty="0" smtClean="0"/>
              <a:t>vectors.</a:t>
            </a:r>
          </a:p>
          <a:p>
            <a:pPr>
              <a:buFont typeface="Arial" pitchFamily="34" charset="0"/>
              <a:buChar char="•"/>
            </a:pPr>
            <a:endParaRPr lang="en-US" altLang="zh-CN" sz="2000" dirty="0" smtClean="0"/>
          </a:p>
          <a:p>
            <a:pPr>
              <a:buNone/>
            </a:pPr>
            <a:r>
              <a:rPr lang="en-US" altLang="zh-CN" sz="2000" dirty="0" smtClean="0"/>
              <a:t>   This paper investigates the security implication of deploying embedded interpreters in systems</a:t>
            </a:r>
            <a:endParaRPr lang="zh-CN" altLang="en-US" sz="2000" dirty="0"/>
          </a:p>
        </p:txBody>
      </p:sp>
      <p:sp>
        <p:nvSpPr>
          <p:cNvPr id="3" name="标题 2"/>
          <p:cNvSpPr>
            <a:spLocks noGrp="1"/>
          </p:cNvSpPr>
          <p:nvPr>
            <p:ph type="title"/>
          </p:nvPr>
        </p:nvSpPr>
        <p:spPr/>
        <p:txBody>
          <a:bodyPr/>
          <a:lstStyle/>
          <a:p>
            <a:r>
              <a:rPr lang="en-US" altLang="zh-CN" dirty="0" smtClean="0"/>
              <a:t>Introduction</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Embedded interpreters</a:t>
            </a:r>
            <a:endParaRPr lang="zh-CN" alt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395536" y="1340768"/>
            <a:ext cx="8424936" cy="3816424"/>
          </a:xfrm>
          <a:prstGeom prst="rect">
            <a:avLst/>
          </a:prstGeom>
          <a:noFill/>
          <a:ln w="9525">
            <a:noFill/>
            <a:miter lim="800000"/>
            <a:headEnd/>
            <a:tailEnd/>
          </a:ln>
        </p:spPr>
      </p:pic>
      <p:sp>
        <p:nvSpPr>
          <p:cNvPr id="5" name="TextBox 4"/>
          <p:cNvSpPr txBox="1"/>
          <p:nvPr/>
        </p:nvSpPr>
        <p:spPr>
          <a:xfrm>
            <a:off x="1043608" y="5373216"/>
            <a:ext cx="7344816" cy="338554"/>
          </a:xfrm>
          <a:prstGeom prst="rect">
            <a:avLst/>
          </a:prstGeom>
          <a:noFill/>
        </p:spPr>
        <p:txBody>
          <a:bodyPr wrap="square" rtlCol="0">
            <a:spAutoFit/>
          </a:bodyPr>
          <a:lstStyle/>
          <a:p>
            <a:pPr algn="ctr"/>
            <a:r>
              <a:rPr lang="en-US" altLang="zh-CN" sz="1600" dirty="0" smtClean="0"/>
              <a:t>Figure 1</a:t>
            </a:r>
            <a:r>
              <a:rPr lang="zh-CN" altLang="en-US" sz="1600" dirty="0" smtClean="0"/>
              <a:t>：</a:t>
            </a:r>
            <a:r>
              <a:rPr lang="en-US" altLang="zh-CN" sz="1600" dirty="0" smtClean="0"/>
              <a:t>Summary of embedded interpreters and their features</a:t>
            </a:r>
            <a:endParaRPr lang="zh-CN" alt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481328"/>
            <a:ext cx="8640960" cy="4525963"/>
          </a:xfrm>
        </p:spPr>
        <p:txBody>
          <a:bodyPr>
            <a:normAutofit/>
          </a:bodyPr>
          <a:lstStyle/>
          <a:p>
            <a:pPr>
              <a:buNone/>
            </a:pPr>
            <a:r>
              <a:rPr lang="en-US" altLang="zh-CN" sz="2400" dirty="0" smtClean="0"/>
              <a:t>Linux Socket Monitoring Interface (INET-DIAG)</a:t>
            </a:r>
          </a:p>
          <a:p>
            <a:endParaRPr lang="en-US" altLang="zh-CN" sz="2400" dirty="0" smtClean="0"/>
          </a:p>
          <a:p>
            <a:pPr>
              <a:buNone/>
            </a:pPr>
            <a:endParaRPr lang="en-US" altLang="zh-CN" sz="2400" dirty="0" smtClean="0"/>
          </a:p>
          <a:p>
            <a:pPr>
              <a:buFont typeface="Arial" pitchFamily="34" charset="0"/>
              <a:buChar char="•"/>
            </a:pPr>
            <a:r>
              <a:rPr lang="en-US" altLang="zh-CN" sz="1800" dirty="0" smtClean="0"/>
              <a:t>The </a:t>
            </a:r>
            <a:r>
              <a:rPr lang="en-US" altLang="zh-CN" sz="1800" dirty="0" err="1" smtClean="0"/>
              <a:t>ss</a:t>
            </a:r>
            <a:r>
              <a:rPr lang="en-US" altLang="zh-CN" sz="1800" dirty="0" smtClean="0"/>
              <a:t> command monitors </a:t>
            </a:r>
            <a:r>
              <a:rPr lang="en-US" altLang="zh-CN" sz="1800" dirty="0" smtClean="0"/>
              <a:t>sockets with source port in range [21,1024</a:t>
            </a:r>
            <a:r>
              <a:rPr lang="en-US" altLang="zh-CN" sz="1800" dirty="0" smtClean="0"/>
              <a:t>), and generates the following bytecode and submits it to the kernel.</a:t>
            </a:r>
          </a:p>
          <a:p>
            <a:pPr>
              <a:buFont typeface="Arial" pitchFamily="34" charset="0"/>
              <a:buChar char="•"/>
            </a:pPr>
            <a:endParaRPr lang="en-US" altLang="zh-CN" sz="1800" dirty="0" smtClean="0"/>
          </a:p>
          <a:p>
            <a:pPr>
              <a:buFont typeface="Arial" pitchFamily="34" charset="0"/>
              <a:buChar char="•"/>
            </a:pPr>
            <a:endParaRPr lang="en-US" altLang="zh-CN" sz="1800" dirty="0" smtClean="0"/>
          </a:p>
          <a:p>
            <a:pPr>
              <a:buFont typeface="Arial" pitchFamily="34" charset="0"/>
              <a:buChar char="•"/>
            </a:pPr>
            <a:endParaRPr lang="en-US" altLang="zh-CN" sz="1800" dirty="0" smtClean="0"/>
          </a:p>
          <a:p>
            <a:pPr>
              <a:buFont typeface="Arial" pitchFamily="34" charset="0"/>
              <a:buChar char="•"/>
            </a:pPr>
            <a:endParaRPr lang="en-US" altLang="zh-CN" sz="1800" dirty="0" smtClean="0"/>
          </a:p>
          <a:p>
            <a:pPr>
              <a:buFont typeface="Arial" pitchFamily="34" charset="0"/>
              <a:buChar char="•"/>
            </a:pPr>
            <a:endParaRPr lang="en-US" altLang="zh-CN" sz="1800" dirty="0" smtClean="0"/>
          </a:p>
          <a:p>
            <a:pPr>
              <a:buFont typeface="Arial" pitchFamily="34" charset="0"/>
              <a:buChar char="•"/>
            </a:pPr>
            <a:endParaRPr lang="en-US" altLang="zh-CN" sz="1800" dirty="0" smtClean="0"/>
          </a:p>
          <a:p>
            <a:pPr>
              <a:buFont typeface="Arial" pitchFamily="34" charset="0"/>
              <a:buChar char="•"/>
            </a:pPr>
            <a:r>
              <a:rPr lang="en-US" altLang="zh-CN" sz="1800" dirty="0" smtClean="0"/>
              <a:t>Supports comparisons and forward jumps, but not backward jumps.</a:t>
            </a:r>
            <a:endParaRPr lang="en-US" altLang="zh-CN" sz="1800" dirty="0" smtClean="0"/>
          </a:p>
        </p:txBody>
      </p:sp>
      <p:sp>
        <p:nvSpPr>
          <p:cNvPr id="3" name="标题 2"/>
          <p:cNvSpPr>
            <a:spLocks noGrp="1"/>
          </p:cNvSpPr>
          <p:nvPr>
            <p:ph type="title"/>
          </p:nvPr>
        </p:nvSpPr>
        <p:spPr/>
        <p:txBody>
          <a:bodyPr/>
          <a:lstStyle/>
          <a:p>
            <a:r>
              <a:rPr lang="en-US" altLang="zh-CN" dirty="0" smtClean="0"/>
              <a:t>Embedded interpreters</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1619672" y="2132856"/>
            <a:ext cx="4248472" cy="514521"/>
          </a:xfrm>
          <a:prstGeom prst="rect">
            <a:avLst/>
          </a:prstGeom>
          <a:noFill/>
          <a:ln w="9525">
            <a:noFill/>
            <a:miter lim="800000"/>
            <a:headEnd/>
            <a:tailEnd/>
          </a:ln>
        </p:spPr>
      </p:pic>
      <p:pic>
        <p:nvPicPr>
          <p:cNvPr id="2054" name="Picture 6"/>
          <p:cNvPicPr>
            <a:picLocks noChangeAspect="1" noChangeArrowheads="1"/>
          </p:cNvPicPr>
          <p:nvPr/>
        </p:nvPicPr>
        <p:blipFill>
          <a:blip r:embed="rId3" cstate="print"/>
          <a:srcRect/>
          <a:stretch>
            <a:fillRect/>
          </a:stretch>
        </p:blipFill>
        <p:spPr bwMode="auto">
          <a:xfrm>
            <a:off x="1691680" y="3717032"/>
            <a:ext cx="5040560" cy="158417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itchFamily="2" charset="2"/>
              <a:buChar char="Ø"/>
            </a:pPr>
            <a:r>
              <a:rPr lang="en-US" altLang="zh-CN" dirty="0" smtClean="0"/>
              <a:t>Resource exhaustion</a:t>
            </a:r>
            <a:endParaRPr lang="en-US" altLang="zh-CN" dirty="0" smtClean="0"/>
          </a:p>
          <a:p>
            <a:pPr>
              <a:buFont typeface="Wingdings" pitchFamily="2" charset="2"/>
              <a:buChar char="Ø"/>
            </a:pPr>
            <a:endParaRPr lang="zh-CN" altLang="en-US" dirty="0"/>
          </a:p>
        </p:txBody>
      </p:sp>
      <p:sp>
        <p:nvSpPr>
          <p:cNvPr id="3" name="标题 2"/>
          <p:cNvSpPr>
            <a:spLocks noGrp="1"/>
          </p:cNvSpPr>
          <p:nvPr>
            <p:ph type="title"/>
          </p:nvPr>
        </p:nvSpPr>
        <p:spPr/>
        <p:txBody>
          <a:bodyPr>
            <a:normAutofit/>
          </a:bodyPr>
          <a:lstStyle/>
          <a:p>
            <a:r>
              <a:rPr lang="en-US" altLang="zh-CN" dirty="0" smtClean="0"/>
              <a:t>Vulnerabilities in </a:t>
            </a:r>
            <a:r>
              <a:rPr lang="en-US" altLang="zh-CN" dirty="0" smtClean="0"/>
              <a:t>interpreters</a:t>
            </a:r>
            <a:endParaRPr lang="zh-CN" altLang="en-US" dirty="0"/>
          </a:p>
        </p:txBody>
      </p:sp>
      <p:pic>
        <p:nvPicPr>
          <p:cNvPr id="3076" name="Picture 4"/>
          <p:cNvPicPr>
            <a:picLocks noChangeAspect="1" noChangeArrowheads="1"/>
          </p:cNvPicPr>
          <p:nvPr/>
        </p:nvPicPr>
        <p:blipFill>
          <a:blip r:embed="rId3" cstate="print"/>
          <a:srcRect/>
          <a:stretch>
            <a:fillRect/>
          </a:stretch>
        </p:blipFill>
        <p:spPr bwMode="auto">
          <a:xfrm>
            <a:off x="1979712" y="1988840"/>
            <a:ext cx="4824536" cy="3169682"/>
          </a:xfrm>
          <a:prstGeom prst="rect">
            <a:avLst/>
          </a:prstGeom>
          <a:noFill/>
          <a:ln w="9525">
            <a:noFill/>
            <a:miter lim="800000"/>
            <a:headEnd/>
            <a:tailEnd/>
          </a:ln>
        </p:spPr>
      </p:pic>
      <p:sp>
        <p:nvSpPr>
          <p:cNvPr id="7" name="TextBox 6"/>
          <p:cNvSpPr txBox="1"/>
          <p:nvPr/>
        </p:nvSpPr>
        <p:spPr>
          <a:xfrm>
            <a:off x="539552" y="5364505"/>
            <a:ext cx="8064896" cy="584775"/>
          </a:xfrm>
          <a:prstGeom prst="rect">
            <a:avLst/>
          </a:prstGeom>
          <a:noFill/>
        </p:spPr>
        <p:txBody>
          <a:bodyPr wrap="square" rtlCol="0">
            <a:spAutoFit/>
          </a:bodyPr>
          <a:lstStyle/>
          <a:p>
            <a:pPr algn="ctr"/>
            <a:r>
              <a:rPr lang="en-US" altLang="zh-CN" sz="1600" dirty="0" smtClean="0"/>
              <a:t>Figure 2</a:t>
            </a:r>
            <a:r>
              <a:rPr lang="zh-CN" altLang="en-US" sz="1600" dirty="0" smtClean="0"/>
              <a:t>：</a:t>
            </a:r>
            <a:r>
              <a:rPr lang="en-US" altLang="zh-CN" sz="1600" dirty="0" smtClean="0"/>
              <a:t> The vulnerability was missing validation of INET-DIAG instructions in the Linux kernel, which results in infinite loop if op-&gt;yes is zero.</a:t>
            </a:r>
            <a:endParaRPr lang="zh-CN" alt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itchFamily="2" charset="2"/>
              <a:buChar char="Ø"/>
            </a:pPr>
            <a:r>
              <a:rPr lang="en-US" altLang="zh-CN" dirty="0" smtClean="0"/>
              <a:t>Arithmetic errors</a:t>
            </a:r>
            <a:endParaRPr lang="zh-CN" altLang="en-US" dirty="0"/>
          </a:p>
        </p:txBody>
      </p:sp>
      <p:sp>
        <p:nvSpPr>
          <p:cNvPr id="3" name="标题 2"/>
          <p:cNvSpPr>
            <a:spLocks noGrp="1"/>
          </p:cNvSpPr>
          <p:nvPr>
            <p:ph type="title"/>
          </p:nvPr>
        </p:nvSpPr>
        <p:spPr/>
        <p:txBody>
          <a:bodyPr/>
          <a:lstStyle/>
          <a:p>
            <a:r>
              <a:rPr lang="en-US" altLang="zh-CN" dirty="0" smtClean="0"/>
              <a:t>Vulnerabilities in interpreters</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2339752" y="1988840"/>
            <a:ext cx="5112568" cy="1060211"/>
          </a:xfrm>
          <a:prstGeom prst="rect">
            <a:avLst/>
          </a:prstGeom>
          <a:noFill/>
          <a:ln w="9525">
            <a:noFill/>
            <a:miter lim="800000"/>
            <a:headEnd/>
            <a:tailEnd/>
          </a:ln>
        </p:spPr>
      </p:pic>
      <p:sp>
        <p:nvSpPr>
          <p:cNvPr id="5" name="TextBox 4"/>
          <p:cNvSpPr txBox="1"/>
          <p:nvPr/>
        </p:nvSpPr>
        <p:spPr>
          <a:xfrm>
            <a:off x="1475656" y="2996952"/>
            <a:ext cx="7056784" cy="830997"/>
          </a:xfrm>
          <a:prstGeom prst="rect">
            <a:avLst/>
          </a:prstGeom>
          <a:noFill/>
        </p:spPr>
        <p:txBody>
          <a:bodyPr wrap="square" rtlCol="0">
            <a:spAutoFit/>
          </a:bodyPr>
          <a:lstStyle/>
          <a:p>
            <a:pPr algn="ctr"/>
            <a:r>
              <a:rPr lang="en-US" altLang="zh-CN" sz="1600" dirty="0" smtClean="0"/>
              <a:t>Figure 3</a:t>
            </a:r>
            <a:r>
              <a:rPr lang="zh-CN" altLang="en-US" sz="1600" dirty="0" smtClean="0"/>
              <a:t>：</a:t>
            </a:r>
            <a:r>
              <a:rPr lang="en-US" altLang="zh-CN" sz="1600" dirty="0" smtClean="0"/>
              <a:t>Incorrect division-by-zero check in BPF interpreter. The code uses the wrong mask </a:t>
            </a:r>
            <a:r>
              <a:rPr lang="en-US" altLang="zh-CN" sz="1600" i="1" dirty="0" smtClean="0"/>
              <a:t>0x18</a:t>
            </a:r>
            <a:r>
              <a:rPr lang="en-US" altLang="zh-CN" sz="1600" dirty="0" smtClean="0"/>
              <a:t>, and thus fails to reject BPF code that performs division by zero, which may lead to a kernel crash</a:t>
            </a:r>
            <a:endParaRPr lang="zh-CN" altLang="en-US" sz="1600" dirty="0"/>
          </a:p>
        </p:txBody>
      </p:sp>
      <p:pic>
        <p:nvPicPr>
          <p:cNvPr id="4100" name="Picture 4"/>
          <p:cNvPicPr>
            <a:picLocks noChangeAspect="1" noChangeArrowheads="1"/>
          </p:cNvPicPr>
          <p:nvPr/>
        </p:nvPicPr>
        <p:blipFill>
          <a:blip r:embed="rId3" cstate="print"/>
          <a:srcRect/>
          <a:stretch>
            <a:fillRect/>
          </a:stretch>
        </p:blipFill>
        <p:spPr bwMode="auto">
          <a:xfrm>
            <a:off x="2267744" y="3789040"/>
            <a:ext cx="4824536" cy="2015642"/>
          </a:xfrm>
          <a:prstGeom prst="rect">
            <a:avLst/>
          </a:prstGeom>
          <a:noFill/>
          <a:ln w="9525">
            <a:noFill/>
            <a:miter lim="800000"/>
            <a:headEnd/>
            <a:tailEnd/>
          </a:ln>
        </p:spPr>
      </p:pic>
      <p:sp>
        <p:nvSpPr>
          <p:cNvPr id="8" name="TextBox 7"/>
          <p:cNvSpPr txBox="1"/>
          <p:nvPr/>
        </p:nvSpPr>
        <p:spPr>
          <a:xfrm>
            <a:off x="1835696" y="5733256"/>
            <a:ext cx="6840760" cy="830997"/>
          </a:xfrm>
          <a:prstGeom prst="rect">
            <a:avLst/>
          </a:prstGeom>
          <a:noFill/>
        </p:spPr>
        <p:txBody>
          <a:bodyPr wrap="square" rtlCol="0">
            <a:spAutoFit/>
          </a:bodyPr>
          <a:lstStyle/>
          <a:p>
            <a:pPr algn="ctr"/>
            <a:r>
              <a:rPr lang="en-US" altLang="zh-CN" sz="1600" dirty="0" smtClean="0"/>
              <a:t>Figure 4</a:t>
            </a:r>
            <a:r>
              <a:rPr lang="zh-CN" altLang="en-US" sz="1600" dirty="0" smtClean="0"/>
              <a:t>：</a:t>
            </a:r>
            <a:r>
              <a:rPr lang="en-US" altLang="zh-CN" sz="1600" dirty="0" smtClean="0"/>
              <a:t> Incorrect handling of the signed division op-code in </a:t>
            </a:r>
            <a:r>
              <a:rPr lang="en-US" altLang="zh-CN" sz="1600" dirty="0" err="1" smtClean="0"/>
              <a:t>ClamAV’s</a:t>
            </a:r>
            <a:r>
              <a:rPr lang="en-US" altLang="zh-CN" sz="1600" dirty="0" smtClean="0"/>
              <a:t> interpreter. The correct check to avoid signed division overflow should swap a and b (</a:t>
            </a:r>
            <a:r>
              <a:rPr lang="en-US" altLang="zh-CN" sz="1600" dirty="0" err="1" smtClean="0"/>
              <a:t>i.e.,</a:t>
            </a:r>
            <a:r>
              <a:rPr lang="en-US" altLang="zh-CN" sz="1600" i="1" dirty="0" err="1" smtClean="0"/>
              <a:t>a</a:t>
            </a:r>
            <a:r>
              <a:rPr lang="en-US" altLang="zh-CN" sz="1600" i="1" dirty="0" smtClean="0"/>
              <a:t> == INT64_MIN &amp;&amp; b == -1</a:t>
            </a:r>
            <a:r>
              <a:rPr lang="en-US" altLang="zh-CN" sz="1600" dirty="0" smtClean="0"/>
              <a:t>)</a:t>
            </a:r>
            <a:endParaRPr lang="zh-CN"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itchFamily="2" charset="2"/>
              <a:buChar char="Ø"/>
            </a:pPr>
            <a:r>
              <a:rPr lang="en-US" altLang="zh-CN" dirty="0" smtClean="0"/>
              <a:t>Information </a:t>
            </a:r>
            <a:r>
              <a:rPr lang="en-US" altLang="zh-CN" dirty="0" smtClean="0"/>
              <a:t>leak</a:t>
            </a:r>
          </a:p>
          <a:p>
            <a:pPr>
              <a:buNone/>
            </a:pPr>
            <a:endParaRPr lang="zh-CN" altLang="en-US" dirty="0"/>
          </a:p>
        </p:txBody>
      </p:sp>
      <p:sp>
        <p:nvSpPr>
          <p:cNvPr id="3" name="标题 2"/>
          <p:cNvSpPr>
            <a:spLocks noGrp="1"/>
          </p:cNvSpPr>
          <p:nvPr>
            <p:ph type="title"/>
          </p:nvPr>
        </p:nvSpPr>
        <p:spPr/>
        <p:txBody>
          <a:bodyPr/>
          <a:lstStyle/>
          <a:p>
            <a:r>
              <a:rPr lang="en-US" altLang="zh-CN" dirty="0" smtClean="0"/>
              <a:t>Vulnerabilities in interpreters</a:t>
            </a:r>
            <a:endParaRPr lang="zh-CN" altLang="en-US" dirty="0"/>
          </a:p>
        </p:txBody>
      </p:sp>
      <p:pic>
        <p:nvPicPr>
          <p:cNvPr id="5122" name="Picture 2"/>
          <p:cNvPicPr>
            <a:picLocks noChangeAspect="1" noChangeArrowheads="1"/>
          </p:cNvPicPr>
          <p:nvPr/>
        </p:nvPicPr>
        <p:blipFill>
          <a:blip r:embed="rId3" cstate="print"/>
          <a:srcRect/>
          <a:stretch>
            <a:fillRect/>
          </a:stretch>
        </p:blipFill>
        <p:spPr bwMode="auto">
          <a:xfrm>
            <a:off x="1763688" y="2276872"/>
            <a:ext cx="6006521" cy="1944216"/>
          </a:xfrm>
          <a:prstGeom prst="rect">
            <a:avLst/>
          </a:prstGeom>
          <a:noFill/>
          <a:ln w="9525">
            <a:noFill/>
            <a:miter lim="800000"/>
            <a:headEnd/>
            <a:tailEnd/>
          </a:ln>
        </p:spPr>
      </p:pic>
      <p:sp>
        <p:nvSpPr>
          <p:cNvPr id="5" name="TextBox 4"/>
          <p:cNvSpPr txBox="1"/>
          <p:nvPr/>
        </p:nvSpPr>
        <p:spPr>
          <a:xfrm>
            <a:off x="1259632" y="4326195"/>
            <a:ext cx="7056784" cy="830997"/>
          </a:xfrm>
          <a:prstGeom prst="rect">
            <a:avLst/>
          </a:prstGeom>
          <a:noFill/>
        </p:spPr>
        <p:txBody>
          <a:bodyPr wrap="square" rtlCol="0">
            <a:spAutoFit/>
          </a:bodyPr>
          <a:lstStyle/>
          <a:p>
            <a:pPr algn="ctr"/>
            <a:r>
              <a:rPr lang="en-US" altLang="zh-CN" sz="1600" dirty="0" smtClean="0"/>
              <a:t>Figure 5</a:t>
            </a:r>
            <a:r>
              <a:rPr lang="zh-CN" altLang="en-US" sz="1600" dirty="0" smtClean="0"/>
              <a:t>：</a:t>
            </a:r>
            <a:r>
              <a:rPr lang="en-US" altLang="zh-CN" sz="1600" dirty="0" smtClean="0"/>
              <a:t> </a:t>
            </a:r>
            <a:r>
              <a:rPr lang="en-US" altLang="zh-CN" sz="1600" dirty="0" err="1" smtClean="0"/>
              <a:t>OpenBSD</a:t>
            </a:r>
            <a:r>
              <a:rPr lang="en-US" altLang="zh-CN" sz="1600" dirty="0" smtClean="0"/>
              <a:t> BPF filters loading from uninitialized scratch memory (</a:t>
            </a:r>
            <a:r>
              <a:rPr lang="en-US" altLang="zh-CN" sz="1600" i="1" dirty="0" err="1" smtClean="0"/>
              <a:t>mem</a:t>
            </a:r>
            <a:r>
              <a:rPr lang="en-US" altLang="zh-CN" sz="1600" i="1" dirty="0" smtClean="0"/>
              <a:t> array</a:t>
            </a:r>
            <a:r>
              <a:rPr lang="en-US" altLang="zh-CN" sz="1600" dirty="0" smtClean="0"/>
              <a:t>) could leak sensitive information from the kernel stack. The patch initializes it with </a:t>
            </a:r>
            <a:r>
              <a:rPr lang="en-US" altLang="zh-CN" sz="1600" i="1" dirty="0" err="1" smtClean="0"/>
              <a:t>bzero</a:t>
            </a:r>
            <a:r>
              <a:rPr lang="en-US" altLang="zh-CN" sz="1600" dirty="0" smtClean="0"/>
              <a:t>.</a:t>
            </a:r>
            <a:endParaRPr lang="zh-CN" alt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131</TotalTime>
  <Words>1985</Words>
  <Application>Microsoft Office PowerPoint</Application>
  <PresentationFormat>全屏显示(4:3)</PresentationFormat>
  <Paragraphs>108</Paragraphs>
  <Slides>15</Slides>
  <Notes>10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聚合</vt:lpstr>
      <vt:lpstr>Security bugs in embedded interpreters</vt:lpstr>
      <vt:lpstr>Outline</vt:lpstr>
      <vt:lpstr>Introduction</vt:lpstr>
      <vt:lpstr>Introduction</vt:lpstr>
      <vt:lpstr>Embedded interpreters</vt:lpstr>
      <vt:lpstr>Embedded interpreters</vt:lpstr>
      <vt:lpstr>Vulnerabilities in interpreters</vt:lpstr>
      <vt:lpstr>Vulnerabilities in interpreters</vt:lpstr>
      <vt:lpstr>Vulnerabilities in interpreters</vt:lpstr>
      <vt:lpstr>Vulnerabilities in interpreters</vt:lpstr>
      <vt:lpstr>Vulnerabilities in interpreters</vt:lpstr>
      <vt:lpstr>Vulnerabilities in interpreters</vt:lpstr>
      <vt:lpstr>Security guidelines</vt:lpstr>
      <vt:lpstr>Conclusion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12</cp:revision>
  <dcterms:created xsi:type="dcterms:W3CDTF">2015-06-15T07:51:04Z</dcterms:created>
  <dcterms:modified xsi:type="dcterms:W3CDTF">2015-06-15T10:02:45Z</dcterms:modified>
</cp:coreProperties>
</file>