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57" r:id="rId3"/>
    <p:sldId id="311" r:id="rId4"/>
    <p:sldId id="258" r:id="rId5"/>
    <p:sldId id="350" r:id="rId6"/>
    <p:sldId id="358" r:id="rId7"/>
    <p:sldId id="359" r:id="rId8"/>
    <p:sldId id="360" r:id="rId9"/>
    <p:sldId id="361" r:id="rId10"/>
    <p:sldId id="351" r:id="rId11"/>
    <p:sldId id="362" r:id="rId12"/>
    <p:sldId id="365" r:id="rId13"/>
    <p:sldId id="364" r:id="rId14"/>
    <p:sldId id="349" r:id="rId15"/>
  </p:sldIdLst>
  <p:sldSz cx="12192000" cy="6858000"/>
  <p:notesSz cx="6858000" cy="9144000"/>
  <p:embeddedFontLst>
    <p:embeddedFont>
      <p:font typeface="FZCuHeiSongS-B-GB" panose="02000000000000000000" pitchFamily="2" charset="-122"/>
      <p:regular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3">
          <p15:clr>
            <a:srgbClr val="A4A3A4"/>
          </p15:clr>
        </p15:guide>
        <p15:guide id="2" pos="37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1E24"/>
    <a:srgbClr val="4472C4"/>
    <a:srgbClr val="9A0001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5"/>
    <p:restoredTop sz="94674"/>
  </p:normalViewPr>
  <p:slideViewPr>
    <p:cSldViewPr snapToGrid="0" showGuides="1">
      <p:cViewPr varScale="1">
        <p:scale>
          <a:sx n="91" d="100"/>
          <a:sy n="91" d="100"/>
        </p:scale>
        <p:origin x="92" y="620"/>
      </p:cViewPr>
      <p:guideLst>
        <p:guide orient="horz" pos="2003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E914-D620-9442-BCCD-51707B6F90D2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A4BC-35B1-438E-9152-446B9BB83C9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ao.cc/proto/7PENfq4xsks7ciTFLan5q/sharing?view_mode=device&amp;screen=sk7bn6ogTtBtwMALmKPYm5&amp;canvasId=rcUQ96yWUQKvvSuidgzcc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yyy510/SE_Proje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86EC-531F-828A-D71F-2F7700375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DDA23174-6D98-C7EE-C49E-D37884054DED}"/>
              </a:ext>
            </a:extLst>
          </p:cNvPr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F05020202040A0204" pitchFamily="34" charset="-122"/>
              <a:ea typeface="思源黑体 CN Light" panose="020F05020202040A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84C1A-76A7-998E-7E84-7BE4E280B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7E037AF-C586-084F-5532-4D872A44F0F5}"/>
              </a:ext>
            </a:extLst>
          </p:cNvPr>
          <p:cNvSpPr txBox="1"/>
          <p:nvPr/>
        </p:nvSpPr>
        <p:spPr>
          <a:xfrm>
            <a:off x="10620026" y="3923032"/>
            <a:ext cx="751365" cy="4001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思源黑体 CN Medium" panose="020B0600000000000000" charset="-122"/>
              </a:rPr>
              <a:t>XXX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CuHeiSongS-B-GB" panose="02000000000000000000" pitchFamily="2" charset="-122"/>
              <a:ea typeface="FZCuHeiSongS-B-GB" panose="02000000000000000000" pitchFamily="2" charset="-122"/>
              <a:cs typeface="思源黑体 CN Medium" panose="020B060000000000000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2AC275-C7C5-CBDC-5559-A536046A4029}"/>
              </a:ext>
            </a:extLst>
          </p:cNvPr>
          <p:cNvSpPr txBox="1"/>
          <p:nvPr/>
        </p:nvSpPr>
        <p:spPr>
          <a:xfrm>
            <a:off x="9700285" y="44328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2022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日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DC8B412-2B33-065C-2113-8FE49F435A85}"/>
              </a:ext>
            </a:extLst>
          </p:cNvPr>
          <p:cNvSpPr txBox="1"/>
          <p:nvPr/>
        </p:nvSpPr>
        <p:spPr>
          <a:xfrm>
            <a:off x="312778" y="1748533"/>
            <a:ext cx="507831" cy="2900143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Peking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University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CuHeiSongS-B-GB" panose="02000000000000000000" pitchFamily="2" charset="-122"/>
              <a:ea typeface="FZCuHeiSongS-B-GB" panose="02000000000000000000" pitchFamily="2" charset="-122"/>
              <a:cs typeface="字魂105号-简雅黑" panose="020F0502020204030204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2700C88-BA7E-3C21-9C3D-3F53C773E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  <p:pic>
        <p:nvPicPr>
          <p:cNvPr id="1025" name="Picture 1" descr="page1image31646032">
            <a:extLst>
              <a:ext uri="{FF2B5EF4-FFF2-40B4-BE49-F238E27FC236}">
                <a16:creationId xmlns:a16="http://schemas.microsoft.com/office/drawing/2014/main" id="{008376BD-3BF5-F826-69A0-6FF76822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" y="-41281"/>
            <a:ext cx="935348" cy="116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26E986-24EF-2F7A-C904-441744D21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787" y="-787655"/>
            <a:ext cx="3225842" cy="32258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ED9557-25CC-293F-3A85-7D34595FCF72}"/>
              </a:ext>
            </a:extLst>
          </p:cNvPr>
          <p:cNvSpPr txBox="1"/>
          <p:nvPr/>
        </p:nvSpPr>
        <p:spPr>
          <a:xfrm>
            <a:off x="5050993" y="1425367"/>
            <a:ext cx="561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软工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六组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E8F4D-2C60-4AFF-B823-B9ECCB6F101C}"/>
              </a:ext>
            </a:extLst>
          </p:cNvPr>
          <p:cNvSpPr txBox="1"/>
          <p:nvPr/>
        </p:nvSpPr>
        <p:spPr>
          <a:xfrm>
            <a:off x="3789081" y="3241113"/>
            <a:ext cx="5840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报告人：刘霄齐 李昱庚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项目成员：陈红韵</a:t>
            </a:r>
            <a:r>
              <a:rPr lang="en-US" altLang="zh-CN" dirty="0"/>
              <a:t>(</a:t>
            </a:r>
            <a:r>
              <a:rPr lang="zh-CN" altLang="en-US" dirty="0"/>
              <a:t>组长</a:t>
            </a:r>
            <a:r>
              <a:rPr lang="en-US" altLang="zh-CN" dirty="0"/>
              <a:t>)</a:t>
            </a:r>
            <a:r>
              <a:rPr lang="zh-CN" altLang="en-US" dirty="0"/>
              <a:t>  吕钊杰 </a:t>
            </a:r>
            <a:r>
              <a:rPr lang="en-US" altLang="zh-CN" dirty="0"/>
              <a:t> </a:t>
            </a:r>
            <a:r>
              <a:rPr lang="zh-CN" altLang="en-US" dirty="0"/>
              <a:t>李昱庚</a:t>
            </a:r>
            <a:r>
              <a:rPr lang="en-US" altLang="zh-CN" dirty="0"/>
              <a:t>  </a:t>
            </a:r>
            <a:r>
              <a:rPr lang="zh-CN" altLang="en-US" dirty="0"/>
              <a:t>刘霄齐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助教：徐海洲学长</a:t>
            </a:r>
          </a:p>
        </p:txBody>
      </p:sp>
    </p:spTree>
    <p:extLst>
      <p:ext uri="{BB962C8B-B14F-4D97-AF65-F5344CB8AC3E}">
        <p14:creationId xmlns:p14="http://schemas.microsoft.com/office/powerpoint/2010/main" val="46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C81BB-0E4C-6059-CCBD-03A851A9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EEB727B-93CC-326F-B5B9-F51742065C31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059B33-77C5-09E1-7268-4AFFA9148DA6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61F28-A33D-0A24-4DCF-0A23AB0A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F76CBB-8889-E9F1-D54C-C1665DB9C5C7}"/>
              </a:ext>
            </a:extLst>
          </p:cNvPr>
          <p:cNvSpPr txBox="1"/>
          <p:nvPr/>
        </p:nvSpPr>
        <p:spPr>
          <a:xfrm>
            <a:off x="3078247" y="739702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PKU</a:t>
            </a:r>
            <a:r>
              <a:rPr lang="zh-CN" altLang="en-US" sz="2400" b="1" dirty="0"/>
              <a:t>直聘，“值”在何处？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2F40D-7CF1-CB22-A3FA-54611BA93E23}"/>
              </a:ext>
            </a:extLst>
          </p:cNvPr>
          <p:cNvSpPr txBox="1"/>
          <p:nvPr/>
        </p:nvSpPr>
        <p:spPr>
          <a:xfrm>
            <a:off x="2939845" y="2052484"/>
            <a:ext cx="475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软工</a:t>
            </a:r>
            <a:r>
              <a:rPr lang="en-US" altLang="zh-CN" dirty="0">
                <a:hlinkClick r:id="rId3"/>
              </a:rPr>
              <a:t>UI (modao.cc)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GitHub - chyyy510/</a:t>
            </a:r>
            <a:r>
              <a:rPr lang="en-US" altLang="zh-CN" dirty="0" err="1">
                <a:hlinkClick r:id="rId4"/>
              </a:rPr>
              <a:t>SE_Project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2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BA3B9-4763-B8D1-7D4A-FBA0FB538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2CD52CC-7378-2436-D97D-01B3127BEF12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DEBE69-17CF-A4ED-EA7A-947CA950A0BB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8B044-0EA5-4AA6-6F50-0D89A5B38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CDB936-DE69-3211-D432-B90C7767AFC6}"/>
              </a:ext>
            </a:extLst>
          </p:cNvPr>
          <p:cNvSpPr txBox="1"/>
          <p:nvPr/>
        </p:nvSpPr>
        <p:spPr>
          <a:xfrm>
            <a:off x="3273692" y="739702"/>
            <a:ext cx="6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开发计划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6EA2F3-4C77-32CC-A044-9565B9BB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01" y="305988"/>
            <a:ext cx="3839084" cy="64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03414-9812-6F05-C8FD-B46FFA324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0CA80542-629D-447B-E549-9DD20F3180FD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371696-0ED9-0C29-C923-A5E79486475F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D50B3-466A-EE46-E527-45F23F79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93D663-9A34-B191-6CB5-6DD3FCD99A70}"/>
              </a:ext>
            </a:extLst>
          </p:cNvPr>
          <p:cNvSpPr txBox="1"/>
          <p:nvPr/>
        </p:nvSpPr>
        <p:spPr>
          <a:xfrm>
            <a:off x="3273692" y="739702"/>
            <a:ext cx="6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开发计划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11502A-1F78-A49D-482D-1020C1F7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92" y="1853275"/>
            <a:ext cx="7293925" cy="42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0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02050" y="2331807"/>
            <a:ext cx="4787900" cy="18855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zh-CN" altLang="en-US" sz="4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谢谢大家！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zh-CN" altLang="en-US" sz="4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欢迎批评指正！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635032-A7FB-38C9-002F-ADB4A221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F05020202040A0204" pitchFamily="34" charset="-122"/>
              <a:ea typeface="思源黑体 CN Light" panose="020F05020202040A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0620026" y="3923032"/>
            <a:ext cx="751365" cy="4001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思源黑体 CN Medium" panose="020B0600000000000000" charset="-122"/>
              </a:rPr>
              <a:t>XXX</a:t>
            </a:r>
            <a:endParaRPr lang="zh-CN" altLang="en-US" sz="2000" dirty="0">
              <a:solidFill>
                <a:schemeClr val="bg1"/>
              </a:solidFill>
              <a:latin typeface="FZCuHeiSongS-B-GB" panose="02000000000000000000" pitchFamily="2" charset="-122"/>
              <a:ea typeface="FZCuHeiSongS-B-GB" panose="02000000000000000000" pitchFamily="2" charset="-122"/>
              <a:cs typeface="思源黑体 CN Medium" panose="020B06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00285" y="44328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12778" y="1748533"/>
            <a:ext cx="507831" cy="2900143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Peking</a:t>
            </a:r>
            <a:r>
              <a:rPr lang="zh-CN" altLang="en-US" sz="21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 </a:t>
            </a:r>
            <a:r>
              <a:rPr lang="en-US" altLang="zh-CN" sz="21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rPr>
              <a:t>University</a:t>
            </a:r>
            <a:endParaRPr lang="zh-CN" altLang="en-US" sz="2100" dirty="0">
              <a:solidFill>
                <a:schemeClr val="bg1"/>
              </a:solidFill>
              <a:latin typeface="FZCuHeiSongS-B-GB" panose="02000000000000000000" pitchFamily="2" charset="-122"/>
              <a:ea typeface="FZCuHeiSongS-B-GB" panose="02000000000000000000" pitchFamily="2" charset="-122"/>
              <a:cs typeface="字魂105号-简雅黑" panose="020F0502020204030204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  <p:pic>
        <p:nvPicPr>
          <p:cNvPr id="1025" name="Picture 1" descr="page1image316460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" y="-41281"/>
            <a:ext cx="935348" cy="116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514962-330C-7B5F-02FC-26B20C87B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83" y="2665174"/>
            <a:ext cx="3535301" cy="35353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7C7FA8-3DC5-080A-4119-60BB32571DC2}"/>
              </a:ext>
            </a:extLst>
          </p:cNvPr>
          <p:cNvSpPr/>
          <p:nvPr/>
        </p:nvSpPr>
        <p:spPr>
          <a:xfrm rot="11124119" flipV="1">
            <a:off x="1593500" y="497874"/>
            <a:ext cx="657378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还在为树洞搜索不到想要的信息而烦恼吗？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E93582-E825-D2B9-ECBB-C2891822F427}"/>
              </a:ext>
            </a:extLst>
          </p:cNvPr>
          <p:cNvSpPr/>
          <p:nvPr/>
        </p:nvSpPr>
        <p:spPr>
          <a:xfrm rot="10229635" flipV="1">
            <a:off x="1305291" y="2270729"/>
            <a:ext cx="71140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还在为找不到实验志愿者而焦虑吗？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46FCAE-EE60-B778-7360-E998BE9B0DDC}"/>
              </a:ext>
            </a:extLst>
          </p:cNvPr>
          <p:cNvSpPr txBox="1"/>
          <p:nvPr/>
        </p:nvSpPr>
        <p:spPr>
          <a:xfrm>
            <a:off x="4555354" y="4070088"/>
            <a:ext cx="648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为您解决问题！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内容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FZCuHeiSongS-B-GB" panose="02000000000000000000" pitchFamily="2" charset="-122"/>
                  <a:ea typeface="FZCuHeiSongS-B-GB" panose="02000000000000000000" pitchFamily="2" charset="-122"/>
                  <a:cs typeface="字魂105号-简雅黑" panose="020F0502020204030204" pitchFamily="2" charset="-122"/>
                </a:rPr>
                <a:t>Peking</a:t>
              </a:r>
              <a:r>
                <a:rPr lang="zh-CN" altLang="en-US" sz="2000" dirty="0">
                  <a:solidFill>
                    <a:schemeClr val="bg1"/>
                  </a:solidFill>
                  <a:latin typeface="FZCuHeiSongS-B-GB" panose="02000000000000000000" pitchFamily="2" charset="-122"/>
                  <a:ea typeface="FZCuHeiSongS-B-GB" panose="02000000000000000000" pitchFamily="2" charset="-122"/>
                  <a:cs typeface="字魂105号-简雅黑" panose="020F0502020204030204" pitchFamily="2" charset="-122"/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FZCuHeiSongS-B-GB" panose="02000000000000000000" pitchFamily="2" charset="-122"/>
                  <a:ea typeface="FZCuHeiSongS-B-GB" panose="02000000000000000000" pitchFamily="2" charset="-122"/>
                  <a:cs typeface="字魂105号-简雅黑" panose="020F0502020204030204" pitchFamily="2" charset="-122"/>
                </a:rPr>
                <a:t>University</a:t>
              </a:r>
              <a:endParaRPr lang="zh-CN" altLang="en-US" sz="2000" dirty="0">
                <a:solidFill>
                  <a:schemeClr val="bg1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  <a:cs typeface="字魂105号-简雅黑" panose="020F0502020204030204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53" t="9543" r="40850"/>
          <a:stretch>
            <a:fillRect/>
          </a:stretch>
        </p:blipFill>
        <p:spPr>
          <a:xfrm>
            <a:off x="121808" y="2486049"/>
            <a:ext cx="1369899" cy="3120449"/>
          </a:xfrm>
          <a:prstGeom prst="rect">
            <a:avLst/>
          </a:prstGeom>
        </p:spPr>
      </p:pic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2"/>
          <p:cNvSpPr txBox="1"/>
          <p:nvPr/>
        </p:nvSpPr>
        <p:spPr>
          <a:xfrm>
            <a:off x="1618615" y="1946910"/>
            <a:ext cx="76200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>
                <a:latin typeface="FZCuHeiSongS-B-GB" panose="02000000000000000000"/>
                <a:ea typeface="FZCuHeiSongS-B-GB" panose="02000000000000000000"/>
              </a:rPr>
              <a:t>01</a:t>
            </a:r>
          </a:p>
        </p:txBody>
      </p:sp>
      <p:cxnSp>
        <p:nvCxnSpPr>
          <p:cNvPr id="31" name="直接连接符 33"/>
          <p:cNvCxnSpPr/>
          <p:nvPr/>
        </p:nvCxnSpPr>
        <p:spPr>
          <a:xfrm>
            <a:off x="2456815" y="2011680"/>
            <a:ext cx="0" cy="577215"/>
          </a:xfrm>
          <a:prstGeom prst="line">
            <a:avLst/>
          </a:prstGeom>
          <a:ln w="63500">
            <a:solidFill>
              <a:srgbClr val="9A0001"/>
            </a:solidFill>
            <a:prstDash val="solid"/>
            <a:miter/>
          </a:ln>
        </p:spPr>
      </p:cxnSp>
      <p:grpSp>
        <p:nvGrpSpPr>
          <p:cNvPr id="32" name="组合 49"/>
          <p:cNvGrpSpPr/>
          <p:nvPr/>
        </p:nvGrpSpPr>
        <p:grpSpPr>
          <a:xfrm>
            <a:off x="1618618" y="2990843"/>
            <a:ext cx="845384" cy="706755"/>
            <a:chOff x="1184078" y="2313500"/>
            <a:chExt cx="845384" cy="706755"/>
          </a:xfrm>
        </p:grpSpPr>
        <p:sp>
          <p:nvSpPr>
            <p:cNvPr id="33" name="文本框 50"/>
            <p:cNvSpPr txBox="1"/>
            <p:nvPr/>
          </p:nvSpPr>
          <p:spPr>
            <a:xfrm>
              <a:off x="1184078" y="2313500"/>
              <a:ext cx="762000" cy="706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000">
                  <a:latin typeface="FZCuHeiSongS-B-GB" panose="02000000000000000000"/>
                  <a:ea typeface="FZCuHeiSongS-B-GB" panose="02000000000000000000"/>
                </a:rPr>
                <a:t>02</a:t>
              </a:r>
            </a:p>
          </p:txBody>
        </p:sp>
        <p:cxnSp>
          <p:nvCxnSpPr>
            <p:cNvPr id="4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  <a:prstDash val="solid"/>
              <a:miter/>
            </a:ln>
          </p:spPr>
        </p:cxnSp>
      </p:grpSp>
      <p:grpSp>
        <p:nvGrpSpPr>
          <p:cNvPr id="41" name="组合 54"/>
          <p:cNvGrpSpPr/>
          <p:nvPr/>
        </p:nvGrpSpPr>
        <p:grpSpPr>
          <a:xfrm>
            <a:off x="1627508" y="3987158"/>
            <a:ext cx="845384" cy="706755"/>
            <a:chOff x="1184078" y="2313500"/>
            <a:chExt cx="845384" cy="706755"/>
          </a:xfrm>
        </p:grpSpPr>
        <p:sp>
          <p:nvSpPr>
            <p:cNvPr id="42" name="文本框 55"/>
            <p:cNvSpPr txBox="1"/>
            <p:nvPr/>
          </p:nvSpPr>
          <p:spPr>
            <a:xfrm>
              <a:off x="1184078" y="2313500"/>
              <a:ext cx="762000" cy="706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000">
                  <a:latin typeface="FZCuHeiSongS-B-GB" panose="02000000000000000000"/>
                  <a:ea typeface="FZCuHeiSongS-B-GB" panose="02000000000000000000"/>
                </a:rPr>
                <a:t>03</a:t>
              </a:r>
            </a:p>
          </p:txBody>
        </p:sp>
        <p:cxnSp>
          <p:nvCxnSpPr>
            <p:cNvPr id="46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  <a:prstDash val="solid"/>
              <a:miter/>
            </a:ln>
          </p:spPr>
        </p:cxnSp>
      </p:grpSp>
      <p:grpSp>
        <p:nvGrpSpPr>
          <p:cNvPr id="47" name="组合 59"/>
          <p:cNvGrpSpPr/>
          <p:nvPr/>
        </p:nvGrpSpPr>
        <p:grpSpPr>
          <a:xfrm>
            <a:off x="1627508" y="4988553"/>
            <a:ext cx="845384" cy="706755"/>
            <a:chOff x="1184078" y="2313500"/>
            <a:chExt cx="845384" cy="706755"/>
          </a:xfrm>
        </p:grpSpPr>
        <p:sp>
          <p:nvSpPr>
            <p:cNvPr id="48" name="文本框 60"/>
            <p:cNvSpPr txBox="1"/>
            <p:nvPr/>
          </p:nvSpPr>
          <p:spPr>
            <a:xfrm>
              <a:off x="1184078" y="2313500"/>
              <a:ext cx="762000" cy="706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4000">
                  <a:latin typeface="FZCuHeiSongS-B-GB" panose="02000000000000000000"/>
                  <a:ea typeface="FZCuHeiSongS-B-GB" panose="02000000000000000000"/>
                </a:rPr>
                <a:t>04</a:t>
              </a:r>
            </a:p>
          </p:txBody>
        </p:sp>
        <p:cxnSp>
          <p:nvCxnSpPr>
            <p:cNvPr id="6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  <a:prstDash val="solid"/>
              <a:miter/>
            </a:ln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6459788-B69F-F8A5-3701-19D35EF5A3EF}"/>
              </a:ext>
            </a:extLst>
          </p:cNvPr>
          <p:cNvSpPr txBox="1"/>
          <p:nvPr/>
        </p:nvSpPr>
        <p:spPr>
          <a:xfrm>
            <a:off x="3392354" y="2038677"/>
            <a:ext cx="57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组员介绍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A49BA-DF3B-64D5-B4A5-64427110D64C}"/>
              </a:ext>
            </a:extLst>
          </p:cNvPr>
          <p:cNvSpPr txBox="1"/>
          <p:nvPr/>
        </p:nvSpPr>
        <p:spPr>
          <a:xfrm>
            <a:off x="3392353" y="4110269"/>
            <a:ext cx="57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PKU</a:t>
            </a:r>
            <a:r>
              <a:rPr lang="zh-CN" altLang="en-US" sz="2800" b="1" dirty="0"/>
              <a:t>直聘，“值”在何处？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17FF75-3137-00A4-C00F-1A145996C52D}"/>
              </a:ext>
            </a:extLst>
          </p:cNvPr>
          <p:cNvSpPr txBox="1"/>
          <p:nvPr/>
        </p:nvSpPr>
        <p:spPr>
          <a:xfrm>
            <a:off x="3392353" y="3113954"/>
            <a:ext cx="57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我们为什么需要</a:t>
            </a:r>
            <a:r>
              <a:rPr lang="en-US" altLang="zh-CN" sz="2800" b="1" dirty="0"/>
              <a:t>PKU</a:t>
            </a:r>
            <a:r>
              <a:rPr lang="zh-CN" altLang="en-US" sz="2800" b="1" dirty="0"/>
              <a:t>直聘</a:t>
            </a:r>
            <a:r>
              <a:rPr lang="en-US" altLang="zh-CN" sz="2800" b="1" dirty="0"/>
              <a:t>?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874848-2559-3B10-E111-E2B1032C4BF6}"/>
              </a:ext>
            </a:extLst>
          </p:cNvPr>
          <p:cNvSpPr txBox="1"/>
          <p:nvPr/>
        </p:nvSpPr>
        <p:spPr>
          <a:xfrm>
            <a:off x="3392353" y="5089736"/>
            <a:ext cx="57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开发计划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C154D-FD49-9C31-6F46-E9D3C2E8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CB10034-729E-3AC1-3BF8-0D8B513247FE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4939FB-D7CD-8091-B0D9-AD7ADA037D85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7EA12-7F2A-42AB-A389-6DDB6C5B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CE05ED-28A7-66DE-A5D9-2F87745BBBFF}"/>
              </a:ext>
            </a:extLst>
          </p:cNvPr>
          <p:cNvSpPr txBox="1"/>
          <p:nvPr/>
        </p:nvSpPr>
        <p:spPr>
          <a:xfrm>
            <a:off x="2722259" y="866936"/>
            <a:ext cx="73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我们为什么需要</a:t>
            </a:r>
            <a:r>
              <a:rPr lang="en-US" altLang="zh-CN" sz="2800" b="1" dirty="0"/>
              <a:t>PKU </a:t>
            </a:r>
            <a:r>
              <a:rPr lang="zh-CN" altLang="en-US" sz="2800" b="1" dirty="0"/>
              <a:t>直聘？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27E616-F6C5-5963-4AF9-2A8096227C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0" y="1758999"/>
            <a:ext cx="4275469" cy="49593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EBC3B2B-1389-583B-E555-8A6CE21C4393}"/>
              </a:ext>
            </a:extLst>
          </p:cNvPr>
          <p:cNvSpPr txBox="1"/>
          <p:nvPr/>
        </p:nvSpPr>
        <p:spPr>
          <a:xfrm>
            <a:off x="7629307" y="3275468"/>
            <a:ext cx="346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树洞信息繁复、庞杂，不方便查找？</a:t>
            </a:r>
          </a:p>
        </p:txBody>
      </p:sp>
    </p:spTree>
    <p:extLst>
      <p:ext uri="{BB962C8B-B14F-4D97-AF65-F5344CB8AC3E}">
        <p14:creationId xmlns:p14="http://schemas.microsoft.com/office/powerpoint/2010/main" val="33070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8921C-50A0-9337-2107-510B1A14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7B3F33D-CD5E-BB1C-4B5C-48486AE6CC77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016542-9D5A-FB6D-79FA-E6265F125E0E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36E725-00F9-F2D7-3B62-D4542992A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7D970C-3682-3AE0-25CE-88AE29B229F7}"/>
              </a:ext>
            </a:extLst>
          </p:cNvPr>
          <p:cNvSpPr txBox="1"/>
          <p:nvPr/>
        </p:nvSpPr>
        <p:spPr>
          <a:xfrm>
            <a:off x="2722259" y="866936"/>
            <a:ext cx="73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我们为什么需要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PKU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直聘？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F5DDC4-9A68-596D-7D33-36F7250F5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70" y="1843928"/>
            <a:ext cx="6334242" cy="4720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8DC553-757D-C79F-430A-D920EAD54AC3}"/>
              </a:ext>
            </a:extLst>
          </p:cNvPr>
          <p:cNvSpPr txBox="1"/>
          <p:nvPr/>
        </p:nvSpPr>
        <p:spPr>
          <a:xfrm>
            <a:off x="8439004" y="3373383"/>
            <a:ext cx="318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实验很难招募到志愿者？</a:t>
            </a:r>
          </a:p>
        </p:txBody>
      </p:sp>
    </p:spTree>
    <p:extLst>
      <p:ext uri="{BB962C8B-B14F-4D97-AF65-F5344CB8AC3E}">
        <p14:creationId xmlns:p14="http://schemas.microsoft.com/office/powerpoint/2010/main" val="34300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EE23D-270B-283C-7FA2-2DD7BDDB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AE0285F-7873-2727-FA56-5D673386ACAA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100585-A983-03FF-2407-B0A962223691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3D7C99-EC34-2841-B563-4B442C859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554016-858E-54EB-FAD3-A90B73B60535}"/>
              </a:ext>
            </a:extLst>
          </p:cNvPr>
          <p:cNvSpPr txBox="1"/>
          <p:nvPr/>
        </p:nvSpPr>
        <p:spPr>
          <a:xfrm>
            <a:off x="2722259" y="866936"/>
            <a:ext cx="73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我们为什么需要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PKU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直聘？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972833-674B-DA35-FF73-29CD341EAD3F}"/>
              </a:ext>
            </a:extLst>
          </p:cNvPr>
          <p:cNvSpPr txBox="1"/>
          <p:nvPr/>
        </p:nvSpPr>
        <p:spPr>
          <a:xfrm>
            <a:off x="1026082" y="2345331"/>
            <a:ext cx="9388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本项目致力于开发一款适用于校内实验志愿者招募的软件，运行环境为</a:t>
            </a:r>
            <a:r>
              <a:rPr lang="en-US" altLang="zh-CN" sz="2400" dirty="0"/>
              <a:t>Web</a:t>
            </a:r>
            <a:r>
              <a:rPr lang="zh-CN" altLang="en-US" sz="2400" dirty="0"/>
              <a:t>端。该软件的主要目标在于方便各种实验项目招募志愿者，以及方便志愿者们找到适合自己条件的活动。此外，本软件也将包含资质审核等功能，进一步提高软件的方便性与安全性。</a:t>
            </a:r>
          </a:p>
        </p:txBody>
      </p:sp>
    </p:spTree>
    <p:extLst>
      <p:ext uri="{BB962C8B-B14F-4D97-AF65-F5344CB8AC3E}">
        <p14:creationId xmlns:p14="http://schemas.microsoft.com/office/powerpoint/2010/main" val="30985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F2B51-6708-5DD0-8487-E5057D08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B4BF690-F613-7321-7097-C8C5CBF008DB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F0C7B4-5B83-2F7C-34BD-60434FCD0D10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BA623-E7F2-505E-C86C-A512F837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145597-B5DA-44DA-60F3-D2984A301416}"/>
              </a:ext>
            </a:extLst>
          </p:cNvPr>
          <p:cNvSpPr txBox="1"/>
          <p:nvPr/>
        </p:nvSpPr>
        <p:spPr>
          <a:xfrm>
            <a:off x="2722259" y="866936"/>
            <a:ext cx="73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我们为什么需要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PKU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直聘？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735753-31AB-9AE0-ED0F-1DC7C9BF5D3D}"/>
              </a:ext>
            </a:extLst>
          </p:cNvPr>
          <p:cNvSpPr txBox="1"/>
          <p:nvPr/>
        </p:nvSpPr>
        <p:spPr>
          <a:xfrm>
            <a:off x="1060983" y="2087065"/>
            <a:ext cx="466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实际上，也有许多类似的项目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EC231-D750-7945-509C-2D55EA6CB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97" y="774796"/>
            <a:ext cx="2565826" cy="55527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DB6B95-C7AF-012E-FCC0-EDE8DE992E56}"/>
              </a:ext>
            </a:extLst>
          </p:cNvPr>
          <p:cNvSpPr txBox="1"/>
          <p:nvPr/>
        </p:nvSpPr>
        <p:spPr>
          <a:xfrm>
            <a:off x="1123805" y="3057307"/>
            <a:ext cx="6405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我们的软件：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实现更精确的需求定位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实现更方便的信息整合、搜索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实现数据安全与隐私保护</a:t>
            </a:r>
          </a:p>
        </p:txBody>
      </p:sp>
    </p:spTree>
    <p:extLst>
      <p:ext uri="{BB962C8B-B14F-4D97-AF65-F5344CB8AC3E}">
        <p14:creationId xmlns:p14="http://schemas.microsoft.com/office/powerpoint/2010/main" val="20597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DDA75-873F-D20E-E2C5-6639C82C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4CA1DFB-E7AF-2A27-3415-9098B8362AF4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39E2BC-1502-464B-22DF-C5C482C3BAC6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038C3-D312-0A32-FDD8-AA3E7C94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5B14E0-CD07-FE48-C6D2-AB251B621DF4}"/>
              </a:ext>
            </a:extLst>
          </p:cNvPr>
          <p:cNvSpPr txBox="1"/>
          <p:nvPr/>
        </p:nvSpPr>
        <p:spPr>
          <a:xfrm>
            <a:off x="3078247" y="739702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PKU</a:t>
            </a:r>
            <a:r>
              <a:rPr lang="zh-CN" altLang="en-US" sz="2400" b="1" dirty="0"/>
              <a:t>直聘，“值”在何处？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D592F3-6CF1-FCBA-AF11-B4D975AE6800}"/>
              </a:ext>
            </a:extLst>
          </p:cNvPr>
          <p:cNvSpPr txBox="1"/>
          <p:nvPr/>
        </p:nvSpPr>
        <p:spPr>
          <a:xfrm>
            <a:off x="1821820" y="2551837"/>
            <a:ext cx="76781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开发的意图：为校内实验者和志愿者提供一个便捷、高效的在线平台，促进实验项目的顺利进行和志愿者的有效参与。</a:t>
            </a:r>
            <a:endParaRPr lang="en-US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应用目标：提高实验项目的招募效率，促进实验项目的成功率。</a:t>
            </a:r>
            <a:endParaRPr lang="en-US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作用范围：校内师生开展的各项实验，包括但不限于课题组开展的实验、小组作业需要的问卷调查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0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183BE-377A-B854-4BE3-CDD0DE25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7030F06-60DD-BAB0-2098-04DCBE15956C}"/>
              </a:ext>
            </a:extLst>
          </p:cNvPr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0D0C8BF-A15D-A755-96FA-B29CDB6959F6}"/>
              </a:ext>
            </a:extLst>
          </p:cNvPr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581415-39A6-1DF7-D07D-A8094F78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61" y="-1004415"/>
            <a:ext cx="3998319" cy="39983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8BC003-409F-B1FD-8085-A39154B57F1D}"/>
              </a:ext>
            </a:extLst>
          </p:cNvPr>
          <p:cNvSpPr txBox="1"/>
          <p:nvPr/>
        </p:nvSpPr>
        <p:spPr>
          <a:xfrm>
            <a:off x="3078247" y="739702"/>
            <a:ext cx="626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PKU</a:t>
            </a:r>
            <a:r>
              <a:rPr lang="zh-CN" altLang="en-US" sz="2400" b="1" dirty="0"/>
              <a:t>直聘，“值”在何处？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B1B939-E324-DF86-8515-80031B88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03" y="1574320"/>
            <a:ext cx="8158235" cy="47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375</Words>
  <Application>Microsoft Office PowerPoint</Application>
  <PresentationFormat>宽屏</PresentationFormat>
  <Paragraphs>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思源黑体 CN Light</vt:lpstr>
      <vt:lpstr>Arial</vt:lpstr>
      <vt:lpstr>等线 Light</vt:lpstr>
      <vt:lpstr>Calibri</vt:lpstr>
      <vt:lpstr>等线</vt:lpstr>
      <vt:lpstr>FZCuHeiSongS-B-GB</vt:lpstr>
      <vt:lpstr>微软雅黑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霄齐 刘</cp:lastModifiedBy>
  <cp:revision>94</cp:revision>
  <cp:lastPrinted>2022-02-28T11:05:00Z</cp:lastPrinted>
  <dcterms:created xsi:type="dcterms:W3CDTF">2020-08-05T06:35:00Z</dcterms:created>
  <dcterms:modified xsi:type="dcterms:W3CDTF">2024-10-10T03:39:00Z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2052-10.8.2.6990</vt:lpwstr>
  </property>
</Properties>
</file>