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1" r:id="rId8"/>
    <p:sldId id="260" r:id="rId9"/>
    <p:sldId id="263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7D6F-79B1-4213-AC26-C8DF1F9EB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2E8A4-E9DC-4548-A86F-012E1735F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416BD-6A2F-4F84-8A93-065DCD15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BF7-EB5D-42BB-822A-76951A0646C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FDF39-8BF5-4A2E-A4F2-524C2AAC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E146-24B2-4CE7-B152-2CDBC6F0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40B-6E40-4CBD-A277-A10213D8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4B19-8432-4D8C-A45F-ED7405D7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4D879-39CF-4B67-AE0E-A721DA0E8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23F5-C9A1-463D-8939-0FBE7C38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BF7-EB5D-42BB-822A-76951A0646C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2901A-24B3-44F3-851F-2BA40D87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2E65-8254-4E26-853F-F67FA344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40B-6E40-4CBD-A277-A10213D8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F4025-3C80-46E8-8F76-F94E9C720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70935-0BAE-490D-B110-6A90EC211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130A-F1E1-4D23-968A-C6EDA589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BF7-EB5D-42BB-822A-76951A0646C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DC14-E909-4CC8-82CB-B2E3B844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DCF4-4D0E-4961-855A-1D766EC1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40B-6E40-4CBD-A277-A10213D8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067C-C34B-4B35-A3B3-FE55357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C6F9B-E98C-4D88-959D-DD4D16EB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C760-7626-43D8-9A2D-0CE10842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BF7-EB5D-42BB-822A-76951A0646C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A71B-BBF6-4998-A03A-4B263CD3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1E71-40D7-4D33-986B-4809399D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40B-6E40-4CBD-A277-A10213D8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6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2B41-0960-4ECC-A3C8-62AF91C4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0D61A-569A-4978-B4F2-2E403AE5F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9737-9C28-4DB0-A238-331486B7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BF7-EB5D-42BB-822A-76951A0646C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C3FF-603F-447B-A100-AA1919CB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49FB8-1D27-4ABD-81A5-06639510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40B-6E40-4CBD-A277-A10213D8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0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F364-43C9-4420-A155-1DF0AA23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AD89-68E7-4115-8F05-4B7B0CD90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3CF77-A3E0-41A3-904D-F9F710F47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24653-1813-41E4-9708-66E1AA02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BF7-EB5D-42BB-822A-76951A0646C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50BA2-7CDE-42AC-B6A3-48373577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39FEE-2E7B-45AB-BECC-0A6313F7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40B-6E40-4CBD-A277-A10213D8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166D-B42B-4A06-8B3C-E2EA7861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15E1B-D0CD-4582-9964-28BC16C4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AC814-2BBB-4226-90B2-4C3F20A64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52D94-B91C-457F-BC2F-E8EC88127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25CEA-297C-45E0-A77A-0A6FE2889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95593-5C0F-4C01-8D99-84FC807F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BF7-EB5D-42BB-822A-76951A0646C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049AE-0A45-4D0B-8798-FDE41357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CB318-F484-4856-BDDA-010DF525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40B-6E40-4CBD-A277-A10213D8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4577-B233-4B25-9AAA-4C83C7CC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2F009-1059-4A44-BE47-208B20C7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BF7-EB5D-42BB-822A-76951A0646C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324EA-B648-4866-BA8C-808E77BE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EB7A5-3AF1-4A64-ACED-E9DBEB9A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40B-6E40-4CBD-A277-A10213D8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9F9A1-2A7D-4245-B2D2-F4DB7CF8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BF7-EB5D-42BB-822A-76951A0646C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3DD31-C9A5-4B09-9903-4629CCED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51601-384D-448A-9812-CA106203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40B-6E40-4CBD-A277-A10213D8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6F01-C55A-41D2-AF18-E94EADE9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509A-6C63-4878-8D9F-26BDEFAC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07F4-13A1-4B33-9297-EFF279CCA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E5E4C-9DA7-4A2B-8114-36D7F6DC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BF7-EB5D-42BB-822A-76951A0646C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1FD04-013E-4B19-85AB-7A59D04B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EA86D-788E-47D9-A97A-36CDD7A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40B-6E40-4CBD-A277-A10213D8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A357-9FE4-4580-AF16-F77C1A46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81BE8-3446-4354-BCEE-E4629923A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E5CAA-BDAD-42BA-9196-7E79D517C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10F4C-776D-4510-B54F-B2CBD45F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BBF7-EB5D-42BB-822A-76951A0646C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ADF47-1226-4139-95DB-62FE219B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27729-98C1-4EC4-88DD-2DBCA3A8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640B-6E40-4CBD-A277-A10213D8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8C532-06F9-477E-B7B4-60428B4A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1BC5D-B25D-46A8-997F-B11B1A100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689F-5E0F-4867-AE98-B629F0532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BBF7-EB5D-42BB-822A-76951A0646C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C8FD-2FBD-4FDA-B543-FC9D5F953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A3FD-55DE-4B38-9299-00206E21F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B640B-6E40-4CBD-A277-A10213D8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16-4560-4613-9D3E-C0C2450BA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latin typeface="Helvetica" panose="020B0604020202030204" pitchFamily="34" charset="0"/>
              </a:rPr>
              <a:t>Lab 2</a:t>
            </a:r>
            <a:r>
              <a:rPr lang="es-419" dirty="0">
                <a:latin typeface="Helvetica" panose="020B0604020202030204" pitchFamily="34" charset="0"/>
              </a:rPr>
              <a:t>: SQL </a:t>
            </a:r>
            <a:r>
              <a:rPr lang="es-419" dirty="0" err="1">
                <a:latin typeface="Helvetica" panose="020B0604020202030204" pitchFamily="34" charset="0"/>
              </a:rPr>
              <a:t>Crash</a:t>
            </a:r>
            <a:r>
              <a:rPr lang="es-419" dirty="0">
                <a:latin typeface="Helvetica" panose="020B0604020202030204" pitchFamily="34" charset="0"/>
              </a:rPr>
              <a:t> </a:t>
            </a:r>
            <a:r>
              <a:rPr lang="es-419" dirty="0" err="1">
                <a:latin typeface="Helvetica" panose="020B0604020202030204" pitchFamily="34" charset="0"/>
              </a:rPr>
              <a:t>Course</a:t>
            </a:r>
            <a:endParaRPr lang="en-US" dirty="0">
              <a:latin typeface="Helvetica" panose="020B0604020202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51972C-E3F1-44C3-8F23-02CE8FBE3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err="1">
                <a:latin typeface="Helvetica" panose="020B0604020202030204" pitchFamily="34" charset="0"/>
              </a:rPr>
              <a:t>Queries</a:t>
            </a:r>
            <a:endParaRPr lang="en-US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9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DC2158-8953-442B-A044-71FA7BDA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Filtrando Resultados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50F17-DE4E-45FF-9F90-D1BC45B69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8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7FC5B2-478F-4933-AB87-DD63EF9C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solidFill>
                  <a:srgbClr val="FF0000"/>
                </a:solidFill>
              </a:rPr>
              <a:t>WHERE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7D3271-CDEA-4298-BD00-2F02EE5A03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Permite filtrar basado en texto y valores numéricos.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SELECT</a:t>
            </a:r>
            <a:r>
              <a:rPr lang="es-419" dirty="0"/>
              <a:t> </a:t>
            </a:r>
            <a:r>
              <a:rPr lang="es-419" dirty="0" err="1"/>
              <a:t>field</a:t>
            </a:r>
            <a:endParaRPr lang="es-419" dirty="0"/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FROM</a:t>
            </a:r>
            <a:r>
              <a:rPr lang="es-419" dirty="0"/>
              <a:t> table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WHERE</a:t>
            </a:r>
            <a:r>
              <a:rPr lang="es-419" dirty="0"/>
              <a:t>  </a:t>
            </a:r>
            <a:r>
              <a:rPr lang="es-419" dirty="0" err="1"/>
              <a:t>field</a:t>
            </a:r>
            <a:r>
              <a:rPr lang="es-419" dirty="0"/>
              <a:t> </a:t>
            </a:r>
            <a:r>
              <a:rPr lang="en-US" dirty="0"/>
              <a:t>= 2</a:t>
            </a:r>
            <a:r>
              <a:rPr lang="es-419" dirty="0"/>
              <a:t>;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SELECT</a:t>
            </a:r>
            <a:r>
              <a:rPr lang="es-419" dirty="0"/>
              <a:t> </a:t>
            </a:r>
            <a:r>
              <a:rPr lang="es-419" dirty="0" err="1"/>
              <a:t>field</a:t>
            </a:r>
            <a:endParaRPr lang="es-419" dirty="0"/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FROM</a:t>
            </a:r>
            <a:r>
              <a:rPr lang="es-419" dirty="0"/>
              <a:t> table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WHERE</a:t>
            </a:r>
            <a:r>
              <a:rPr lang="es-419" dirty="0"/>
              <a:t>  </a:t>
            </a:r>
            <a:r>
              <a:rPr lang="es-419" dirty="0" err="1"/>
              <a:t>field</a:t>
            </a:r>
            <a:r>
              <a:rPr lang="es-419" dirty="0"/>
              <a:t> </a:t>
            </a:r>
            <a:r>
              <a:rPr lang="en-US" dirty="0"/>
              <a:t>= ‘The Beatles’ </a:t>
            </a:r>
            <a:r>
              <a:rPr lang="es-419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9D3C17-86FD-4811-B30B-47958B9340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equal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&lt;&gt; </a:t>
            </a:r>
            <a:r>
              <a:rPr lang="en-US" i="1" dirty="0">
                <a:solidFill>
                  <a:srgbClr val="002060"/>
                </a:solidFill>
              </a:rPr>
              <a:t>not equal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 </a:t>
            </a:r>
            <a:r>
              <a:rPr lang="en-US" i="1" dirty="0">
                <a:solidFill>
                  <a:srgbClr val="002060"/>
                </a:solidFill>
              </a:rPr>
              <a:t>less than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&gt; </a:t>
            </a:r>
            <a:r>
              <a:rPr lang="en-US" i="1" dirty="0">
                <a:solidFill>
                  <a:srgbClr val="002060"/>
                </a:solidFill>
              </a:rPr>
              <a:t>greater than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&lt;= </a:t>
            </a:r>
            <a:r>
              <a:rPr lang="en-US" i="1" dirty="0">
                <a:solidFill>
                  <a:srgbClr val="002060"/>
                </a:solidFill>
              </a:rPr>
              <a:t>less than or equal to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&gt;= </a:t>
            </a:r>
            <a:r>
              <a:rPr lang="en-US" i="1" dirty="0">
                <a:solidFill>
                  <a:srgbClr val="002060"/>
                </a:solidFill>
              </a:rPr>
              <a:t>greater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229740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CD5EE5-93F4-40F6-B9AC-BD88B4C7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4 y 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1D651-5EBE-4CB3-A032-023CEA76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 de la table </a:t>
            </a:r>
            <a:r>
              <a:rPr lang="en-US" dirty="0" err="1"/>
              <a:t>heroes_information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el </a:t>
            </a:r>
            <a:r>
              <a:rPr lang="en-US" dirty="0" err="1"/>
              <a:t>superheroe</a:t>
            </a:r>
            <a:r>
              <a:rPr lang="en-US" dirty="0"/>
              <a:t> </a:t>
            </a:r>
            <a:r>
              <a:rPr lang="en-US" dirty="0" err="1"/>
              <a:t>mide</a:t>
            </a:r>
            <a:r>
              <a:rPr lang="en-US" dirty="0"/>
              <a:t> mas de 2 metros.</a:t>
            </a:r>
          </a:p>
        </p:txBody>
      </p:sp>
    </p:spTree>
    <p:extLst>
      <p:ext uri="{BB962C8B-B14F-4D97-AF65-F5344CB8AC3E}">
        <p14:creationId xmlns:p14="http://schemas.microsoft.com/office/powerpoint/2010/main" val="47130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7FC5B2-478F-4933-AB87-DD63EF9C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solidFill>
                  <a:srgbClr val="FF0000"/>
                </a:solidFill>
              </a:rPr>
              <a:t>WHERE 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7D3271-CDEA-4298-BD00-2F02EE5A0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9523"/>
            <a:ext cx="5181600" cy="4717440"/>
          </a:xfrm>
        </p:spPr>
        <p:txBody>
          <a:bodyPr>
            <a:normAutofit fontScale="92500" lnSpcReduction="20000"/>
          </a:bodyPr>
          <a:lstStyle/>
          <a:p>
            <a:r>
              <a:rPr lang="es-419" dirty="0"/>
              <a:t>Permite filtrar en múltiples condiciones.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SELECT</a:t>
            </a:r>
            <a:r>
              <a:rPr lang="es-419" dirty="0"/>
              <a:t> </a:t>
            </a:r>
            <a:r>
              <a:rPr lang="en-US" dirty="0"/>
              <a:t>*</a:t>
            </a:r>
            <a:endParaRPr lang="es-419" dirty="0"/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FROM</a:t>
            </a:r>
            <a:r>
              <a:rPr lang="es-419" dirty="0"/>
              <a:t> table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WHERE</a:t>
            </a:r>
            <a:r>
              <a:rPr lang="es-419" dirty="0"/>
              <a:t>  field_1 </a:t>
            </a:r>
            <a:r>
              <a:rPr lang="en-US" dirty="0"/>
              <a:t>= 2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AND</a:t>
            </a:r>
            <a:r>
              <a:rPr lang="es-419" dirty="0"/>
              <a:t> field_2 =‘</a:t>
            </a:r>
            <a:r>
              <a:rPr lang="es-419" dirty="0" err="1"/>
              <a:t>The</a:t>
            </a:r>
            <a:r>
              <a:rPr lang="es-419" dirty="0"/>
              <a:t> Beatles’;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SELECT</a:t>
            </a:r>
            <a:r>
              <a:rPr lang="es-419" dirty="0"/>
              <a:t> </a:t>
            </a:r>
            <a:r>
              <a:rPr lang="en-US" dirty="0"/>
              <a:t>*</a:t>
            </a:r>
            <a:endParaRPr lang="es-419" dirty="0"/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FROM</a:t>
            </a:r>
            <a:r>
              <a:rPr lang="es-419" dirty="0"/>
              <a:t> table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WHERE</a:t>
            </a:r>
            <a:r>
              <a:rPr lang="es-419" dirty="0"/>
              <a:t>  field_1 </a:t>
            </a:r>
            <a:r>
              <a:rPr lang="en-US" dirty="0"/>
              <a:t>&gt; 5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AND</a:t>
            </a:r>
            <a:r>
              <a:rPr lang="es-419" dirty="0"/>
              <a:t> field_1 </a:t>
            </a:r>
            <a:r>
              <a:rPr lang="en-US" dirty="0"/>
              <a:t>&lt;</a:t>
            </a:r>
            <a:r>
              <a:rPr lang="es-419" dirty="0"/>
              <a:t> 10;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9D3C17-86FD-4811-B30B-47958B9340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equal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&lt;&gt; </a:t>
            </a:r>
            <a:r>
              <a:rPr lang="en-US" i="1" dirty="0">
                <a:solidFill>
                  <a:srgbClr val="002060"/>
                </a:solidFill>
              </a:rPr>
              <a:t>not equal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 </a:t>
            </a:r>
            <a:r>
              <a:rPr lang="en-US" i="1" dirty="0">
                <a:solidFill>
                  <a:srgbClr val="002060"/>
                </a:solidFill>
              </a:rPr>
              <a:t>less than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&gt; </a:t>
            </a:r>
            <a:r>
              <a:rPr lang="en-US" i="1" dirty="0">
                <a:solidFill>
                  <a:srgbClr val="002060"/>
                </a:solidFill>
              </a:rPr>
              <a:t>greater than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&lt;= </a:t>
            </a:r>
            <a:r>
              <a:rPr lang="en-US" i="1" dirty="0">
                <a:solidFill>
                  <a:srgbClr val="002060"/>
                </a:solidFill>
              </a:rPr>
              <a:t>less than or equal to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&gt;= </a:t>
            </a:r>
            <a:r>
              <a:rPr lang="en-US" i="1" dirty="0">
                <a:solidFill>
                  <a:srgbClr val="002060"/>
                </a:solidFill>
              </a:rPr>
              <a:t>greater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160170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734-7CE9-492C-9F34-24C119FF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6 y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8157-3823-43FD-8655-FBEC2101B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superheroes que son </a:t>
            </a:r>
            <a:r>
              <a:rPr lang="en-US" dirty="0" err="1"/>
              <a:t>humanos</a:t>
            </a:r>
            <a:r>
              <a:rPr lang="en-US" dirty="0"/>
              <a:t> y </a:t>
            </a:r>
            <a:r>
              <a:rPr lang="en-US" dirty="0" err="1"/>
              <a:t>miden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 2 metros.</a:t>
            </a:r>
          </a:p>
          <a:p>
            <a:r>
              <a:rPr lang="es-419" dirty="0"/>
              <a:t>Contar todos los superhéroes que pesen más de 100 y menos de 200.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98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BFBE-2CBF-4A73-B17E-9ED39647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WHERE AND 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9368-4A26-4261-B9AB-00E3B03FA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90800" cy="4351338"/>
          </a:xfrm>
        </p:spPr>
        <p:txBody>
          <a:bodyPr/>
          <a:lstStyle/>
          <a:p>
            <a:r>
              <a:rPr lang="es-419" dirty="0"/>
              <a:t>Seleccionar filas por múltiples condiciones pero que no es necesario que todas se cumplan.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F5E153-9603-41F7-B5F2-2BEA858CC4D8}"/>
              </a:ext>
            </a:extLst>
          </p:cNvPr>
          <p:cNvSpPr txBox="1">
            <a:spLocks/>
          </p:cNvSpPr>
          <p:nvPr/>
        </p:nvSpPr>
        <p:spPr>
          <a:xfrm>
            <a:off x="6541477" y="1825625"/>
            <a:ext cx="46716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6C1117-0BF8-4CFE-BD7F-597D1476A214}"/>
              </a:ext>
            </a:extLst>
          </p:cNvPr>
          <p:cNvSpPr txBox="1">
            <a:spLocks/>
          </p:cNvSpPr>
          <p:nvPr/>
        </p:nvSpPr>
        <p:spPr>
          <a:xfrm>
            <a:off x="4035669" y="1825625"/>
            <a:ext cx="71774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SELECT</a:t>
            </a:r>
            <a:r>
              <a:rPr lang="es-419" dirty="0"/>
              <a:t> </a:t>
            </a:r>
            <a:r>
              <a:rPr lang="en-US" dirty="0"/>
              <a:t>*</a:t>
            </a:r>
            <a:br>
              <a:rPr lang="es-419" dirty="0"/>
            </a:br>
            <a:r>
              <a:rPr lang="es-419" dirty="0">
                <a:solidFill>
                  <a:srgbClr val="FF0000"/>
                </a:solidFill>
              </a:rPr>
              <a:t>FROM</a:t>
            </a:r>
            <a:r>
              <a:rPr lang="es-419" dirty="0"/>
              <a:t> table</a:t>
            </a:r>
            <a:br>
              <a:rPr lang="es-419" dirty="0"/>
            </a:br>
            <a:r>
              <a:rPr lang="es-419" dirty="0">
                <a:solidFill>
                  <a:srgbClr val="FF0000"/>
                </a:solidFill>
              </a:rPr>
              <a:t>WHERE</a:t>
            </a:r>
            <a:r>
              <a:rPr lang="es-419" dirty="0"/>
              <a:t>  field_1 </a:t>
            </a:r>
            <a:r>
              <a:rPr lang="en-US" dirty="0"/>
              <a:t>&gt; 5</a:t>
            </a:r>
            <a:br>
              <a:rPr lang="en-US" dirty="0"/>
            </a:br>
            <a:r>
              <a:rPr lang="es-419" dirty="0">
                <a:solidFill>
                  <a:srgbClr val="FF0000"/>
                </a:solidFill>
              </a:rPr>
              <a:t>OR</a:t>
            </a:r>
            <a:r>
              <a:rPr lang="es-419" dirty="0"/>
              <a:t> field_1 </a:t>
            </a:r>
            <a:r>
              <a:rPr lang="en-US" dirty="0"/>
              <a:t>&lt;</a:t>
            </a:r>
            <a:r>
              <a:rPr lang="es-419" dirty="0"/>
              <a:t> 10;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SELECT</a:t>
            </a:r>
            <a:r>
              <a:rPr lang="es-419" dirty="0"/>
              <a:t> </a:t>
            </a:r>
            <a:r>
              <a:rPr lang="en-US" dirty="0"/>
              <a:t>*</a:t>
            </a:r>
            <a:br>
              <a:rPr lang="es-419" dirty="0"/>
            </a:br>
            <a:r>
              <a:rPr lang="es-419" dirty="0">
                <a:solidFill>
                  <a:srgbClr val="FF0000"/>
                </a:solidFill>
              </a:rPr>
              <a:t>FROM</a:t>
            </a:r>
            <a:r>
              <a:rPr lang="es-419" dirty="0"/>
              <a:t> table</a:t>
            </a:r>
            <a:br>
              <a:rPr lang="es-419" dirty="0"/>
            </a:br>
            <a:r>
              <a:rPr lang="es-419" dirty="0">
                <a:solidFill>
                  <a:srgbClr val="FF0000"/>
                </a:solidFill>
              </a:rPr>
              <a:t>WHERE</a:t>
            </a:r>
            <a:r>
              <a:rPr lang="es-419" dirty="0"/>
              <a:t>  (field_1 </a:t>
            </a:r>
            <a:r>
              <a:rPr lang="en-US" dirty="0"/>
              <a:t>= 5 </a:t>
            </a:r>
            <a:r>
              <a:rPr lang="es-419" dirty="0">
                <a:solidFill>
                  <a:srgbClr val="FF0000"/>
                </a:solidFill>
              </a:rPr>
              <a:t>OR</a:t>
            </a:r>
            <a:r>
              <a:rPr lang="es-419" dirty="0"/>
              <a:t> field_1 </a:t>
            </a:r>
            <a:r>
              <a:rPr lang="en-US" dirty="0"/>
              <a:t>=</a:t>
            </a:r>
            <a:r>
              <a:rPr lang="es-419" dirty="0"/>
              <a:t> 10)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AND </a:t>
            </a:r>
            <a:r>
              <a:rPr lang="es-419" dirty="0"/>
              <a:t>(field_2 = ‘red’ </a:t>
            </a:r>
            <a:r>
              <a:rPr lang="es-419" dirty="0">
                <a:solidFill>
                  <a:srgbClr val="FF0000"/>
                </a:solidFill>
              </a:rPr>
              <a:t>OR </a:t>
            </a:r>
            <a:r>
              <a:rPr lang="es-419" dirty="0"/>
              <a:t>field_2 =‘blue’)</a:t>
            </a:r>
            <a:endParaRPr lang="es-419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D831-F2C6-4739-A2BD-DAE784B8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1BDE-DE04-40D8-9F99-11466917D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Cuenten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super heroes que </a:t>
            </a:r>
            <a:r>
              <a:rPr lang="en-US" dirty="0" err="1"/>
              <a:t>tengan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ojos</a:t>
            </a:r>
            <a:r>
              <a:rPr lang="en-US" dirty="0"/>
              <a:t> de color </a:t>
            </a:r>
            <a:r>
              <a:rPr lang="en-US" dirty="0" err="1"/>
              <a:t>azul</a:t>
            </a:r>
            <a:r>
              <a:rPr lang="en-US" dirty="0"/>
              <a:t> o </a:t>
            </a:r>
            <a:r>
              <a:rPr lang="en-US" dirty="0" err="1"/>
              <a:t>rojo</a:t>
            </a:r>
            <a:r>
              <a:rPr lang="en-US" dirty="0"/>
              <a:t>. (271)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2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856B-96FA-4552-B88A-FC4372A1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solidFill>
                  <a:srgbClr val="FF0000"/>
                </a:solidFill>
              </a:rPr>
              <a:t>BETWEEN / 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832B-DE41-4E53-85DC-6FC5B2630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2638" cy="4351338"/>
          </a:xfrm>
        </p:spPr>
        <p:txBody>
          <a:bodyPr/>
          <a:lstStyle/>
          <a:p>
            <a:r>
              <a:rPr lang="es-419" dirty="0"/>
              <a:t>Permite buscar dentro de un rango</a:t>
            </a:r>
          </a:p>
          <a:p>
            <a:r>
              <a:rPr lang="es-419" i="1" dirty="0"/>
              <a:t>Es inclusivo </a:t>
            </a:r>
            <a:endParaRPr lang="en-US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0ED82B-B990-427F-AE6F-0C96A146EAD0}"/>
              </a:ext>
            </a:extLst>
          </p:cNvPr>
          <p:cNvSpPr txBox="1">
            <a:spLocks/>
          </p:cNvSpPr>
          <p:nvPr/>
        </p:nvSpPr>
        <p:spPr>
          <a:xfrm>
            <a:off x="5430715" y="1690688"/>
            <a:ext cx="4996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SELECT </a:t>
            </a:r>
            <a:r>
              <a:rPr lang="en-US" dirty="0"/>
              <a:t>*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/>
              <a:t>table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/>
              <a:t>field_1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BETWEEN </a:t>
            </a: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5;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SELECT </a:t>
            </a:r>
            <a:r>
              <a:rPr lang="en-US" dirty="0"/>
              <a:t>*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/>
              <a:t>table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/>
              <a:t>field_1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/>
              <a:t>(1,3,5,7);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5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63C1-2D65-41E5-B692-E6718428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B029-CC28-4A7A-B23D-27D989E0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Realizar una cuenta inclusiva de los superhéroes que pesen entre 100 y 200.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69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AB5F-4F6F-490E-B512-5A9D7B1C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49375-4814-4A2B-BDD1-8687B79D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3362" cy="4351338"/>
          </a:xfrm>
        </p:spPr>
        <p:txBody>
          <a:bodyPr/>
          <a:lstStyle/>
          <a:p>
            <a:r>
              <a:rPr lang="es-419" dirty="0"/>
              <a:t>Ordena los resultados por un campo en específico.</a:t>
            </a:r>
          </a:p>
          <a:p>
            <a:r>
              <a:rPr lang="es-419" dirty="0"/>
              <a:t>Por default, es en orden ascendente.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1B6582-F29E-4AEE-B1C6-15B7A9B69F6C}"/>
              </a:ext>
            </a:extLst>
          </p:cNvPr>
          <p:cNvSpPr txBox="1">
            <a:spLocks/>
          </p:cNvSpPr>
          <p:nvPr/>
        </p:nvSpPr>
        <p:spPr>
          <a:xfrm>
            <a:off x="7444154" y="1424110"/>
            <a:ext cx="28633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SELECT </a:t>
            </a:r>
            <a:r>
              <a:rPr lang="es-419" dirty="0"/>
              <a:t>* 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FROM</a:t>
            </a:r>
            <a:r>
              <a:rPr lang="es-419" dirty="0"/>
              <a:t> table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ORDER BY </a:t>
            </a:r>
            <a:r>
              <a:rPr lang="es-419" dirty="0"/>
              <a:t>field_1, field_2;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SELECT </a:t>
            </a:r>
            <a:r>
              <a:rPr lang="es-419" dirty="0"/>
              <a:t>* 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FROM</a:t>
            </a:r>
            <a:r>
              <a:rPr lang="es-419" dirty="0"/>
              <a:t> table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ORDER BY </a:t>
            </a:r>
            <a:r>
              <a:rPr lang="es-419" dirty="0"/>
              <a:t>field_1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DESC</a:t>
            </a:r>
            <a:r>
              <a:rPr lang="es-419" dirty="0"/>
              <a:t>;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0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257C-26F2-443E-A8CA-47D2F20F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>
                <a:latin typeface="Helvetica" panose="020B0604020202030204" pitchFamily="34" charset="0"/>
              </a:rPr>
              <a:t>Query</a:t>
            </a:r>
            <a:endParaRPr lang="en-US" dirty="0">
              <a:latin typeface="Helvetica" panose="020B0604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F1EE-5A25-452F-8EBC-23673B05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4400" i="1" dirty="0"/>
              <a:t>Solicitud de datos a una(s) tablas alguna base de datos.</a:t>
            </a:r>
          </a:p>
          <a:p>
            <a:r>
              <a:rPr lang="es-419" sz="4400" i="1" dirty="0"/>
              <a:t>Esencial para un Data </a:t>
            </a:r>
            <a:r>
              <a:rPr lang="es-419" sz="4400" i="1" dirty="0" err="1"/>
              <a:t>Scientist</a:t>
            </a:r>
            <a:r>
              <a:rPr lang="es-419" i="1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2392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63C1-2D65-41E5-B692-E6718428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B029-CC28-4A7A-B23D-27D989E0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Seleccionar el nombre, peso y altura de los superhéroes que pesen mas de 200 y midan mas de 100 ordenados por altura de manera descendente.</a:t>
            </a:r>
          </a:p>
          <a:p>
            <a:r>
              <a:rPr lang="es-419" dirty="0"/>
              <a:t>Seleccionar el nombre y raza de los superhéroes, ordenarlos por nombre y por raza.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4CF5-8058-44E9-A29E-4486180F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GROUP BY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6472-C5FB-4DFC-BA15-26F6650F0D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agregaciones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alg</a:t>
            </a:r>
            <a:r>
              <a:rPr lang="es-419" dirty="0" err="1"/>
              <a:t>ún</a:t>
            </a:r>
            <a:r>
              <a:rPr lang="es-419" dirty="0"/>
              <a:t> parámetro en específico.</a:t>
            </a:r>
            <a:endParaRPr lang="en-US" dirty="0"/>
          </a:p>
          <a:p>
            <a:endParaRPr lang="es-419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87254-1B6B-43BE-9F39-23E55ED392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419" dirty="0">
                <a:solidFill>
                  <a:srgbClr val="FF0000"/>
                </a:solidFill>
              </a:rPr>
              <a:t>SELECT</a:t>
            </a:r>
            <a:r>
              <a:rPr lang="es-419" dirty="0"/>
              <a:t> field_1,field_2, </a:t>
            </a:r>
            <a:r>
              <a:rPr lang="es-419" dirty="0">
                <a:solidFill>
                  <a:srgbClr val="FF0000"/>
                </a:solidFill>
              </a:rPr>
              <a:t>COUNT(*)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table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GROUP</a:t>
            </a:r>
            <a:r>
              <a:rPr lang="en-US" dirty="0"/>
              <a:t> BY field_2;</a:t>
            </a:r>
            <a:br>
              <a:rPr lang="en-US" dirty="0"/>
            </a:b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23507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BD8103-C444-4D89-8627-C413F4DF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11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49649-4E15-438F-94EB-FCEDB5EA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Seleccionar la casa productora y el genero de los superhéroes y realizar un conteo de los superhéroes que sean mujeres, agrupado por casa productora, ordenado de forma descendente por cuenta.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61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EE7B-F5EC-4EC7-9DB7-7BAF567F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solidFill>
                  <a:srgbClr val="FF0000"/>
                </a:solidFill>
              </a:rPr>
              <a:t>HAVING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FC28-EA40-48BE-9D9E-DCC48E09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8100" cy="4351338"/>
          </a:xfrm>
        </p:spPr>
        <p:txBody>
          <a:bodyPr/>
          <a:lstStyle/>
          <a:p>
            <a:r>
              <a:rPr lang="en-US" dirty="0"/>
              <a:t>WHERE no se </a:t>
            </a:r>
            <a:r>
              <a:rPr lang="en-US" dirty="0" err="1"/>
              <a:t>puede</a:t>
            </a:r>
            <a:r>
              <a:rPr lang="en-US" dirty="0"/>
              <a:t> utilizer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agregacion</a:t>
            </a:r>
            <a:r>
              <a:rPr lang="en-US" dirty="0"/>
              <a:t>.</a:t>
            </a:r>
          </a:p>
          <a:p>
            <a:r>
              <a:rPr lang="en-US" dirty="0"/>
              <a:t>Si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filtrar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agregacion</a:t>
            </a:r>
            <a:r>
              <a:rPr lang="en-US" dirty="0"/>
              <a:t>, </a:t>
            </a:r>
            <a:r>
              <a:rPr lang="en-US" dirty="0" err="1"/>
              <a:t>utilizamos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HAVING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3ED0FE-28BF-4187-A8F1-119AF90F8CC3}"/>
              </a:ext>
            </a:extLst>
          </p:cNvPr>
          <p:cNvSpPr txBox="1">
            <a:spLocks/>
          </p:cNvSpPr>
          <p:nvPr/>
        </p:nvSpPr>
        <p:spPr>
          <a:xfrm>
            <a:off x="6740768" y="1825625"/>
            <a:ext cx="48914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/>
              <a:t>field_1, field_2, </a:t>
            </a:r>
            <a:r>
              <a:rPr lang="en-US" dirty="0">
                <a:solidFill>
                  <a:srgbClr val="FF0000"/>
                </a:solidFill>
              </a:rPr>
              <a:t>COUNT(*)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/>
              <a:t>table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/>
              <a:t>field_2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HAVING COUNT</a:t>
            </a:r>
            <a:r>
              <a:rPr lang="en-US" dirty="0"/>
              <a:t>(field_1) </a:t>
            </a:r>
            <a:r>
              <a:rPr lang="en-US" dirty="0">
                <a:solidFill>
                  <a:srgbClr val="FF0000"/>
                </a:solidFill>
              </a:rPr>
              <a:t>&gt; 100;</a:t>
            </a:r>
          </a:p>
        </p:txBody>
      </p:sp>
    </p:spTree>
    <p:extLst>
      <p:ext uri="{BB962C8B-B14F-4D97-AF65-F5344CB8AC3E}">
        <p14:creationId xmlns:p14="http://schemas.microsoft.com/office/powerpoint/2010/main" val="1137333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CA62-F69E-4C2A-B35B-D5ABC12C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A488-E974-42EE-B611-F81C9218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Seleccionar</a:t>
            </a:r>
            <a:r>
              <a:rPr lang="en-US" dirty="0"/>
              <a:t> la casa </a:t>
            </a:r>
            <a:r>
              <a:rPr lang="en-US" dirty="0" err="1"/>
              <a:t>productora</a:t>
            </a:r>
            <a:r>
              <a:rPr lang="en-US" dirty="0"/>
              <a:t>, alignment, y </a:t>
            </a:r>
            <a:r>
              <a:rPr lang="en-US" dirty="0" err="1"/>
              <a:t>raza</a:t>
            </a:r>
            <a:r>
              <a:rPr lang="en-US" dirty="0"/>
              <a:t> de la table </a:t>
            </a:r>
            <a:r>
              <a:rPr lang="en-US" dirty="0" err="1"/>
              <a:t>heroes_information</a:t>
            </a:r>
            <a:r>
              <a:rPr lang="en-US" dirty="0"/>
              <a:t> y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conteo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superheroes que </a:t>
            </a:r>
            <a:r>
              <a:rPr lang="en-US" dirty="0" err="1"/>
              <a:t>su</a:t>
            </a:r>
            <a:r>
              <a:rPr lang="en-US" dirty="0"/>
              <a:t> alignment </a:t>
            </a:r>
            <a:r>
              <a:rPr lang="en-US" dirty="0" err="1"/>
              <a:t>es</a:t>
            </a:r>
            <a:r>
              <a:rPr lang="en-US" dirty="0"/>
              <a:t> good, </a:t>
            </a:r>
            <a:r>
              <a:rPr lang="en-US" dirty="0" err="1"/>
              <a:t>teniendo</a:t>
            </a:r>
            <a:r>
              <a:rPr lang="en-US" dirty="0"/>
              <a:t> mas de 30 </a:t>
            </a:r>
            <a:r>
              <a:rPr lang="en-US" dirty="0" err="1"/>
              <a:t>publicaciones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21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07103E-FE6B-46F9-9603-C9324D34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I. Seleccionando Columnas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9590-6C70-4BAB-8E72-7F7685299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8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E6D1-9821-49D7-A6D0-E2185B94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solidFill>
                  <a:srgbClr val="FF0000"/>
                </a:solidFill>
              </a:rPr>
              <a:t>SELECT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8B97-017C-471D-ADFF-33DF10B6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9792" cy="4351338"/>
          </a:xfrm>
        </p:spPr>
        <p:txBody>
          <a:bodyPr/>
          <a:lstStyle/>
          <a:p>
            <a:r>
              <a:rPr lang="es-419" dirty="0"/>
              <a:t>Seleccionar determinadas columnas de una tabla.</a:t>
            </a:r>
          </a:p>
          <a:p>
            <a:endParaRPr lang="es-419" dirty="0"/>
          </a:p>
          <a:p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field </a:t>
            </a: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/>
              <a:t>table;</a:t>
            </a:r>
          </a:p>
          <a:p>
            <a:pPr lvl="1"/>
            <a:r>
              <a:rPr lang="es-419" dirty="0"/>
              <a:t>SELECT y FROM son </a:t>
            </a:r>
            <a:r>
              <a:rPr lang="es-419" dirty="0" err="1"/>
              <a:t>keywords</a:t>
            </a:r>
            <a:r>
              <a:rPr lang="es-419" dirty="0"/>
              <a:t>.</a:t>
            </a:r>
          </a:p>
          <a:p>
            <a:pPr lvl="1"/>
            <a:r>
              <a:rPr lang="es-419" dirty="0"/>
              <a:t>No son </a:t>
            </a:r>
            <a:r>
              <a:rPr lang="es-419" i="1" dirty="0"/>
              <a:t>case </a:t>
            </a:r>
            <a:r>
              <a:rPr lang="es-419" i="1" dirty="0" err="1"/>
              <a:t>sensitive</a:t>
            </a:r>
            <a:r>
              <a:rPr lang="es-419" i="1" dirty="0"/>
              <a:t>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B875B5-C773-4B18-A904-C8A64F3D8F1B}"/>
              </a:ext>
            </a:extLst>
          </p:cNvPr>
          <p:cNvSpPr txBox="1">
            <a:spLocks/>
          </p:cNvSpPr>
          <p:nvPr/>
        </p:nvSpPr>
        <p:spPr>
          <a:xfrm>
            <a:off x="6494584" y="1690688"/>
            <a:ext cx="41997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BUENA PRÁCTICA: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field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/>
              <a:t>table;</a:t>
            </a:r>
          </a:p>
        </p:txBody>
      </p:sp>
    </p:spTree>
    <p:extLst>
      <p:ext uri="{BB962C8B-B14F-4D97-AF65-F5344CB8AC3E}">
        <p14:creationId xmlns:p14="http://schemas.microsoft.com/office/powerpoint/2010/main" val="277648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62AD-7317-4A90-81F7-9F18E40F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CE03-4547-4B2F-BC90-0D6122E7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 Obtener el nombre del superhéroe y casa publicadora de la tabla </a:t>
            </a:r>
            <a:r>
              <a:rPr lang="es-419" dirty="0" err="1"/>
              <a:t>heroes_information</a:t>
            </a:r>
            <a:r>
              <a:rPr lang="es-41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69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0415-E370-465D-A66A-601E8BD9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solidFill>
                  <a:srgbClr val="FF0000"/>
                </a:solidFill>
              </a:rPr>
              <a:t>SELECT DISTINCT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4B80-16CD-4D46-BAA8-917D48053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0223" cy="4351338"/>
          </a:xfrm>
        </p:spPr>
        <p:txBody>
          <a:bodyPr/>
          <a:lstStyle/>
          <a:p>
            <a:r>
              <a:rPr lang="es-419" dirty="0"/>
              <a:t>Resultados duplicados en las consultas.</a:t>
            </a:r>
          </a:p>
          <a:p>
            <a:r>
              <a:rPr lang="es-419" dirty="0"/>
              <a:t>Sirve para obtener los valores únicos.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6F226-462F-4977-9688-7D884ED6E108}"/>
              </a:ext>
            </a:extLst>
          </p:cNvPr>
          <p:cNvSpPr txBox="1">
            <a:spLocks/>
          </p:cNvSpPr>
          <p:nvPr/>
        </p:nvSpPr>
        <p:spPr>
          <a:xfrm>
            <a:off x="7391400" y="1816588"/>
            <a:ext cx="32502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SELECT DISTINCT</a:t>
            </a:r>
          </a:p>
          <a:p>
            <a:pPr marL="0" indent="0">
              <a:buNone/>
            </a:pPr>
            <a:r>
              <a:rPr lang="es-419" dirty="0" err="1"/>
              <a:t>field</a:t>
            </a:r>
            <a:endParaRPr lang="es-419" dirty="0"/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FROM</a:t>
            </a:r>
            <a:r>
              <a:rPr lang="es-419" dirty="0"/>
              <a:t> table;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8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C2CE-D89F-43AF-AC83-F6415F16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FB396-C9CF-45DF-9C7E-338BC3D3F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Obtener las casas publicadoras de la tabla </a:t>
            </a:r>
            <a:r>
              <a:rPr lang="es-419" dirty="0" err="1"/>
              <a:t>heroes_information</a:t>
            </a:r>
            <a:r>
              <a:rPr lang="es-419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8AAE-9765-4438-8963-9C13E8BC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solidFill>
                  <a:srgbClr val="FF0000"/>
                </a:solidFill>
              </a:rPr>
              <a:t>COUNT</a:t>
            </a:r>
            <a:r>
              <a:rPr lang="es-419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3F17-9491-4E25-A6F5-C3A85072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95246" cy="4351338"/>
          </a:xfrm>
        </p:spPr>
        <p:txBody>
          <a:bodyPr/>
          <a:lstStyle/>
          <a:p>
            <a:r>
              <a:rPr lang="es-419" dirty="0"/>
              <a:t>Contar número de filas en un </a:t>
            </a:r>
            <a:r>
              <a:rPr lang="es-419" dirty="0" err="1"/>
              <a:t>Query</a:t>
            </a:r>
            <a:r>
              <a:rPr lang="es-419" dirty="0"/>
              <a:t>.</a:t>
            </a:r>
          </a:p>
          <a:p>
            <a:r>
              <a:rPr lang="es-419" dirty="0"/>
              <a:t>Combinable con </a:t>
            </a:r>
            <a:r>
              <a:rPr lang="es-419" dirty="0">
                <a:solidFill>
                  <a:srgbClr val="FF0000"/>
                </a:solidFill>
              </a:rPr>
              <a:t>DISTINCT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2D6DB0-5D86-41C4-B318-4F4C9ABD3FD8}"/>
              </a:ext>
            </a:extLst>
          </p:cNvPr>
          <p:cNvSpPr txBox="1">
            <a:spLocks/>
          </p:cNvSpPr>
          <p:nvPr/>
        </p:nvSpPr>
        <p:spPr>
          <a:xfrm>
            <a:off x="6608885" y="1690688"/>
            <a:ext cx="41616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SELECT COUNT(*)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FROM </a:t>
            </a:r>
            <a:r>
              <a:rPr lang="es-419" dirty="0"/>
              <a:t>table;</a:t>
            </a:r>
          </a:p>
          <a:p>
            <a:pPr marL="0" indent="0">
              <a:buNone/>
            </a:pPr>
            <a:endParaRPr lang="es-419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ELECT COUNT(</a:t>
            </a:r>
            <a:r>
              <a:rPr lang="en-US" dirty="0"/>
              <a:t>field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s-419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ROM table; </a:t>
            </a:r>
            <a:endParaRPr lang="es-419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9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A596-F1C2-4473-B115-7E0C806B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96B2-ADDE-4588-A02A-9A7207B2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Obtener una cuenta de las distintas casas publicadoras de la tabla </a:t>
            </a:r>
            <a:r>
              <a:rPr lang="es-419" dirty="0" err="1"/>
              <a:t>heroes_information</a:t>
            </a:r>
            <a:r>
              <a:rPr lang="es-419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4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644</Words>
  <Application>Microsoft Office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Office Theme</vt:lpstr>
      <vt:lpstr>Lab 2: SQL Crash Course</vt:lpstr>
      <vt:lpstr>Query</vt:lpstr>
      <vt:lpstr>I. Seleccionando Columnas</vt:lpstr>
      <vt:lpstr>SELECT</vt:lpstr>
      <vt:lpstr>Ejercicio 1</vt:lpstr>
      <vt:lpstr>SELECT DISTINCT</vt:lpstr>
      <vt:lpstr>Ejercicio 2</vt:lpstr>
      <vt:lpstr>COUNT </vt:lpstr>
      <vt:lpstr>Ejercicio 3</vt:lpstr>
      <vt:lpstr>Filtrando Resultados</vt:lpstr>
      <vt:lpstr>WHERE</vt:lpstr>
      <vt:lpstr>Ejercicio 4 y 5</vt:lpstr>
      <vt:lpstr>WHERE AND</vt:lpstr>
      <vt:lpstr>Ejercicio 6 y 7</vt:lpstr>
      <vt:lpstr>WHERE AND OR</vt:lpstr>
      <vt:lpstr>Ejercicio 8</vt:lpstr>
      <vt:lpstr>BETWEEN / IN</vt:lpstr>
      <vt:lpstr>Ejercicio 9</vt:lpstr>
      <vt:lpstr>ORDER BY</vt:lpstr>
      <vt:lpstr>Ejercicio 10</vt:lpstr>
      <vt:lpstr>GROUP BY </vt:lpstr>
      <vt:lpstr>Ejercicio 11</vt:lpstr>
      <vt:lpstr>HAVING</vt:lpstr>
      <vt:lpstr>Ejercicio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SQL Crash Course</dc:title>
  <dc:creator>Tepii Pozuelos</dc:creator>
  <cp:lastModifiedBy>Tepii Pozuelos</cp:lastModifiedBy>
  <cp:revision>16</cp:revision>
  <dcterms:created xsi:type="dcterms:W3CDTF">2018-08-02T01:40:21Z</dcterms:created>
  <dcterms:modified xsi:type="dcterms:W3CDTF">2018-08-02T05:37:22Z</dcterms:modified>
</cp:coreProperties>
</file>