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3"/>
  </p:notesMasterIdLst>
  <p:handoutMasterIdLst>
    <p:handoutMasterId r:id="rId34"/>
  </p:handoutMasterIdLst>
  <p:sldIdLst>
    <p:sldId id="257" r:id="rId2"/>
    <p:sldId id="316" r:id="rId3"/>
    <p:sldId id="298" r:id="rId4"/>
    <p:sldId id="276" r:id="rId5"/>
    <p:sldId id="277" r:id="rId6"/>
    <p:sldId id="260" r:id="rId7"/>
    <p:sldId id="269" r:id="rId8"/>
    <p:sldId id="270" r:id="rId9"/>
    <p:sldId id="318" r:id="rId10"/>
    <p:sldId id="303" r:id="rId11"/>
    <p:sldId id="304" r:id="rId12"/>
    <p:sldId id="263" r:id="rId13"/>
    <p:sldId id="278" r:id="rId14"/>
    <p:sldId id="319" r:id="rId15"/>
    <p:sldId id="289" r:id="rId16"/>
    <p:sldId id="285" r:id="rId17"/>
    <p:sldId id="292" r:id="rId18"/>
    <p:sldId id="331" r:id="rId19"/>
    <p:sldId id="332" r:id="rId20"/>
    <p:sldId id="333" r:id="rId21"/>
    <p:sldId id="334" r:id="rId22"/>
    <p:sldId id="336" r:id="rId23"/>
    <p:sldId id="337" r:id="rId24"/>
    <p:sldId id="338" r:id="rId25"/>
    <p:sldId id="312" r:id="rId26"/>
    <p:sldId id="306" r:id="rId27"/>
    <p:sldId id="339" r:id="rId28"/>
    <p:sldId id="308" r:id="rId29"/>
    <p:sldId id="320" r:id="rId30"/>
    <p:sldId id="307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2410"/>
  </p:normalViewPr>
  <p:slideViewPr>
    <p:cSldViewPr snapToGrid="0" snapToObjects="1">
      <p:cViewPr varScale="1">
        <p:scale>
          <a:sx n="121" d="100"/>
          <a:sy n="121" d="100"/>
        </p:scale>
        <p:origin x="2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0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601E-F2CF-F84B-8D1C-8CE929678837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450988"/>
            <a:ext cx="457201" cy="32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08277" y="6471252"/>
            <a:ext cx="468923" cy="301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F9B-0FB8-8649-AF58-85065CCE31D7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DC13F8D8-D0AE-9D48-B4AF-815DBDF9B2D2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ul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.colorado.edu/support/userguide/accountreques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/2017_Jul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op500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F84-57ED-634E-95B9-B664C3AB770A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github.com/ResearchComputing/Final_Tutorials/tree/master/Basics_Supercomputing/2017_July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475 compute nodes (Intel Xeon Haswell)</a:t>
            </a:r>
          </a:p>
          <a:p>
            <a:pPr>
              <a:defRPr/>
            </a:pPr>
            <a:r>
              <a:rPr lang="en-US" sz="2800" dirty="0" smtClean="0"/>
              <a:t>24 cores per node</a:t>
            </a:r>
          </a:p>
          <a:p>
            <a:pPr>
              <a:defRPr/>
            </a:pPr>
            <a:r>
              <a:rPr lang="en-US" sz="2800" dirty="0" smtClean="0"/>
              <a:t>11,400 total cores</a:t>
            </a:r>
          </a:p>
          <a:p>
            <a:pPr>
              <a:defRPr/>
            </a:pPr>
            <a:r>
              <a:rPr lang="en-US" sz="2800" dirty="0" smtClean="0"/>
              <a:t>Omni-Path network</a:t>
            </a:r>
          </a:p>
          <a:p>
            <a:pPr>
              <a:defRPr/>
            </a:pPr>
            <a:r>
              <a:rPr lang="en-US" sz="2800" dirty="0" smtClean="0"/>
              <a:t>1.2 PB scratch storage</a:t>
            </a:r>
          </a:p>
          <a:p>
            <a:pPr>
              <a:defRPr/>
            </a:pPr>
            <a:r>
              <a:rPr lang="en-US" sz="2800" dirty="0" smtClean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04D-DD8A-F643-B9D2-08EC19F164F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10 Graphics Processing Unit (GPU) Nodes</a:t>
            </a:r>
          </a:p>
          <a:p>
            <a:pPr lvl="1"/>
            <a:r>
              <a:rPr lang="en-US" sz="2800" dirty="0" smtClean="0"/>
              <a:t>NVIDIA Tesla K80 (2/node)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 High Memory Nodes</a:t>
            </a:r>
          </a:p>
          <a:p>
            <a:pPr lvl="1"/>
            <a:r>
              <a:rPr lang="en-US" sz="2800" dirty="0"/>
              <a:t>2</a:t>
            </a:r>
            <a:r>
              <a:rPr lang="en-US" sz="2800" dirty="0" smtClean="0"/>
              <a:t> TB of memory/node, 48 cores/node</a:t>
            </a:r>
          </a:p>
          <a:p>
            <a:r>
              <a:rPr lang="en-US" sz="2800" dirty="0" smtClean="0"/>
              <a:t>Phi Nodes (planned summer 2017)</a:t>
            </a:r>
          </a:p>
          <a:p>
            <a:pPr lvl="1"/>
            <a:r>
              <a:rPr lang="en-US" sz="2600" dirty="0" smtClean="0"/>
              <a:t>20 nodes</a:t>
            </a:r>
          </a:p>
          <a:p>
            <a:pPr lvl="1"/>
            <a:r>
              <a:rPr lang="en-US" sz="2600" dirty="0" smtClean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E3D3-8D3C-834E-815B-56BE34E1152C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nodes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where you are when you log in</a:t>
            </a:r>
          </a:p>
          <a:p>
            <a:pPr lvl="1"/>
            <a:r>
              <a:rPr lang="en-US" dirty="0"/>
              <a:t>No heavy computation, interactive jobs, or long running processes</a:t>
            </a:r>
          </a:p>
          <a:p>
            <a:pPr lvl="1"/>
            <a:r>
              <a:rPr lang="en-US" dirty="0"/>
              <a:t>Script or code editing, minor compiling</a:t>
            </a:r>
          </a:p>
          <a:p>
            <a:pPr lvl="1"/>
            <a:r>
              <a:rPr lang="en-US" dirty="0"/>
              <a:t>Job submission</a:t>
            </a:r>
          </a:p>
          <a:p>
            <a:r>
              <a:rPr lang="en-US" dirty="0"/>
              <a:t>Compile nodes</a:t>
            </a:r>
          </a:p>
          <a:p>
            <a:pPr lvl="1"/>
            <a:r>
              <a:rPr lang="en-US" dirty="0"/>
              <a:t>Where you compile code</a:t>
            </a:r>
          </a:p>
          <a:p>
            <a:r>
              <a:rPr lang="en-US" dirty="0"/>
              <a:t>Compute/batch nodes</a:t>
            </a:r>
          </a:p>
          <a:p>
            <a:pPr lvl="1"/>
            <a:r>
              <a:rPr lang="en-US" dirty="0"/>
              <a:t>This is where jobs that are submitted through the scheduler run</a:t>
            </a:r>
          </a:p>
          <a:p>
            <a:pPr lvl="1"/>
            <a:r>
              <a:rPr lang="en-US" dirty="0"/>
              <a:t>Intended for heavy computation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0852-5513-E046-BD5A-67CB45FAD2DF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Home Directories</a:t>
            </a:r>
          </a:p>
          <a:p>
            <a:pPr lvl="1"/>
            <a:r>
              <a:rPr lang="en-US" dirty="0"/>
              <a:t>/home/$USER</a:t>
            </a:r>
          </a:p>
          <a:p>
            <a:pPr lvl="1"/>
            <a:r>
              <a:rPr lang="en-US" dirty="0"/>
              <a:t>Not for direct computation</a:t>
            </a:r>
          </a:p>
          <a:p>
            <a:pPr lvl="1"/>
            <a:r>
              <a:rPr lang="en-US" dirty="0"/>
              <a:t>Small quota </a:t>
            </a:r>
            <a:r>
              <a:rPr lang="en-US" dirty="0" smtClean="0"/>
              <a:t>(RC: 2 </a:t>
            </a:r>
            <a:r>
              <a:rPr lang="en-US" dirty="0"/>
              <a:t>GB)</a:t>
            </a:r>
          </a:p>
          <a:p>
            <a:pPr lvl="1"/>
            <a:r>
              <a:rPr lang="en-US" dirty="0"/>
              <a:t>Backed up</a:t>
            </a:r>
          </a:p>
          <a:p>
            <a:endParaRPr lang="en-US" b="1" dirty="0"/>
          </a:p>
          <a:p>
            <a:r>
              <a:rPr lang="en-US" b="1" dirty="0"/>
              <a:t>$PROJECT Space</a:t>
            </a:r>
          </a:p>
          <a:p>
            <a:pPr lvl="1"/>
            <a:r>
              <a:rPr lang="en-US" dirty="0"/>
              <a:t>/projects/$USER</a:t>
            </a:r>
          </a:p>
          <a:p>
            <a:pPr lvl="1"/>
            <a:r>
              <a:rPr lang="en-US" dirty="0"/>
              <a:t>Mid level quota </a:t>
            </a:r>
            <a:r>
              <a:rPr lang="en-US" dirty="0" smtClean="0"/>
              <a:t>(RC: 250 </a:t>
            </a:r>
            <a:r>
              <a:rPr lang="en-US" dirty="0"/>
              <a:t>GB)</a:t>
            </a:r>
          </a:p>
          <a:p>
            <a:pPr lvl="1"/>
            <a:r>
              <a:rPr lang="en-US" dirty="0"/>
              <a:t>Large file storage</a:t>
            </a:r>
          </a:p>
          <a:p>
            <a:pPr lvl="1"/>
            <a:r>
              <a:rPr lang="en-US" dirty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7D7A-3E10-2746-841A-497F22B6C679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4095766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/>
              <a:t>/scratch/summit/$USER</a:t>
            </a:r>
          </a:p>
          <a:p>
            <a:pPr lvl="1"/>
            <a:r>
              <a:rPr lang="en-US" dirty="0"/>
              <a:t>10 TB</a:t>
            </a:r>
          </a:p>
          <a:p>
            <a:pPr lvl="2"/>
            <a:r>
              <a:rPr lang="en-US" dirty="0"/>
              <a:t>Can ask for more if needed</a:t>
            </a:r>
          </a:p>
          <a:p>
            <a:pPr lvl="1"/>
            <a:r>
              <a:rPr lang="en-US" dirty="0"/>
              <a:t>Files purged around 90 </a:t>
            </a:r>
            <a:r>
              <a:rPr lang="en-US" dirty="0" smtClean="0"/>
              <a:t>days (RC)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“job”?</a:t>
            </a:r>
          </a:p>
          <a:p>
            <a:endParaRPr lang="en-US" dirty="0"/>
          </a:p>
          <a:p>
            <a:r>
              <a:rPr lang="en-US" dirty="0"/>
              <a:t>Interactive jobs</a:t>
            </a:r>
          </a:p>
          <a:p>
            <a:pPr lvl="1"/>
            <a:r>
              <a:rPr lang="en-US" dirty="0"/>
              <a:t>Work interactively at the command line of a compute node</a:t>
            </a:r>
          </a:p>
          <a:p>
            <a:pPr lvl="1"/>
            <a:endParaRPr lang="en-US" dirty="0"/>
          </a:p>
          <a:p>
            <a:r>
              <a:rPr lang="en-US" dirty="0"/>
              <a:t>Batch jobs</a:t>
            </a:r>
          </a:p>
          <a:p>
            <a:pPr lvl="1"/>
            <a:r>
              <a:rPr lang="en-US" dirty="0"/>
              <a:t>Submit job that will be executed when resources are available</a:t>
            </a:r>
          </a:p>
          <a:p>
            <a:pPr lvl="1"/>
            <a:r>
              <a:rPr lang="en-US" dirty="0"/>
              <a:t>Create a text file containing information about the job</a:t>
            </a:r>
          </a:p>
          <a:p>
            <a:pPr lvl="1"/>
            <a:r>
              <a:rPr lang="en-US" dirty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0A9-C42A-574F-A77B-1838B43B69F0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usually consist of many nodes</a:t>
            </a:r>
          </a:p>
          <a:p>
            <a:r>
              <a:rPr lang="en-US" smtClean="0"/>
              <a:t>Users submit jobs that may run on one or multiple nodes</a:t>
            </a:r>
          </a:p>
          <a:p>
            <a:r>
              <a:rPr lang="en-US" smtClean="0"/>
              <a:t>Sometimes these jobs are very large; sometimes there are many small jobs</a:t>
            </a:r>
          </a:p>
          <a:p>
            <a:r>
              <a:rPr lang="en-US" smtClean="0"/>
              <a:t>Need software that will distribute the jobs appropriately</a:t>
            </a:r>
          </a:p>
          <a:p>
            <a:pPr lvl="1"/>
            <a:r>
              <a:rPr lang="en-US" smtClean="0"/>
              <a:t>Make sure the job requirements are met</a:t>
            </a:r>
          </a:p>
          <a:p>
            <a:pPr lvl="2"/>
            <a:r>
              <a:rPr lang="en-US" smtClean="0"/>
              <a:t>Reserve nodes until enough are available to run a job</a:t>
            </a:r>
          </a:p>
          <a:p>
            <a:pPr lvl="2"/>
            <a:r>
              <a:rPr lang="en-US" smtClean="0"/>
              <a:t>Account for offline nodes</a:t>
            </a:r>
          </a:p>
          <a:p>
            <a:r>
              <a:rPr lang="en-US" smtClean="0"/>
              <a:t>Also need software to manage the resources</a:t>
            </a:r>
          </a:p>
          <a:p>
            <a:r>
              <a:rPr lang="en-US" smtClean="0"/>
              <a:t>Integrated with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0223-80CA-6040-BC46-EDFFF5F948D9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system</a:t>
            </a:r>
          </a:p>
          <a:p>
            <a:pPr lvl="1"/>
            <a:r>
              <a:rPr lang="en-US" dirty="0"/>
              <a:t>Jobs are put in a queue until resources are available</a:t>
            </a:r>
          </a:p>
          <a:p>
            <a:r>
              <a:rPr lang="en-US" dirty="0"/>
              <a:t>Need software that will distribute the jobs appropriately and manage the 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C82-5CED-1D4D-8A60-2BF62DF704F8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ways to define where your job will run</a:t>
            </a:r>
          </a:p>
          <a:p>
            <a:r>
              <a:rPr lang="en-US" dirty="0"/>
              <a:t>Partitions (basically a queue):</a:t>
            </a:r>
          </a:p>
          <a:p>
            <a:pPr lvl="1"/>
            <a:r>
              <a:rPr lang="en-US" dirty="0"/>
              <a:t>Resources/hardware</a:t>
            </a:r>
          </a:p>
          <a:p>
            <a:r>
              <a:rPr lang="en-US" dirty="0" err="1"/>
              <a:t>QoS</a:t>
            </a:r>
            <a:r>
              <a:rPr lang="en-US" dirty="0">
                <a:sym typeface="Wingdings"/>
              </a:rPr>
              <a:t>:</a:t>
            </a:r>
            <a:endParaRPr lang="en-US" dirty="0"/>
          </a:p>
          <a:p>
            <a:pPr lvl="1"/>
            <a:r>
              <a:rPr lang="en-US" dirty="0"/>
              <a:t>Tells what the limits or characteristics of a job should be</a:t>
            </a:r>
          </a:p>
          <a:p>
            <a:pPr lvl="2"/>
            <a:r>
              <a:rPr lang="en-US" dirty="0"/>
              <a:t>Maximum wall time</a:t>
            </a:r>
          </a:p>
          <a:p>
            <a:pPr lvl="2"/>
            <a:r>
              <a:rPr lang="en-US" dirty="0"/>
              <a:t>Number of nodes</a:t>
            </a:r>
          </a:p>
          <a:p>
            <a:r>
              <a:rPr lang="en-US" dirty="0"/>
              <a:t>One partition might have multiple </a:t>
            </a:r>
            <a:r>
              <a:rPr lang="en-US" dirty="0" err="1"/>
              <a:t>QoS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QoS</a:t>
            </a:r>
            <a:r>
              <a:rPr lang="en-US" dirty="0"/>
              <a:t> might exist on multiple partitions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 on RC systems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–p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smtClean="0"/>
              <a:t>General Information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 (RC)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40826"/>
              </p:ext>
            </p:extLst>
          </p:nvPr>
        </p:nvGraphicFramePr>
        <p:xfrm>
          <a:off x="1116013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 (RC)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7BA9-CFE4-9D47-98D1-5915D914964A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671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58056"/>
              </p:ext>
            </p:extLst>
          </p:nvPr>
        </p:nvGraphicFramePr>
        <p:xfrm>
          <a:off x="834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an allocation to </a:t>
            </a:r>
            <a:r>
              <a:rPr lang="en-US" dirty="0" smtClean="0"/>
              <a:t>use resources</a:t>
            </a:r>
          </a:p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Making sure enough resources to accommodate all users</a:t>
            </a:r>
          </a:p>
          <a:p>
            <a:pPr lvl="2"/>
            <a:r>
              <a:rPr lang="en-US" dirty="0" smtClean="0"/>
              <a:t>Helps for reporting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RC is moving to fair share</a:t>
            </a:r>
          </a:p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of time your job will be allowed to run</a:t>
            </a:r>
          </a:p>
          <a:p>
            <a:r>
              <a:rPr lang="en-US" dirty="0" smtClean="0"/>
              <a:t>How do I know how much time that will be?</a:t>
            </a:r>
          </a:p>
          <a:p>
            <a:r>
              <a:rPr lang="en-US" dirty="0" smtClean="0"/>
              <a:t>What happens if I select too much time?</a:t>
            </a:r>
          </a:p>
          <a:p>
            <a:r>
              <a:rPr lang="en-US" dirty="0" smtClean="0"/>
              <a:t>What happens if I select too little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800" dirty="0" smtClean="0"/>
              <a:t>Many groups use </a:t>
            </a:r>
            <a:r>
              <a:rPr lang="en-US" sz="2800" dirty="0"/>
              <a:t>modules to manage software</a:t>
            </a:r>
          </a:p>
          <a:p>
            <a:pPr lvl="1"/>
            <a:r>
              <a:rPr lang="en-US" sz="2600" dirty="0"/>
              <a:t>You can load modules to prepare your environment for using software</a:t>
            </a:r>
          </a:p>
          <a:p>
            <a:pPr lvl="2"/>
            <a:r>
              <a:rPr lang="en-US" sz="2400" dirty="0"/>
              <a:t>Set any environment variables</a:t>
            </a:r>
          </a:p>
          <a:p>
            <a:pPr lvl="2"/>
            <a:r>
              <a:rPr lang="en-US" sz="2400" dirty="0"/>
              <a:t>Set environment so application can find appropriate libraries,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sz="2600" dirty="0" smtClean="0"/>
              <a:t>Get registered with Duo</a:t>
            </a:r>
          </a:p>
          <a:p>
            <a:pPr lvl="1"/>
            <a:r>
              <a:rPr lang="en-US" dirty="0" smtClean="0"/>
              <a:t>Duo invitation</a:t>
            </a:r>
          </a:p>
          <a:p>
            <a:pPr lvl="1"/>
            <a:r>
              <a:rPr lang="en-US" dirty="0" smtClean="0"/>
              <a:t>Smart phone app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sz="2600" dirty="0" smtClean="0"/>
              <a:t>Apply for a </a:t>
            </a:r>
            <a:r>
              <a:rPr lang="en-US" sz="2600" smtClean="0"/>
              <a:t>computing allocation</a:t>
            </a:r>
            <a:endParaRPr lang="en-US" sz="2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3B5-3204-294A-A8AE-42C29FD994E9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For this tutorial, we will be using accounts on Summit</a:t>
            </a:r>
          </a:p>
          <a:p>
            <a:endParaRPr lang="en-US" dirty="0" smtClean="0"/>
          </a:p>
          <a:p>
            <a:r>
              <a:rPr lang="en-US" dirty="0" smtClean="0"/>
              <a:t>In a </a:t>
            </a:r>
            <a:r>
              <a:rPr lang="en-US" smtClean="0"/>
              <a:t>terminal </a:t>
            </a:r>
            <a:r>
              <a:rPr lang="en-US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Bash window, type the following:</a:t>
            </a:r>
            <a:endParaRPr lang="en-US" dirty="0"/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&lt;username&gt;@tutorial-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supercomputer is one large computer made up of many smaller computers and processors</a:t>
            </a:r>
          </a:p>
          <a:p>
            <a:endParaRPr lang="en-US" dirty="0" smtClean="0"/>
          </a:p>
          <a:p>
            <a:r>
              <a:rPr lang="en-US" dirty="0" smtClean="0"/>
              <a:t>Each different computer is called a node</a:t>
            </a:r>
          </a:p>
          <a:p>
            <a:endParaRPr lang="en-US" dirty="0" smtClean="0"/>
          </a:p>
          <a:p>
            <a:r>
              <a:rPr lang="en-US" dirty="0" smtClean="0"/>
              <a:t>Each node has processors/cores</a:t>
            </a:r>
          </a:p>
          <a:p>
            <a:pPr lvl="1"/>
            <a:r>
              <a:rPr lang="en-US" dirty="0" smtClean="0"/>
              <a:t>Carry out the instructions of the computer</a:t>
            </a:r>
          </a:p>
          <a:p>
            <a:endParaRPr lang="en-US" dirty="0" smtClean="0"/>
          </a:p>
          <a:p>
            <a:r>
              <a:rPr lang="en-US" dirty="0" smtClean="0"/>
              <a:t>With a supercomputer, all these different computers talk to each other through a communications network</a:t>
            </a:r>
          </a:p>
          <a:p>
            <a:pPr lvl="1"/>
            <a:r>
              <a:rPr lang="en-US" dirty="0" smtClean="0"/>
              <a:t>Example – InfiniBand or Omni-Path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1" y="6450987"/>
            <a:ext cx="1003228" cy="365760"/>
          </a:xfrm>
        </p:spPr>
        <p:txBody>
          <a:bodyPr/>
          <a:lstStyle/>
          <a:p>
            <a:fld id="{4287E083-B003-0E46-8B67-AC3170880693}" type="datetime1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4567" y="6450987"/>
            <a:ext cx="4259087" cy="365760"/>
          </a:xfrm>
        </p:spPr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introduced you to the basics of supercomputing</a:t>
            </a:r>
          </a:p>
          <a:p>
            <a:r>
              <a:rPr lang="en-US" dirty="0" smtClean="0"/>
              <a:t>Next, learn to:</a:t>
            </a:r>
          </a:p>
          <a:p>
            <a:pPr lvl="1"/>
            <a:r>
              <a:rPr lang="en-US" dirty="0" smtClean="0"/>
              <a:t>Use the command line</a:t>
            </a:r>
          </a:p>
          <a:p>
            <a:pPr lvl="1"/>
            <a:r>
              <a:rPr lang="en-US" dirty="0" smtClean="0"/>
              <a:t>Submit jobs!</a:t>
            </a:r>
          </a:p>
          <a:p>
            <a:pPr lvl="1"/>
            <a:r>
              <a:rPr lang="en-US" dirty="0" smtClean="0"/>
              <a:t>Learn Linux!</a:t>
            </a:r>
          </a:p>
          <a:p>
            <a:pPr lvl="1"/>
            <a:r>
              <a:rPr lang="en-US" dirty="0" smtClean="0"/>
              <a:t>Load up some software!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A1B-E201-B046-8339-37504C9826D2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   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 smtClean="0"/>
              <a:t>  Speaker:  Shelley Knuth</a:t>
            </a:r>
          </a:p>
          <a:p>
            <a:pPr marL="114300" indent="0">
              <a:buNone/>
            </a:pPr>
            <a:r>
              <a:rPr lang="en-US" dirty="0" smtClean="0"/>
              <a:t>  Title:  What is a Supercomputer?  July 2017 BSW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https://github.com/ResearchComputing/Final_Tutorials/tree/master/Basics_Supercomputing/2017_July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08-B04B-5740-9258-B1389A0D743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C796-AEC8-A24E-8F0A-1EFD4AE0C1C5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give you the opportunity to solve problems that are too complex for the desktop</a:t>
            </a:r>
          </a:p>
          <a:p>
            <a:pPr lvl="1"/>
            <a:r>
              <a:rPr lang="en-US" smtClean="0"/>
              <a:t>Might take hours, days, weeks, months, years </a:t>
            </a:r>
          </a:p>
          <a:p>
            <a:pPr lvl="1"/>
            <a:r>
              <a:rPr lang="en-US" smtClean="0"/>
              <a:t>If you use a supercomputer, might only take minutes, hours, days, or weeks</a:t>
            </a:r>
          </a:p>
          <a:p>
            <a:endParaRPr lang="en-US" smtClean="0"/>
          </a:p>
          <a:p>
            <a:r>
              <a:rPr lang="en-US" smtClean="0"/>
              <a:t>Useful for problems that require large amounts of memory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723-B6C7-3940-A6F1-F61BA4408DAC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92787"/>
              </p:ext>
            </p:extLst>
          </p:nvPr>
        </p:nvGraphicFramePr>
        <p:xfrm>
          <a:off x="114300" y="1263880"/>
          <a:ext cx="8940362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93,014.6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33,862.7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</a:t>
                      </a:r>
                      <a:r>
                        <a:rPr lang="en-US" sz="1700" baseline="0" dirty="0" smtClean="0"/>
                        <a:t>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19,590.0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17,590.0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17,173.2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DOE/SC/LBNL/NERSC (United States)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Cori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14,014.7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Joint Center for Advanced High Performance Computing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Oakforest</a:t>
                      </a:r>
                      <a:r>
                        <a:rPr lang="en-US" sz="1700" dirty="0" smtClean="0"/>
                        <a:t>-PACS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13,554.6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RIKEN Advanced Institute</a:t>
                      </a:r>
                      <a:r>
                        <a:rPr lang="en-US" sz="1800" baseline="0" dirty="0" smtClean="0"/>
                        <a:t> for Computational Science (Japan)</a:t>
                      </a:r>
                      <a:endParaRPr lang="en-US" sz="1800" dirty="0" smtClean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10,510.0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8,586.6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DOE/NNSA/LANL/SNL (United States)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8,100.9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C8A-EB37-424E-A756-0DB6D78A1B6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June 2017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can do </a:t>
            </a:r>
            <a:r>
              <a:rPr lang="en-US" smtClean="0"/>
              <a:t>17 thousand </a:t>
            </a:r>
            <a:r>
              <a:rPr lang="en-US" dirty="0" smtClean="0"/>
              <a:t>trillion calculations per second</a:t>
            </a:r>
          </a:p>
          <a:p>
            <a:endParaRPr lang="en-US" dirty="0" smtClean="0"/>
          </a:p>
          <a:p>
            <a:r>
              <a:rPr lang="en-US" dirty="0" smtClean="0"/>
              <a:t>A regular PC can perform 17 billion per second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309-DF92-8A4E-A812-C4903C3D8A8F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Supercomputer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16895</TotalTime>
  <Words>1630</Words>
  <Application>Microsoft Macintosh PowerPoint</Application>
  <PresentationFormat>On-screen Show (4:3)</PresentationFormat>
  <Paragraphs>423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Calibri</vt:lpstr>
      <vt:lpstr>Courier</vt:lpstr>
      <vt:lpstr>Helvetica Neue</vt:lpstr>
      <vt:lpstr>ＭＳ Ｐゴシック</vt:lpstr>
      <vt:lpstr>Tahoma</vt:lpstr>
      <vt:lpstr>Times New Roman</vt:lpstr>
      <vt:lpstr>Wingdings</vt:lpstr>
      <vt:lpstr>Arial</vt:lpstr>
      <vt:lpstr>1_rc_computing2_red</vt:lpstr>
      <vt:lpstr>What is a Supercomputer?</vt:lpstr>
      <vt:lpstr>General Information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Supercomputer Details</vt:lpstr>
      <vt:lpstr>Hardware - Summit Supercomputer</vt:lpstr>
      <vt:lpstr>Additional Compute Resources</vt:lpstr>
      <vt:lpstr>Different Node Types</vt:lpstr>
      <vt:lpstr>Storage Spaces</vt:lpstr>
      <vt:lpstr>Jobs</vt:lpstr>
      <vt:lpstr>Running Jobs</vt:lpstr>
      <vt:lpstr>What is Job Scheduling</vt:lpstr>
      <vt:lpstr>Job Scheduling</vt:lpstr>
      <vt:lpstr>Partitions and ‘Quality of Services’</vt:lpstr>
      <vt:lpstr>Partitions</vt:lpstr>
      <vt:lpstr>Available Partitions (RC)</vt:lpstr>
      <vt:lpstr>Quality of Service (RC)</vt:lpstr>
      <vt:lpstr>Allocations</vt:lpstr>
      <vt:lpstr>What is Fair Share?</vt:lpstr>
      <vt:lpstr>Fair Share Target Percentage</vt:lpstr>
      <vt:lpstr>Wall Times</vt:lpstr>
      <vt:lpstr>Software</vt:lpstr>
      <vt:lpstr>Important Things to Know About Modules</vt:lpstr>
      <vt:lpstr>Initial Steps to Use RC Systems</vt:lpstr>
      <vt:lpstr>Summit Access</vt:lpstr>
      <vt:lpstr>What’s Next?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CRDDS</cp:lastModifiedBy>
  <cp:revision>127</cp:revision>
  <cp:lastPrinted>2015-08-26T22:48:19Z</cp:lastPrinted>
  <dcterms:created xsi:type="dcterms:W3CDTF">2015-05-04T15:15:29Z</dcterms:created>
  <dcterms:modified xsi:type="dcterms:W3CDTF">2017-07-17T20:53:18Z</dcterms:modified>
</cp:coreProperties>
</file>