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notesMasterIdLst>
    <p:notesMasterId r:id="rId26"/>
  </p:notesMasterIdLst>
  <p:handoutMasterIdLst>
    <p:handoutMasterId r:id="rId27"/>
  </p:handoutMasterIdLst>
  <p:sldIdLst>
    <p:sldId id="257" r:id="rId2"/>
    <p:sldId id="302" r:id="rId3"/>
    <p:sldId id="321" r:id="rId4"/>
    <p:sldId id="322" r:id="rId5"/>
    <p:sldId id="323" r:id="rId6"/>
    <p:sldId id="324" r:id="rId7"/>
    <p:sldId id="299" r:id="rId8"/>
    <p:sldId id="303" r:id="rId9"/>
    <p:sldId id="325" r:id="rId10"/>
    <p:sldId id="326" r:id="rId11"/>
    <p:sldId id="305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09" r:id="rId22"/>
    <p:sldId id="336" r:id="rId23"/>
    <p:sldId id="337" r:id="rId24"/>
    <p:sldId id="32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04"/>
    <p:restoredTop sz="92576"/>
  </p:normalViewPr>
  <p:slideViewPr>
    <p:cSldViewPr snapToGrid="0" snapToObjects="1">
      <p:cViewPr>
        <p:scale>
          <a:sx n="140" d="100"/>
          <a:sy n="140" d="100"/>
        </p:scale>
        <p:origin x="2176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B738E-61D3-FF43-9AAF-3D2023FB1DC3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D41A4-BC0B-E24C-84D9-274E42DE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9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D8333-6779-F842-8F4E-BFED34008A7A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D8661-5F5C-0446-B925-11377E8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03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7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63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0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01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29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38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7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52CB-3753-F44A-9FF0-B67270247D1C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22697" y="6495368"/>
            <a:ext cx="453153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36224" y="6495368"/>
            <a:ext cx="431535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510A-67B1-874A-9762-7F28D93F254A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30789" y="6495368"/>
            <a:ext cx="445061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621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2" y="2057397"/>
            <a:ext cx="457197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Basics of Supercomputing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310" y="6450987"/>
            <a:ext cx="94418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8E2C1EAC-01C4-ED42-B572-6396F88A8A47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33707" y="6400800"/>
            <a:ext cx="443493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C03C4FAC-57D0-A544-B142-C1BC96C119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21" r:id="rId3"/>
    <p:sldLayoutId id="2147483827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" TargetMode="External"/><Relationship Id="rId5" Type="http://schemas.openxmlformats.org/officeDocument/2006/relationships/hyperlink" Target="http://www.rc.colorado.edu/" TargetMode="External"/><Relationship Id="rId6" Type="http://schemas.openxmlformats.org/officeDocument/2006/relationships/hyperlink" Target="http://tinyurl.com/rcpresurvey" TargetMode="External"/><Relationship Id="rId7" Type="http://schemas.openxmlformats.org/officeDocument/2006/relationships/hyperlink" Target="https://github.com/ResearchComputing/Final_Tutorials/tree/master/Basics_Supercomputing/2017_July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login.rc.colorado.edu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6" TargetMode="External"/><Relationship Id="rId4" Type="http://schemas.openxmlformats.org/officeDocument/2006/relationships/hyperlink" Target="https://github.com/ResearchComputing/Final_Tutorials/tree/master/Basics_Supercomputing/2017_Jul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1075"/>
            <a:ext cx="7543800" cy="2593975"/>
          </a:xfrm>
        </p:spPr>
        <p:txBody>
          <a:bodyPr/>
          <a:lstStyle/>
          <a:p>
            <a:pPr algn="ctr"/>
            <a:r>
              <a:rPr lang="en-US" dirty="0" smtClean="0"/>
              <a:t>Submitting Jobs to the Supercomputer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01836"/>
            <a:ext cx="7955280" cy="24003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/>
              <a:t>Shelley Knuth</a:t>
            </a:r>
          </a:p>
          <a:p>
            <a:pPr algn="ctr"/>
            <a:r>
              <a:rPr lang="en-US" dirty="0">
                <a:hlinkClick r:id="rId3"/>
              </a:rPr>
              <a:t>shelley.knuth@colorado.edu</a:t>
            </a:r>
            <a:endParaRPr lang="en-US" dirty="0"/>
          </a:p>
          <a:p>
            <a:endParaRPr lang="en-US" dirty="0">
              <a:hlinkClick r:id="rId4"/>
            </a:endParaRPr>
          </a:p>
          <a:p>
            <a:pPr algn="ctr"/>
            <a:r>
              <a:rPr lang="en-US" dirty="0">
                <a:hlinkClick r:id="rId5"/>
              </a:rPr>
              <a:t>www.rc.colorado.edu</a:t>
            </a:r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Questions?  #</a:t>
            </a:r>
            <a:r>
              <a:rPr lang="en-US" dirty="0" err="1">
                <a:solidFill>
                  <a:schemeClr val="tx1"/>
                </a:solidFill>
              </a:rPr>
              <a:t>RC_BasicSC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Link to survey on this topic:</a:t>
            </a:r>
            <a:r>
              <a:rPr lang="en-US" dirty="0"/>
              <a:t>  </a:t>
            </a:r>
            <a:r>
              <a:rPr lang="en-US" dirty="0">
                <a:hlinkClick r:id="rId6"/>
              </a:rPr>
              <a:t>http://tinyurl.com/rcpresurvey</a:t>
            </a:r>
            <a:r>
              <a:rPr lang="en-US" dirty="0"/>
              <a:t>  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Slides: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https://github.com/ResearchComputing/Final_Tutorials/tree/master/Basics_Supercomputing/2017_July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5C51-F26A-A844-B0EB-31C0FDE9775F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1" y="2057400"/>
            <a:ext cx="7521671" cy="41330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Load up the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pPr marL="85725" indent="0">
              <a:buNone/>
            </a:pPr>
            <a:r>
              <a:rPr lang="en-US" sz="1650" dirty="0">
                <a:latin typeface="Courier" charset="0"/>
                <a:ea typeface="Courier" charset="0"/>
                <a:cs typeface="Courier" charset="0"/>
              </a:rPr>
              <a:t>  </a:t>
            </a:r>
            <a:endParaRPr lang="en-US" sz="1650" dirty="0" smtClean="0">
              <a:latin typeface="Courier" charset="0"/>
              <a:ea typeface="Courier" charset="0"/>
              <a:cs typeface="Courier" charset="0"/>
            </a:endParaRPr>
          </a:p>
          <a:p>
            <a:pPr marL="85725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module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load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/summit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85725" indent="0">
              <a:buNone/>
            </a:pPr>
            <a:endParaRPr lang="en-US" dirty="0" smtClean="0"/>
          </a:p>
          <a:p>
            <a:pPr marL="85725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308610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08610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sbatch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hostname_summit.sh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0861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30861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output</a:t>
            </a:r>
            <a:endParaRPr lang="en-US" sz="1425" dirty="0">
              <a:latin typeface="Courier New" charset="0"/>
              <a:ea typeface="Courier New" charset="0"/>
              <a:cs typeface="Courier New" charset="0"/>
            </a:endParaRPr>
          </a:p>
          <a:p>
            <a:pPr marL="308610" lvl="1" indent="0">
              <a:buNone/>
            </a:pPr>
            <a:endParaRPr lang="en-US" dirty="0" smtClean="0"/>
          </a:p>
          <a:p>
            <a:pPr marL="30861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C32F-4FDD-1845-9DAD-BF783B30F4EA}" type="datetime1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err="1" smtClean="0"/>
              <a:t>slurm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squeue</a:t>
            </a:r>
            <a:endParaRPr lang="en-US" b="1" dirty="0" smtClean="0"/>
          </a:p>
          <a:p>
            <a:pPr lvl="1"/>
            <a:r>
              <a:rPr lang="en-US" dirty="0" smtClean="0"/>
              <a:t>View information about jobs located in the </a:t>
            </a:r>
            <a:r>
              <a:rPr lang="en-US" dirty="0" err="1" smtClean="0"/>
              <a:t>slurm</a:t>
            </a:r>
            <a:r>
              <a:rPr lang="en-US" dirty="0" smtClean="0"/>
              <a:t> scheduling queue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User: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-u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user_list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 smtClean="0"/>
              <a:t>Queues: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-q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dirty="0" smtClean="0"/>
              <a:t>or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EXAMPLE:</a:t>
            </a:r>
          </a:p>
          <a:p>
            <a:pPr marL="114300" indent="0">
              <a:buNone/>
            </a:pP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squeue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–q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janus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-debug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86668" y="5838031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 smtClean="0"/>
              <a:t>slurm.schedmd.com</a:t>
            </a:r>
            <a:r>
              <a:rPr lang="en-US" dirty="0" smtClean="0"/>
              <a:t>/</a:t>
            </a:r>
            <a:r>
              <a:rPr lang="en-US" dirty="0" err="1" smtClean="0"/>
              <a:t>squeue.html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0" y="461044"/>
            <a:ext cx="7189409" cy="5706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1" y="1755553"/>
            <a:ext cx="8338099" cy="4106784"/>
          </a:xfrm>
        </p:spPr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428625" indent="-342900">
              <a:buFont typeface="+mj-lt"/>
              <a:buAutoNum type="arabicPeriod"/>
            </a:pPr>
            <a:r>
              <a:rPr lang="en-US" dirty="0" smtClean="0"/>
              <a:t>The job should run first the </a:t>
            </a:r>
            <a:r>
              <a:rPr lang="en-US" dirty="0" err="1" smtClean="0"/>
              <a:t>whoami</a:t>
            </a:r>
            <a:r>
              <a:rPr lang="en-US" dirty="0" smtClean="0"/>
              <a:t> command, then the Unix “sleep” command for 30 seconds, then the hostname command</a:t>
            </a:r>
          </a:p>
          <a:p>
            <a:pPr lvl="1"/>
            <a:r>
              <a:rPr lang="en-US" dirty="0" smtClean="0"/>
              <a:t>Syntax for these Unix commands are below: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85725" indent="0">
              <a:buNone/>
            </a:pPr>
            <a:r>
              <a:rPr lang="de-DE" sz="1500" dirty="0" err="1">
                <a:latin typeface="Courier" charset="0"/>
                <a:ea typeface="Courier" charset="0"/>
                <a:cs typeface="Courier" charset="0"/>
              </a:rPr>
              <a:t>whoami</a:t>
            </a:r>
            <a:endParaRPr lang="de-DE" sz="1500" dirty="0">
              <a:latin typeface="Courier" charset="0"/>
              <a:ea typeface="Courier" charset="0"/>
              <a:cs typeface="Courier" charset="0"/>
            </a:endParaRPr>
          </a:p>
          <a:p>
            <a:pPr marL="85725" indent="0">
              <a:buNone/>
            </a:pPr>
            <a:r>
              <a:rPr lang="de-DE" sz="1500" dirty="0" err="1">
                <a:latin typeface="Courier" charset="0"/>
                <a:ea typeface="Courier" charset="0"/>
                <a:cs typeface="Courier" charset="0"/>
              </a:rPr>
              <a:t>sleep</a:t>
            </a:r>
            <a:r>
              <a:rPr lang="de-DE" sz="1500" dirty="0">
                <a:latin typeface="Courier" charset="0"/>
                <a:ea typeface="Courier" charset="0"/>
                <a:cs typeface="Courier" charset="0"/>
              </a:rPr>
              <a:t> 30</a:t>
            </a:r>
          </a:p>
          <a:p>
            <a:pPr marL="85725" indent="0">
              <a:buNone/>
            </a:pPr>
            <a:r>
              <a:rPr lang="de-DE" sz="1500" dirty="0" err="1">
                <a:latin typeface="Courier" charset="0"/>
                <a:ea typeface="Courier" charset="0"/>
                <a:cs typeface="Courier" charset="0"/>
              </a:rPr>
              <a:t>hostname</a:t>
            </a:r>
            <a:endParaRPr lang="en-US" sz="1425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428625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7B6-DA76-2941-9271-7615FCF773C3}" type="datetime1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15298" y="5862337"/>
            <a:ext cx="30293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http://</a:t>
            </a:r>
            <a:r>
              <a:rPr lang="en-US" sz="1350" dirty="0" err="1"/>
              <a:t>slurm.schedmd.com</a:t>
            </a:r>
            <a:r>
              <a:rPr lang="en-US" sz="1350" dirty="0"/>
              <a:t>/</a:t>
            </a:r>
            <a:r>
              <a:rPr lang="en-US" sz="1350" dirty="0" err="1"/>
              <a:t>squeue.html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8656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" y="520946"/>
            <a:ext cx="7189409" cy="5706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1" y="1755553"/>
            <a:ext cx="8323849" cy="430319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 smtClean="0"/>
          </a:p>
          <a:p>
            <a:pPr marL="428625" indent="-342900">
              <a:buFont typeface="+mj-lt"/>
              <a:buAutoNum type="arabicPeriod"/>
            </a:pPr>
            <a:r>
              <a:rPr lang="en-US" dirty="0" smtClean="0"/>
              <a:t>The job will be submitted from a bash script named </a:t>
            </a:r>
            <a:r>
              <a:rPr lang="en-US" dirty="0" err="1" smtClean="0"/>
              <a:t>sleep.sh</a:t>
            </a:r>
            <a:endParaRPr lang="en-US" dirty="0" smtClean="0"/>
          </a:p>
          <a:p>
            <a:pPr marL="428625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job will run on 1 </a:t>
            </a:r>
            <a:r>
              <a:rPr lang="en-US" dirty="0" smtClean="0"/>
              <a:t>node</a:t>
            </a:r>
          </a:p>
          <a:p>
            <a:pPr marL="428625" indent="-342900">
              <a:buFont typeface="+mj-lt"/>
              <a:buAutoNum type="arabicPeriod"/>
            </a:pPr>
            <a:r>
              <a:rPr lang="en-US" dirty="0" smtClean="0"/>
              <a:t>Request a 1 minute wall time</a:t>
            </a:r>
          </a:p>
          <a:p>
            <a:pPr marL="428625" indent="-342900">
              <a:buFont typeface="+mj-lt"/>
              <a:buAutoNum type="arabicPeriod"/>
            </a:pPr>
            <a:r>
              <a:rPr lang="en-US" dirty="0" smtClean="0"/>
              <a:t>Run the job from the normal QOS</a:t>
            </a:r>
          </a:p>
          <a:p>
            <a:pPr marL="428625" indent="-342900">
              <a:buFont typeface="+mj-lt"/>
              <a:buAutoNum type="arabicPeriod"/>
            </a:pPr>
            <a:r>
              <a:rPr lang="en-US" dirty="0" smtClean="0"/>
              <a:t>Run the job from the Summit </a:t>
            </a:r>
            <a:r>
              <a:rPr lang="en-US" dirty="0" err="1" smtClean="0"/>
              <a:t>haswell</a:t>
            </a:r>
            <a:r>
              <a:rPr lang="en-US" dirty="0" smtClean="0"/>
              <a:t> </a:t>
            </a:r>
            <a:r>
              <a:rPr lang="en-US" dirty="0" smtClean="0"/>
              <a:t>partition</a:t>
            </a:r>
          </a:p>
          <a:p>
            <a:pPr marL="428625" indent="-342900">
              <a:buFont typeface="+mj-lt"/>
              <a:buAutoNum type="arabicPeriod"/>
            </a:pPr>
            <a:r>
              <a:rPr lang="en-US" dirty="0" smtClean="0"/>
              <a:t>Name your job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sleep</a:t>
            </a:r>
          </a:p>
          <a:p>
            <a:pPr marL="428625" indent="-342900">
              <a:buFont typeface="+mj-lt"/>
              <a:buAutoNum type="arabicPeriod"/>
            </a:pPr>
            <a:r>
              <a:rPr lang="en-US" dirty="0" smtClean="0"/>
              <a:t>Email yourself the results at the end of the job run</a:t>
            </a:r>
          </a:p>
          <a:p>
            <a:pPr lvl="1"/>
            <a:r>
              <a:rPr lang="en-US" dirty="0" smtClean="0"/>
              <a:t>Hint:  Requires two SBATCH options to do this – see link at top of this slide</a:t>
            </a:r>
          </a:p>
          <a:p>
            <a:pPr marL="428625" indent="-342900">
              <a:buFont typeface="+mj-lt"/>
              <a:buAutoNum type="arabicPeriod"/>
            </a:pPr>
            <a:r>
              <a:rPr lang="en-US" dirty="0" smtClean="0"/>
              <a:t>Use the </a:t>
            </a:r>
            <a:r>
              <a:rPr lang="en-US" dirty="0" smtClean="0"/>
              <a:t>basics17</a:t>
            </a:r>
            <a:r>
              <a:rPr lang="en-US" dirty="0" smtClean="0"/>
              <a:t> </a:t>
            </a:r>
            <a:r>
              <a:rPr lang="en-US" dirty="0" smtClean="0"/>
              <a:t>reservation</a:t>
            </a:r>
          </a:p>
          <a:p>
            <a:pPr marL="428625" indent="-342900">
              <a:buFont typeface="+mj-lt"/>
              <a:buAutoNum type="arabicPeriod"/>
            </a:pPr>
            <a:endParaRPr lang="en-US" dirty="0"/>
          </a:p>
          <a:p>
            <a:pPr marL="85725" indent="0">
              <a:buNone/>
            </a:pPr>
            <a:endParaRPr lang="en-US" dirty="0" smtClean="0"/>
          </a:p>
          <a:p>
            <a:pPr marL="428625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C89D-A2C7-BC4F-80C2-CF46C745D9C4}" type="datetime1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34635" y="506164"/>
            <a:ext cx="30293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http://</a:t>
            </a:r>
            <a:r>
              <a:rPr lang="en-US" sz="1350" dirty="0" err="1"/>
              <a:t>slurm.schedmd.com</a:t>
            </a:r>
            <a:r>
              <a:rPr lang="en-US" sz="1350" dirty="0"/>
              <a:t>/</a:t>
            </a:r>
            <a:r>
              <a:rPr lang="en-US" sz="1350" dirty="0" err="1"/>
              <a:t>squeue.html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3510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1" y="496301"/>
            <a:ext cx="8191532" cy="417476"/>
          </a:xfrm>
        </p:spPr>
        <p:txBody>
          <a:bodyPr/>
          <a:lstStyle/>
          <a:p>
            <a:r>
              <a:rPr lang="en-US" smtClean="0"/>
              <a:t>Sleep.sh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1" y="1335024"/>
            <a:ext cx="8476013" cy="4974336"/>
          </a:xfrm>
        </p:spPr>
        <p:txBody>
          <a:bodyPr>
            <a:normAutofit fontScale="92500"/>
          </a:bodyPr>
          <a:lstStyle/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#SBATCH --nodes=1                            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Number of requested nodes</a:t>
            </a: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#SBATCH --time=0:01:00                       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Max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=normal                         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Specify normal QOS</a:t>
            </a: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                     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Specify Summit GPU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nodes</a:t>
            </a: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#SBATCH --output=sleep_%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               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Rename standard output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file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SBATCH --job-name=sleep                     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Job submission name</a:t>
            </a: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#SBATCH --mail-type=end                      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Email you when the job ends </a:t>
            </a: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###SBATCH --mail-user=&lt;user&gt;@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colorado.edu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   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Email address to send to      </a:t>
            </a: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reservation=basics17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               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Reservation name</a:t>
            </a: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500" dirty="0">
                <a:latin typeface="Courier" charset="0"/>
                <a:ea typeface="Courier" charset="0"/>
                <a:cs typeface="Courier" charset="0"/>
              </a:rPr>
            </a:br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module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purge</a:t>
            </a: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500" dirty="0">
                <a:latin typeface="Courier" charset="0"/>
                <a:ea typeface="Courier" charset="0"/>
                <a:cs typeface="Courier" charset="0"/>
              </a:rPr>
            </a:br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pPr marL="85725" indent="0">
              <a:buNone/>
            </a:pP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whoami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sleep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30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hostname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D0D2-C1DA-5148-BCD1-FD0E375E4368}" type="datetime1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external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run a </a:t>
            </a:r>
            <a:r>
              <a:rPr lang="en-US" dirty="0" err="1" smtClean="0"/>
              <a:t>Matlab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We will run the batch script </a:t>
            </a:r>
            <a:r>
              <a:rPr lang="en-US" dirty="0" err="1" smtClean="0"/>
              <a:t>matlab.sh</a:t>
            </a:r>
            <a:endParaRPr lang="en-US" dirty="0" smtClean="0"/>
          </a:p>
          <a:p>
            <a:r>
              <a:rPr lang="en-US" dirty="0" smtClean="0"/>
              <a:t>This script calls and runs </a:t>
            </a:r>
            <a:r>
              <a:rPr lang="en-US" dirty="0" err="1" smtClean="0"/>
              <a:t>matlab_tic.m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6822-42A8-164F-A773-7C6D2A6A81DB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1" y="2057400"/>
            <a:ext cx="7521671" cy="3516368"/>
          </a:xfrm>
        </p:spPr>
        <p:txBody>
          <a:bodyPr>
            <a:normAutofit/>
          </a:bodyPr>
          <a:lstStyle/>
          <a:p>
            <a:pPr marL="85725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308610" lvl="1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matlab.sh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30861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30861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output</a:t>
            </a:r>
            <a:endParaRPr lang="en-US" sz="1425" dirty="0">
              <a:latin typeface="Courier New" charset="0"/>
              <a:ea typeface="Courier New" charset="0"/>
              <a:cs typeface="Courier New" charset="0"/>
            </a:endParaRPr>
          </a:p>
          <a:p>
            <a:pPr marL="308610" lvl="1" indent="0">
              <a:buNone/>
            </a:pPr>
            <a:endParaRPr lang="en-US" dirty="0" smtClean="0"/>
          </a:p>
          <a:p>
            <a:pPr marL="30861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33A5-8F5B-BA46-B1A8-D091CAAF002B}" type="datetime1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6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1" y="1063229"/>
            <a:ext cx="8191532" cy="283879"/>
          </a:xfrm>
        </p:spPr>
        <p:txBody>
          <a:bodyPr/>
          <a:lstStyle/>
          <a:p>
            <a:r>
              <a:rPr lang="en-US" smtClean="0"/>
              <a:t>Matlab.sh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1" y="1627632"/>
            <a:ext cx="8191532" cy="4654296"/>
          </a:xfrm>
        </p:spPr>
        <p:txBody>
          <a:bodyPr>
            <a:normAutofit lnSpcReduction="10000"/>
          </a:bodyPr>
          <a:lstStyle/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#SBATCH --nodes=1                      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Number of requested nodes</a:t>
            </a: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#SBATCH --time=0:02:00                 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Max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=debug                    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Specify debug QOS</a:t>
            </a: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               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Specify Summit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output=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_%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Output file name</a:t>
            </a: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reservation=basics17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         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Reservation name</a:t>
            </a: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5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500" dirty="0">
                <a:latin typeface="Courier" charset="0"/>
                <a:ea typeface="Courier" charset="0"/>
                <a:cs typeface="Courier" charset="0"/>
              </a:rPr>
            </a:br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# Load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module</a:t>
            </a: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500" dirty="0">
                <a:latin typeface="Courier" charset="0"/>
                <a:ea typeface="Courier" charset="0"/>
                <a:cs typeface="Courier" charset="0"/>
              </a:rPr>
            </a:br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pPr marL="85725" indent="0"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# Run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without a GUI</a:t>
            </a:r>
          </a:p>
          <a:p>
            <a:pPr marL="85725" indent="0">
              <a:buNone/>
            </a:pP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nodisplay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nodesktop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-r "clear;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matlab_tic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;"</a:t>
            </a:r>
          </a:p>
          <a:p>
            <a:pPr marL="85725" indent="0">
              <a:buNone/>
            </a:pPr>
            <a:endParaRPr lang="en-US" sz="1425" dirty="0">
              <a:latin typeface="Courier New" charset="0"/>
              <a:ea typeface="Courier New" charset="0"/>
              <a:cs typeface="Courier New" charset="0"/>
            </a:endParaRPr>
          </a:p>
          <a:p>
            <a:pPr marL="308610" lvl="1" indent="0">
              <a:buNone/>
            </a:pPr>
            <a:endParaRPr lang="en-US" dirty="0" smtClean="0"/>
          </a:p>
          <a:p>
            <a:pPr marL="30861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C334-26D2-F346-A763-FB59B0897930}" type="datetime1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20" y="461044"/>
            <a:ext cx="7138229" cy="5706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20" y="1371600"/>
            <a:ext cx="8589109" cy="496519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428625" indent="-342900">
              <a:buFont typeface="+mj-lt"/>
              <a:buAutoNum type="arabicPeriod"/>
            </a:pPr>
            <a:r>
              <a:rPr lang="en-US" dirty="0" smtClean="0"/>
              <a:t>Create an R program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R_program.R</a:t>
            </a:r>
            <a:r>
              <a:rPr lang="en-US" dirty="0" smtClean="0"/>
              <a:t> that creates a vector called “planets” and then list the planets in the vector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 -&gt;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planets &lt;- c("Mercury", "Venus", "Earth", "Mars", "Jupiter", "Saturn", "Uranus", "Neptune", "Pluto")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28625" indent="-342900">
              <a:buFont typeface="+mj-lt"/>
              <a:buAutoNum type="arabicPeriod"/>
            </a:pPr>
            <a:r>
              <a:rPr lang="en-US" dirty="0" smtClean="0"/>
              <a:t>Print off the vector</a:t>
            </a:r>
          </a:p>
          <a:p>
            <a:pPr lvl="1"/>
            <a:r>
              <a:rPr lang="en-US" dirty="0" smtClean="0"/>
              <a:t>Syntax: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28625" indent="-342900">
              <a:buFont typeface="+mj-lt"/>
              <a:buAutoNum type="arabicPeriod"/>
            </a:pPr>
            <a:r>
              <a:rPr lang="en-US" dirty="0" smtClean="0"/>
              <a:t>Create a bash script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R_code.sh</a:t>
            </a:r>
            <a:r>
              <a:rPr lang="en-US" dirty="0" smtClean="0"/>
              <a:t> that runs the R script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Rscript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R_code.sh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28625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job will run on 1 </a:t>
            </a:r>
            <a:r>
              <a:rPr lang="en-US" dirty="0" smtClean="0"/>
              <a:t>node</a:t>
            </a:r>
          </a:p>
          <a:p>
            <a:pPr marL="428625" indent="-342900">
              <a:buFont typeface="+mj-lt"/>
              <a:buAutoNum type="arabicPeriod"/>
            </a:pPr>
            <a:r>
              <a:rPr lang="en-US" dirty="0" smtClean="0"/>
              <a:t>We will request a 1 minute wall time</a:t>
            </a:r>
          </a:p>
          <a:p>
            <a:pPr marL="428625" indent="-342900">
              <a:buFont typeface="+mj-lt"/>
              <a:buAutoNum type="arabicPeriod"/>
            </a:pPr>
            <a:r>
              <a:rPr lang="en-US" dirty="0"/>
              <a:t>Specify the debug QOS</a:t>
            </a:r>
          </a:p>
          <a:p>
            <a:pPr marL="428625" indent="-342900">
              <a:buFont typeface="+mj-lt"/>
              <a:buAutoNum type="arabicPeriod"/>
            </a:pPr>
            <a:r>
              <a:rPr lang="en-US" dirty="0"/>
              <a:t>Specify the </a:t>
            </a:r>
            <a:r>
              <a:rPr lang="en-US" dirty="0" err="1"/>
              <a:t>shas</a:t>
            </a:r>
            <a:r>
              <a:rPr lang="en-US" dirty="0"/>
              <a:t> partition</a:t>
            </a:r>
            <a:endParaRPr lang="en-US" dirty="0" smtClean="0"/>
          </a:p>
          <a:p>
            <a:pPr marL="428625" indent="-342900">
              <a:buFont typeface="+mj-lt"/>
              <a:buAutoNum type="arabicPeriod"/>
            </a:pPr>
            <a:r>
              <a:rPr lang="en-US" dirty="0" smtClean="0"/>
              <a:t>The output will be put in a file called R_code_%</a:t>
            </a:r>
            <a:r>
              <a:rPr lang="en-US" dirty="0" err="1" smtClean="0"/>
              <a:t>j.out</a:t>
            </a:r>
            <a:endParaRPr lang="en-US" dirty="0" smtClean="0"/>
          </a:p>
          <a:p>
            <a:pPr marL="428625" indent="-342900">
              <a:buFont typeface="+mj-lt"/>
              <a:buAutoNum type="arabicPeriod"/>
            </a:pPr>
            <a:r>
              <a:rPr lang="en-US" dirty="0" smtClean="0"/>
              <a:t>Use the </a:t>
            </a:r>
            <a:r>
              <a:rPr lang="en-US" dirty="0" smtClean="0"/>
              <a:t>basics17</a:t>
            </a:r>
            <a:r>
              <a:rPr lang="en-US" dirty="0" smtClean="0"/>
              <a:t> </a:t>
            </a:r>
            <a:r>
              <a:rPr lang="en-US" dirty="0" smtClean="0"/>
              <a:t>reservation</a:t>
            </a:r>
          </a:p>
          <a:p>
            <a:pPr marL="428625" indent="-342900">
              <a:buFont typeface="+mj-lt"/>
              <a:buAutoNum type="arabicPeriod"/>
            </a:pPr>
            <a:r>
              <a:rPr lang="en-US" dirty="0" smtClean="0"/>
              <a:t>Don’t forget to load the R module!  </a:t>
            </a:r>
            <a:endParaRPr lang="en-US" dirty="0"/>
          </a:p>
          <a:p>
            <a:pPr marL="85725" indent="0">
              <a:buNone/>
            </a:pPr>
            <a:endParaRPr lang="en-US" dirty="0" smtClean="0"/>
          </a:p>
          <a:p>
            <a:pPr marL="428625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325-9FAD-3B48-ABBB-A2878079FE51}" type="datetime1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smtClean="0"/>
              <a:t>R_code.sh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1" y="1417638"/>
            <a:ext cx="7987352" cy="4809426"/>
          </a:xfrm>
        </p:spPr>
        <p:txBody>
          <a:bodyPr>
            <a:normAutofit/>
          </a:bodyPr>
          <a:lstStyle/>
          <a:p>
            <a:pPr marL="85725" indent="0">
              <a:buNone/>
            </a:pP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85725" indent="0">
              <a:buNone/>
            </a:pP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#SBATCH --nodes=1                           </a:t>
            </a:r>
            <a:r>
              <a:rPr lang="en-US" sz="135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Number of requested nodes</a:t>
            </a:r>
          </a:p>
          <a:p>
            <a:pPr marL="85725" indent="0">
              <a:buNone/>
            </a:pP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#SBATCH --time=0:01:00                      </a:t>
            </a:r>
            <a:r>
              <a:rPr lang="en-US" sz="135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Max 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1350" dirty="0">
              <a:latin typeface="Courier" charset="0"/>
              <a:ea typeface="Courier" charset="0"/>
              <a:cs typeface="Courier" charset="0"/>
            </a:endParaRPr>
          </a:p>
          <a:p>
            <a:pPr marL="85725" indent="0">
              <a:buNone/>
            </a:pP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=debug                         </a:t>
            </a:r>
            <a:r>
              <a:rPr lang="en-US" sz="135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Specify debug QOS</a:t>
            </a:r>
          </a:p>
          <a:p>
            <a:pPr marL="85725" indent="0">
              <a:buNone/>
            </a:pP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                    </a:t>
            </a:r>
            <a:r>
              <a:rPr lang="en-US" sz="135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Specify Summit 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85725" indent="0">
              <a:buNone/>
            </a:pP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#SBATCH --output=R_code_%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              </a:t>
            </a:r>
            <a:r>
              <a:rPr lang="en-US" sz="135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Output file name</a:t>
            </a:r>
          </a:p>
          <a:p>
            <a:pPr marL="85725" indent="0">
              <a:buNone/>
            </a:pP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###SBATCH --</a:t>
            </a:r>
            <a:r>
              <a:rPr lang="en-US" sz="1350" dirty="0" smtClean="0">
                <a:latin typeface="Courier" charset="0"/>
                <a:ea typeface="Courier" charset="0"/>
                <a:cs typeface="Courier" charset="0"/>
              </a:rPr>
              <a:t>reservation=basics17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sz="135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Reservation name</a:t>
            </a:r>
          </a:p>
          <a:p>
            <a:pPr marL="85725" indent="0">
              <a:buNone/>
            </a:pP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350" dirty="0">
                <a:latin typeface="Courier" charset="0"/>
                <a:ea typeface="Courier" charset="0"/>
                <a:cs typeface="Courier" charset="0"/>
              </a:rPr>
            </a:br>
            <a:endParaRPr lang="en-US" sz="1350" dirty="0">
              <a:latin typeface="Courier" charset="0"/>
              <a:ea typeface="Courier" charset="0"/>
              <a:cs typeface="Courier" charset="0"/>
            </a:endParaRPr>
          </a:p>
          <a:p>
            <a:pPr marL="85725" indent="0">
              <a:buNone/>
            </a:pP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# purge all existing modules</a:t>
            </a:r>
          </a:p>
          <a:p>
            <a:pPr marL="85725" indent="0">
              <a:buNone/>
            </a:pP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85725" indent="0">
              <a:buNone/>
            </a:pP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350" dirty="0">
                <a:latin typeface="Courier" charset="0"/>
                <a:ea typeface="Courier" charset="0"/>
                <a:cs typeface="Courier" charset="0"/>
              </a:rPr>
            </a:br>
            <a:endParaRPr lang="en-US" sz="1350" dirty="0">
              <a:latin typeface="Courier" charset="0"/>
              <a:ea typeface="Courier" charset="0"/>
              <a:cs typeface="Courier" charset="0"/>
            </a:endParaRPr>
          </a:p>
          <a:p>
            <a:pPr marL="85725" indent="0">
              <a:buNone/>
            </a:pP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# Load the R module</a:t>
            </a:r>
          </a:p>
          <a:p>
            <a:pPr marL="85725" indent="0">
              <a:buNone/>
            </a:pP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module load R/3.3.0</a:t>
            </a:r>
          </a:p>
          <a:p>
            <a:pPr marL="85725" indent="0">
              <a:buNone/>
            </a:pP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350" dirty="0">
                <a:latin typeface="Courier" charset="0"/>
                <a:ea typeface="Courier" charset="0"/>
                <a:cs typeface="Courier" charset="0"/>
              </a:rPr>
            </a:br>
            <a:endParaRPr lang="en-US" sz="1350" dirty="0">
              <a:latin typeface="Courier" charset="0"/>
              <a:ea typeface="Courier" charset="0"/>
              <a:cs typeface="Courier" charset="0"/>
            </a:endParaRPr>
          </a:p>
          <a:p>
            <a:pPr marL="85725" indent="0">
              <a:buNone/>
            </a:pP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# Run R Script</a:t>
            </a:r>
          </a:p>
          <a:p>
            <a:pPr marL="85725" indent="0">
              <a:buNone/>
            </a:pP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Rscript</a:t>
            </a:r>
            <a:r>
              <a:rPr lang="en-US" sz="13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50" dirty="0" err="1">
                <a:latin typeface="Courier" charset="0"/>
                <a:ea typeface="Courier" charset="0"/>
                <a:cs typeface="Courier" charset="0"/>
              </a:rPr>
              <a:t>R_program.R</a:t>
            </a:r>
            <a:endParaRPr lang="en-US" sz="135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F9E0-2BB7-644A-A8C2-4F89A10BA621}" type="datetime1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specific jobs to the supercomputer!</a:t>
            </a:r>
          </a:p>
          <a:p>
            <a:pPr lvl="1"/>
            <a:r>
              <a:rPr lang="en-US" dirty="0" smtClean="0"/>
              <a:t>Batch job</a:t>
            </a:r>
          </a:p>
          <a:p>
            <a:pPr lvl="1"/>
            <a:r>
              <a:rPr lang="en-US" dirty="0" smtClean="0"/>
              <a:t>Interactive job</a:t>
            </a:r>
          </a:p>
          <a:p>
            <a:pPr lvl="1"/>
            <a:r>
              <a:rPr lang="en-US" dirty="0" smtClean="0"/>
              <a:t>Running external scripts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dirty="0" err="1" smtClean="0"/>
              <a:t>R_program.R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1" y="2141918"/>
            <a:ext cx="8417256" cy="3332408"/>
          </a:xfrm>
        </p:spPr>
        <p:txBody>
          <a:bodyPr>
            <a:normAutofit/>
          </a:bodyPr>
          <a:lstStyle/>
          <a:p>
            <a:pPr marL="85725" indent="0">
              <a:buNone/>
            </a:pP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#Simple R code example by Shelley Knuth (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shelley.knuth@colorado.edu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85725" indent="0">
              <a:buNone/>
            </a:pPr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pPr marL="85725" indent="0">
              <a:buNone/>
            </a:pP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# Create vector</a:t>
            </a:r>
          </a:p>
          <a:p>
            <a:pPr marL="85725" indent="0">
              <a:buNone/>
            </a:pP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planets &lt;- c("Mercury", "Venus", "Earth", "Mars", "Jupiter", "Saturn", "Uranus", "Neptune", "Pluto")</a:t>
            </a:r>
          </a:p>
          <a:p>
            <a:pPr marL="85725" indent="0">
              <a:buNone/>
            </a:pPr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pPr marL="85725" indent="0">
              <a:buNone/>
            </a:pP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# Print off vector</a:t>
            </a:r>
          </a:p>
          <a:p>
            <a:pPr marL="85725" indent="0">
              <a:buNone/>
            </a:pP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planets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B64F-BD66-014F-8385-76577B03EE8A}" type="datetime1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want our job to run in the background</a:t>
            </a:r>
          </a:p>
          <a:p>
            <a:r>
              <a:rPr lang="en-US" dirty="0" smtClean="0"/>
              <a:t>Sometimes we want to work in program in real time</a:t>
            </a:r>
          </a:p>
          <a:p>
            <a:r>
              <a:rPr lang="en-US" dirty="0" smtClean="0"/>
              <a:t>For example,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Let’s run an interactive </a:t>
            </a:r>
            <a:r>
              <a:rPr lang="en-US" dirty="0" err="1" smtClean="0"/>
              <a:t>Matlab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BAA4-74E3-0245-9FDE-7BD19B71E311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7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do this, we are going to log out and log back in</a:t>
            </a:r>
          </a:p>
          <a:p>
            <a:pPr lvl="1"/>
            <a:r>
              <a:rPr lang="en-US" dirty="0" smtClean="0"/>
              <a:t>Only necessary for demo</a:t>
            </a:r>
          </a:p>
          <a:p>
            <a:pPr lvl="1"/>
            <a:r>
              <a:rPr lang="en-US" dirty="0" smtClean="0"/>
              <a:t>Need to add something to the sign in process</a:t>
            </a:r>
          </a:p>
          <a:p>
            <a:pPr marL="308610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For Mac Users: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9525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-X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username@login.rc.colorado.edu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9525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266700" lvl="1" indent="-178594">
              <a:buClr>
                <a:schemeClr val="accent1"/>
              </a:buClr>
            </a:pPr>
            <a:r>
              <a:rPr lang="en-US" sz="1800" dirty="0">
                <a:latin typeface="Helvetica Neue" charset="0"/>
                <a:ea typeface="Helvetica Neue" charset="0"/>
                <a:cs typeface="Helvetica Neue" charset="0"/>
              </a:rPr>
              <a:t>For Windows Users, must set up X-forwarding through your SSH client program</a:t>
            </a:r>
          </a:p>
          <a:p>
            <a:pPr marL="9525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254794" indent="-166688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Also must have an X-server package on your laptop</a:t>
            </a:r>
          </a:p>
          <a:p>
            <a:pPr lvl="1"/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Xming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for Windows or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XQuartz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for Mac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27D1-4C82-404C-B300-E3C9ED3E7415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work with </a:t>
            </a:r>
            <a:r>
              <a:rPr lang="en-US" dirty="0" err="1" smtClean="0"/>
              <a:t>Matlab</a:t>
            </a:r>
            <a:r>
              <a:rPr lang="en-US" dirty="0" smtClean="0"/>
              <a:t> interactively, we’re going to request some time from the supercomputer</a:t>
            </a:r>
          </a:p>
          <a:p>
            <a:r>
              <a:rPr lang="en-US" dirty="0" smtClean="0"/>
              <a:t>When the resources become available then we will start up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Commands to run:</a:t>
            </a:r>
          </a:p>
          <a:p>
            <a:pPr marL="8572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/summit</a:t>
            </a:r>
          </a:p>
          <a:p>
            <a:pPr marL="85725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sinteractive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–-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reservation=basics17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Once we receive a prompt, then:</a:t>
            </a:r>
          </a:p>
          <a:p>
            <a:pPr marL="85725" indent="0">
              <a:buNone/>
            </a:pP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85725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50" dirty="0">
                <a:latin typeface="Helvetica Neue" charset="0"/>
                <a:ea typeface="Helvetica Neue" charset="0"/>
                <a:cs typeface="Helvetica Neue" charset="0"/>
              </a:rPr>
              <a:t>Once we finish we must exit!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F42F-4BC7-1E4D-B4C7-33A7E30F56D4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   http</a:t>
            </a:r>
            <a:r>
              <a:rPr lang="en-US" dirty="0">
                <a:hlinkClick r:id="rId3"/>
              </a:rPr>
              <a:t>://tinyurl.com/curc-survey16</a:t>
            </a:r>
            <a:r>
              <a:rPr lang="en-US" dirty="0"/>
              <a:t>  </a:t>
            </a:r>
          </a:p>
          <a:p>
            <a:pPr marL="114300" indent="0">
              <a:buNone/>
            </a:pPr>
            <a:r>
              <a:rPr lang="en-US" dirty="0" smtClean="0"/>
              <a:t>  Speaker:  Shelley Knuth</a:t>
            </a:r>
          </a:p>
          <a:p>
            <a:pPr marL="114300" indent="0">
              <a:buNone/>
            </a:pPr>
            <a:r>
              <a:rPr lang="en-US" dirty="0" smtClean="0"/>
              <a:t>  Title:  </a:t>
            </a:r>
            <a:r>
              <a:rPr lang="en-US" dirty="0" smtClean="0"/>
              <a:t>Submitting Jobs to the</a:t>
            </a:r>
            <a:r>
              <a:rPr lang="en-US" dirty="0" smtClean="0"/>
              <a:t> Supercomputer  </a:t>
            </a:r>
            <a:r>
              <a:rPr lang="en-US" dirty="0" smtClean="0"/>
              <a:t>July 2017 BSW</a:t>
            </a:r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https://github.com/ResearchComputing/Final_Tutorials/tree/master/Basics_Supercomputing/2017_July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AACC-F82F-BF4F-B0F1-61A165586382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600200"/>
            <a:ext cx="8778240" cy="4688490"/>
          </a:xfrm>
        </p:spPr>
        <p:txBody>
          <a:bodyPr/>
          <a:lstStyle/>
          <a:p>
            <a:r>
              <a:rPr lang="en-US" dirty="0" smtClean="0"/>
              <a:t>For this tutorial, we will be using accounts on Summit</a:t>
            </a:r>
          </a:p>
          <a:p>
            <a:endParaRPr lang="en-US" dirty="0" smtClean="0"/>
          </a:p>
          <a:p>
            <a:r>
              <a:rPr lang="en-US" dirty="0" smtClean="0"/>
              <a:t>In a terminal </a:t>
            </a:r>
            <a:r>
              <a:rPr lang="en-US" dirty="0" smtClean="0"/>
              <a:t>or </a:t>
            </a:r>
            <a:r>
              <a:rPr lang="en-US" dirty="0" err="1" smtClean="0"/>
              <a:t>Git</a:t>
            </a:r>
            <a:r>
              <a:rPr lang="en-US" dirty="0" smtClean="0"/>
              <a:t> Bash window, type the following:</a:t>
            </a:r>
            <a:endParaRPr lang="en-US" dirty="0"/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&lt;username&gt;@tutorial-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login.rc.colorado.edu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Password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 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8CC7-E869-3644-9623-1911B01EF1A3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4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95680"/>
            <a:ext cx="8191533" cy="857250"/>
          </a:xfrm>
        </p:spPr>
        <p:txBody>
          <a:bodyPr/>
          <a:lstStyle/>
          <a:p>
            <a:r>
              <a:rPr lang="en-US" dirty="0" smtClean="0"/>
              <a:t>Useful </a:t>
            </a:r>
            <a:r>
              <a:rPr lang="en-US" dirty="0" err="1" smtClean="0"/>
              <a:t>Slurm</a:t>
            </a:r>
            <a:r>
              <a:rPr lang="en-US" dirty="0" smtClean="0"/>
              <a:t> Commands - </a:t>
            </a:r>
            <a:r>
              <a:rPr lang="en-US" dirty="0" err="1" smtClean="0"/>
              <a:t>sbatch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sbatch</a:t>
            </a:r>
            <a:r>
              <a:rPr lang="en-US" dirty="0" smtClean="0"/>
              <a:t>:  submit a batch script to </a:t>
            </a:r>
            <a:r>
              <a:rPr lang="en-US" dirty="0" err="1" smtClean="0"/>
              <a:t>slurm</a:t>
            </a:r>
            <a:endParaRPr lang="en-US" dirty="0" smtClean="0"/>
          </a:p>
          <a:p>
            <a:r>
              <a:rPr lang="en-US" dirty="0" smtClean="0"/>
              <a:t>You can use a bunch of flag options in a batch script or on the command line</a:t>
            </a:r>
          </a:p>
          <a:p>
            <a:r>
              <a:rPr lang="en-US" dirty="0" smtClean="0"/>
              <a:t>Useful to put in script so have for future use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  <a:p>
            <a:pPr marL="85725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test.sh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85725" indent="0">
              <a:buNone/>
            </a:pPr>
            <a:r>
              <a:rPr lang="en-US" dirty="0" smtClean="0"/>
              <a:t>OR</a:t>
            </a:r>
          </a:p>
          <a:p>
            <a:pPr marL="85725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--partition=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shas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test.sh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7083-DB9E-DF40-9FF1-3C3BBD3126F3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93357" y="5960980"/>
            <a:ext cx="29760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http://</a:t>
            </a:r>
            <a:r>
              <a:rPr lang="en-US" sz="1350" dirty="0" err="1"/>
              <a:t>slurm.schedmd.com</a:t>
            </a:r>
            <a:r>
              <a:rPr lang="en-US" sz="1350" dirty="0"/>
              <a:t>/</a:t>
            </a:r>
            <a:r>
              <a:rPr lang="en-US" sz="1350" dirty="0" err="1"/>
              <a:t>sbatch.html</a:t>
            </a:r>
            <a:endParaRPr lang="en-US" sz="135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3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SBATCH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5725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#SBATCH &lt;options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&lt;options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85725" indent="0">
              <a:buNone/>
            </a:pPr>
            <a:endParaRPr lang="en-US" dirty="0" smtClean="0"/>
          </a:p>
          <a:p>
            <a:r>
              <a:rPr lang="en-US" dirty="0" smtClean="0"/>
              <a:t>Allocation:		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A=&lt;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account_no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dirty="0" smtClean="0"/>
              <a:t>Partition:	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--partition=&lt;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partition_name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dirty="0" smtClean="0"/>
          </a:p>
          <a:p>
            <a:r>
              <a:rPr lang="en-US" dirty="0" smtClean="0"/>
              <a:t>Sending emails:	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mail-type=&lt;type&gt;</a:t>
            </a:r>
          </a:p>
          <a:p>
            <a:r>
              <a:rPr lang="en-US" dirty="0" smtClean="0"/>
              <a:t>Email address:	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mail-user=&lt;user&gt;</a:t>
            </a:r>
          </a:p>
          <a:p>
            <a:r>
              <a:rPr lang="en-US" dirty="0" smtClean="0"/>
              <a:t>Number of nodes:	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nodes=&lt;nodes&gt;</a:t>
            </a:r>
          </a:p>
          <a:p>
            <a:r>
              <a:rPr lang="en-US" dirty="0" smtClean="0"/>
              <a:t>Quality of service:	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=&lt;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dirty="0" smtClean="0"/>
              <a:t>Reservation:	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reservation=&lt;name&gt;</a:t>
            </a:r>
          </a:p>
          <a:p>
            <a:r>
              <a:rPr lang="en-US" dirty="0" smtClean="0"/>
              <a:t>Wall time:		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time=&lt;wall time&gt;</a:t>
            </a:r>
          </a:p>
          <a:p>
            <a:r>
              <a:rPr lang="en-US" dirty="0" smtClean="0"/>
              <a:t>Job Name:		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–job-name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=&lt;jobname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sz="165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650" dirty="0">
                <a:latin typeface="Helvetica Neue" charset="0"/>
                <a:ea typeface="Helvetica Neue" charset="0"/>
                <a:cs typeface="Helvetica Neue" charset="0"/>
              </a:rPr>
              <a:t>FYI:  You do NOT actually type &lt;&gt; above – this designates something specific you as a user must enter about your job</a:t>
            </a:r>
            <a:endParaRPr lang="en-US" sz="165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F58-FDE1-BA4D-BB8C-2264A72B5428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03469" y="941506"/>
            <a:ext cx="29760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http://</a:t>
            </a:r>
            <a:r>
              <a:rPr lang="en-US" sz="1350" dirty="0" err="1"/>
              <a:t>slurm.schedmd.com</a:t>
            </a:r>
            <a:r>
              <a:rPr lang="en-US" sz="1350" dirty="0"/>
              <a:t>/</a:t>
            </a:r>
            <a:r>
              <a:rPr lang="en-US" sz="1350" dirty="0" err="1"/>
              <a:t>sbatch.html</a:t>
            </a:r>
            <a:endParaRPr lang="en-US" sz="135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Summit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load the appropriate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pPr marL="85725" indent="0">
              <a:buNone/>
            </a:pPr>
            <a:endParaRPr lang="en-US" dirty="0" smtClean="0"/>
          </a:p>
          <a:p>
            <a:pPr marL="85725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/summit</a:t>
            </a:r>
          </a:p>
          <a:p>
            <a:pPr marL="85725" indent="0">
              <a:buNone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After you run this command you can run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sbatch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to submit jobs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10C4-F61A-344B-ACB4-6FFCD098ACFF}" type="datetime1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898"/>
            <a:ext cx="8191532" cy="1143000"/>
          </a:xfrm>
        </p:spPr>
        <p:txBody>
          <a:bodyPr/>
          <a:lstStyle/>
          <a:p>
            <a:pPr algn="ctr"/>
            <a:r>
              <a:rPr lang="en-US" dirty="0" smtClean="0"/>
              <a:t>Practice 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657A-DD4B-7244-998C-579AEBD58B1E}" type="datetime1">
              <a:rPr lang="en-US" smtClean="0"/>
              <a:t>7/17/17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Your First Job!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The job should run the Unix “hostname” command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The job will be submitted from a bash script named </a:t>
            </a:r>
            <a:r>
              <a:rPr lang="en-US" dirty="0" err="1"/>
              <a:t>hostname_summit.sh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The job will run on 1 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We will request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Run from the debug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Run on the </a:t>
            </a:r>
            <a:r>
              <a:rPr lang="en-US" dirty="0" err="1"/>
              <a:t>shas</a:t>
            </a:r>
            <a:r>
              <a:rPr lang="en-US" dirty="0"/>
              <a:t> partition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 smtClean="0"/>
              <a:t>basics17 </a:t>
            </a:r>
            <a:r>
              <a:rPr lang="en-US" dirty="0"/>
              <a:t>reservation</a:t>
            </a:r>
          </a:p>
          <a:p>
            <a:pPr lvl="1"/>
            <a:r>
              <a:rPr lang="en-US" dirty="0"/>
              <a:t>This is only for this workshop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95EE-F5B9-AD42-8A38-96238826F65B}" type="datetime1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1" y="1063229"/>
            <a:ext cx="8191532" cy="462008"/>
          </a:xfrm>
        </p:spPr>
        <p:txBody>
          <a:bodyPr/>
          <a:lstStyle/>
          <a:p>
            <a:r>
              <a:rPr lang="en-US" dirty="0" err="1" smtClean="0"/>
              <a:t>Hostname_summit.sh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BA27-C1AA-FC4E-A90D-29775570A7B1}" type="datetime1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609601" y="1773936"/>
            <a:ext cx="8351519" cy="448056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bin/bash</a:t>
            </a:r>
          </a:p>
          <a:p>
            <a:pPr marL="114300" indent="0"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#SBATCH --nodes=1                  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Number of requested nodes</a:t>
            </a:r>
          </a:p>
          <a:p>
            <a:pPr marL="114300" indent="0"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#SBATCH --time=0:01:00             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Max wall time</a:t>
            </a:r>
          </a:p>
          <a:p>
            <a:pPr marL="114300" indent="0"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=debug                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Specify debug QOS</a:t>
            </a:r>
          </a:p>
          <a:p>
            <a:pPr marL="114300" indent="0"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   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Specify Summit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#SBATCH --output=hostname_%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Rename standard output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file</a:t>
            </a:r>
          </a:p>
          <a:p>
            <a:pPr marL="11430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SBATCH --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reservation=basics17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Reservation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module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purge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hostname</a:t>
            </a:r>
          </a:p>
        </p:txBody>
      </p:sp>
    </p:spTree>
    <p:extLst>
      <p:ext uri="{BB962C8B-B14F-4D97-AF65-F5344CB8AC3E}">
        <p14:creationId xmlns:p14="http://schemas.microsoft.com/office/powerpoint/2010/main" val="14566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-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rc_computing2.thmx</Template>
  <TotalTime>7331</TotalTime>
  <Words>924</Words>
  <Application>Microsoft Macintosh PowerPoint</Application>
  <PresentationFormat>On-screen Show (4:3)</PresentationFormat>
  <Paragraphs>331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Courier</vt:lpstr>
      <vt:lpstr>Courier New</vt:lpstr>
      <vt:lpstr>Helvetica Neue</vt:lpstr>
      <vt:lpstr>Arial</vt:lpstr>
      <vt:lpstr>rc-template</vt:lpstr>
      <vt:lpstr>Submitting Jobs to the Supercomputer</vt:lpstr>
      <vt:lpstr>Outline</vt:lpstr>
      <vt:lpstr>Summit Access</vt:lpstr>
      <vt:lpstr>Useful Slurm Commands - sbatch</vt:lpstr>
      <vt:lpstr>SBATCH Options</vt:lpstr>
      <vt:lpstr>Working on Summit</vt:lpstr>
      <vt:lpstr>Practice Examples</vt:lpstr>
      <vt:lpstr>Submit Your First Job! </vt:lpstr>
      <vt:lpstr>Hostname_summit.sh</vt:lpstr>
      <vt:lpstr>Running the script</vt:lpstr>
      <vt:lpstr>Another slurm command</vt:lpstr>
      <vt:lpstr>Your turn</vt:lpstr>
      <vt:lpstr>Your turn</vt:lpstr>
      <vt:lpstr>Sleep.sh</vt:lpstr>
      <vt:lpstr>Running an external script</vt:lpstr>
      <vt:lpstr>Running the script</vt:lpstr>
      <vt:lpstr>Matlab.sh</vt:lpstr>
      <vt:lpstr>Your turn</vt:lpstr>
      <vt:lpstr>Solution – R_code.sh</vt:lpstr>
      <vt:lpstr>Solution – R_program.R</vt:lpstr>
      <vt:lpstr>Interactive jobs!</vt:lpstr>
      <vt:lpstr>Interactive job</vt:lpstr>
      <vt:lpstr>Interactive job</vt:lpstr>
      <vt:lpstr>Questions?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a Supercomputer  - A Boot Camp</dc:title>
  <dc:creator>Shelley Knuth</dc:creator>
  <cp:lastModifiedBy>CRDDS</cp:lastModifiedBy>
  <cp:revision>138</cp:revision>
  <cp:lastPrinted>2015-08-26T22:48:19Z</cp:lastPrinted>
  <dcterms:created xsi:type="dcterms:W3CDTF">2015-05-04T15:15:29Z</dcterms:created>
  <dcterms:modified xsi:type="dcterms:W3CDTF">2017-07-17T22:41:07Z</dcterms:modified>
</cp:coreProperties>
</file>