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  <p:sldMasterId id="2147483686" r:id="rId3"/>
    <p:sldMasterId id="2147483699" r:id="rId4"/>
  </p:sldMasterIdLst>
  <p:notesMasterIdLst>
    <p:notesMasterId r:id="rId29"/>
  </p:notesMasterIdLst>
  <p:sldIdLst>
    <p:sldId id="256" r:id="rId5"/>
    <p:sldId id="322" r:id="rId6"/>
    <p:sldId id="321" r:id="rId7"/>
    <p:sldId id="257" r:id="rId8"/>
    <p:sldId id="316" r:id="rId9"/>
    <p:sldId id="317" r:id="rId10"/>
    <p:sldId id="318" r:id="rId11"/>
    <p:sldId id="299" r:id="rId12"/>
    <p:sldId id="303" r:id="rId13"/>
    <p:sldId id="302" r:id="rId14"/>
    <p:sldId id="301" r:id="rId15"/>
    <p:sldId id="305" r:id="rId16"/>
    <p:sldId id="306" r:id="rId17"/>
    <p:sldId id="308" r:id="rId18"/>
    <p:sldId id="309" r:id="rId19"/>
    <p:sldId id="310" r:id="rId20"/>
    <p:sldId id="320" r:id="rId21"/>
    <p:sldId id="311" r:id="rId22"/>
    <p:sldId id="312" r:id="rId23"/>
    <p:sldId id="313" r:id="rId24"/>
    <p:sldId id="314" r:id="rId25"/>
    <p:sldId id="307" r:id="rId26"/>
    <p:sldId id="304" r:id="rId27"/>
    <p:sldId id="31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72"/>
    <p:restoredTop sz="69849"/>
  </p:normalViewPr>
  <p:slideViewPr>
    <p:cSldViewPr snapToGrid="0" snapToObjects="1">
      <p:cViewPr varScale="1">
        <p:scale>
          <a:sx n="86" d="100"/>
          <a:sy n="86" d="100"/>
        </p:scale>
        <p:origin x="1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47268-C720-2A4B-8212-B3C5C270072A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41848-FFB8-AC48-B4DC-EBF5C8BC1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62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Introduction: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Hi! My name is...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Purpose: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fairly common problem we see here at RC happens when users are running one serial task per node.  This is rather wasteful.</a:t>
            </a:r>
            <a:endParaRPr lang="en-US" b="0" dirty="0" smtClean="0">
              <a:effectLst/>
            </a:endParaRPr>
          </a:p>
          <a:p>
            <a:pPr rtl="0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 many serial tasks at the same time can significantly decrease your computation time.</a:t>
            </a:r>
            <a:endParaRPr lang="en-US" b="0" dirty="0" smtClean="0">
              <a:effectLst/>
            </a:endParaRPr>
          </a:p>
          <a:p>
            <a:pPr rtl="0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goal for this tutorial is to teach you how to efficiently run many serial tasks in parallel on compute resources.</a:t>
            </a:r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1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2EEAC-08CB-F64B-897F-2BA6939C3A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71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with most computing problems there are a variety of tools available. In an expanded version of this talk, we go over several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ways to do this.</a:t>
            </a:r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41848-FFB8-AC48-B4DC-EBF5C8BC1A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39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today, we're only going to cover the two that are most likely to actually be useful to you. We'll talk about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Slurm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job arrays,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primary feature of our batch queueing system; and the CURC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loadbalancer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custom tool we provide but that is available 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could be used on any MPI-enabled cluster.</a:t>
            </a:r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41848-FFB8-AC48-B4DC-EBF5C8BC1A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04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definition: One or more commands to run. For this tutorial we’re going to say a task is serial. 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 definition: One or more tasks submitted to the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Slurm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scheduler and run on compute nodes.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bash script which will submit job which runs a Python script. Specifically it runs matrix-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multiply.py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an input of input_0.csv. Lets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the goal of this script is to process that file.</a:t>
            </a:r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41848-FFB8-AC48-B4DC-EBF5C8BC1A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1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41848-FFB8-AC48-B4DC-EBF5C8BC1A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73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start/stop</a:t>
            </a:r>
            <a:r>
              <a:rPr lang="en-US" baseline="0" dirty="0" smtClean="0"/>
              <a:t> overhead, scheduling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41848-FFB8-AC48-B4DC-EBF5C8BC1A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54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41848-FFB8-AC48-B4DC-EBF5C8BC1A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2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</a:t>
            </a:r>
            <a:r>
              <a:rPr lang="en-US" baseline="0" dirty="0" smtClean="0"/>
              <a:t> could actually just execute this input file as a shell script itself.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41848-FFB8-AC48-B4DC-EBF5C8BC1A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15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41848-FFB8-AC48-B4DC-EBF5C8BC1A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8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2"/>
            <a:ext cx="7543800" cy="2593975"/>
          </a:xfrm>
        </p:spPr>
        <p:txBody>
          <a:bodyPr anchor="b"/>
          <a:lstStyle>
            <a:lvl1pPr>
              <a:defRPr sz="495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2"/>
            <a:ext cx="7543800" cy="2593975"/>
          </a:xfrm>
        </p:spPr>
        <p:txBody>
          <a:bodyPr anchor="b"/>
          <a:lstStyle>
            <a:lvl1pPr>
              <a:defRPr sz="495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5486400"/>
            <a:ext cx="7659687" cy="1168400"/>
          </a:xfrm>
        </p:spPr>
        <p:txBody>
          <a:bodyPr anchor="t"/>
          <a:lstStyle>
            <a:lvl1pPr algn="l">
              <a:defRPr sz="27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852863"/>
            <a:ext cx="6135687" cy="1633538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165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165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2"/>
            <a:ext cx="7543800" cy="2593975"/>
          </a:xfrm>
        </p:spPr>
        <p:txBody>
          <a:bodyPr anchor="b"/>
          <a:lstStyle>
            <a:lvl1pPr>
              <a:defRPr sz="49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5302" y="6450987"/>
            <a:ext cx="965128" cy="365760"/>
          </a:xfrm>
        </p:spPr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9901" y="6450987"/>
            <a:ext cx="990528" cy="365760"/>
          </a:xfrm>
        </p:spPr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70"/>
            <a:ext cx="381276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5486400"/>
            <a:ext cx="7659687" cy="1168400"/>
          </a:xfrm>
        </p:spPr>
        <p:txBody>
          <a:bodyPr anchor="t"/>
          <a:lstStyle>
            <a:lvl1pPr algn="l">
              <a:defRPr sz="27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852863"/>
            <a:ext cx="6135687" cy="1633538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5486400"/>
            <a:ext cx="7659687" cy="1168400"/>
          </a:xfrm>
        </p:spPr>
        <p:txBody>
          <a:bodyPr anchor="t"/>
          <a:lstStyle>
            <a:lvl1pPr algn="l">
              <a:defRPr sz="27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852863"/>
            <a:ext cx="6135687" cy="1633538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165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165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5301" y="6450987"/>
            <a:ext cx="965128" cy="365760"/>
          </a:xfrm>
        </p:spPr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9901" y="6450987"/>
            <a:ext cx="990528" cy="365760"/>
          </a:xfrm>
        </p:spPr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381276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165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165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7620000" y="6400801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4568" y="6450987"/>
            <a:ext cx="42590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202" y="6450987"/>
            <a:ext cx="10032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  <a:latin typeface="Helvetica Neue"/>
              </a:defRPr>
            </a:lvl1pPr>
          </a:lstStyle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9"/>
            <a:ext cx="2037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9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9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9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44061" y="6495370"/>
            <a:ext cx="39363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3450" kern="1200" cap="none" spc="-75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257175" indent="-17145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480060" indent="-17145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5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754380" indent="-17145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5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960120" indent="-17145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35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165860" indent="-171450" algn="l" defTabSz="6858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3716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3716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7620000" y="6400801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4568" y="6450987"/>
            <a:ext cx="42590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202" y="6450987"/>
            <a:ext cx="10032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  <a:latin typeface="Helvetica Neue"/>
              </a:defRPr>
            </a:lvl1pPr>
          </a:lstStyle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9"/>
            <a:ext cx="2037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9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9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9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44061" y="6495370"/>
            <a:ext cx="39363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6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3450" kern="1200" cap="none" spc="-75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257175" indent="-17145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480060" indent="-17145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5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754380" indent="-17145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5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960120" indent="-17145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35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165860" indent="-171450" algn="l" defTabSz="6858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3716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3716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7620000" y="6400801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2" y="6450987"/>
            <a:ext cx="501939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542" y="6450987"/>
            <a:ext cx="8618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  <a:latin typeface="Helvetica Neue"/>
              </a:defRPr>
            </a:lvl1pPr>
          </a:lstStyle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9"/>
            <a:ext cx="2037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9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9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9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5" y="6495370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3450" kern="1200" cap="none" spc="-75" baseline="0">
          <a:ln>
            <a:noFill/>
          </a:ln>
          <a:solidFill>
            <a:schemeClr val="tx2"/>
          </a:solidFill>
          <a:effectLst/>
          <a:latin typeface="Helvetica Neue"/>
          <a:ea typeface="+mj-ea"/>
          <a:cs typeface="+mj-cs"/>
        </a:defRPr>
      </a:lvl1pPr>
    </p:titleStyle>
    <p:bodyStyle>
      <a:lvl1pPr marL="257175" indent="-17145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480060" indent="-17145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5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754380" indent="-17145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5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960120" indent="-17145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35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165860" indent="-171450" algn="l" defTabSz="6858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3716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3716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1" y="6450987"/>
            <a:ext cx="501939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541" y="6450987"/>
            <a:ext cx="8618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92D22C47-FF12-AA46-B2C3-6B8DB400D9A6}" type="datetimeFigureOut">
              <a:rPr lang="en-US" smtClean="0"/>
              <a:t>7/20/17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DFF645C0-8224-4D48-BDE4-843CE1000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nathon.anderson@colorado.edu" TargetMode="External"/><Relationship Id="rId4" Type="http://schemas.openxmlformats.org/officeDocument/2006/relationships/hyperlink" Target="https://github.com/ResearchComputing/Basics_Supercomputing" TargetMode="External"/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hyperlink" Target="https://github.com/ResearchComputing/Basics_Supercomputing/blob/master/2017_July/Day_Two/%5B09%5D_htc/exercises/exercise1.m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hyperlink" Target="https://github.com/ResearchComputing/Basics_Supercomputing/blob/master/2017_July/Day_Two/%5B09%5D_htc/exercises/exercise2.m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hyperlink" Target="https://github.com/ResearchComputing/lb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job_array.html" TargetMode="External"/><Relationship Id="rId4" Type="http://schemas.openxmlformats.org/officeDocument/2006/relationships/hyperlink" Target="https://www.rc.colorado.edu/support/examples-and-tutorials/load-balancer.html" TargetMode="External"/><Relationship Id="rId1" Type="http://schemas.openxmlformats.org/officeDocument/2006/relationships/slideLayout" Target="../slideLayouts/slideLayout38.xml"/><Relationship Id="rId2" Type="http://schemas.openxmlformats.org/officeDocument/2006/relationships/hyperlink" Target="https://www.rc.colorado.edu/blog/reducejanuswaittime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rc-help@colorado.edu" TargetMode="External"/><Relationship Id="rId4" Type="http://schemas.openxmlformats.org/officeDocument/2006/relationships/hyperlink" Target="http://tinyurl.com/curc-survey16" TargetMode="External"/><Relationship Id="rId5" Type="http://schemas.openxmlformats.org/officeDocument/2006/relationships/hyperlink" Target="https://github.com/ResearchComputing/Basics_Supercomputing" TargetMode="External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ResearchComputing/Parallelization_Workshop/blob/master/Day2-HTC/examples/bash-single-task.sh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esearchComputing/Parallelization_Workshop/blob/master/Day2-HTC/examples/bash-multiple-tasks.sh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1593058"/>
            <a:ext cx="8463686" cy="1945481"/>
          </a:xfrm>
        </p:spPr>
        <p:txBody>
          <a:bodyPr/>
          <a:lstStyle/>
          <a:p>
            <a:pPr algn="ctr"/>
            <a:r>
              <a:rPr lang="en-US" dirty="0" smtClean="0"/>
              <a:t>Efficient Submission of Serial Jobs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533" y="3708627"/>
            <a:ext cx="8439764" cy="180022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Jonathon Anderson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hlinkClick r:id="rId3"/>
              </a:rPr>
              <a:t>jonathon.anderson@colorado.edu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  <a:hlinkClick r:id="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hlinkClick r:id=""/>
              </a:rPr>
              <a:t>www.rc.colorado.edu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Slides: 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github.com/ResearchComputing/Basics_Supercomputing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7D7-4415-0A45-8086-1E9B50478751}" type="datetime1">
              <a:rPr lang="en-US" smtClean="0"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br>
              <a:rPr lang="en-US" dirty="0" smtClean="0"/>
            </a:br>
            <a:r>
              <a:rPr lang="en-US" sz="2400" dirty="0" err="1" smtClean="0"/>
              <a:t>Slurm</a:t>
            </a:r>
            <a:r>
              <a:rPr lang="en-US" sz="2400" dirty="0" smtClean="0"/>
              <a:t> job arrays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None/>
            </a:pPr>
            <a:r>
              <a:rPr lang="en-US" dirty="0"/>
              <a:t>Submit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bash-multiple-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tasks.sh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/>
              <a:t>as a </a:t>
            </a:r>
            <a:r>
              <a:rPr lang="en-US" dirty="0" err="1"/>
              <a:t>Slurm</a:t>
            </a:r>
            <a:r>
              <a:rPr lang="en-US" dirty="0"/>
              <a:t> </a:t>
            </a:r>
            <a:r>
              <a:rPr lang="en-US" dirty="0" smtClean="0"/>
              <a:t>job array. Each array task should execute a single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matrix-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multiply.py</a:t>
            </a:r>
            <a:r>
              <a:rPr lang="en-US" dirty="0" smtClean="0"/>
              <a:t> process.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198" y="5642359"/>
            <a:ext cx="8191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hlinkClick r:id="rId2"/>
              </a:rPr>
              <a:t>https://github.com/ResearchComputing/Basics_Supercomputing/blob/master/2017_July/Day_Two/%</a:t>
            </a:r>
            <a:r>
              <a:rPr lang="en-US" dirty="0" smtClean="0">
                <a:hlinkClick r:id="rId2"/>
              </a:rPr>
              <a:t>5B09%5D_htc/exercises/exercise1.md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58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(solution)</a:t>
            </a:r>
            <a:br>
              <a:rPr lang="en-US" dirty="0" smtClean="0"/>
            </a:br>
            <a:r>
              <a:rPr lang="en-US" sz="2400" dirty="0" err="1" smtClean="0"/>
              <a:t>Slurm</a:t>
            </a:r>
            <a:r>
              <a:rPr lang="en-US" sz="2400" dirty="0" smtClean="0"/>
              <a:t> job arrays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57200" y="1903672"/>
            <a:ext cx="81915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#!/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bin/bash</a:t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#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SBATCH --job-name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htc-exercise1-slurm-arrays</a:t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#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SBATCH --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ntasks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1</a:t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#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SBATCH --array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0-9</a:t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#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SBATCH --output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htc-exercise1-%A.%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a.out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#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SBATCH --time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00:01:00</a:t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module purge</a:t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module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load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python</a:t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time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python matrix-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multiply.py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\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data/input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_${SLURM_ARRAY_TASK_ID}.csv</a:t>
            </a:r>
          </a:p>
        </p:txBody>
      </p:sp>
    </p:spTree>
    <p:extLst>
      <p:ext uri="{BB962C8B-B14F-4D97-AF65-F5344CB8AC3E}">
        <p14:creationId xmlns:p14="http://schemas.microsoft.com/office/powerpoint/2010/main" val="264188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(solution)</a:t>
            </a:r>
            <a:br>
              <a:rPr lang="en-US" dirty="0" smtClean="0"/>
            </a:br>
            <a:r>
              <a:rPr lang="en-US" sz="2400" dirty="0" err="1" smtClean="0"/>
              <a:t>Slurm</a:t>
            </a:r>
            <a:r>
              <a:rPr lang="en-US" sz="2400" dirty="0" smtClean="0"/>
              <a:t> job arrays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199" y="2769432"/>
            <a:ext cx="8191533" cy="103806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$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sbatch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--reservation </a:t>
            </a:r>
            <a:r>
              <a:rPr lang="en-US" dirty="0" smtClean="0"/>
              <a:t>basics17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\</a:t>
            </a:r>
          </a:p>
          <a:p>
            <a:pPr marL="114300" indent="0"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&gt; solutions/exercise1 .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sh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4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Slurm</a:t>
            </a:r>
            <a:r>
              <a:rPr lang="en-US" dirty="0" smtClean="0"/>
              <a:t> job arrays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Standard </a:t>
            </a:r>
            <a:r>
              <a:rPr lang="en-US" dirty="0" err="1" smtClean="0"/>
              <a:t>Slurm</a:t>
            </a:r>
            <a:r>
              <a:rPr lang="en-US" dirty="0" smtClean="0"/>
              <a:t> semantics (and similar features exist on other schedulers)</a:t>
            </a:r>
            <a:endParaRPr lang="en-US" dirty="0"/>
          </a:p>
          <a:p>
            <a:pPr fontAlgn="base"/>
            <a:r>
              <a:rPr lang="en-US" dirty="0" smtClean="0"/>
              <a:t>Incurs additional scheduling overhead</a:t>
            </a:r>
            <a:endParaRPr lang="en-US" dirty="0"/>
          </a:p>
          <a:p>
            <a:pPr fontAlgn="base"/>
            <a:r>
              <a:rPr lang="en-US" dirty="0"/>
              <a:t>Runs on multiple </a:t>
            </a:r>
            <a:r>
              <a:rPr lang="en-US" dirty="0" smtClean="0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1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CURC </a:t>
            </a:r>
            <a:r>
              <a:rPr lang="en-US" dirty="0" err="1" smtClean="0"/>
              <a:t>loadbalancer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Submitting hundreds of </a:t>
            </a:r>
            <a:r>
              <a:rPr lang="en-US" dirty="0" err="1"/>
              <a:t>S</a:t>
            </a:r>
            <a:r>
              <a:rPr lang="en-US" dirty="0" err="1" smtClean="0"/>
              <a:t>lurm</a:t>
            </a:r>
            <a:r>
              <a:rPr lang="en-US" dirty="0" smtClean="0"/>
              <a:t> </a:t>
            </a:r>
            <a:r>
              <a:rPr lang="en-US" dirty="0"/>
              <a:t>jobs is </a:t>
            </a:r>
            <a:r>
              <a:rPr lang="en-US" dirty="0" smtClean="0"/>
              <a:t>inefficient (even using job arrays)</a:t>
            </a:r>
            <a:endParaRPr lang="en-US" dirty="0"/>
          </a:p>
          <a:p>
            <a:pPr fontAlgn="base"/>
            <a:r>
              <a:rPr lang="en-US" dirty="0"/>
              <a:t>Balances serial applications using MPI (without needing knowledge of MPI!)</a:t>
            </a:r>
          </a:p>
          <a:p>
            <a:pPr fontAlgn="base"/>
            <a:r>
              <a:rPr lang="en-US" dirty="0"/>
              <a:t>Schedules tasks across multiple nodes from one job</a:t>
            </a:r>
          </a:p>
          <a:p>
            <a:pPr lvl="1" fontAlgn="base"/>
            <a:r>
              <a:rPr lang="en-US" dirty="0"/>
              <a:t>Choose how many tasks will run at a time</a:t>
            </a:r>
          </a:p>
          <a:p>
            <a:pPr lvl="1" fontAlgn="base"/>
            <a:r>
              <a:rPr lang="en-US" dirty="0"/>
              <a:t>Starts tasks in order (no control over output order)</a:t>
            </a:r>
          </a:p>
          <a:p>
            <a:pPr lvl="1" fontAlgn="base"/>
            <a:r>
              <a:rPr lang="en-US" dirty="0" smtClean="0"/>
              <a:t>Automatically replaces </a:t>
            </a:r>
            <a:r>
              <a:rPr lang="en-US" dirty="0"/>
              <a:t>finished tasks with new </a:t>
            </a:r>
            <a:r>
              <a:rPr lang="en-US" dirty="0" smtClean="0"/>
              <a:t>tasks</a:t>
            </a:r>
            <a:endParaRPr lang="en-US" dirty="0"/>
          </a:p>
          <a:p>
            <a:pPr lvl="1" fontAlgn="base"/>
            <a:r>
              <a:rPr lang="en-US" dirty="0"/>
              <a:t>Straightforward input </a:t>
            </a:r>
            <a:r>
              <a:rPr lang="en-US" dirty="0" smtClean="0"/>
              <a:t>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14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CURC </a:t>
            </a:r>
            <a:r>
              <a:rPr lang="en-US" dirty="0" err="1" smtClean="0"/>
              <a:t>loadbalancer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Input file format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1562725"/>
          </a:xfrm>
        </p:spPr>
        <p:txBody>
          <a:bodyPr/>
          <a:lstStyle/>
          <a:p>
            <a:r>
              <a:rPr lang="en-US" dirty="0"/>
              <a:t>One task per line</a:t>
            </a:r>
          </a:p>
          <a:p>
            <a:r>
              <a:rPr lang="en-US" dirty="0"/>
              <a:t>Each task may run multiple commands, each command separated by a semicolon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199" y="3345487"/>
            <a:ext cx="81915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Menlo" charset="0"/>
                <a:ea typeface="Menlo" charset="0"/>
                <a:cs typeface="Menlo" charset="0"/>
              </a:rPr>
              <a:t>for input in data/input_{0..9}.csv</a:t>
            </a:r>
            <a:br>
              <a:rPr lang="en-US" sz="2000" dirty="0" smtClean="0">
                <a:solidFill>
                  <a:srgbClr val="595959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rgbClr val="595959"/>
                </a:solidFill>
                <a:latin typeface="Menlo" charset="0"/>
                <a:ea typeface="Menlo" charset="0"/>
                <a:cs typeface="Menlo" charset="0"/>
              </a:rPr>
              <a:t>do</a:t>
            </a:r>
            <a:br>
              <a:rPr lang="en-US" sz="2000" dirty="0" smtClean="0">
                <a:solidFill>
                  <a:srgbClr val="595959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rgbClr val="595959"/>
                </a:solidFill>
                <a:latin typeface="Menlo" charset="0"/>
                <a:ea typeface="Menlo" charset="0"/>
                <a:cs typeface="Menlo" charset="0"/>
              </a:rPr>
              <a:t>    echo &gt;&gt;</a:t>
            </a:r>
            <a:r>
              <a:rPr lang="en-US" sz="2000" dirty="0" err="1" smtClean="0">
                <a:solidFill>
                  <a:srgbClr val="595959"/>
                </a:solidFill>
                <a:latin typeface="Menlo" charset="0"/>
                <a:ea typeface="Menlo" charset="0"/>
                <a:cs typeface="Menlo" charset="0"/>
              </a:rPr>
              <a:t>lb_cmd_file</a:t>
            </a:r>
            <a:r>
              <a:rPr lang="en-US" sz="2000" dirty="0" smtClean="0">
                <a:solidFill>
                  <a:srgbClr val="595959"/>
                </a:solidFill>
                <a:latin typeface="Menlo" charset="0"/>
                <a:ea typeface="Menlo" charset="0"/>
                <a:cs typeface="Menlo" charset="0"/>
              </a:rPr>
              <a:t> \</a:t>
            </a:r>
          </a:p>
          <a:p>
            <a:r>
              <a:rPr lang="en-US" sz="2000" dirty="0">
                <a:solidFill>
                  <a:srgbClr val="595959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Menlo" charset="0"/>
                <a:ea typeface="Menlo" charset="0"/>
                <a:cs typeface="Menlo" charset="0"/>
              </a:rPr>
              <a:t>     "</a:t>
            </a:r>
            <a:r>
              <a:rPr lang="en-US" sz="2000" dirty="0" err="1" smtClean="0">
                <a:solidFill>
                  <a:srgbClr val="595959"/>
                </a:solidFill>
                <a:latin typeface="Menlo" charset="0"/>
                <a:ea typeface="Menlo" charset="0"/>
                <a:cs typeface="Menlo" charset="0"/>
              </a:rPr>
              <a:t>wc</a:t>
            </a:r>
            <a:r>
              <a:rPr lang="en-US" sz="2000" dirty="0" smtClean="0">
                <a:solidFill>
                  <a:srgbClr val="595959"/>
                </a:solidFill>
                <a:latin typeface="Menlo" charset="0"/>
                <a:ea typeface="Menlo" charset="0"/>
                <a:cs typeface="Menlo" charset="0"/>
              </a:rPr>
              <a:t> -l ${input} &gt;$(</a:t>
            </a:r>
            <a:r>
              <a:rPr lang="en-US" sz="2000" dirty="0" err="1" smtClean="0">
                <a:solidFill>
                  <a:srgbClr val="595959"/>
                </a:solidFill>
                <a:latin typeface="Menlo" charset="0"/>
                <a:ea typeface="Menlo" charset="0"/>
                <a:cs typeface="Menlo" charset="0"/>
              </a:rPr>
              <a:t>basename</a:t>
            </a:r>
            <a:r>
              <a:rPr lang="en-US" sz="2000" dirty="0" smtClean="0">
                <a:solidFill>
                  <a:srgbClr val="595959"/>
                </a:solidFill>
                <a:latin typeface="Menlo" charset="0"/>
                <a:ea typeface="Menlo" charset="0"/>
                <a:cs typeface="Menlo" charset="0"/>
              </a:rPr>
              <a:t> ${input})-lines"</a:t>
            </a:r>
          </a:p>
          <a:p>
            <a:r>
              <a:rPr lang="en-US" sz="2000" dirty="0" smtClean="0">
                <a:solidFill>
                  <a:srgbClr val="595959"/>
                </a:solidFill>
                <a:latin typeface="Menlo" charset="0"/>
                <a:ea typeface="Menlo" charset="0"/>
                <a:cs typeface="Menlo" charset="0"/>
              </a:rPr>
              <a:t>done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067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CURC </a:t>
            </a:r>
            <a:r>
              <a:rPr lang="en-US" dirty="0" err="1" smtClean="0"/>
              <a:t>loadbalancer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Input file format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57199" y="1876451"/>
            <a:ext cx="81915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wc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-l data/input_0.csv &gt;input_0.csv-lines</a:t>
            </a:r>
          </a:p>
          <a:p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wc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-l data/input_1.csv &gt;input_1.csv-lines</a:t>
            </a:r>
          </a:p>
          <a:p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wc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-l data/input_2.csv &gt;input_2.csv-lines</a:t>
            </a:r>
          </a:p>
          <a:p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wc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-l data/input_3.csv &gt;input_3.csv-lines</a:t>
            </a:r>
          </a:p>
          <a:p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wc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-l data/input_4.csv &gt;input_4.csv-lines</a:t>
            </a:r>
          </a:p>
          <a:p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wc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-l data/input_5.csv &gt;input_5.csv-lines</a:t>
            </a:r>
          </a:p>
          <a:p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wc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-l data/input_6.csv &gt;input_6.csv-lines</a:t>
            </a:r>
          </a:p>
          <a:p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wc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-l data/input_7.csv &gt;input_7.csv-lines</a:t>
            </a:r>
          </a:p>
          <a:p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wc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-l data/input_8.csv &gt;input_8.csv-lines</a:t>
            </a:r>
          </a:p>
          <a:p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wc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-l data/input_9.csv &gt;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input_9.csv-lines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38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CURC </a:t>
            </a:r>
            <a:r>
              <a:rPr lang="en-US" dirty="0" err="1"/>
              <a:t>loadbalancer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Input file </a:t>
            </a:r>
            <a:r>
              <a:rPr lang="en-US" sz="2400" dirty="0" smtClean="0"/>
              <a:t>format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199" y="2769432"/>
            <a:ext cx="8191533" cy="1472784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$ bash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lb_cmd_file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$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cat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input_?.csv-lines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\</a:t>
            </a:r>
          </a:p>
          <a:p>
            <a:pPr marL="114300" indent="0"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&gt; |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awk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'{total+=$1} END { print total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}'</a:t>
            </a:r>
          </a:p>
          <a:p>
            <a:pPr marL="114300" indent="0"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1000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114300" indent="0">
              <a:buNone/>
            </a:pP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982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CURC </a:t>
            </a:r>
            <a:r>
              <a:rPr lang="en-US" dirty="0" err="1" smtClean="0"/>
              <a:t>loadbalancer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Execution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184818"/>
            <a:ext cx="8191533" cy="265700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spcBef>
                <a:spcPts val="0"/>
              </a:spcBef>
              <a:buClrTx/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#!/bin/bash</a:t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module purge</a:t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module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load intel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impi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module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load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loadbalance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mpirun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lb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lb_cmd_file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75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br>
              <a:rPr lang="en-US" dirty="0" smtClean="0"/>
            </a:br>
            <a:r>
              <a:rPr lang="en-US" sz="2400" dirty="0" smtClean="0"/>
              <a:t>CURC </a:t>
            </a:r>
            <a:r>
              <a:rPr lang="en-US" sz="2400" dirty="0" err="1" smtClean="0"/>
              <a:t>loadbalancer</a:t>
            </a:r>
            <a:r>
              <a:rPr lang="en-US" sz="2400" dirty="0" smtClean="0"/>
              <a:t> with </a:t>
            </a:r>
            <a:r>
              <a:rPr lang="en-US" sz="2400" dirty="0" err="1" smtClean="0"/>
              <a:t>Slurm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solution from exercise </a:t>
            </a:r>
            <a:r>
              <a:rPr lang="en-US" dirty="0" smtClean="0"/>
              <a:t>1 ("</a:t>
            </a:r>
            <a:r>
              <a:rPr lang="en-US" dirty="0" err="1" smtClean="0"/>
              <a:t>Slurm</a:t>
            </a:r>
            <a:r>
              <a:rPr lang="en-US" dirty="0" smtClean="0"/>
              <a:t> job arrays") to use the CURC </a:t>
            </a:r>
            <a:r>
              <a:rPr lang="en-US" dirty="0" err="1" smtClean="0"/>
              <a:t>loadbalancer</a:t>
            </a:r>
            <a:r>
              <a:rPr lang="en-US" dirty="0" smtClean="0"/>
              <a:t> in a single, multi-task job, rather than </a:t>
            </a:r>
            <a:r>
              <a:rPr lang="en-US" dirty="0" err="1" smtClean="0"/>
              <a:t>Slurm</a:t>
            </a:r>
            <a:r>
              <a:rPr lang="en-US" dirty="0" smtClean="0"/>
              <a:t> job arrays.</a:t>
            </a:r>
          </a:p>
          <a:p>
            <a:r>
              <a:rPr lang="en-US" dirty="0" smtClean="0"/>
              <a:t>Try multiple values for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--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ntasks</a:t>
            </a:r>
            <a:r>
              <a:rPr lang="en-US" dirty="0" smtClean="0"/>
              <a:t> and observe the execution time change.</a:t>
            </a:r>
          </a:p>
          <a:p>
            <a:r>
              <a:rPr lang="en-US" dirty="0" smtClean="0"/>
              <a:t>Each task / input file line </a:t>
            </a:r>
            <a:r>
              <a:rPr lang="en-US" dirty="0"/>
              <a:t>should execute a single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matrix-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multiply.py</a:t>
            </a:r>
            <a:r>
              <a:rPr lang="en-US" dirty="0"/>
              <a:t> </a:t>
            </a:r>
            <a:r>
              <a:rPr lang="en-US" dirty="0" smtClean="0"/>
              <a:t>process.</a:t>
            </a:r>
          </a:p>
          <a:p>
            <a:r>
              <a:rPr lang="en-US" dirty="0"/>
              <a:t>How might you combine the output from the different tasks into </a:t>
            </a:r>
            <a:r>
              <a:rPr lang="en-US" dirty="0" err="1"/>
              <a:t>asingle</a:t>
            </a:r>
            <a:r>
              <a:rPr lang="en-US" dirty="0"/>
              <a:t> output file?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198" y="5642359"/>
            <a:ext cx="8191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hlinkClick r:id="rId2"/>
              </a:rPr>
              <a:t>https://github.com/ResearchComputing/Basics_Supercomputing/blob/master/2017_July/Day_Two/%</a:t>
            </a:r>
            <a:r>
              <a:rPr lang="en-US" dirty="0" smtClean="0">
                <a:hlinkClick r:id="rId2"/>
              </a:rPr>
              <a:t>5B09%5D_htc/exercises/exercise2.md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9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aterials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Cloning or </a:t>
            </a:r>
            <a:r>
              <a:rPr lang="en-US" sz="2400" dirty="0" smtClean="0"/>
              <a:t>pulling the repository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199" y="2769432"/>
            <a:ext cx="8191533" cy="1337874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$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git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clone https://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github.com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ResearchComputing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Basics_Supercomputing.git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 marL="114300" indent="0">
              <a:buNone/>
            </a:pP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 marL="114300" indent="0">
              <a:buNone/>
            </a:pP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Basics_Supercomputing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$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git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pull</a:t>
            </a:r>
          </a:p>
          <a:p>
            <a:pPr marL="114300" indent="0">
              <a:buNone/>
            </a:pP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114300" indent="0">
              <a:buNone/>
            </a:pP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Basics_Supercomputing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$ cd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2017_July/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Day_Two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/[09]_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htc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65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(solution)</a:t>
            </a:r>
            <a:br>
              <a:rPr lang="en-US" dirty="0" smtClean="0"/>
            </a:br>
            <a:r>
              <a:rPr lang="en-US" sz="2400" dirty="0" smtClean="0"/>
              <a:t>CURC </a:t>
            </a:r>
            <a:r>
              <a:rPr lang="en-US" sz="2400" dirty="0" err="1" smtClean="0"/>
              <a:t>loadbalancer</a:t>
            </a:r>
            <a:r>
              <a:rPr lang="en-US" sz="2400" dirty="0" smtClean="0"/>
              <a:t> with </a:t>
            </a:r>
            <a:r>
              <a:rPr lang="en-US" sz="2400" dirty="0" err="1" smtClean="0"/>
              <a:t>Slurm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4688490"/>
          </a:xfrm>
        </p:spPr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#!/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bin/bash</a:t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#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SBATCH --job-name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htc-exercise2-lb</a:t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#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SBATCH --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ntasks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10</a:t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#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SBATCH --output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htc-exercise2-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%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j.out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#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SBATCH --time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00:02:00</a:t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module purge</a:t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module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load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python intel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impi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loadbalance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</a:t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for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input in data/input_{0..9}.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csv</a:t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do</a:t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output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="${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SLURM_JOB_ID}-$(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basename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${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input%.csv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}).out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"</a:t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 echo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"python matrix-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multiply.py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${input} &gt;${output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}"</a:t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done</a:t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lb_cmd_file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-${SLURM_JOB_ID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}</a:t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time (</a:t>
            </a:r>
          </a:p>
          <a:p>
            <a:pPr marL="11430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mpirun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lb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lb_cmd_file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-${SLURM_JOB_ID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pPr marL="11430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cat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htc-exercise2-${SLURM_JOB_ID}-*.out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\</a:t>
            </a:r>
          </a:p>
          <a:p>
            <a:pPr marL="11430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&gt;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htc-exercise2-${SLURM_JOB_ID}.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out</a:t>
            </a:r>
          </a:p>
          <a:p>
            <a:pPr marL="11430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rm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htc-exercise2-${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SLURM_JOB_ID}-*.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out</a:t>
            </a:r>
          </a:p>
          <a:p>
            <a:pPr marL="114300" indent="0"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60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(solution)</a:t>
            </a:r>
            <a:br>
              <a:rPr lang="en-US" dirty="0" smtClean="0"/>
            </a:br>
            <a:r>
              <a:rPr lang="en-US" sz="2400" dirty="0" smtClean="0"/>
              <a:t>CURC </a:t>
            </a:r>
            <a:r>
              <a:rPr lang="en-US" sz="2400" dirty="0" err="1" smtClean="0"/>
              <a:t>loadbalancer</a:t>
            </a:r>
            <a:r>
              <a:rPr lang="en-US" sz="2400" dirty="0" smtClean="0"/>
              <a:t> with </a:t>
            </a:r>
            <a:r>
              <a:rPr lang="en-US" sz="2400" dirty="0" err="1" smtClean="0"/>
              <a:t>Slurm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334718"/>
            <a:ext cx="8191533" cy="277692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$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sbatch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--reservation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parallelD2 \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&gt; solutions/exercise2.sh</a:t>
            </a:r>
          </a:p>
          <a:p>
            <a:pPr marL="114300" indent="0">
              <a:buNone/>
            </a:pP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$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sbatch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--reservation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parallelD2 \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&gt; --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ntasks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5 \</a:t>
            </a:r>
          </a:p>
          <a:p>
            <a:pPr marL="114300" indent="0"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&gt; solutions/exercise2.sh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CURC </a:t>
            </a:r>
            <a:r>
              <a:rPr lang="en-US" dirty="0" err="1" smtClean="0"/>
              <a:t>loadbalancer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Benefit from low-overhead </a:t>
            </a:r>
            <a:r>
              <a:rPr lang="en-US" dirty="0" err="1" smtClean="0"/>
              <a:t>mpi</a:t>
            </a:r>
            <a:r>
              <a:rPr lang="en-US" dirty="0" smtClean="0"/>
              <a:t> task scheduling with no knowledge of </a:t>
            </a:r>
            <a:r>
              <a:rPr lang="en-US" dirty="0" err="1" smtClean="0"/>
              <a:t>mpi</a:t>
            </a:r>
            <a:r>
              <a:rPr lang="en-US" dirty="0" smtClean="0"/>
              <a:t> required</a:t>
            </a:r>
            <a:endParaRPr lang="en-US" dirty="0"/>
          </a:p>
          <a:p>
            <a:pPr fontAlgn="base"/>
            <a:r>
              <a:rPr lang="en-US" dirty="0"/>
              <a:t>Saves time by reducing scheduling overhead</a:t>
            </a:r>
          </a:p>
          <a:p>
            <a:pPr fontAlgn="base"/>
            <a:r>
              <a:rPr lang="en-US" dirty="0"/>
              <a:t>Runs on multiple nodes</a:t>
            </a:r>
          </a:p>
          <a:p>
            <a:pPr fontAlgn="base"/>
            <a:r>
              <a:rPr lang="en-US" dirty="0"/>
              <a:t>Input file can be created in your favorite language</a:t>
            </a:r>
          </a:p>
          <a:p>
            <a:pPr fontAlgn="base"/>
            <a:r>
              <a:rPr lang="en-US" dirty="0"/>
              <a:t>Non-standard (but it is on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lvl="1" fontAlgn="base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github.com/ResearchComputing/lb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08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Bash scripting</a:t>
            </a:r>
          </a:p>
          <a:p>
            <a:pPr lvl="1"/>
            <a:r>
              <a:rPr lang="en-US" u="sng" dirty="0">
                <a:latin typeface="Helvetica Neue" charset="0"/>
                <a:ea typeface="Helvetica Neue" charset="0"/>
                <a:cs typeface="Helvetica Neue" charset="0"/>
                <a:hlinkClick r:id="rId2"/>
              </a:rPr>
              <a:t>https://</a:t>
            </a:r>
            <a:r>
              <a:rPr lang="en-US" u="sng" dirty="0" smtClean="0">
                <a:latin typeface="Helvetica Neue" charset="0"/>
                <a:ea typeface="Helvetica Neue" charset="0"/>
                <a:cs typeface="Helvetica Neue" charset="0"/>
                <a:hlinkClick r:id="rId2"/>
              </a:rPr>
              <a:t>www.rc.colorado.edu/blog/reducejanuswaittimes</a:t>
            </a:r>
            <a:endParaRPr lang="en-US" u="sng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Slurm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arrays</a:t>
            </a:r>
          </a:p>
          <a:p>
            <a:pPr lvl="1"/>
            <a:r>
              <a:rPr lang="en-US" dirty="0">
                <a:latin typeface="Helvetica Neue" charset="0"/>
                <a:ea typeface="Helvetica Neue" charset="0"/>
                <a:cs typeface="Helvetica Neue" charset="0"/>
                <a:hlinkClick r:id="rId3"/>
              </a:rPr>
              <a:t>https://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  <a:hlinkClick r:id="rId3"/>
              </a:rPr>
              <a:t>slurm.schedmd.com/job_array.html</a:t>
            </a: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CURC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loadbalancer</a:t>
            </a: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lvl="1"/>
            <a:r>
              <a:rPr lang="en-US" u="sng" dirty="0">
                <a:latin typeface="Helvetica Neue" charset="0"/>
                <a:ea typeface="Helvetica Neue" charset="0"/>
                <a:cs typeface="Helvetica Neue" charset="0"/>
                <a:hlinkClick r:id="rId4"/>
              </a:rPr>
              <a:t>https://</a:t>
            </a:r>
            <a:r>
              <a:rPr lang="en-US" u="sng" dirty="0" smtClean="0">
                <a:latin typeface="Helvetica Neue" charset="0"/>
                <a:ea typeface="Helvetica Neue" charset="0"/>
                <a:cs typeface="Helvetica Neue" charset="0"/>
                <a:hlinkClick r:id="rId4"/>
              </a:rPr>
              <a:t>github.com/ResearchComputing/lb</a:t>
            </a:r>
          </a:p>
          <a:p>
            <a:pPr lvl="1"/>
            <a:r>
              <a:rPr lang="en-US" u="sng" dirty="0" smtClean="0">
                <a:latin typeface="Helvetica Neue" charset="0"/>
                <a:ea typeface="Helvetica Neue" charset="0"/>
                <a:cs typeface="Helvetica Neue" charset="0"/>
                <a:hlinkClick r:id="rId4"/>
              </a:rPr>
              <a:t>https</a:t>
            </a:r>
            <a:r>
              <a:rPr lang="en-US" u="sng" dirty="0">
                <a:latin typeface="Helvetica Neue" charset="0"/>
                <a:ea typeface="Helvetica Neue" charset="0"/>
                <a:cs typeface="Helvetica Neue" charset="0"/>
                <a:hlinkClick r:id="rId4"/>
              </a:rPr>
              <a:t>://</a:t>
            </a:r>
            <a:r>
              <a:rPr lang="en-US" u="sng" dirty="0" smtClean="0">
                <a:latin typeface="Helvetica Neue" charset="0"/>
                <a:ea typeface="Helvetica Neue" charset="0"/>
                <a:cs typeface="Helvetica Neue" charset="0"/>
                <a:hlinkClick r:id="rId4"/>
              </a:rPr>
              <a:t>www.rc.colorado.edu/support/examples-and-tutorials/load-balancer.html</a:t>
            </a:r>
            <a:endParaRPr lang="en-US" u="sng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31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</a:t>
            </a:r>
            <a:r>
              <a:rPr lang="en-US" dirty="0" smtClean="0">
                <a:hlinkClick r:id="rId3"/>
              </a:rPr>
              <a:t>rc-help@colorado.edu</a:t>
            </a:r>
            <a:endParaRPr lang="en-US" dirty="0"/>
          </a:p>
          <a:p>
            <a:r>
              <a:rPr lang="en-US" dirty="0" smtClean="0"/>
              <a:t>Survey: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tinyurl.com/curc-survey16</a:t>
            </a:r>
            <a:endParaRPr lang="en-US" dirty="0" smtClean="0"/>
          </a:p>
          <a:p>
            <a:r>
              <a:rPr lang="en-US" dirty="0" smtClean="0"/>
              <a:t>Speaker</a:t>
            </a:r>
            <a:r>
              <a:rPr lang="en-US" dirty="0"/>
              <a:t>: </a:t>
            </a:r>
            <a:r>
              <a:rPr lang="en-US" dirty="0" smtClean="0"/>
              <a:t>Jonathon Anderson</a:t>
            </a:r>
            <a:endParaRPr lang="en-US" dirty="0"/>
          </a:p>
          <a:p>
            <a:r>
              <a:rPr lang="en-US" dirty="0" smtClean="0"/>
              <a:t>Title</a:t>
            </a:r>
            <a:r>
              <a:rPr lang="en-US" dirty="0"/>
              <a:t>: </a:t>
            </a:r>
            <a:r>
              <a:rPr lang="en-US" dirty="0" smtClean="0"/>
              <a:t>Efficient Submission of Serial Jobs July </a:t>
            </a:r>
            <a:r>
              <a:rPr lang="en-US" dirty="0"/>
              <a:t>2017 BSW</a:t>
            </a:r>
          </a:p>
          <a:p>
            <a:r>
              <a:rPr lang="en-US" dirty="0" smtClean="0"/>
              <a:t>Slides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github.com/ResearchComputing/Basics_Supercomputing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AACC-F82F-BF4F-B0F1-61A165586382}" type="datetime1">
              <a:rPr lang="en-US" smtClean="0"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5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HPC vs HTC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46138"/>
            <a:ext cx="7577528" cy="568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8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gJ8CANZldvmQv3V-VHfNahoRsS5eJMPMdP5CiJBZqF9pwVt_jT8Zv-3gLoph5J-Tolq_dyoMaTJbOPYkmCnwtxvmsikXKtdyWO7LIME9CIUCsPydzsFGr0FohGU8wdrGfE-tkwJ4u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84" y="3420925"/>
            <a:ext cx="28575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lh3.googleusercontent.com/vpYezliW5fMvzUxvut-Tw-zYna-DWZRF160Xc6G7b0L76U6Db2goME_CTcENfdU-8qMiL6It9z4-DWYB8M6ctIifPPqLaMPSu6nKBW3g9Muv7spOgZYPgscdV8yFNtKCxI9xRwvT4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078" y="1085222"/>
            <a:ext cx="28956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ONDJaiEdap6zuOhJMSZEAOJVCxIQ8fo9qnL95q0tgDhNjnTFA51MNMhlFGvzqnxm8eqf4A1NQEVaBW7hyzvvid7gF3_Bz_mqM-MmMRmyM9Y_4dU-R-xok28xhPXYb5fFSnzOqqRzk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920" y="1367735"/>
            <a:ext cx="2328687" cy="213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64269" y="4534607"/>
            <a:ext cx="4299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CURC </a:t>
            </a:r>
            <a:r>
              <a:rPr lang="en-US" sz="3600" dirty="0" err="1" smtClean="0">
                <a:latin typeface="Helvetica Neue" charset="0"/>
                <a:ea typeface="Helvetica Neue" charset="0"/>
                <a:cs typeface="Helvetica Neue" charset="0"/>
              </a:rPr>
              <a:t>loadbalancer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7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5.googleusercontent.com/ONDJaiEdap6zuOhJMSZEAOJVCxIQ8fo9qnL95q0tgDhNjnTFA51MNMhlFGvzqnxm8eqf4A1NQEVaBW7hyzvvid7gF3_Bz_mqM-MmMRmyM9Y_4dU-R-xok28xhPXYb5fFSnzOqqRz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920" y="1367735"/>
            <a:ext cx="2328687" cy="213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64269" y="4534607"/>
            <a:ext cx="4299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CURC </a:t>
            </a:r>
            <a:r>
              <a:rPr lang="en-US" sz="3600" dirty="0" err="1" smtClean="0">
                <a:latin typeface="Helvetica Neue" charset="0"/>
                <a:ea typeface="Helvetica Neue" charset="0"/>
                <a:cs typeface="Helvetica Neue" charset="0"/>
              </a:rPr>
              <a:t>loadbalancer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6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job with one serial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0"/>
            <a:ext cx="8039133" cy="2731957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#!/bin/bash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module purge</a:t>
            </a:r>
          </a:p>
          <a:p>
            <a:pPr marL="114300" indent="0"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module load python</a:t>
            </a:r>
          </a:p>
          <a:p>
            <a:pPr marL="11430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time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python matrix-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multiply.py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\</a:t>
            </a:r>
          </a:p>
          <a:p>
            <a:pPr marL="11430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data/input_0.csv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5485683"/>
            <a:ext cx="8191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Font typeface="Arial" pitchFamily="34" charset="0"/>
              <a:buNone/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  <a:hlinkClick r:id="rId3"/>
              </a:rPr>
              <a:t>https://github.com/ResearchComputing/Parallelization_Workshop/blob/master/Day2-HTC/examples/bash-single-task.sh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1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job with multiple </a:t>
            </a:r>
            <a:r>
              <a:rPr lang="en-US" dirty="0" smtClean="0"/>
              <a:t>tasks</a:t>
            </a:r>
            <a:br>
              <a:rPr lang="en-US" dirty="0" smtClean="0"/>
            </a:br>
            <a:r>
              <a:rPr lang="en-US" sz="2400" dirty="0" smtClean="0"/>
              <a:t>Serial scripts run in sequence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055757"/>
            <a:ext cx="8191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#!/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bin/bash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module purge</a:t>
            </a: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module load python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time (</a:t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    for input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data/input_{0..9}.csv</a:t>
            </a: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  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do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       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python matrix-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multiply.py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${input}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   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done</a:t>
            </a: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556198"/>
            <a:ext cx="8191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  <a:hlinkClick r:id="rId3"/>
              </a:rPr>
              <a:t>https://github.com/ResearchComputing/Parallelization_Workshop/blob/master/Day2-HTC/examples/bash-multiple-tasks.sh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1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Slurm</a:t>
            </a:r>
            <a:r>
              <a:rPr lang="en-US" dirty="0" smtClean="0"/>
              <a:t> job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Submit multiple sub-jobs from a single job script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Array indices specified by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--array</a:t>
            </a: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For example,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--array 0-9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Array index is available as</a:t>
            </a:r>
          </a:p>
          <a:p>
            <a:pPr lvl="1"/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$SLURM_ARRAY_TASK_ID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(in the job)</a:t>
            </a:r>
          </a:p>
          <a:p>
            <a:pPr lvl="1"/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%a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(in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--output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Master job id is available as</a:t>
            </a:r>
          </a:p>
          <a:p>
            <a:pPr lvl="1"/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$SLURM_ARRAY_JOB_ID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(in the job)</a:t>
            </a:r>
          </a:p>
          <a:p>
            <a:pPr lvl="1"/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%A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(in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--output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)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0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Slurm</a:t>
            </a:r>
            <a:r>
              <a:rPr lang="en-US" dirty="0" smtClean="0"/>
              <a:t> job arrays</a:t>
            </a:r>
            <a:br>
              <a:rPr lang="en-US" dirty="0" smtClean="0"/>
            </a:br>
            <a:r>
              <a:rPr lang="en-US" sz="2400" dirty="0" smtClean="0"/>
              <a:t>Example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89747"/>
            <a:ext cx="8372008" cy="258205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#!/bin/bash</a:t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#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SBATCH --array 0-9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#SBATCH --output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slurm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-array-%A.%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a.out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echo "Master job id: ${SLURM_ARRAY_JOB_ID}"</a:t>
            </a:r>
          </a:p>
          <a:p>
            <a:pPr marL="114300" indent="0"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echo "Array index: ${SLURM_ARRAY_TASK_ID}"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58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_computing2_red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_computing2_red" id="{38D184ED-162F-0640-BC91-9BF4D1607B31}" vid="{6DFA47C5-62F8-2845-B0F8-AD7CEEA2C0DF}"/>
    </a:ext>
  </a:extLst>
</a:theme>
</file>

<file path=ppt/theme/theme2.xml><?xml version="1.0" encoding="utf-8"?>
<a:theme xmlns:a="http://schemas.openxmlformats.org/drawingml/2006/main" name="1_rc_computing2_red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_computing2_red" id="{38D184ED-162F-0640-BC91-9BF4D1607B31}" vid="{6DFA47C5-62F8-2845-B0F8-AD7CEEA2C0DF}"/>
    </a:ext>
  </a:extLst>
</a:theme>
</file>

<file path=ppt/theme/theme3.xml><?xml version="1.0" encoding="utf-8"?>
<a:theme xmlns:a="http://schemas.openxmlformats.org/drawingml/2006/main" name="rc_theme_new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_theme_new" id="{299CF24B-FAA3-AB4D-9305-76A0FF170DD5}" vid="{19065083-DBC7-734A-8549-F25E43AEB0FA}"/>
    </a:ext>
  </a:extLst>
</a:theme>
</file>

<file path=ppt/theme/theme4.xml><?xml version="1.0" encoding="utf-8"?>
<a:theme xmlns:a="http://schemas.openxmlformats.org/drawingml/2006/main" name="1_rc_theme_new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_theme_new" id="{299CF24B-FAA3-AB4D-9305-76A0FF170DD5}" vid="{19065083-DBC7-734A-8549-F25E43AEB0F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11259</TotalTime>
  <Words>769</Words>
  <Application>Microsoft Macintosh PowerPoint</Application>
  <PresentationFormat>On-screen Show (4:3)</PresentationFormat>
  <Paragraphs>162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Helvetica Neue</vt:lpstr>
      <vt:lpstr>Menlo</vt:lpstr>
      <vt:lpstr>Arial</vt:lpstr>
      <vt:lpstr>rc_computing2_red</vt:lpstr>
      <vt:lpstr>1_rc_computing2_red</vt:lpstr>
      <vt:lpstr>rc_theme_new</vt:lpstr>
      <vt:lpstr>1_rc_theme_new</vt:lpstr>
      <vt:lpstr>Efficient Submission of Serial Jobs</vt:lpstr>
      <vt:lpstr>Materials Cloning or pulling the repository</vt:lpstr>
      <vt:lpstr>HPC vs HTC</vt:lpstr>
      <vt:lpstr>PowerPoint Presentation</vt:lpstr>
      <vt:lpstr>PowerPoint Presentation</vt:lpstr>
      <vt:lpstr>Batch job with one serial task</vt:lpstr>
      <vt:lpstr>Batch job with multiple tasks Serial scripts run in sequence</vt:lpstr>
      <vt:lpstr>Slurm job arrays</vt:lpstr>
      <vt:lpstr>Slurm job arrays Example</vt:lpstr>
      <vt:lpstr>Exercise 1 Slurm job arrays</vt:lpstr>
      <vt:lpstr>Exercise 1 (solution) Slurm job arrays</vt:lpstr>
      <vt:lpstr>Exercise 1 (solution) Slurm job arrays</vt:lpstr>
      <vt:lpstr>Slurm job arrays summary</vt:lpstr>
      <vt:lpstr>CURC loadbalancer</vt:lpstr>
      <vt:lpstr>CURC loadbalancer Input file format</vt:lpstr>
      <vt:lpstr>CURC loadbalancer Input file format</vt:lpstr>
      <vt:lpstr>CURC loadbalancer Input file format</vt:lpstr>
      <vt:lpstr>CURC loadbalancer Execution</vt:lpstr>
      <vt:lpstr>Exercise 2 CURC loadbalancer with Slurm</vt:lpstr>
      <vt:lpstr>Exercise 2 (solution) CURC loadbalancer with Slurm</vt:lpstr>
      <vt:lpstr>Exercise 2 (solution) CURC loadbalancer with Slurm</vt:lpstr>
      <vt:lpstr>CURC loadbalancer summary</vt:lpstr>
      <vt:lpstr>References</vt:lpstr>
      <vt:lpstr>Questions?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Computing Toolbox - Matlab</dc:title>
  <dc:creator>Shelley Knuth</dc:creator>
  <cp:lastModifiedBy>Jonathon A Anderson</cp:lastModifiedBy>
  <cp:revision>127</cp:revision>
  <cp:lastPrinted>2017-05-16T17:03:00Z</cp:lastPrinted>
  <dcterms:created xsi:type="dcterms:W3CDTF">2017-05-02T23:47:19Z</dcterms:created>
  <dcterms:modified xsi:type="dcterms:W3CDTF">2017-07-20T19:32:23Z</dcterms:modified>
</cp:coreProperties>
</file>