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9"/>
  </p:notesMasterIdLst>
  <p:handoutMasterIdLst>
    <p:handoutMasterId r:id="rId30"/>
  </p:handoutMasterIdLst>
  <p:sldIdLst>
    <p:sldId id="312" r:id="rId2"/>
    <p:sldId id="295" r:id="rId3"/>
    <p:sldId id="292" r:id="rId4"/>
    <p:sldId id="284" r:id="rId5"/>
    <p:sldId id="269" r:id="rId6"/>
    <p:sldId id="303" r:id="rId7"/>
    <p:sldId id="294" r:id="rId8"/>
    <p:sldId id="304" r:id="rId9"/>
    <p:sldId id="305" r:id="rId10"/>
    <p:sldId id="290" r:id="rId11"/>
    <p:sldId id="306" r:id="rId12"/>
    <p:sldId id="310" r:id="rId13"/>
    <p:sldId id="307" r:id="rId14"/>
    <p:sldId id="308" r:id="rId15"/>
    <p:sldId id="309" r:id="rId16"/>
    <p:sldId id="288" r:id="rId17"/>
    <p:sldId id="289" r:id="rId18"/>
    <p:sldId id="297" r:id="rId19"/>
    <p:sldId id="299" r:id="rId20"/>
    <p:sldId id="301" r:id="rId21"/>
    <p:sldId id="317" r:id="rId22"/>
    <p:sldId id="318" r:id="rId23"/>
    <p:sldId id="319" r:id="rId24"/>
    <p:sldId id="320" r:id="rId25"/>
    <p:sldId id="316" r:id="rId26"/>
    <p:sldId id="287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1"/>
    <p:restoredTop sz="92543"/>
  </p:normalViewPr>
  <p:slideViewPr>
    <p:cSldViewPr snapToGrid="0" snapToObjects="1">
      <p:cViewPr varScale="1">
        <p:scale>
          <a:sx n="121" d="100"/>
          <a:sy n="121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E0DE-FB6D-A44C-A23A-E2BCA235FD7A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1219-7A77-144E-AFA3-CA4C4A57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0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3853-5987-DF4B-9DFB-1B52DF4CD897}" type="datetimeFigureOut">
              <a:rPr lang="en-US" smtClean="0"/>
              <a:t>7/18/17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2EEAC-08CB-F64B-897F-2BA6939C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8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F3B75-5273-7B41-AD29-8C6C6FD995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35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014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099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45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7643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17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721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2EEAC-08CB-F64B-897F-2BA6939C3A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802CB-EBAD-7649-852E-EC3211153E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679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178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6925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1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1261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222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F9-8CF3-C64E-A6C7-4A9516DE74A4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CC1E-BB2D-8640-BFAA-F2649732F171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04B-D1A6-6E47-8FFF-8EA857FCC20A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1A55-4567-5344-AFE7-53A24335CB90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71634" y="6495368"/>
            <a:ext cx="41663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2CD2-B4A4-514B-9679-D84510193A8C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15B16-9C0F-6845-BED0-00A6C9678626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B900-982B-9B46-B2DD-6BAACBEC0B1C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C284-298F-C741-A57D-0B2637C22505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8876-CC87-7D41-96C2-22D13143719E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910D2-8592-D246-84D8-4F0DFE6AF989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3C92-F12E-A645-9195-72D828A1E4CC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How to Use a Supercomputer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6FE751DF-67BA-6F4C-8258-CF63A9C81540}" type="datetime1">
              <a:rPr lang="en-US" smtClean="0"/>
              <a:t>7/18/17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628239" y="6495368"/>
            <a:ext cx="5099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C03C4FAC-57D0-A544-B142-C1BC96C11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lley.knuth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Basics_Supercomput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rc-help@colorado.edu" TargetMode="External"/><Relationship Id="rId4" Type="http://schemas.openxmlformats.org/officeDocument/2006/relationships/hyperlink" Target="http://tinyurl.com/curc-survey16" TargetMode="External"/><Relationship Id="rId5" Type="http://schemas.openxmlformats.org/officeDocument/2006/relationships/hyperlink" Target="https://github.com/ResearchComputing/Basics_Supercomput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100"/>
            <a:ext cx="7955280" cy="2593975"/>
          </a:xfrm>
        </p:spPr>
        <p:txBody>
          <a:bodyPr/>
          <a:lstStyle/>
          <a:p>
            <a:pPr algn="ctr"/>
            <a:r>
              <a:rPr lang="en-US" dirty="0" smtClean="0"/>
              <a:t>What is this </a:t>
            </a:r>
            <a:r>
              <a:rPr lang="en-US" smtClean="0"/>
              <a:t>Parallel Computing Thing?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84CB25-7408-6D4A-8E7F-8E9BE9DF036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3398520"/>
            <a:ext cx="7955280" cy="28036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/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r>
              <a:rPr lang="en-US" dirty="0" smtClean="0"/>
              <a:t>	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github.com/ResearchComputing/Basics_Supercomputing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concept is that </a:t>
            </a: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all processors can access all memory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available </a:t>
            </a: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endParaRPr lang="en-US" sz="28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processors can perform tasks on their own but share the same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64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Shared-memory 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825999" y="2093686"/>
            <a:ext cx="4254427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data sharing is fast and uniform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 adding more processors can cause performance issues when accessing the same shared memory resource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1549547"/>
            <a:ext cx="4356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18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dirty="0" smtClean="0"/>
              <a:t>Distributed Memory Parallel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we have two tables with one person at each table doing the puzzle</a:t>
            </a:r>
          </a:p>
          <a:p>
            <a:pPr lvl="1"/>
            <a:r>
              <a:rPr lang="en-US" dirty="0" smtClean="0"/>
              <a:t>We split the puzzle equally between tables</a:t>
            </a:r>
          </a:p>
          <a:p>
            <a:pPr lvl="1"/>
            <a:r>
              <a:rPr lang="en-US" dirty="0" smtClean="0"/>
              <a:t>Each person works completely independently</a:t>
            </a:r>
          </a:p>
          <a:p>
            <a:pPr lvl="1"/>
            <a:r>
              <a:rPr lang="en-US" dirty="0" smtClean="0"/>
              <a:t>But to communicate costs more</a:t>
            </a:r>
          </a:p>
          <a:p>
            <a:pPr lvl="2"/>
            <a:r>
              <a:rPr lang="en-US" dirty="0" smtClean="0"/>
              <a:t>How do you work out connecting the puzzle?</a:t>
            </a:r>
          </a:p>
          <a:p>
            <a:pPr lvl="1"/>
            <a:r>
              <a:rPr lang="en-US" dirty="0" smtClean="0"/>
              <a:t>Can you really divide up the puzzle evenly?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8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5191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Distributed memory requires a communication network to connect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Processors have own memory and don’t map globally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2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-memory </a:t>
            </a:r>
            <a:r>
              <a:rPr lang="en-US" sz="4600" b="0" i="0" u="none" strike="noStrike" cap="none" baseline="0" dirty="0"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Programmers explicitly define how processors access other processor’s memory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Advantage:  scalable memory</a:t>
            </a: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Disadvantage: need to know parallel programming!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566761"/>
            <a:ext cx="5367249" cy="2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7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dirty="0" smtClean="0">
                <a:ea typeface="Helvetica Neue"/>
                <a:cs typeface="Helvetica Neue"/>
                <a:sym typeface="Helvetica Neue"/>
              </a:rPr>
              <a:t>Distributed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-Shared Memory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557749" y="1341324"/>
            <a:ext cx="3416226" cy="946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Most large and fast computers now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sz="28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Shared memory machines connected to other shared memory machines</a:t>
            </a:r>
          </a:p>
          <a:p>
            <a:pPr lvl="0">
              <a:buSzPct val="25000"/>
            </a:pPr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083316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parallel_comp</a:t>
            </a:r>
            <a:r>
              <a:rPr lang="en-US" sz="1600" dirty="0"/>
              <a:t>/#</a:t>
            </a:r>
            <a:r>
              <a:rPr lang="en-US" sz="1600" dirty="0" err="1"/>
              <a:t>ModelsShared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58"/>
            <a:ext cx="5557749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359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Programming to</a:t>
            </a:r>
            <a:r>
              <a:rPr lang="en-US" sz="4600" b="0" i="0" u="none" strike="noStrike" cap="none" dirty="0" smtClean="0">
                <a:latin typeface="Helvetica Neue"/>
                <a:ea typeface="Helvetica Neue"/>
                <a:cs typeface="Helvetica Neue"/>
                <a:sym typeface="Helvetica Neue"/>
              </a:rPr>
              <a:t> Use 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Parallelism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Parallelism across </a:t>
            </a:r>
            <a:r>
              <a:rPr lang="en-US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processors/threads </a:t>
            </a:r>
            <a:r>
              <a:rPr lang="en-US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- </a:t>
            </a:r>
            <a:r>
              <a:rPr lang="en-US" dirty="0" err="1">
                <a:solidFill>
                  <a:srgbClr val="FF0000"/>
                </a:solidFill>
                <a:ea typeface="Helvetica Neue"/>
                <a:cs typeface="Helvetica Neue"/>
                <a:sym typeface="Helvetica Neue"/>
              </a:rPr>
              <a:t>OpenMP</a:t>
            </a:r>
            <a:endParaRPr lang="en-US" dirty="0">
              <a:solidFill>
                <a:srgbClr val="FF0000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dirty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800" b="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Parallelism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across multiple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2800" b="0" i="0" u="none" strike="noStrike" cap="none" baseline="0" dirty="0" smtClean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2800" b="0" i="0" u="none" strike="noStrike" cap="none" baseline="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9125" y="2360766"/>
            <a:ext cx="2661302" cy="141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1053" y="1417637"/>
            <a:ext cx="2876584" cy="1125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4875503" y="3881534"/>
            <a:ext cx="1716311" cy="1811933"/>
            <a:chOff x="687441" y="4189998"/>
            <a:chExt cx="1716311" cy="1811933"/>
          </a:xfrm>
        </p:grpSpPr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7441" y="4189998"/>
              <a:ext cx="1716311" cy="171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Shape 118"/>
            <p:cNvSpPr txBox="1"/>
            <p:nvPr/>
          </p:nvSpPr>
          <p:spPr>
            <a:xfrm>
              <a:off x="687441" y="5755710"/>
              <a:ext cx="1043875" cy="24622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www.scan.co.uk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2227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600200"/>
            <a:ext cx="8191532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An application programming interface (API) for parallel programming on 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multiprocessors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shared memory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through compiler directives embedded in Fortran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C, or C</a:t>
            </a: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++ code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Directs multi-threaded, shared memory parallelism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do a lot with only a handful of commands</a:t>
            </a:r>
          </a:p>
          <a:p>
            <a:pPr marL="342900" marR="0" lvl="0" indent="-228600" algn="l" rtl="0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Intended to be easy to use</a:t>
            </a:r>
          </a:p>
          <a:p>
            <a:pPr lvl="1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</p:spTree>
    <p:extLst>
      <p:ext uri="{BB962C8B-B14F-4D97-AF65-F5344CB8AC3E}">
        <p14:creationId xmlns:p14="http://schemas.microsoft.com/office/powerpoint/2010/main" val="3964263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 – Fork/Join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62494"/>
            <a:ext cx="8559799" cy="468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programs start with a single thread (master)</a:t>
            </a:r>
            <a:endParaRPr lang="en-US" sz="24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Master creates a team of parallel “worker” threads (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FORK)</a:t>
            </a:r>
            <a:endParaRPr lang="en-US" sz="2600" b="0" i="0" u="none" strike="noStrike" cap="none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Statements in block are executed in parallel by every thread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At end, all threads synchronize and join master thread</a:t>
            </a: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</a:t>
            </a:r>
            <a:endParaRPr lang="en-US" sz="260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openMP</a:t>
            </a:r>
            <a:r>
              <a:rPr lang="en-US" sz="1600" dirty="0"/>
              <a:t>/#Introduction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29" y="3865901"/>
            <a:ext cx="6667500" cy="18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09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8"/>
            <a:ext cx="8191532" cy="4792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 is a library specification for message passing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Based on consensus of many organizations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="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Provides</a:t>
            </a:r>
            <a:r>
              <a:rPr lang="en-US" b="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widely used standard for writing message passing programs</a:t>
            </a:r>
            <a:endParaRPr lang="en-US" b="0" i="0" u="none" strike="noStrike" cap="none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Operates on a distributed model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Exchange data through communication between tasks – send and receive 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data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="0" i="0" u="none" strike="noStrike" cap="none" baseline="0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MPI</a:t>
            </a:r>
            <a:r>
              <a:rPr lang="en-US" sz="2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get complicated</a:t>
            </a:r>
          </a:p>
          <a:p>
            <a:pPr lv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Programmers must explicitly implement parallelism</a:t>
            </a: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using MPI constructs</a:t>
            </a: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9343" y="6041022"/>
            <a:ext cx="5620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computing.llnl.gov</a:t>
            </a:r>
            <a:r>
              <a:rPr lang="en-US" sz="1600" dirty="0"/>
              <a:t>/tutorials/</a:t>
            </a:r>
            <a:r>
              <a:rPr lang="en-US" sz="1600" dirty="0" err="1"/>
              <a:t>mpi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33214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Serial vs. Parallel processing</a:t>
            </a:r>
          </a:p>
          <a:p>
            <a:r>
              <a:rPr lang="en-US" sz="3200" dirty="0" smtClean="0"/>
              <a:t>Shared vs. Distributed Memory</a:t>
            </a:r>
          </a:p>
          <a:p>
            <a:r>
              <a:rPr lang="en-US" sz="3200" dirty="0" err="1" smtClean="0"/>
              <a:t>OpenMP</a:t>
            </a:r>
            <a:r>
              <a:rPr lang="en-US" sz="3200" dirty="0" smtClean="0"/>
              <a:t> vs. MPI</a:t>
            </a:r>
          </a:p>
          <a:p>
            <a:r>
              <a:rPr lang="en-US" sz="3200" dirty="0" err="1" smtClean="0"/>
              <a:t>Matlab</a:t>
            </a:r>
            <a:endParaRPr lang="en-US" sz="3200" dirty="0" smtClean="0"/>
          </a:p>
          <a:p>
            <a:r>
              <a:rPr lang="en-US" sz="3200" dirty="0" smtClean="0"/>
              <a:t>When to Parallel Program</a:t>
            </a:r>
          </a:p>
          <a:p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19153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0000"/>
              </a:buClr>
              <a:buSzPct val="25000"/>
              <a:buFont typeface="Helvetica Neue"/>
              <a:buNone/>
            </a:pP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MPI or </a:t>
            </a:r>
            <a:r>
              <a:rPr lang="en-US" sz="4600" b="0" i="0" u="none" strike="noStrike" cap="none" baseline="0" dirty="0" err="1" smtClean="0"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r>
              <a:rPr lang="en-US" sz="4600" b="0" i="0" u="none" strike="noStrike" cap="none" baseline="0" dirty="0" smtClean="0"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en-US" sz="4600" b="0" i="0" u="none" strike="noStrike" cap="none" baseline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199" y="1417639"/>
            <a:ext cx="8191532" cy="43699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600" i="0" u="none" strike="noStrike" cap="none" baseline="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OpenMP</a:t>
            </a:r>
            <a:endParaRPr lang="en-US" sz="2600" i="0" u="none" strike="noStrike" cap="none" baseline="0" dirty="0" smtClean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Don’t understand parallel programming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Only need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to run on one node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Just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want to speed up application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400" i="0" u="none" strike="noStrike" cap="none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Program</a:t>
            </a: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is not complicated</a:t>
            </a: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endParaRPr lang="en-US" baseline="0" dirty="0" smtClean="0">
              <a:solidFill>
                <a:schemeClr val="dk1"/>
              </a:solidFill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MPI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i="0" u="none" strike="noStrike" cap="none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Multiple nodes</a:t>
            </a:r>
          </a:p>
          <a:p>
            <a:pPr lvl="2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400" baseline="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Running</a:t>
            </a:r>
            <a:r>
              <a:rPr lang="en-US" sz="24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 out of memory and need to use more nodes</a:t>
            </a:r>
          </a:p>
          <a:p>
            <a:pPr lvl="1">
              <a:spcBef>
                <a:spcPts val="0"/>
              </a:spcBef>
              <a:buSzPct val="100000"/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ea typeface="Helvetica Neue"/>
                <a:cs typeface="Helvetica Neue"/>
                <a:sym typeface="Helvetica Neue"/>
              </a:rPr>
              <a:t>Can use MPI on shared memory</a:t>
            </a:r>
          </a:p>
          <a:p>
            <a:pPr marL="342900" marR="0" lvl="0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2600" b="0" i="0" u="none" strike="noStrike" cap="none" baseline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sldNum" idx="4294967295"/>
          </p:nvPr>
        </p:nvSpPr>
        <p:spPr>
          <a:xfrm>
            <a:off x="7619999" y="6477423"/>
            <a:ext cx="433230" cy="312889"/>
          </a:xfrm>
          <a:prstGeom prst="bracketPair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9E9C97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 baseline="0">
              <a:solidFill>
                <a:srgbClr val="9E9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2343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Matlab</a:t>
            </a:r>
            <a:r>
              <a:rPr lang="en-US" dirty="0" smtClean="0"/>
              <a:t> in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1182"/>
            <a:ext cx="3607178" cy="1807334"/>
          </a:xfrm>
        </p:spPr>
        <p:txBody>
          <a:bodyPr>
            <a:normAutofit/>
          </a:bodyPr>
          <a:lstStyle/>
          <a:p>
            <a:r>
              <a:rPr lang="en-US" b="1" smtClean="0"/>
              <a:t>Workers</a:t>
            </a:r>
            <a:r>
              <a:rPr lang="en-US" b="1" dirty="0" smtClean="0"/>
              <a:t>:</a:t>
            </a:r>
            <a:r>
              <a:rPr lang="en-US" dirty="0" smtClean="0"/>
              <a:t>  copies of the original client created to assist in computation</a:t>
            </a:r>
            <a:endParaRPr lang="en-US" b="1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23" y="2133601"/>
            <a:ext cx="3949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Computing Toolbox (PCT)</a:t>
            </a:r>
            <a:endParaRPr lang="en-US">
              <a:sym typeface="Helvetica Neue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idx="1"/>
          </p:nvPr>
        </p:nvSpPr>
        <p:spPr>
          <a:xfrm>
            <a:off x="457199" y="2176530"/>
            <a:ext cx="8191533" cy="4112160"/>
          </a:xfrm>
        </p:spPr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Additional toolbox as part of </a:t>
            </a:r>
            <a:r>
              <a:rPr lang="en-US" dirty="0" err="1" smtClean="0">
                <a:sym typeface="Helvetica Neue"/>
              </a:rPr>
              <a:t>Matlab</a:t>
            </a:r>
            <a:endParaRPr lang="en-US" dirty="0" smtClean="0">
              <a:sym typeface="Helvetica Neue"/>
            </a:endParaRP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Perform parallel computations on multicore computers, GPUs, and computer clusters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Many </a:t>
            </a:r>
            <a:r>
              <a:rPr lang="en-US" dirty="0" err="1" smtClean="0">
                <a:sym typeface="Helvetica Neue"/>
              </a:rPr>
              <a:t>Matlab</a:t>
            </a:r>
            <a:r>
              <a:rPr lang="en-US" dirty="0" smtClean="0">
                <a:sym typeface="Helvetica Neue"/>
              </a:rPr>
              <a:t> functions work in concert with the PCT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Simple to utilize with just the use of certain commands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22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1469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Parallel and Not Parallel</a:t>
            </a:r>
            <a:endParaRPr lang="en-US">
              <a:sym typeface="Helvetica Neue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23</a:t>
            </a:fld>
            <a:endParaRPr lang="en-US">
              <a:sym typeface="Helvetica Neue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57200" y="2148844"/>
            <a:ext cx="3607178" cy="3931919"/>
          </a:xfrm>
          <a:prstGeom prst="rect">
            <a:avLst/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Parallel: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i=1:10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x=x(i)+1;</a:t>
            </a:r>
          </a:p>
          <a:p>
            <a:pPr marL="0" marR="0" lvl="0" indent="0" algn="l" rtl="0">
              <a:spcBef>
                <a:spcPts val="2000"/>
              </a:spcBef>
              <a:buClr>
                <a:srgbClr val="6F6649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  <a:p>
            <a:pPr marL="342900" marR="0" lvl="0" indent="-190500" algn="l" rtl="0">
              <a:spcBef>
                <a:spcPts val="2000"/>
              </a:spcBef>
              <a:buClr>
                <a:srgbClr val="6F6649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38297" y="2148844"/>
            <a:ext cx="3607178" cy="3931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Parallel: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open 4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parfor i=1:10</a:t>
            </a:r>
          </a:p>
          <a:p>
            <a:pPr marL="0" indent="0">
              <a:buFont typeface="Arial" pitchFamily="34" charset="0"/>
              <a:buNone/>
            </a:pPr>
            <a:r>
              <a:rPr lang="en-US" b="1" smtClean="0"/>
              <a:t>      </a:t>
            </a:r>
            <a:r>
              <a:rPr lang="en-US" smtClean="0"/>
              <a:t>x=x(i)+1;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   end</a:t>
            </a:r>
          </a:p>
          <a:p>
            <a:pPr marL="0" indent="0">
              <a:buFont typeface="Arial" pitchFamily="34" charset="0"/>
              <a:buNone/>
            </a:pPr>
            <a:r>
              <a:rPr lang="en-US" smtClean="0"/>
              <a:t>matlabpool close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3401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parfor</a:t>
            </a:r>
            <a:endParaRPr lang="en-US">
              <a:sym typeface="Helvetica Neue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Helvetica Neue"/>
              </a:rPr>
              <a:t>Easy to use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Allows parallelism in terms of loops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When client reaches a </a:t>
            </a:r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loop iterations of loop are automatically divided up among workers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err="1" smtClean="0">
                <a:sym typeface="Helvetica Neue"/>
              </a:rPr>
              <a:t>Parfor</a:t>
            </a:r>
            <a:r>
              <a:rPr lang="en-US" dirty="0" smtClean="0">
                <a:sym typeface="Helvetica Neue"/>
              </a:rPr>
              <a:t> requires results be completely independent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r>
              <a:rPr lang="en-US" dirty="0" smtClean="0">
                <a:sym typeface="Helvetica Neue"/>
              </a:rPr>
              <a:t>Cannot determine how loops are divided</a:t>
            </a:r>
          </a:p>
          <a:p>
            <a:pPr lvl="0"/>
            <a:endParaRPr lang="en-US" dirty="0" smtClean="0">
              <a:sym typeface="Helvetica Neue"/>
            </a:endParaRPr>
          </a:p>
          <a:p>
            <a:pPr lvl="0"/>
            <a:endParaRPr lang="en-US" dirty="0">
              <a:sym typeface="Helvetica Neue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smtClean="0">
                <a:sym typeface="Helvetica Neue"/>
              </a:rPr>
              <a:t>4/9/2015</a:t>
            </a:r>
            <a:endParaRPr lang="en-US">
              <a:sym typeface="Helvetica Neue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>
                <a:sym typeface="Calibri"/>
              </a:rPr>
              <a:t>Meetup</a:t>
            </a:r>
            <a:endParaRPr lang="en-US"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Helvetica Neue"/>
              </a:rPr>
              <a:pPr lvl="0"/>
              <a:t>24</a:t>
            </a:fld>
            <a:endParaRPr lang="en-US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562966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Processing Musts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53" y="2175471"/>
            <a:ext cx="8338084" cy="40352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be able to break the problem up into parts that can work independently of each other</a:t>
            </a:r>
          </a:p>
          <a:p>
            <a:pPr lvl="1"/>
            <a:r>
              <a:rPr lang="en-US" sz="2400" dirty="0" smtClean="0"/>
              <a:t>Can’t have the results from one CPU depend on another at each time step</a:t>
            </a:r>
          </a:p>
          <a:p>
            <a:endParaRPr lang="en-US" sz="2600" dirty="0"/>
          </a:p>
          <a:p>
            <a:r>
              <a:rPr lang="en-US" sz="2600" dirty="0" smtClean="0"/>
              <a:t>Do loops are a great place to start looking for bottlenecks in your code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755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convert your serial code to parallel?</a:t>
            </a:r>
          </a:p>
          <a:p>
            <a:r>
              <a:rPr lang="en-US" dirty="0" smtClean="0"/>
              <a:t>Usually do it to speed up</a:t>
            </a:r>
          </a:p>
          <a:p>
            <a:r>
              <a:rPr lang="en-US" dirty="0" smtClean="0"/>
              <a:t>But need to consider things like overhead</a:t>
            </a:r>
          </a:p>
          <a:p>
            <a:r>
              <a:rPr lang="en-US" dirty="0" smtClean="0"/>
              <a:t>Overhead because of</a:t>
            </a:r>
          </a:p>
          <a:p>
            <a:pPr lvl="1"/>
            <a:r>
              <a:rPr lang="en-US" dirty="0" smtClean="0"/>
              <a:t>Startup time</a:t>
            </a:r>
          </a:p>
          <a:p>
            <a:pPr lvl="1"/>
            <a:r>
              <a:rPr lang="en-US" dirty="0" smtClean="0"/>
              <a:t>Synchronizations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Overhead by libraries, compilers</a:t>
            </a:r>
          </a:p>
          <a:p>
            <a:pPr lvl="1"/>
            <a:r>
              <a:rPr lang="en-US" dirty="0" smtClean="0"/>
              <a:t>Termination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7364" y="6013725"/>
            <a:ext cx="649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parallel_comp</a:t>
            </a:r>
            <a:r>
              <a:rPr lang="en-US" dirty="0"/>
              <a:t>/#</a:t>
            </a:r>
            <a:r>
              <a:rPr lang="en-US" dirty="0" err="1"/>
              <a:t>ModelsShared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7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>
                <a:hlinkClick r:id="rId3"/>
              </a:rPr>
              <a:t>rc-help@colorado.edu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>
                <a:hlinkClick r:id="rId4"/>
              </a:rPr>
              <a:t>   http://tinyurl.com/curc-survey16</a:t>
            </a:r>
            <a:r>
              <a:rPr lang="en-US" dirty="0"/>
              <a:t>  </a:t>
            </a:r>
          </a:p>
          <a:p>
            <a:pPr marL="114300" indent="0">
              <a:buNone/>
            </a:pPr>
            <a:r>
              <a:rPr lang="en-US" dirty="0"/>
              <a:t>  Speaker:  Shelley Knuth</a:t>
            </a:r>
          </a:p>
          <a:p>
            <a:pPr marL="114300" indent="0">
              <a:buNone/>
            </a:pPr>
            <a:r>
              <a:rPr lang="en-US" dirty="0"/>
              <a:t>  Title:  What is </a:t>
            </a:r>
            <a:r>
              <a:rPr lang="en-US" dirty="0" smtClean="0"/>
              <a:t>this Parallel Computing Thing?  </a:t>
            </a:r>
            <a:r>
              <a:rPr lang="en-US" dirty="0"/>
              <a:t>July 2017 BSW</a:t>
            </a:r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github.com/ResearchComputing/Basics_Supercomputing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ACC-F82F-BF4F-B0F1-61A165586382}" type="datetime1">
              <a:rPr lang="en-US" smtClean="0"/>
              <a:t>7/18/17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of Supercomputing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Parallelism?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parallelism?</a:t>
            </a:r>
          </a:p>
          <a:p>
            <a:pPr lvl="1"/>
            <a:r>
              <a:rPr lang="en-US" sz="2600" dirty="0" smtClean="0"/>
              <a:t>Idea where many instructions are carried out simultaneously across a computing system</a:t>
            </a:r>
          </a:p>
          <a:p>
            <a:pPr lvl="1"/>
            <a:r>
              <a:rPr lang="en-US" sz="2600" dirty="0" smtClean="0"/>
              <a:t>Can divide a large problem up into many smaller problems</a:t>
            </a:r>
          </a:p>
          <a:p>
            <a:pPr lvl="1"/>
            <a:r>
              <a:rPr lang="en-US" sz="2600" dirty="0" smtClean="0"/>
              <a:t>The idea of splitting up mowing the lawn with your spouse</a:t>
            </a:r>
          </a:p>
          <a:p>
            <a:pPr lvl="1"/>
            <a:r>
              <a:rPr lang="en-US" sz="2600" dirty="0" smtClean="0"/>
              <a:t>Or of you and your spouse mowing your lawn and your neighbor’s lawn</a:t>
            </a:r>
          </a:p>
          <a:p>
            <a:pPr lvl="2"/>
            <a:r>
              <a:rPr lang="en-US" sz="2400" dirty="0" smtClean="0"/>
              <a:t>Potentially faster, more 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Single core too slow for solving the problem in a “reasonable” time</a:t>
            </a:r>
          </a:p>
          <a:p>
            <a:pPr lvl="1"/>
            <a:r>
              <a:rPr lang="en-US" sz="2400" dirty="0" smtClean="0"/>
              <a:t>“Reasonable” time: overnight, over lunch, duration of a PhD thesis</a:t>
            </a:r>
          </a:p>
          <a:p>
            <a:r>
              <a:rPr lang="en-US" sz="2600" dirty="0" smtClean="0"/>
              <a:t>Memory requirements</a:t>
            </a:r>
          </a:p>
          <a:p>
            <a:pPr lvl="1"/>
            <a:r>
              <a:rPr lang="en-US" sz="2400" dirty="0" smtClean="0"/>
              <a:t>Larger problem</a:t>
            </a:r>
          </a:p>
          <a:p>
            <a:pPr lvl="1"/>
            <a:r>
              <a:rPr lang="en-US" sz="2400" dirty="0" smtClean="0"/>
              <a:t>More physics</a:t>
            </a:r>
          </a:p>
          <a:p>
            <a:pPr lvl="1"/>
            <a:r>
              <a:rPr lang="en-US" sz="2400" dirty="0" smtClean="0"/>
              <a:t>More particles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9999" y="6477423"/>
            <a:ext cx="433231" cy="312889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18654E8-5BC9-7544-A602-FE2C9BCA3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83166"/>
            <a:ext cx="8360229" cy="456714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r>
              <a:rPr lang="en-US" dirty="0" smtClean="0"/>
              <a:t>Have a 1000 piece jigsaw puzzle</a:t>
            </a:r>
          </a:p>
          <a:p>
            <a:pPr lvl="1"/>
            <a:r>
              <a:rPr lang="en-US" dirty="0" smtClean="0"/>
              <a:t>You can do it yourself, maybe it will take 1 hour to do</a:t>
            </a:r>
          </a:p>
          <a:p>
            <a:pPr lvl="1"/>
            <a:r>
              <a:rPr lang="en-US" dirty="0" smtClean="0"/>
              <a:t>Serial processing</a:t>
            </a:r>
          </a:p>
          <a:p>
            <a:r>
              <a:rPr lang="en-US" dirty="0" smtClean="0"/>
              <a:t>Maybe you have three friends sitting nearby willing to help, but you won’t let them</a:t>
            </a:r>
          </a:p>
          <a:p>
            <a:pPr lvl="1"/>
            <a:r>
              <a:rPr lang="en-US" dirty="0" smtClean="0"/>
              <a:t>Wasted resources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950308"/>
            <a:ext cx="8559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/>
              <a:t>http://</a:t>
            </a:r>
            <a:r>
              <a:rPr lang="en-US" sz="1600" dirty="0" err="1"/>
              <a:t>people.math.umass.edu</a:t>
            </a:r>
            <a:r>
              <a:rPr lang="en-US" sz="1600" dirty="0"/>
              <a:t>/~</a:t>
            </a:r>
            <a:r>
              <a:rPr lang="en-US" sz="1600" dirty="0" err="1"/>
              <a:t>johnston</a:t>
            </a:r>
            <a:r>
              <a:rPr lang="en-US" sz="1600" dirty="0"/>
              <a:t>/PHI_WG_2014/</a:t>
            </a:r>
            <a:r>
              <a:rPr lang="en-US" sz="1600" dirty="0" err="1"/>
              <a:t>OpenMPSlides_tamu_sc.pdf</a:t>
            </a:r>
            <a:endParaRPr lang="en-US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078515" cy="4688490"/>
          </a:xfrm>
        </p:spPr>
        <p:txBody>
          <a:bodyPr/>
          <a:lstStyle/>
          <a:p>
            <a:r>
              <a:rPr lang="en-US" sz="2600" dirty="0" smtClean="0"/>
              <a:t>Instructions are executed on one core</a:t>
            </a:r>
          </a:p>
          <a:p>
            <a:r>
              <a:rPr lang="en-US" sz="2600" dirty="0" smtClean="0"/>
              <a:t>The other cores sit idle</a:t>
            </a:r>
          </a:p>
          <a:p>
            <a:r>
              <a:rPr lang="en-US" sz="2600" dirty="0" smtClean="0"/>
              <a:t>If a task is running, Task 2 waits for Task 1 to complete, etc.</a:t>
            </a:r>
          </a:p>
          <a:p>
            <a:r>
              <a:rPr lang="en-US" sz="2600" dirty="0" smtClean="0"/>
              <a:t>Wasting resources</a:t>
            </a:r>
          </a:p>
          <a:p>
            <a:r>
              <a:rPr lang="en-US" sz="2600" dirty="0" smtClean="0"/>
              <a:t>Want to instead parallelize and use all cores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58" y="504209"/>
            <a:ext cx="3040774" cy="49059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Let’s say you decide to let one of your friends, Stacey, join you</a:t>
            </a:r>
          </a:p>
          <a:p>
            <a:pPr lvl="1"/>
            <a:r>
              <a:rPr lang="en-US" dirty="0" smtClean="0"/>
              <a:t>Stacey and you sit at a table and each work on half the puzzle</a:t>
            </a:r>
          </a:p>
          <a:p>
            <a:pPr lvl="2"/>
            <a:r>
              <a:rPr lang="en-US" dirty="0" smtClean="0"/>
              <a:t>In theory you reduce the puzzle time completion by half</a:t>
            </a:r>
          </a:p>
          <a:p>
            <a:pPr lvl="2"/>
            <a:r>
              <a:rPr lang="en-US" dirty="0" smtClean="0"/>
              <a:t>However, other time sinks</a:t>
            </a:r>
          </a:p>
          <a:p>
            <a:pPr lvl="3"/>
            <a:r>
              <a:rPr lang="en-US" dirty="0" smtClean="0"/>
              <a:t>Reaching for the same puzzle pieces</a:t>
            </a:r>
          </a:p>
          <a:p>
            <a:pPr lvl="4"/>
            <a:r>
              <a:rPr lang="en-US" dirty="0" smtClean="0"/>
              <a:t>Resource contention</a:t>
            </a:r>
          </a:p>
          <a:p>
            <a:pPr lvl="3"/>
            <a:r>
              <a:rPr lang="en-US" dirty="0" smtClean="0"/>
              <a:t>Communicating about puzzle interfaces</a:t>
            </a:r>
          </a:p>
          <a:p>
            <a:pPr lvl="2"/>
            <a:r>
              <a:rPr lang="en-US" dirty="0" smtClean="0"/>
              <a:t>Might take 35 minutes instead of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274638"/>
            <a:ext cx="8919557" cy="1143000"/>
          </a:xfrm>
        </p:spPr>
        <p:txBody>
          <a:bodyPr/>
          <a:lstStyle/>
          <a:p>
            <a:r>
              <a:rPr lang="en-US" smtClean="0"/>
              <a:t>Shared Memory Parallel </a:t>
            </a:r>
            <a:r>
              <a:rPr lang="en-US" dirty="0" smtClean="0"/>
              <a:t>Processing –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62050"/>
            <a:ext cx="8191533" cy="4426639"/>
          </a:xfrm>
        </p:spPr>
        <p:txBody>
          <a:bodyPr/>
          <a:lstStyle/>
          <a:p>
            <a:r>
              <a:rPr lang="en-US" dirty="0" smtClean="0"/>
              <a:t>Jigsaw puzzle analogy**</a:t>
            </a:r>
          </a:p>
          <a:p>
            <a:pPr lvl="1"/>
            <a:r>
              <a:rPr lang="en-US" dirty="0" smtClean="0"/>
              <a:t>Now you let your other two friends, Fred and Jim, join in</a:t>
            </a:r>
          </a:p>
          <a:p>
            <a:pPr lvl="2"/>
            <a:r>
              <a:rPr lang="en-US" dirty="0" smtClean="0"/>
              <a:t>Now conceivably could finish in ¼ the time (15 minutes)</a:t>
            </a:r>
          </a:p>
          <a:p>
            <a:pPr lvl="1"/>
            <a:r>
              <a:rPr lang="en-US" dirty="0" smtClean="0"/>
              <a:t>But there’s even more contention for resources</a:t>
            </a:r>
          </a:p>
          <a:p>
            <a:pPr lvl="1"/>
            <a:r>
              <a:rPr lang="en-US" dirty="0" smtClean="0"/>
              <a:t>More communication</a:t>
            </a:r>
          </a:p>
          <a:p>
            <a:pPr lvl="1"/>
            <a:r>
              <a:rPr lang="en-US" dirty="0" smtClean="0"/>
              <a:t>Slows down the process even more (maybe takes 23 minutes to complete instead)</a:t>
            </a:r>
          </a:p>
          <a:p>
            <a:pPr lvl="1"/>
            <a:r>
              <a:rPr lang="en-US" dirty="0" smtClean="0"/>
              <a:t>Too many people slows down the process too much to make it worthwhile</a:t>
            </a:r>
          </a:p>
          <a:p>
            <a:pPr lvl="2"/>
            <a:r>
              <a:rPr lang="en-US" dirty="0" smtClean="0"/>
              <a:t>Eventually have a “diminishing 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1352" y="5987536"/>
            <a:ext cx="648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**from Henry </a:t>
            </a:r>
            <a:r>
              <a:rPr lang="en-US" dirty="0" err="1"/>
              <a:t>Neeman</a:t>
            </a:r>
            <a:r>
              <a:rPr lang="en-US" dirty="0"/>
              <a:t>, OSCER, “Supercomputing in Plain English”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4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rc_computing2.thmx</Template>
  <TotalTime>42913</TotalTime>
  <Words>1182</Words>
  <Application>Microsoft Macintosh PowerPoint</Application>
  <PresentationFormat>On-screen Show (4:3)</PresentationFormat>
  <Paragraphs>232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Helvetica Neue</vt:lpstr>
      <vt:lpstr>Arial</vt:lpstr>
      <vt:lpstr>rc-template</vt:lpstr>
      <vt:lpstr>What is this Parallel Computing Thing?</vt:lpstr>
      <vt:lpstr>Outline</vt:lpstr>
      <vt:lpstr>What Is Parallelism?</vt:lpstr>
      <vt:lpstr>Why Parallelize?</vt:lpstr>
      <vt:lpstr>Basic Architecture</vt:lpstr>
      <vt:lpstr>Serial Processing – Thought Experiment</vt:lpstr>
      <vt:lpstr>Serial Processing</vt:lpstr>
      <vt:lpstr>Shared Memory Parallel Processing – Thought Experiment</vt:lpstr>
      <vt:lpstr>Shared Memory Parallel Processing – Thought Experiment</vt:lpstr>
      <vt:lpstr>Shared-memory Model</vt:lpstr>
      <vt:lpstr>Shared-memory Model</vt:lpstr>
      <vt:lpstr>Distributed Memory Parallel Processing – Thought Experiment</vt:lpstr>
      <vt:lpstr>Distributed-memory Model</vt:lpstr>
      <vt:lpstr>Distributed-memory Model</vt:lpstr>
      <vt:lpstr>Distributed-Shared Memory</vt:lpstr>
      <vt:lpstr>Programming to Use Parallelism</vt:lpstr>
      <vt:lpstr>OpenMP</vt:lpstr>
      <vt:lpstr>OpenMP – Fork/Join</vt:lpstr>
      <vt:lpstr>MPI</vt:lpstr>
      <vt:lpstr>MPI or OpenMP?</vt:lpstr>
      <vt:lpstr>Running Matlab in Parallel</vt:lpstr>
      <vt:lpstr>Parallel Computing Toolbox (PCT)</vt:lpstr>
      <vt:lpstr>Parallel and Not Parallel</vt:lpstr>
      <vt:lpstr>parfor</vt:lpstr>
      <vt:lpstr>Parallel Processing Musts and Tricks</vt:lpstr>
      <vt:lpstr>Parallel Overhead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Matlab:  Basic Uses, and Configuration with the Janus Supercomputing System</dc:title>
  <dc:creator>Shelley Knuth</dc:creator>
  <cp:lastModifiedBy>CRDDS</cp:lastModifiedBy>
  <cp:revision>250</cp:revision>
  <cp:lastPrinted>2015-09-23T22:57:39Z</cp:lastPrinted>
  <dcterms:created xsi:type="dcterms:W3CDTF">2014-02-26T23:56:00Z</dcterms:created>
  <dcterms:modified xsi:type="dcterms:W3CDTF">2017-07-18T18:23:45Z</dcterms:modified>
</cp:coreProperties>
</file>