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1D08-754B-417F-8041-085438DCCEB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99564-0F6E-4860-8C7B-B0ED26A9BFC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99564-0F6E-4860-8C7B-B0ED26A9BF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916F1-1132-4140-8F92-B776B22AE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A11D17-0CBF-4FFC-8E41-B23D27799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F106CD-6A4E-4F10-8455-9C3B112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B79257-8A9A-4476-9611-4793CB5D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838476-3133-4B7B-B4B4-BDBD2CA7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1FA0D-5E8C-4740-A4A9-4353D94B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4D29ED-910C-44E4-A8C8-3FC82497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F4B29B-0B62-4436-A076-49F6F39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DF3E8-FC30-4DDF-8A3B-9480F8AC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CEBF6-2DBE-467A-B317-B252BDF8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4FB8BB5-3784-462C-BE7B-A33AB9999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8581BD-6E42-4394-8659-161DC4010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AF48F9-C969-44A4-83F6-43E88FC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E02EB-4EDC-4B79-B61A-7479562C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1C716-BBFA-4A90-8068-F323FEE2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A28A2-C7BC-41CE-92BA-AE62F509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4AF9DA-4686-4B76-964B-B7F21F95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5BF62-C48C-4B20-9ED5-5D5B0B48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6F270-7D56-4D89-989A-CD77DADF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9E30D-67F6-46BA-B07B-5D119DD0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66B49-5032-435B-9904-8742940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B6300-547A-401D-8CFF-81061E7C2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C1DA1-4F10-429E-881A-5FF8D272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D5A47-B617-4130-BE69-477B9DE0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83CE6-A685-4773-8620-8F9B02AD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6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4B116-6343-484C-840A-F5B5C0D1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88271-F5DB-480A-A9A4-974C12A7D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A18697-5303-4F4D-82B4-F6692C5A1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7AFD16-72F1-4177-B3DD-8238BE50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E4D9A9-82B6-4F01-8AD4-A131B45E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DCA1F0-66D0-44D3-8EFD-D1A405AE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5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3F183-2951-47E6-A0E9-F4F6F529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8C9F4C-A365-4358-9D70-E5571BF5F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1C7BCB-A56E-421A-AF8D-D6C31EB7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AB01E3-6DF5-4182-BBDF-42ECFB6F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50EDA90-20CA-456A-AA8F-99FBCC667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FD4611-2A77-4F27-B10A-FD6E7282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893A34-C835-47FB-AD71-B2BD75B2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5EEFA6-3CA1-4BD3-BBD1-8359398E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93D48-3885-4961-A1CE-9211945B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83389A-5557-4999-BE59-B08BA17B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56633E-8728-4595-96B3-230CFBD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7FF539-51BC-431D-A587-754837D6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BB9F1E-43B8-4AAA-935E-88B892CF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E29555-61B0-41A0-92F5-26EAA823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1E9E72-AA5C-40C6-B0C8-015DCD6F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0DF52-906B-446B-BB08-92C1EFE7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C07583-B381-4718-82DC-436C207A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94EF36-69AE-40CD-9757-28319FCA5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BC8982-722C-44BE-A12C-7DC4296C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4FDCC7-E6C4-48EC-AA0C-C9E7512A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72639-4A3C-4D18-8927-FDC7897E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6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D5D5A-1869-4475-8014-3A18B3DD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7A6002D-1208-4D45-96A8-C755C353B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1CBDA1-734D-4887-9A37-EEB2ACF3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C20FFC-98CE-489F-8E6F-E98BF9351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D21624-F376-41AF-A451-71234AB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85A63B-002A-4CC8-A4CE-44E82007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EA7360-451B-436B-B27C-CB1EAB94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500A71-E68F-4699-A835-6CAC79CB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DF5D8-FF18-4B7A-A154-FD8579546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4B76-06C3-441B-9783-5F8907AEB6F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63B70-13B9-47C8-B0E9-7313A9BE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7F0A7-2F01-4254-87C9-B0DBA076A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99FD-524E-4EBE-AA9E-DCC90FF236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61FB314-F314-4A0D-A9D5-46F4677435BB}"/>
              </a:ext>
            </a:extLst>
          </p:cNvPr>
          <p:cNvSpPr/>
          <p:nvPr/>
        </p:nvSpPr>
        <p:spPr>
          <a:xfrm>
            <a:off x="888380" y="234177"/>
            <a:ext cx="10415239" cy="5464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CF56FC63-98C3-4010-A34D-751636FF66C3}"/>
              </a:ext>
            </a:extLst>
          </p:cNvPr>
          <p:cNvCxnSpPr>
            <a:cxnSpLocks/>
          </p:cNvCxnSpPr>
          <p:nvPr/>
        </p:nvCxnSpPr>
        <p:spPr>
          <a:xfrm flipH="1">
            <a:off x="999937" y="746306"/>
            <a:ext cx="1365441" cy="78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FD665F5B-C9C5-485B-A43A-30A82076E80C}"/>
              </a:ext>
            </a:extLst>
          </p:cNvPr>
          <p:cNvSpPr/>
          <p:nvPr/>
        </p:nvSpPr>
        <p:spPr>
          <a:xfrm>
            <a:off x="358113" y="1582078"/>
            <a:ext cx="1226635" cy="7825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Availability Events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D1921C-93BF-4D5B-AB5B-0968D7935692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763234" y="736958"/>
            <a:ext cx="506450" cy="91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A879FBE8-3841-4E9D-BF43-5EE39D6B85B3}"/>
              </a:ext>
            </a:extLst>
          </p:cNvPr>
          <p:cNvSpPr/>
          <p:nvPr/>
        </p:nvSpPr>
        <p:spPr>
          <a:xfrm>
            <a:off x="1839540" y="1653318"/>
            <a:ext cx="1847387" cy="64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Hardware and Component Events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433FB74-9DC7-4F47-A9BA-FC636689C55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08855" y="734511"/>
            <a:ext cx="0" cy="91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FC34A0A2-FD9B-4C48-8737-8B02AEA5C755}"/>
              </a:ext>
            </a:extLst>
          </p:cNvPr>
          <p:cNvSpPr/>
          <p:nvPr/>
        </p:nvSpPr>
        <p:spPr>
          <a:xfrm>
            <a:off x="3696468" y="1653318"/>
            <a:ext cx="1224774" cy="64873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Electrical &amp; Energy Events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5CDBAA3-F1ED-4A73-B3B7-E3ED867B53BC}"/>
              </a:ext>
            </a:extLst>
          </p:cNvPr>
          <p:cNvCxnSpPr/>
          <p:nvPr/>
        </p:nvCxnSpPr>
        <p:spPr>
          <a:xfrm>
            <a:off x="5389432" y="783377"/>
            <a:ext cx="122663" cy="9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50491683-5212-4097-8204-BBF016497B32}"/>
              </a:ext>
            </a:extLst>
          </p:cNvPr>
          <p:cNvSpPr/>
          <p:nvPr/>
        </p:nvSpPr>
        <p:spPr>
          <a:xfrm>
            <a:off x="4968606" y="1735973"/>
            <a:ext cx="1224774" cy="5260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cs typeface="Arial" panose="020B0604020202020204" pitchFamily="34" charset="0"/>
              </a:rPr>
              <a:t>Communication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Events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C90CDDF-5B65-401B-AEEE-F3B3BBC4FD6D}"/>
              </a:ext>
            </a:extLst>
          </p:cNvPr>
          <p:cNvSpPr/>
          <p:nvPr/>
        </p:nvSpPr>
        <p:spPr>
          <a:xfrm>
            <a:off x="6360877" y="1725651"/>
            <a:ext cx="1224774" cy="4954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Security &amp; Access Events</a:t>
            </a:r>
            <a:endParaRPr lang="en-US" sz="11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7B09D6F-E4CA-48E0-81C7-2CE9BF077522}"/>
              </a:ext>
            </a:extLst>
          </p:cNvPr>
          <p:cNvCxnSpPr>
            <a:stCxn id="2" idx="4"/>
            <a:endCxn id="19" idx="0"/>
          </p:cNvCxnSpPr>
          <p:nvPr/>
        </p:nvCxnSpPr>
        <p:spPr>
          <a:xfrm>
            <a:off x="6096000" y="780587"/>
            <a:ext cx="877264" cy="94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2CDEECD-7691-4877-A4F8-52CE6AB8164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264157" y="746306"/>
            <a:ext cx="211531" cy="92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9EE2B153-D8D4-4570-B5FB-7C7FB6D478FB}"/>
              </a:ext>
            </a:extLst>
          </p:cNvPr>
          <p:cNvSpPr/>
          <p:nvPr/>
        </p:nvSpPr>
        <p:spPr>
          <a:xfrm>
            <a:off x="7663274" y="1674641"/>
            <a:ext cx="1624827" cy="5464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Billing &amp; Payment Events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57B24F0-2A1D-4CEE-81A5-294750E8FB0B}"/>
              </a:ext>
            </a:extLst>
          </p:cNvPr>
          <p:cNvSpPr/>
          <p:nvPr/>
        </p:nvSpPr>
        <p:spPr>
          <a:xfrm>
            <a:off x="9297421" y="1717284"/>
            <a:ext cx="1624827" cy="49540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 &amp; Maintenance Events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CF9DB7-B899-4A98-95E9-69B430514675}"/>
              </a:ext>
            </a:extLst>
          </p:cNvPr>
          <p:cNvCxnSpPr>
            <a:cxnSpLocks/>
          </p:cNvCxnSpPr>
          <p:nvPr/>
        </p:nvCxnSpPr>
        <p:spPr>
          <a:xfrm>
            <a:off x="9127015" y="710889"/>
            <a:ext cx="657167" cy="10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8E25F3B-FE49-47CD-8CD3-D309BAE599B4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971430" y="2364623"/>
            <a:ext cx="1" cy="13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2EB16D-0CC9-4C32-8424-2657BFEBF1EC}"/>
              </a:ext>
            </a:extLst>
          </p:cNvPr>
          <p:cNvSpPr/>
          <p:nvPr/>
        </p:nvSpPr>
        <p:spPr>
          <a:xfrm>
            <a:off x="200658" y="3691052"/>
            <a:ext cx="1346166" cy="252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 Offline / Online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Connector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Occupied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Reserved</a:t>
            </a: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</a:t>
            </a: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Maintenance </a:t>
            </a:r>
            <a:r>
              <a:rPr kumimoji="0" lang="fr-FR" altLang="fr-FR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Reboot or Power Cycle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1100" dirty="0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612D6DE-F131-4DB4-ABB0-36012FB2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30" y="2364623"/>
            <a:ext cx="164606" cy="140829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D1DBEB5-F5FE-45BD-8D21-630BD3B7D2E8}"/>
              </a:ext>
            </a:extLst>
          </p:cNvPr>
          <p:cNvSpPr/>
          <p:nvPr/>
        </p:nvSpPr>
        <p:spPr>
          <a:xfrm>
            <a:off x="1924860" y="3691052"/>
            <a:ext cx="1632380" cy="2520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200" b="1" dirty="0" err="1"/>
              <a:t>Contactor</a:t>
            </a:r>
            <a:r>
              <a:rPr lang="fr-FR" sz="1200" b="1" dirty="0"/>
              <a:t> Failure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Cable </a:t>
            </a:r>
            <a:r>
              <a:rPr lang="fr-FR" sz="1200" b="1" dirty="0" err="1"/>
              <a:t>Disconnected</a:t>
            </a:r>
            <a:r>
              <a:rPr lang="fr-FR" sz="1200" b="1" dirty="0"/>
              <a:t> / Cable </a:t>
            </a:r>
            <a:r>
              <a:rPr lang="fr-FR" sz="1200" b="1" dirty="0" err="1"/>
              <a:t>Fault</a:t>
            </a:r>
            <a:endParaRPr lang="fr-FR" sz="1200" b="1" dirty="0"/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 err="1"/>
              <a:t>Cooling</a:t>
            </a:r>
            <a:r>
              <a:rPr lang="fr-FR" sz="1200" b="1" dirty="0"/>
              <a:t> System </a:t>
            </a:r>
            <a:r>
              <a:rPr lang="fr-FR" sz="1200" b="1" dirty="0" err="1"/>
              <a:t>Fault</a:t>
            </a:r>
            <a:endParaRPr lang="fr-FR" sz="1200" b="1" dirty="0"/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Fan Failure / </a:t>
            </a:r>
            <a:r>
              <a:rPr lang="fr-FR" sz="1200" b="1" dirty="0" err="1"/>
              <a:t>Overheating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 err="1"/>
              <a:t>Overcurrent</a:t>
            </a:r>
            <a:r>
              <a:rPr lang="fr-FR" sz="1200" b="1" dirty="0"/>
              <a:t> / </a:t>
            </a:r>
            <a:r>
              <a:rPr lang="fr-FR" sz="1200" b="1" dirty="0" err="1"/>
              <a:t>Undervoltage</a:t>
            </a:r>
            <a:endParaRPr lang="fr-FR" sz="1200" b="1" dirty="0"/>
          </a:p>
          <a:p>
            <a:pPr>
              <a:buFont typeface="Arial" panose="020B0604020202020204" pitchFamily="34" charset="0"/>
              <a:buChar char="•"/>
            </a:pP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 err="1"/>
              <a:t>Door</a:t>
            </a:r>
            <a:r>
              <a:rPr lang="fr-FR" sz="1200" b="1" dirty="0"/>
              <a:t> </a:t>
            </a:r>
            <a:r>
              <a:rPr lang="fr-FR" sz="1200" b="1" dirty="0" err="1"/>
              <a:t>Opened</a:t>
            </a:r>
            <a:r>
              <a:rPr lang="fr-FR" sz="1200" b="1" dirty="0"/>
              <a:t> / </a:t>
            </a:r>
            <a:r>
              <a:rPr lang="fr-FR" sz="1200" b="1" dirty="0" err="1"/>
              <a:t>Tamper</a:t>
            </a:r>
            <a:r>
              <a:rPr lang="fr-FR" sz="1200" b="1" dirty="0"/>
              <a:t> </a:t>
            </a:r>
            <a:r>
              <a:rPr lang="fr-FR" sz="1200" b="1" dirty="0" err="1"/>
              <a:t>Detection</a:t>
            </a:r>
            <a:endParaRPr lang="fr-FR" sz="12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56266B3E-F7EC-40C0-8B98-0F95894F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52" y="2282754"/>
            <a:ext cx="164606" cy="140829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F81D1CD-25CA-4B2C-8E2E-06EBD4AA200D}"/>
              </a:ext>
            </a:extLst>
          </p:cNvPr>
          <p:cNvSpPr/>
          <p:nvPr/>
        </p:nvSpPr>
        <p:spPr>
          <a:xfrm>
            <a:off x="3731888" y="3691052"/>
            <a:ext cx="1150340" cy="2698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Start/Stop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Charging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Session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Energy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Delivered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(kWh)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Overvoltage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/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Undervoltage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Power Factor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Alert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Grid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Disconnection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(V2G mode)</a:t>
            </a: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FC13671-7C65-4CF0-9AD7-CC0AE57FB0CD}"/>
              </a:ext>
            </a:extLst>
          </p:cNvPr>
          <p:cNvCxnSpPr>
            <a:stCxn id="18" idx="4"/>
          </p:cNvCxnSpPr>
          <p:nvPr/>
        </p:nvCxnSpPr>
        <p:spPr>
          <a:xfrm>
            <a:off x="5580993" y="2262040"/>
            <a:ext cx="0" cy="14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74009F7-4949-401F-83C3-38D0DF00E73D}"/>
              </a:ext>
            </a:extLst>
          </p:cNvPr>
          <p:cNvSpPr/>
          <p:nvPr/>
        </p:nvSpPr>
        <p:spPr>
          <a:xfrm>
            <a:off x="4948310" y="3691053"/>
            <a:ext cx="1127569" cy="2861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OCPP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Heartbeat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Missed</a:t>
            </a:r>
            <a:endParaRPr lang="fr-FR" altLang="fr-F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Network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Loss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(Wi-Fi/4G/Ethernet)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Server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Disconnection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/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Reconnect</a:t>
            </a:r>
            <a:endParaRPr lang="fr-FR" altLang="fr-F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Message Retries /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Failures</a:t>
            </a:r>
            <a:endParaRPr lang="fr-FR" altLang="fr-F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Roaming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Service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Downtime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(OCPI/OICP)</a:t>
            </a: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BCACD7BB-843E-4307-8072-3A1C5FC0704F}"/>
              </a:ext>
            </a:extLst>
          </p:cNvPr>
          <p:cNvCxnSpPr>
            <a:stCxn id="19" idx="4"/>
          </p:cNvCxnSpPr>
          <p:nvPr/>
        </p:nvCxnSpPr>
        <p:spPr>
          <a:xfrm>
            <a:off x="6973264" y="2221052"/>
            <a:ext cx="0" cy="14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6D50E77-0E9D-439E-A79A-BC03D206083D}"/>
              </a:ext>
            </a:extLst>
          </p:cNvPr>
          <p:cNvSpPr/>
          <p:nvPr/>
        </p:nvSpPr>
        <p:spPr>
          <a:xfrm>
            <a:off x="6378002" y="3691052"/>
            <a:ext cx="1207649" cy="29847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F0193B26-4B03-42F7-93CA-A8A9E61B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877" y="4034959"/>
            <a:ext cx="132860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Attempt</a:t>
            </a:r>
            <a:endParaRPr kumimoji="0" lang="fr-FR" alt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RFID Scan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 or App-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Firmware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Tampering</a:t>
            </a:r>
            <a:r>
              <a:rPr kumimoji="0" lang="fr-FR" alt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0290D6F3-B707-405F-86CF-7678AC43ED4C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8475688" y="2221052"/>
            <a:ext cx="76506" cy="14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CEE9A88-F8E3-466E-87DE-7DB7B9292AD7}"/>
              </a:ext>
            </a:extLst>
          </p:cNvPr>
          <p:cNvSpPr/>
          <p:nvPr/>
        </p:nvSpPr>
        <p:spPr>
          <a:xfrm>
            <a:off x="8026270" y="3691052"/>
            <a:ext cx="1121186" cy="29028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Tariff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Pricing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Overstay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Validation Failure</a:t>
            </a: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2A40A79-D66B-4CDB-B9B8-6013C2DE4AD5}"/>
              </a:ext>
            </a:extLst>
          </p:cNvPr>
          <p:cNvCxnSpPr>
            <a:cxnSpLocks/>
            <a:stCxn id="26" idx="4"/>
            <a:endCxn id="66" idx="0"/>
          </p:cNvCxnSpPr>
          <p:nvPr/>
        </p:nvCxnSpPr>
        <p:spPr>
          <a:xfrm flipH="1">
            <a:off x="9848686" y="2212685"/>
            <a:ext cx="261149" cy="151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480E246-0513-499C-8B46-C82E5252CBE3}"/>
              </a:ext>
            </a:extLst>
          </p:cNvPr>
          <p:cNvSpPr/>
          <p:nvPr/>
        </p:nvSpPr>
        <p:spPr>
          <a:xfrm>
            <a:off x="9288101" y="3731986"/>
            <a:ext cx="1121170" cy="282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Self-Test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Passed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Failed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Firmware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Update Start/End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Internal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Diagnostic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Triggered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Temperature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Threshold</a:t>
            </a: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altLang="fr-F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Breached</a:t>
            </a:r>
            <a:endParaRPr lang="fr-FR" altLang="fr-FR" sz="1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000" b="1" dirty="0">
                <a:solidFill>
                  <a:schemeClr val="tx1"/>
                </a:solidFill>
                <a:latin typeface="Arial" panose="020B0604020202020204" pitchFamily="34" charset="0"/>
              </a:rPr>
              <a:t>Component Wear Indicator</a:t>
            </a:r>
            <a:endParaRPr lang="fr-FR" altLang="fr-F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36922C-675A-4294-85F7-2E7D5209114A}"/>
              </a:ext>
            </a:extLst>
          </p:cNvPr>
          <p:cNvCxnSpPr>
            <a:cxnSpLocks/>
            <a:stCxn id="2" idx="6"/>
            <a:endCxn id="14" idx="0"/>
          </p:cNvCxnSpPr>
          <p:nvPr/>
        </p:nvCxnSpPr>
        <p:spPr>
          <a:xfrm>
            <a:off x="11303619" y="507382"/>
            <a:ext cx="257555" cy="1272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2A602DD5-D0CC-436F-A9E9-2AEAFD1D0E74}"/>
              </a:ext>
            </a:extLst>
          </p:cNvPr>
          <p:cNvSpPr/>
          <p:nvPr/>
        </p:nvSpPr>
        <p:spPr>
          <a:xfrm>
            <a:off x="10912928" y="1780057"/>
            <a:ext cx="1296492" cy="4378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Interaction Events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62E2562-6CAA-4386-B073-BD50FA986100}"/>
              </a:ext>
            </a:extLst>
          </p:cNvPr>
          <p:cNvCxnSpPr>
            <a:stCxn id="14" idx="4"/>
          </p:cNvCxnSpPr>
          <p:nvPr/>
        </p:nvCxnSpPr>
        <p:spPr>
          <a:xfrm flipH="1">
            <a:off x="11432396" y="2217954"/>
            <a:ext cx="128778" cy="151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6679D-8B61-4AD8-A1C9-74701660BE74}"/>
              </a:ext>
            </a:extLst>
          </p:cNvPr>
          <p:cNvSpPr/>
          <p:nvPr/>
        </p:nvSpPr>
        <p:spPr>
          <a:xfrm>
            <a:off x="10816683" y="3772921"/>
            <a:ext cx="1003610" cy="282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Plug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Inserted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/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Removed</a:t>
            </a:r>
            <a:endParaRPr lang="fr-FR" altLang="fr-F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Touchscreen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Keypad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Mobile App Check-In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Help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Request</a:t>
            </a: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 Button </a:t>
            </a:r>
            <a:r>
              <a:rPr lang="fr-FR" altLang="fr-FR" sz="9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Pressed</a:t>
            </a:r>
            <a:endParaRPr lang="fr-FR" altLang="fr-FR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900" b="1" dirty="0">
                <a:solidFill>
                  <a:schemeClr val="tx1"/>
                </a:solidFill>
                <a:latin typeface="Arial" panose="020B0604020202020204" pitchFamily="34" charset="0"/>
              </a:rPr>
              <a:t>User Session Timeout</a:t>
            </a:r>
            <a:endParaRPr lang="fr-FR" altLang="fr-FR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2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48651-5044-44F3-9AB8-7B76963A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8. User Interaction Events</a:t>
            </a: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31CEDE9-451F-49AC-98EF-589CEB72D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14040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03160068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25478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45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Plug Inserted / Removed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user action triggers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70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Start/Stop from App or 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user via UI or mobile app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384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Timeout or Inactivity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internal</a:t>
                      </a:r>
                      <a:r>
                        <a:rPr lang="fr-FR" dirty="0"/>
                        <a:t> session timeout </a:t>
                      </a:r>
                      <a:r>
                        <a:rPr lang="fr-FR" dirty="0" err="1"/>
                        <a:t>logic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6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Screen Input, Button 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user </a:t>
                      </a:r>
                      <a:r>
                        <a:rPr lang="fr-FR" dirty="0" err="1"/>
                        <a:t>physical</a:t>
                      </a:r>
                      <a:r>
                        <a:rPr lang="fr-FR" dirty="0"/>
                        <a:t>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2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3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0CA6D31-5A57-4C8B-AF0A-2F0D840A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4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47E176-2484-4C4D-9363-6DA5ACD7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A4D6A71-6F32-4AD8-8E79-26FA6D5B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34272"/>
              </p:ext>
            </p:extLst>
          </p:nvPr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354235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06026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45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Station Offline / Online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status</a:t>
                      </a:r>
                      <a:r>
                        <a:rPr lang="fr-FR" dirty="0"/>
                        <a:t> polling / </a:t>
                      </a:r>
                      <a:r>
                        <a:rPr lang="fr-FR" dirty="0" err="1"/>
                        <a:t>heartbeat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40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Connector Available / Occupied / Reserved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real-time charger </a:t>
                      </a:r>
                      <a:r>
                        <a:rPr lang="fr-FR" dirty="0" err="1"/>
                        <a:t>logic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32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Scheduled Maintenance Window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proactive – set by backend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780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Reboot or Power Cycle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proactive (commanded) or reactive (watchdog/fault reset)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4699"/>
                  </a:ext>
                </a:extLst>
              </a:tr>
            </a:tbl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D67CB955-3B6E-4B71-9E7C-1014508E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Availability Events</a:t>
            </a:r>
          </a:p>
        </p:txBody>
      </p:sp>
    </p:spTree>
    <p:extLst>
      <p:ext uri="{BB962C8B-B14F-4D97-AF65-F5344CB8AC3E}">
        <p14:creationId xmlns:p14="http://schemas.microsoft.com/office/powerpoint/2010/main" val="278433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A99D3-EE2D-4FB8-9944-D37F31C7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Hardware and Component Events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A2F8631-BF0B-4477-8657-DF54943F1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6944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0502339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56929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92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Contactor 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– </a:t>
                      </a:r>
                      <a:r>
                        <a:rPr lang="fr-FR" dirty="0" err="1"/>
                        <a:t>relay</a:t>
                      </a:r>
                      <a:r>
                        <a:rPr lang="fr-FR" dirty="0"/>
                        <a:t> diagnostics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41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Cable Disconnected / 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detection via plug sensors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10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Cooling System 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temperature</a:t>
                      </a:r>
                      <a:r>
                        <a:rPr lang="fr-FR" dirty="0"/>
                        <a:t> monitoring </a:t>
                      </a:r>
                      <a:r>
                        <a:rPr lang="fr-FR" dirty="0" err="1"/>
                        <a:t>sensors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881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Fan Failure / Overheating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system thermal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Overcurrent / Undervoltage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real-time protection circuit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5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Door Opened / Tamper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triggered by physical tamper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13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88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186BB-1DD4-43E4-AA9F-CA62CA69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3. Electrical &amp; Energy Events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1DA319F-BC62-4AC7-AB87-6183D7AA4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79781"/>
              </p:ext>
            </p:extLst>
          </p:nvPr>
        </p:nvGraphicFramePr>
        <p:xfrm>
          <a:off x="838200" y="2904014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783389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362687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09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Start/Stop Charging 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reactive-manual (user plug-in) and Automatic (CPMS logic)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854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Energy Delivered (kWh)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</a:t>
                      </a:r>
                      <a:r>
                        <a:rPr lang="fr-FR" dirty="0" err="1"/>
                        <a:t>continuous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metering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363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Overvoltage / Undervoltage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live voltage 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05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Power Factor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proactive – power quality analyzer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13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Grid Disconnection (V2G mode)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triggered by grid or EMS 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8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45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B971D-C958-4489-A650-BA893574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Communication Events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201343E-8E2F-471A-AD88-D7F10FCA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5429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8050053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63490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695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OCPP Heartbeat Missed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backend timeout </a:t>
                      </a:r>
                      <a:r>
                        <a:rPr lang="fr-FR" dirty="0" err="1"/>
                        <a:t>logic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1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Network Loss (Wi-Fi/4G/Ethernet)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system </a:t>
                      </a:r>
                      <a:r>
                        <a:rPr lang="fr-FR" dirty="0" err="1"/>
                        <a:t>connection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health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12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Server Disconnection / Reconnect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protocol</a:t>
                      </a:r>
                      <a:r>
                        <a:rPr lang="fr-FR" dirty="0"/>
                        <a:t>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05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Message Retries / Failures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OCPP engine retry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9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Roaming Service Downtime (OCPI/OICP)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</a:t>
                      </a:r>
                      <a:r>
                        <a:rPr lang="fr-FR" dirty="0" err="1"/>
                        <a:t>roaming</a:t>
                      </a:r>
                      <a:r>
                        <a:rPr lang="fr-FR" dirty="0"/>
                        <a:t> backend </a:t>
                      </a:r>
                      <a:r>
                        <a:rPr lang="fr-FR" dirty="0" err="1"/>
                        <a:t>status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8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93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65333-9106-4D88-AF9C-C8B7FC3F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Security &amp; Access Events</a:t>
            </a:r>
            <a:br>
              <a:rPr lang="fr-FR" dirty="0"/>
            </a:b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B6B288A-E4B7-48F3-AD24-8E7D71EB8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36773"/>
              </p:ext>
            </p:extLst>
          </p:nvPr>
        </p:nvGraphicFramePr>
        <p:xfrm>
          <a:off x="838200" y="2904014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165613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84813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/>
                        <a:t>Event Example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285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Unauthorized Access Attempt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failed</a:t>
                      </a:r>
                      <a:r>
                        <a:rPr lang="fr-FR" dirty="0"/>
                        <a:t> login </a:t>
                      </a:r>
                      <a:r>
                        <a:rPr lang="fr-FR" dirty="0" err="1"/>
                        <a:t>attempt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984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RFID Scan Success / 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reactive-manual</a:t>
                      </a:r>
                      <a:r>
                        <a:rPr lang="fr-FR" dirty="0"/>
                        <a:t> (user swipe) + </a:t>
                      </a:r>
                      <a:r>
                        <a:rPr lang="fr-FR" dirty="0" err="1"/>
                        <a:t>automatic</a:t>
                      </a:r>
                      <a:r>
                        <a:rPr lang="fr-FR" dirty="0"/>
                        <a:t>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60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PIN or App-</a:t>
                      </a:r>
                      <a:r>
                        <a:rPr lang="fr-FR" dirty="0" err="1"/>
                        <a:t>Based</a:t>
                      </a:r>
                      <a:r>
                        <a:rPr lang="fr-FR" dirty="0"/>
                        <a:t> Login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reactive-manual (user input) + automatic backend auth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5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Door Opened (Physical Security)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sensor-triggered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53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Firmware Tampering Detected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checksum or security watchdog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64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95A7D-9962-4744-AC31-7A6C6FE2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Billing &amp; Payment Events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9B04F6D-66DF-499E-8D03-902B6275A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08791"/>
              </p:ext>
            </p:extLst>
          </p:nvPr>
        </p:nvGraphicFramePr>
        <p:xfrm>
          <a:off x="838200" y="290401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014514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8395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83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Session Payment Completed / Failed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triggered</a:t>
                      </a:r>
                      <a:r>
                        <a:rPr lang="fr-FR" dirty="0"/>
                        <a:t> at session 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4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Pricing </a:t>
                      </a:r>
                      <a:r>
                        <a:rPr lang="fr-FR" dirty="0" err="1"/>
                        <a:t>Mismatch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Detected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CPMS validation or </a:t>
                      </a:r>
                      <a:r>
                        <a:rPr lang="fr-FR" dirty="0" err="1"/>
                        <a:t>reconciliation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74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Overstay Fee Triggered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</a:t>
                      </a:r>
                      <a:r>
                        <a:rPr lang="fr-FR" dirty="0" err="1"/>
                        <a:t>idle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timer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policy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96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Subscription Validation 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reactive</a:t>
                      </a:r>
                      <a:r>
                        <a:rPr lang="fr-FR" dirty="0"/>
                        <a:t> – user </a:t>
                      </a:r>
                      <a:r>
                        <a:rPr lang="fr-FR" dirty="0" err="1"/>
                        <a:t>entitlement</a:t>
                      </a:r>
                      <a:r>
                        <a:rPr lang="fr-FR" dirty="0"/>
                        <a:t>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16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4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931EE-C341-4917-BB16-C6868C36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7. Diagnostic &amp; Maintenance Events</a:t>
            </a:r>
            <a:endParaRPr lang="en-US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C0F0766-7ECF-4516-8B6C-997CAC66C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186760"/>
              </p:ext>
            </p:extLst>
          </p:nvPr>
        </p:nvGraphicFramePr>
        <p:xfrm>
          <a:off x="838200" y="2766854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319146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51590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/>
                        <a:t>Event Example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b="1"/>
                        <a:t>Mode of Occurrence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81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Self-Test Passed / Failed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– triggered by schedule or boot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56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Firmware Update Start / 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 (operator-triggered) or proactive scheduled auto-update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97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Internal Diagnostic Triggered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817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Temperature Threshold Breached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proactive – real-time thermal </a:t>
                      </a:r>
                      <a:r>
                        <a:rPr lang="fr-FR" dirty="0" err="1"/>
                        <a:t>sensor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15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Component Wear Indicator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proactive – based on usage cycles or operating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54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960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661</Words>
  <Application>Microsoft Office PowerPoint</Application>
  <PresentationFormat>Grand écran</PresentationFormat>
  <Paragraphs>179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1. Availability Events</vt:lpstr>
      <vt:lpstr>2. Hardware and Component Events</vt:lpstr>
      <vt:lpstr> 3. Electrical &amp; Energy Events</vt:lpstr>
      <vt:lpstr>4. Communication Events </vt:lpstr>
      <vt:lpstr>5. Security &amp; Access Events </vt:lpstr>
      <vt:lpstr>6. Billing &amp; Payment Events </vt:lpstr>
      <vt:lpstr>7. Diagnostic &amp; Maintenance Events</vt:lpstr>
      <vt:lpstr>8. User Interaction Events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Kristian KYRIAKOS</dc:creator>
  <cp:lastModifiedBy>Kristian KYRIAKOS</cp:lastModifiedBy>
  <cp:revision>16</cp:revision>
  <dcterms:created xsi:type="dcterms:W3CDTF">2025-07-01T12:13:25Z</dcterms:created>
  <dcterms:modified xsi:type="dcterms:W3CDTF">2025-07-07T12:48:46Z</dcterms:modified>
</cp:coreProperties>
</file>