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5" r:id="rId3"/>
    <p:sldId id="256" r:id="rId4"/>
    <p:sldId id="258" r:id="rId5"/>
    <p:sldId id="259" r:id="rId6"/>
    <p:sldId id="260" r:id="rId7"/>
    <p:sldId id="261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3" r:id="rId25"/>
    <p:sldId id="281" r:id="rId26"/>
    <p:sldId id="282" r:id="rId27"/>
    <p:sldId id="283" r:id="rId28"/>
    <p:sldId id="277" r:id="rId29"/>
    <p:sldId id="278" r:id="rId30"/>
    <p:sldId id="279" r:id="rId31"/>
    <p:sldId id="280" r:id="rId32"/>
    <p:sldId id="294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AE0A2-1B74-48EA-B36C-7724AB7E1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C6EB29-D85C-4F73-8159-4890413A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242BFF-0368-4AEF-8197-1FF9FD18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3B8F1F-0123-45FE-95CB-DAD8B12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CA19D4-3513-4DF5-96E3-6B0FB2DB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8A2C2-F94F-4F43-98C1-3D7184AE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1B9592-6B1A-44CF-9EE8-D3933E168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CED69E-3390-4C33-8445-F7A8D6B0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581BF1-6141-4A19-9618-A0AD1555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3F732-7815-4E69-91B5-9835D400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4A4A7-AB68-4F71-8A5A-AE77C37C0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B0C803-250F-4FA2-9F26-0223645B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F6064-79B5-411A-BF5C-972E9965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82168-56DD-40C7-A023-F74F2ABC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08576-B2DF-457B-A292-94BA629C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0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B0618-D06B-4EB9-8E35-6DCC1571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74AC17-A16A-4044-B3FF-4348A9EA7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B90EC-59B9-46FA-9E21-6D0AA687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6C549-74D4-4A4A-9D1F-686114ED8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092F0-AD53-4117-88D4-B32B3CB2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300B4-B604-4FCF-95F1-89B30C34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7FD8BD-DAEB-4DE1-951B-5B05F4A7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D84BEA-DDC6-49F5-8098-0ED0F6EE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86C574-AB46-4574-B0C9-8C382652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F658D1-9668-4FF2-8787-A0A4CAFB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1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FAFA9-06FE-4563-919B-024E959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B1D76-95D2-4E4E-A556-664EAB8A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5E7E69-84A7-41C8-99BB-63CC58550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B3F054-D0A1-4222-9B05-50F88F07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0B72A-66FB-463F-B3DC-34F0AD9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63C74C-221D-4F1B-A7C1-CB9B0193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1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8483BA-2A08-4AD2-88A5-A7EF1D6A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F6A3-DA0D-46DD-8D80-6240534B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0BE646-730A-4E35-A0B7-4C9759F64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43AA95-A87A-4BA6-AB94-3DA0AECC1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906F31-AED3-4FA0-A9B8-36D28E2C1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A2B80C-D105-4ED3-9A05-9890F6F8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34C866-30DA-4DA0-B21B-D1CEC93A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170CDD-64AE-430E-BAA8-26FE0246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9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66569-B675-4A6B-899C-9AED1A06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9C1C02-BD44-40FB-A6EA-9C00546E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8BD93C-8391-468C-AABA-C18A114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DF490-6657-4C48-B848-06EEAED4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AE43FD2-2FF7-4EBB-948C-07B59F1A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657AD82-E37F-44A8-9E45-1874B7D6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855158-9ECD-4EC4-918E-29E38E00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1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BEDAB-A5DD-46E5-A928-A5B94171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5ABDFA-0824-41FC-BA3E-CC30CDCD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3C928A-28E9-4E71-BFD4-6811047F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73AD76-3C4F-4562-B21E-ACB6728D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7CABAF-E1C0-4F83-B373-0C51898A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4641EA-3F17-4FAF-A54B-1A2F8896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1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9B613-8592-4F28-B4FD-C29EB2D9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94E892-00D2-4DBF-BEAB-31170BDAD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C4FECB-2C4D-4AE9-816E-569FA30A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5830C-D9F0-4DD1-847B-3A6900D6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41522B-F20B-4801-BA4F-EE4A29C6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20DE5-E360-4D6E-8F18-80685FDE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05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EDD746-101A-44E5-A2FF-0F78310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0F965-03C8-412E-992B-D3507394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AA290-16F0-429A-B3E1-AA362BF7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BC520-DEBA-45CE-B3C2-93FB6607ED6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04CC7-2711-419C-848F-E6BBDA230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47C21-117C-4BB5-A6B0-89AF872CE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25A0-A661-48A0-903F-ED54549F566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D2760-DBE5-4911-BFE2-66E1AD020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03437"/>
            <a:ext cx="10515600" cy="1325563"/>
          </a:xfrm>
        </p:spPr>
        <p:txBody>
          <a:bodyPr/>
          <a:lstStyle/>
          <a:p>
            <a:r>
              <a:rPr lang="en-US" dirty="0"/>
              <a:t>Electric Vehicle Charging </a:t>
            </a:r>
            <a:r>
              <a:rPr lang="en-US" dirty="0" err="1"/>
              <a:t>Insfracture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9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Organizational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Leadership: Strategic planning for EV infrastructure</a:t>
            </a:r>
          </a:p>
          <a:p>
            <a:r>
              <a:rPr dirty="0"/>
              <a:t>• Training: Skilled technicians for maintenance and crisis response</a:t>
            </a:r>
          </a:p>
          <a:p>
            <a:r>
              <a:rPr dirty="0"/>
              <a:t>• Culture: Emphasis on safety, uptime, and innovation</a:t>
            </a:r>
          </a:p>
          <a:p>
            <a:r>
              <a:rPr dirty="0"/>
              <a:t>• Flexibility: Ability to scale or reconfigure networks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Community &amp; Social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Public Awareness: Clear communication during disruptions</a:t>
            </a:r>
          </a:p>
          <a:p>
            <a:r>
              <a:rPr dirty="0"/>
              <a:t>• Inclusiveness: Access for all, including vulnerable populations</a:t>
            </a:r>
          </a:p>
          <a:p>
            <a:r>
              <a:rPr dirty="0"/>
              <a:t>• Feedback Loops: Community input to improve service</a:t>
            </a:r>
          </a:p>
          <a:p>
            <a:r>
              <a:rPr dirty="0"/>
              <a:t>• Trust: Reliability builds public confidence in EV infrastructure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Infrastructure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Robustness: Weatherproof and tamper-resistant stations</a:t>
            </a:r>
          </a:p>
          <a:p>
            <a:r>
              <a:rPr dirty="0"/>
              <a:t>• Redundancy: Backup systems, battery storage, alternative power</a:t>
            </a:r>
          </a:p>
          <a:p>
            <a:r>
              <a:rPr dirty="0"/>
              <a:t>• Modularity: Isolate faults to maintain partial service</a:t>
            </a:r>
          </a:p>
          <a:p>
            <a:r>
              <a:rPr dirty="0"/>
              <a:t>• Recoverability: Fast repair protocols and spare parts availability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Cyber </a:t>
            </a:r>
            <a:r>
              <a:rPr lang="fr-FR" dirty="0" err="1"/>
              <a:t>Resilience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- Protection against hacking, malware, and communication threats</a:t>
            </a:r>
          </a:p>
          <a:p>
            <a:r>
              <a:rPr dirty="0"/>
              <a:t>- Use of encryption, authentication, and intrusion detection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Measuring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Resilience is often measured using the 'Service Continuity Metric (κ)':</a:t>
            </a:r>
          </a:p>
          <a:p>
            <a:r>
              <a:t>κ = E_DoS / E_Base</a:t>
            </a:r>
          </a:p>
          <a:p>
            <a:endParaRPr/>
          </a:p>
          <a:p>
            <a:r>
              <a:t>Where:</a:t>
            </a:r>
          </a:p>
          <a:p>
            <a:r>
              <a:t>• E_DoS = Energy delivered during a disruption (e.g., cyberattack)</a:t>
            </a:r>
          </a:p>
          <a:p>
            <a:r>
              <a:t>• E_Base = Energy that would be delivered under normal operation</a:t>
            </a:r>
          </a:p>
          <a:p>
            <a:endParaRPr/>
          </a:p>
          <a:p>
            <a:r>
              <a:t>A higher κ value indicates better resilience.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Capacity Sharing (DCS)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decentralized strategy that enhances resilience by allowing EV charger clusters to:</a:t>
            </a:r>
          </a:p>
          <a:p>
            <a:r>
              <a:t>- Estimate local capacity needs</a:t>
            </a:r>
          </a:p>
          <a:p>
            <a:r>
              <a:t>- Share capacity with neighbors via peer-to-peer communication</a:t>
            </a:r>
          </a:p>
          <a:p>
            <a:endParaRPr/>
          </a:p>
          <a:p>
            <a:r>
              <a:t>DCS helps maintain stability and service availability without relying on central control.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Factors of </a:t>
            </a:r>
            <a:r>
              <a:rPr lang="fr-FR" dirty="0"/>
              <a:t>Cyber</a:t>
            </a:r>
            <a:r>
              <a:rPr dirty="0"/>
              <a:t>Resilience in EV Charging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communication protocols (e.g., TLS, OCPP 2.0.1)</a:t>
            </a:r>
          </a:p>
          <a:p>
            <a:r>
              <a:t>- Authentication and authorization mechanisms</a:t>
            </a:r>
          </a:p>
          <a:p>
            <a:r>
              <a:t>- Endpoint protection for EVSE and backend systems</a:t>
            </a:r>
          </a:p>
          <a:p>
            <a:r>
              <a:t>- Regular vulnerability assessments and penetration testing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Redundancy and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Redundant network connections for continuous operation</a:t>
            </a:r>
          </a:p>
          <a:p>
            <a:r>
              <a:t>- Backup power systems (e.g., batteries, generators)</a:t>
            </a:r>
          </a:p>
          <a:p>
            <a:r>
              <a:t>- Failover mechanisms to ensure charging availability</a:t>
            </a:r>
          </a:p>
          <a:p>
            <a:r>
              <a:t>- Cloud-based backup of operational data and configurations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monitoring of system health and cybersecurity</a:t>
            </a:r>
          </a:p>
          <a:p>
            <a:r>
              <a:t>- Intrusion Detection Systems (IDS) and anomaly detection</a:t>
            </a:r>
          </a:p>
          <a:p>
            <a:r>
              <a:t>- Incident response planning and rehearsals</a:t>
            </a:r>
          </a:p>
          <a:p>
            <a:r>
              <a:t>- Alerts and automated responses to abnormal behavior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047F3-1F56-49DA-A4D8-C4870E3F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6F15D-9D82-4983-B18F-87B6F32F0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 of Resilience </a:t>
            </a:r>
            <a:br>
              <a:rPr lang="en-US" dirty="0"/>
            </a:br>
            <a:r>
              <a:rPr lang="en-US" dirty="0"/>
              <a:t>Factors</a:t>
            </a:r>
            <a:br>
              <a:rPr lang="en-US" dirty="0"/>
            </a:br>
            <a:r>
              <a:rPr lang="en-US" dirty="0"/>
              <a:t>View of Stakeholders</a:t>
            </a:r>
            <a:br>
              <a:rPr lang="en-US" dirty="0"/>
            </a:br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9969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Security and Environmental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Tamper-resistant hardware enclosures</a:t>
            </a:r>
          </a:p>
          <a:p>
            <a:r>
              <a:t>- Surveillance systems and controlled access</a:t>
            </a:r>
          </a:p>
          <a:p>
            <a:r>
              <a:t>- Weatherproof and ruggedized station designs</a:t>
            </a:r>
          </a:p>
          <a:p>
            <a:r>
              <a:t>- Strategic placement to avoid environmental hazards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Compliance and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Adherence to standards like ISO 15118, IEC 61850</a:t>
            </a:r>
          </a:p>
          <a:p>
            <a:r>
              <a:t>- Alignment with national cybersecurity frameworks (e.g., NIST)</a:t>
            </a:r>
          </a:p>
          <a:p>
            <a:r>
              <a:t>- Participation in industry certifications and audits</a:t>
            </a:r>
          </a:p>
          <a:p>
            <a:r>
              <a:t>- Continuous improvement through compliance assessments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Installed charging capacity per cluster</a:t>
            </a:r>
          </a:p>
          <a:p>
            <a:r>
              <a:t>• Charger types (AC/DC) and power ratings</a:t>
            </a:r>
          </a:p>
          <a:p>
            <a:r>
              <a:t>• State-of-Charge (SoC) behavior and charging curves</a:t>
            </a:r>
          </a:p>
          <a:p>
            <a:r>
              <a:t>• Energy management algorithms and optimization solvers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Grid Topology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Physical proximity of clusters</a:t>
            </a:r>
          </a:p>
          <a:p>
            <a:r>
              <a:rPr dirty="0"/>
              <a:t>• Transformer and feeder load limits</a:t>
            </a:r>
          </a:p>
          <a:p>
            <a:r>
              <a:rPr dirty="0"/>
              <a:t>• Distribution network configuration and constraints</a:t>
            </a:r>
          </a:p>
          <a:p>
            <a:r>
              <a:rPr dirty="0"/>
              <a:t>• Compatibility of capacity sharing across feeders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E4161-9C6D-424F-891F-E64A6F2E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61" y="2103437"/>
            <a:ext cx="10515600" cy="1325563"/>
          </a:xfrm>
        </p:spPr>
        <p:txBody>
          <a:bodyPr/>
          <a:lstStyle/>
          <a:p>
            <a:r>
              <a:rPr lang="en-US" dirty="0"/>
              <a:t>Stakeholder Perspectives on Resilience in EV Charging Infrastructure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1B191-6EC8-42C6-8191-55779E57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4887"/>
            <a:ext cx="10515600" cy="8020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33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 Users &amp; the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Expect accessible, affordable, and reliable charging</a:t>
            </a:r>
          </a:p>
          <a:p>
            <a:r>
              <a:rPr dirty="0"/>
              <a:t>• Demand clear information during outages or delays</a:t>
            </a:r>
          </a:p>
          <a:p>
            <a:r>
              <a:rPr dirty="0"/>
              <a:t>• Value environmental sustainability</a:t>
            </a:r>
          </a:p>
          <a:p>
            <a:r>
              <a:rPr dirty="0"/>
              <a:t>• Trust infrastructure to be safe and resilient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Charging Station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 secure firmware updates and physical access controls</a:t>
            </a:r>
          </a:p>
          <a:p>
            <a:r>
              <a:t>- Monitor for cyber threats (intrusion detection, anomaly detection)</a:t>
            </a:r>
          </a:p>
          <a:p>
            <a:r>
              <a:t>- Comply with smart charging regulations</a:t>
            </a:r>
          </a:p>
          <a:p>
            <a:r>
              <a:t>- Maintain user trust through privacy and billing protection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vehicles with secure and adaptable charging interfaces</a:t>
            </a:r>
          </a:p>
          <a:p>
            <a:r>
              <a:t>- Collaborate with charging networks to ensure compatibility</a:t>
            </a:r>
          </a:p>
          <a:p>
            <a:r>
              <a:t>- Monitor firmware and software resilience</a:t>
            </a:r>
          </a:p>
          <a:p>
            <a:r>
              <a:t>- Address vulnerabilities across the EV lifecycle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Companies / Grid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on managing increased demand, load balancing, and ensuring grid resilience. Seek systems that can handle surges and integrate with renewable sources.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 to ensure hardware/software is robust, secure, and adaptable. Resilience involves cybersecurity, modular design, and firmware flexibility.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Resilience Definitions for Electric Vehicle Charging Infrastructure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Municipalities &amp; Urban Planners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Interested in infrastructure placement, community access, and emergency preparedness. Resilience means chargers stay functional during disasters or power interruptions.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Investors &amp; Insurers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 for risk-managed, dependable systems with minimal downtime. Resilience is tied to financial stability and liability exposure.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9F9127-D3E3-454B-A01C-567C5C7D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83" y="2103437"/>
            <a:ext cx="10515600" cy="1325563"/>
          </a:xfrm>
        </p:spPr>
        <p:txBody>
          <a:bodyPr/>
          <a:lstStyle/>
          <a:p>
            <a:r>
              <a:rPr lang="en-US" dirty="0"/>
              <a:t>Review of the papers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8F9CB9-2039-4F3D-B1EC-399F76F6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8117"/>
            <a:ext cx="10515600" cy="144884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41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and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Kirpes</a:t>
            </a:r>
            <a:r>
              <a:rPr dirty="0"/>
              <a:t> (2019): Proposed EMSA model for managing e-mobility complexity and interoperability</a:t>
            </a:r>
          </a:p>
          <a:p>
            <a:r>
              <a:rPr dirty="0"/>
              <a:t>Emphasizes role-based architecture aligned with SGAM</a:t>
            </a:r>
          </a:p>
          <a:p>
            <a:r>
              <a:rPr dirty="0"/>
              <a:t>Enables standardization and communication among diverse stakeholders and systems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Threats and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Plaka</a:t>
            </a:r>
            <a:r>
              <a:rPr lang="fr-FR" dirty="0"/>
              <a:t> </a:t>
            </a:r>
            <a:r>
              <a:rPr dirty="0"/>
              <a:t>(2022): Penetration-based analysis of EVCS and EVCMS vulnerabilities</a:t>
            </a:r>
          </a:p>
          <a:p>
            <a:r>
              <a:rPr dirty="0"/>
              <a:t>STRIDE threat classification: spoofing, tampering, info disclosure, DoS, etc.</a:t>
            </a:r>
          </a:p>
          <a:p>
            <a:r>
              <a:rPr dirty="0"/>
              <a:t>Highlighted weak authentication and exposed ports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Cyberattack Impact on System-Level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Wang (2024): Studied cyberattacks on shared EV systems using GPS data from Beijing</a:t>
            </a:r>
          </a:p>
          <a:p>
            <a:r>
              <a:rPr dirty="0"/>
              <a:t>Showed cascading failures and accessibility drops due to charger disruptions</a:t>
            </a:r>
          </a:p>
          <a:p>
            <a:r>
              <a:rPr dirty="0"/>
              <a:t>Called for system-wide vulnerability simulations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Capacity Sharing for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Gümrükcü</a:t>
            </a:r>
            <a:r>
              <a:rPr dirty="0"/>
              <a:t> (2024): Developed peer-to-peer control between charger clusters</a:t>
            </a:r>
          </a:p>
          <a:p>
            <a:r>
              <a:rPr dirty="0"/>
              <a:t>DCS system mitigates failures in hierarchical control due to DoS attacks</a:t>
            </a:r>
          </a:p>
          <a:p>
            <a:r>
              <a:rPr dirty="0"/>
              <a:t>Maintains energy allocation across disrupted communication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Risk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Shirvani</a:t>
            </a:r>
            <a:r>
              <a:rPr dirty="0"/>
              <a:t> (2024): Developed risk assessment framework using STRIDE and attack profiling</a:t>
            </a:r>
          </a:p>
          <a:p>
            <a:r>
              <a:rPr dirty="0"/>
              <a:t>Five key dimensions: privacy, software, station security, V2X, autonomy</a:t>
            </a:r>
          </a:p>
          <a:p>
            <a:r>
              <a:rPr dirty="0"/>
              <a:t>Applied real-world attack scenarios to validate framework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and Governance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Skarga-Bandurova</a:t>
            </a:r>
            <a:r>
              <a:rPr dirty="0"/>
              <a:t> (2022): Reviewed industry immaturity in cyber defense</a:t>
            </a:r>
          </a:p>
          <a:p>
            <a:r>
              <a:rPr dirty="0"/>
              <a:t>Stressed need for harmonized regulation and enforced encryption</a:t>
            </a:r>
          </a:p>
          <a:p>
            <a:r>
              <a:rPr dirty="0"/>
              <a:t>Presented incidents from EU, US, and Asia illustrating security gaps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Definitions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Hosseini (2015): Reviewed resilience definitions across disciplines</a:t>
            </a:r>
          </a:p>
          <a:p>
            <a:r>
              <a:rPr dirty="0"/>
              <a:t>Key themes: adaptability, recovery, robustness, resource efficiency</a:t>
            </a:r>
          </a:p>
          <a:p>
            <a:r>
              <a:rPr dirty="0"/>
              <a:t>Quantified resilience as reduction of impact magnitude and duration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Haimes (2009)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Resilience is the ability of an EV charging system to withstand major disruptions (e.g., grid failure, cyberattacks) within acceptable performance loss, and to recover within a suitable time and cost.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Sector Resilience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Gaitanidou</a:t>
            </a:r>
            <a:r>
              <a:rPr dirty="0"/>
              <a:t> (2016): Transport resilience influenced by timing, social, physical, economic factors</a:t>
            </a:r>
          </a:p>
          <a:p>
            <a:r>
              <a:rPr dirty="0"/>
              <a:t>Need for cross-functional planning and simulation tools</a:t>
            </a:r>
          </a:p>
          <a:p>
            <a:r>
              <a:rPr dirty="0"/>
              <a:t>Suggested evaluation methods from EU RESOLUTE project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Conceptual Resilience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Adini</a:t>
            </a:r>
            <a:r>
              <a:rPr dirty="0"/>
              <a:t> (2020): Delphi-based framework of 51 resilience concepts</a:t>
            </a:r>
          </a:p>
          <a:p>
            <a:r>
              <a:rPr dirty="0"/>
              <a:t>Core themes: collaboration, planning, procedures, governance</a:t>
            </a:r>
          </a:p>
          <a:p>
            <a:r>
              <a:rPr dirty="0"/>
              <a:t>Framework applicable to smart cities and charging ecosystems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Bruneau</a:t>
            </a:r>
            <a:r>
              <a:rPr lang="fr-FR" dirty="0"/>
              <a:t> </a:t>
            </a:r>
            <a:r>
              <a:rPr dirty="0"/>
              <a:t>(2003)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Resilience of EV infrastructure involves: Robustness (system strength), Rapidity (speed of service restoration), Redundancy (backup chargers), and Resourcefulness (ability to mobilize repair and support quickly).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Vugrin</a:t>
            </a:r>
            <a:r>
              <a:rPr lang="fr-FR" dirty="0"/>
              <a:t> </a:t>
            </a:r>
            <a:r>
              <a:rPr dirty="0"/>
              <a:t>(2010)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Resilience is the ability of the EV charging system to minimize both the extent and duration of performance drop (e.g., reduced charging capacity) after a disruption, and do so efficiently (with minimal cost and effort).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Youn</a:t>
            </a:r>
            <a:r>
              <a:rPr lang="fr-FR" dirty="0"/>
              <a:t> </a:t>
            </a:r>
            <a:r>
              <a:rPr dirty="0"/>
              <a:t>(2011)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Resilience = Reliability (likelihood the EV system keeps working under stress) + Restoration (chance of fully restoring it after a failure, like repair of malfunctioning stations).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Hollnagel's</a:t>
            </a:r>
            <a:r>
              <a:rPr dirty="0"/>
              <a:t> Four 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Respond: Quick action during outages or demand spikes</a:t>
            </a:r>
          </a:p>
          <a:p>
            <a:r>
              <a:t>• Monitor: Real-time tracking of charger status and grid load</a:t>
            </a:r>
          </a:p>
          <a:p>
            <a:r>
              <a:t>• Anticipate: Forecast usage patterns, maintenance needs, and power shortages</a:t>
            </a:r>
          </a:p>
          <a:p>
            <a:r>
              <a:t>• Learn: Adapt from failures, user feedback, and performance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Operational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Anticipate: Prepare for grid instability or demand surges</a:t>
            </a:r>
          </a:p>
          <a:p>
            <a:r>
              <a:rPr dirty="0"/>
              <a:t>• Adapt: Reroute charging or use smart algorithms to shift load</a:t>
            </a:r>
          </a:p>
          <a:p>
            <a:r>
              <a:rPr dirty="0"/>
              <a:t>• Respond: Enable manual or automated interventions</a:t>
            </a:r>
          </a:p>
          <a:p>
            <a:r>
              <a:rPr dirty="0"/>
              <a:t>• Recover: Restore functionality quickly after failures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1311</Words>
  <Application>Microsoft Office PowerPoint</Application>
  <PresentationFormat>Grand écran</PresentationFormat>
  <Paragraphs>153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Thème Office</vt:lpstr>
      <vt:lpstr>Electric Vehicle Charging Insfracture</vt:lpstr>
      <vt:lpstr>Table of contents </vt:lpstr>
      <vt:lpstr>Resilience Definitions for Electric Vehicle Charging Infrastructure</vt:lpstr>
      <vt:lpstr>Haimes (2009) Definition</vt:lpstr>
      <vt:lpstr>Bruneau (2003) Definition</vt:lpstr>
      <vt:lpstr>Vugrin (2010) Definition</vt:lpstr>
      <vt:lpstr>Youn (2011) Definition</vt:lpstr>
      <vt:lpstr>Hollnagel's Four Abilities</vt:lpstr>
      <vt:lpstr>Operational Resilience</vt:lpstr>
      <vt:lpstr>Organizational Resilience</vt:lpstr>
      <vt:lpstr>Community &amp; Social Resilience</vt:lpstr>
      <vt:lpstr>Infrastructure Resilience</vt:lpstr>
      <vt:lpstr>Cyber Resilience</vt:lpstr>
      <vt:lpstr>Measuring Resilience</vt:lpstr>
      <vt:lpstr>Dynamic Capacity Sharing (DCS)</vt:lpstr>
      <vt:lpstr>Factors of CyberResilience in EV Charging Infrastructure</vt:lpstr>
      <vt:lpstr>Cybersecurity Measures</vt:lpstr>
      <vt:lpstr>System Redundancy and Backup</vt:lpstr>
      <vt:lpstr>Monitoring and Incident Response</vt:lpstr>
      <vt:lpstr>Physical Security and Environmental Design</vt:lpstr>
      <vt:lpstr>Regulatory Compliance and Standards</vt:lpstr>
      <vt:lpstr>Technical Factors</vt:lpstr>
      <vt:lpstr>Grid Topology Factors</vt:lpstr>
      <vt:lpstr>Stakeholder Perspectives on Resilience in EV Charging Infrastructure</vt:lpstr>
      <vt:lpstr>EV Users &amp; the Public</vt:lpstr>
      <vt:lpstr>Charging Station Operators</vt:lpstr>
      <vt:lpstr>EV Manufacturers</vt:lpstr>
      <vt:lpstr>Utility Companies / Grid Operators</vt:lpstr>
      <vt:lpstr>Technology Providers</vt:lpstr>
      <vt:lpstr>Municipalities &amp; Urban Planners</vt:lpstr>
      <vt:lpstr>Investors &amp; Insurers</vt:lpstr>
      <vt:lpstr>Review of the papers</vt:lpstr>
      <vt:lpstr>System Architecture and Interoperability</vt:lpstr>
      <vt:lpstr>Cybersecurity Threats and Vulnerability</vt:lpstr>
      <vt:lpstr>Cyberattack Impact on System-Level Operations</vt:lpstr>
      <vt:lpstr>Dynamic Capacity Sharing for Resilience</vt:lpstr>
      <vt:lpstr>Evaluation and Risk Modeling</vt:lpstr>
      <vt:lpstr>Policy and Governance Recommendations</vt:lpstr>
      <vt:lpstr>General Definitions and Frameworks</vt:lpstr>
      <vt:lpstr>Transport Sector Resilience Context</vt:lpstr>
      <vt:lpstr>Conceptual Resilience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Resilience Definitions for Electric Vehicle Charging Infrastructure</dc:title>
  <dc:creator>Kristian KYRIAKOS</dc:creator>
  <cp:lastModifiedBy>Kristian KYRIAKOS</cp:lastModifiedBy>
  <cp:revision>22</cp:revision>
  <dcterms:created xsi:type="dcterms:W3CDTF">2025-04-14T12:05:22Z</dcterms:created>
  <dcterms:modified xsi:type="dcterms:W3CDTF">2025-07-08T08:44:22Z</dcterms:modified>
</cp:coreProperties>
</file>