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presProps" Target="presProps.xml" /><Relationship Id="rId28" Type="http://schemas.openxmlformats.org/officeDocument/2006/relationships/tableStyles" Target="tableStyles.xml" /><Relationship Id="rId2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 bwMode="auto"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 bwMode="auto"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 bwMode="auto"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 bwMode="auto"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 bwMode="auto"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 bwMode="auto"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 bwMode="auto"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 bwMode="auto"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 bwMode="auto"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 bwMode="auto"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 bwMode="auto"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 bwMode="auto"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 bwMode="auto"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 bwMode="auto"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 bwMode="auto"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 bwMode="auto"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 bwMode="auto"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 bwMode="auto"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 bwMode="auto"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 bwMode="auto"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 bwMode="auto"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 bwMode="auto"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 bwMode="auto"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 bwMode="auto"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 bwMode="auto"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 bwMode="auto"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 bwMode="auto"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 bwMode="auto"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 bwMode="auto"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 bwMode="auto"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 bwMode="auto"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 bwMode="auto"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 bwMode="auto"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 bwMode="auto"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 bwMode="auto"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 bwMode="auto"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 bwMode="auto"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 bwMode="auto"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 bwMode="auto"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 bwMode="auto"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 bwMode="auto"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 bwMode="auto"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 bwMode="auto"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 bwMode="auto"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 bwMode="auto"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 bwMode="auto"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 bwMode="auto"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 bwMode="auto"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 bwMode="auto"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 bwMode="auto"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 bwMode="auto"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 bwMode="auto"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  <a:defRPr/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 bwMode="auto"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  <a:defRPr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ru-RU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 bwMode="auto"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defRPr/>
            </a:pPr>
            <a:r>
              <a:rPr lang="ru-RU" sz="1400" b="0" strike="noStrike" spc="-1">
                <a:latin typeface="Times New Roman"/>
              </a:rPr>
              <a:t>&lt;footer&gt;</a:t>
            </a:r>
            <a:endParaRPr lang="ru-RU" sz="1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 bwMode="auto"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defRPr/>
            </a:pPr>
            <a:fld id="{26444830-E651-40A7-900F-9D8F8555213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/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  <a:defRPr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 bwMode="auto"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296000" lvl="2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728000" lvl="3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160000" lvl="4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 bwMode="auto"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  <a:defRPr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ru-RU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 bwMode="auto"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defRPr/>
            </a:pPr>
            <a:r>
              <a:rPr lang="ru-RU" sz="1400" b="0" strike="noStrike" spc="-1">
                <a:latin typeface="Times New Roman"/>
              </a:rPr>
              <a:t>&lt;footer&gt;</a:t>
            </a:r>
            <a:endParaRPr lang="ru-RU" sz="1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 bwMode="auto"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defRPr/>
            </a:pPr>
            <a:fld id="{C76CB136-536B-40E4-ACAD-3898F57C8C4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/>
            </a:fld>
            <a:endParaRPr lang="ru-RU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 bwMode="auto"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defRPr/>
            </a:pPr>
            <a:r>
              <a:rPr lang="ru-RU" sz="6000" b="0" strike="noStrike" spc="-1">
                <a:solidFill>
                  <a:srgbClr val="000000"/>
                </a:solidFill>
                <a:latin typeface="Calibri Light"/>
              </a:rPr>
              <a:t>Лекция 0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 bwMode="auto"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Общие сведения, ТЗ, ГОСТы</a:t>
            </a: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 bwMode="auto">
          <a:xfrm>
            <a:off x="477000" y="291600"/>
            <a:ext cx="11489400" cy="62546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5. Требования к программной документации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6. Технико-экономические показатели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7. Стадии и этапы разработки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   </a:t>
            </a: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7.1. Стадии разработки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   </a:t>
            </a: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7.2. Этапы разработки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   </a:t>
            </a: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7.3. Содержание работ по этапам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8. Порядок контроля и приемки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   </a:t>
            </a: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8.1. Виды испытаний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   </a:t>
            </a: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8.2. Общие требования к приемке работ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9. Порядок корректировки Технического задания 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 bwMode="auto">
          <a:xfrm flipH="0" flipV="0">
            <a:off x="569880" y="0"/>
            <a:ext cx="11090669" cy="1351440"/>
          </a:xfrm>
          <a:prstGeom prst="rect">
            <a:avLst/>
          </a:prstGeom>
          <a:noFill/>
          <a:ln w="0"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80000" lnSpcReduction="4000"/>
          </a:bodyPr>
          <a:p>
            <a:pPr>
              <a:lnSpc>
                <a:spcPct val="90000"/>
              </a:lnSpc>
              <a:defRPr/>
            </a:pPr>
            <a:r>
              <a:rPr lang="ru-RU" sz="4800" b="1" strike="noStrike" spc="-1">
                <a:solidFill>
                  <a:srgbClr val="000000"/>
                </a:solidFill>
                <a:latin typeface="Calibri Light"/>
              </a:rPr>
              <a:t>Итог постановки задачи – создание ТЗ и внешней спецификацией программы, которая включает: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 bwMode="auto">
          <a:xfrm>
            <a:off x="357840" y="1351800"/>
            <a:ext cx="11581920" cy="52344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описание исходных данных (не языка программирования, а данных) и результатов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(то есть, типы, форматы, точность, способ передачи, ограничения);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описание задачи, реализуемой программой;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способ обращения к программе;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описание возможных аварийных ситуаций и ошибок пользователя.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Таким образом, программа рассматривается как черный ящик, для которого определены функция и входные и выходные данные.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На этапе постановки задачи выявляются 40 – 46 % ошибок</a:t>
            </a: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 bwMode="auto">
          <a:xfrm>
            <a:off x="540000" y="113400"/>
            <a:ext cx="11520000" cy="919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defRPr/>
            </a:pPr>
            <a:r>
              <a:rPr lang="ru-RU" sz="3600" b="1" strike="noStrike" spc="-1">
                <a:solidFill>
                  <a:srgbClr val="000000"/>
                </a:solidFill>
                <a:latin typeface="Calibri Light"/>
              </a:rPr>
              <a:t>Разработка внутренних структур данных: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 bwMode="auto">
          <a:xfrm>
            <a:off x="422640" y="1620000"/>
            <a:ext cx="11277360" cy="39600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ДО начала проектирования необходимо определить структуры данных.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При этом надо учитывать: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ограничения на размер данных,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необходимую точность,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требования к быстродействию.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 bwMode="auto">
          <a:xfrm>
            <a:off x="304920" y="139680"/>
            <a:ext cx="11595240" cy="840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defRPr/>
            </a:pPr>
            <a:r>
              <a:rPr lang="ru-RU" sz="4400" b="1" strike="noStrike" spc="-1">
                <a:solidFill>
                  <a:srgbClr val="000000"/>
                </a:solidFill>
                <a:latin typeface="Calibri Light"/>
              </a:rPr>
              <a:t>Документы, используемые при эксплуатации ПО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 bwMode="auto">
          <a:xfrm>
            <a:off x="185400" y="980640"/>
            <a:ext cx="11860200" cy="573732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64000"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Ведомость эксплуатационных документов – перечень эксплуатационных документов на программу.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Формуляр – основные характеристики программы, комплектность, общие сведения об эксплуатации программы.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Описание применения – сведения о назначении программы, области применения, классе решаемых задач, ограничения на применение, необходимая конфигурация технических средств.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Руководство системного программиста – сведения для проверки и обеспечения функциональности, настройки программы.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Руководство программиста – сведения для эксплуатации настроенной программы.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Руководство оператора – сведения для обеспечения процедуры общения пользователя в процессе выполнения программы.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Описание языка – описание синтаксиса и семантики языка, используемого в программе.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Руководство по техническому обслуживанию – сведения для применения тестовых программ при обслуживании технических средств.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 bwMode="auto">
          <a:xfrm>
            <a:off x="241920" y="113400"/>
            <a:ext cx="10515240" cy="919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defRPr/>
            </a:pPr>
            <a:r>
              <a:rPr lang="ru-RU" sz="4400" b="1" strike="noStrike" spc="-1">
                <a:solidFill>
                  <a:srgbClr val="000000"/>
                </a:solidFill>
                <a:latin typeface="Calibri Light"/>
              </a:rPr>
              <a:t>Другие ГОСТы класса 19: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 bwMode="auto">
          <a:xfrm>
            <a:off x="540000" y="1393560"/>
            <a:ext cx="10690920" cy="4546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ru-RU" sz="2400" b="1" strike="noStrike" spc="-1">
                <a:solidFill>
                  <a:srgbClr val="000000"/>
                </a:solidFill>
                <a:latin typeface="Calibri"/>
              </a:rPr>
              <a:t>ГОСТ 19.201-78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 – порядок построения и оформления технического задания на разработку программы или программного изделия.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400" b="1" strike="noStrike" spc="-1">
                <a:solidFill>
                  <a:srgbClr val="000000"/>
                </a:solidFill>
                <a:latin typeface="Calibri"/>
              </a:rPr>
              <a:t>ГОСТ 19.202-78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 – форма и порядок составления спецификации на программные продукты, определяемые в ГОСТ 19.101-77.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400" b="1" strike="noStrike" spc="-1">
                <a:solidFill>
                  <a:srgbClr val="000000"/>
                </a:solidFill>
                <a:latin typeface="Calibri"/>
              </a:rPr>
              <a:t>ГОСТ 19.301-79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 – программа и методика испытаний программных продуктов.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400" b="1" strike="noStrike" spc="-1">
                <a:solidFill>
                  <a:srgbClr val="000000"/>
                </a:solidFill>
                <a:latin typeface="Calibri"/>
              </a:rPr>
              <a:t>ГОСТ 19.401-78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 – порядок построения и оформления текста программы при разработке программных продуктов.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ru-RU" sz="24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400" b="1" strike="noStrike" spc="-1">
                <a:solidFill>
                  <a:srgbClr val="000000"/>
                </a:solidFill>
                <a:latin typeface="Calibri"/>
              </a:rPr>
              <a:t>ГОСТ 19.402-78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 – описание программы.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 bwMode="auto">
          <a:xfrm>
            <a:off x="384480" y="212040"/>
            <a:ext cx="11555640" cy="6453360"/>
          </a:xfrm>
          <a:prstGeom prst="rect">
            <a:avLst/>
          </a:prstGeom>
          <a:noFill/>
          <a:ln w="0"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p>
            <a:pPr marL="228600" indent="-22860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</a:rPr>
              <a:t>ГОСТ 19.403-79</a:t>
            </a:r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 – форма заполнения и содержание ведомости держателей подлинников, определяемой в ГОСТ 19.105-78. 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600" b="1" strike="noStrike" spc="-1">
                <a:solidFill>
                  <a:srgbClr val="000000"/>
                </a:solidFill>
                <a:latin typeface="Calibri"/>
              </a:rPr>
              <a:t>ГОСТ 19.404-79</a:t>
            </a:r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 – форма заполнения и содержание пояснительной записки, определяемой в ГОСТ 19.105-78. 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600" b="1" strike="noStrike" spc="-1">
                <a:solidFill>
                  <a:srgbClr val="000000"/>
                </a:solidFill>
                <a:latin typeface="Calibri"/>
              </a:rPr>
              <a:t>ГОСТ 19.501-78</a:t>
            </a:r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 – форма заполнения и содержание формуляра на программный продукт, определяемый в ГОСТ 19.105-78. 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</a:rPr>
              <a:t>ГОСТ 19.502-78</a:t>
            </a:r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 – форма заполнения и содержание описания применения, определяемого в ГОСТ 19.105-78. 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600" b="1" strike="noStrike" spc="-1">
                <a:solidFill>
                  <a:srgbClr val="000000"/>
                </a:solidFill>
                <a:latin typeface="Calibri"/>
              </a:rPr>
              <a:t>ГОСТ 19.503-79</a:t>
            </a:r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 – форма заполнения и содержание руководства системного программиста, определяемого в ГОСТ 19.105-78. 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600" b="1" strike="noStrike" spc="-1">
                <a:solidFill>
                  <a:srgbClr val="000000"/>
                </a:solidFill>
                <a:latin typeface="Calibri"/>
              </a:rPr>
              <a:t>ГОСТ 19.504-79</a:t>
            </a:r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 – форма заполнения и содержание руководства программиста, определяемого в ГОСТ 19.105-78. 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600" b="1" strike="noStrike" spc="-1">
                <a:solidFill>
                  <a:srgbClr val="000000"/>
                </a:solidFill>
                <a:latin typeface="Calibri"/>
              </a:rPr>
              <a:t>ГОСТ 19.505-79</a:t>
            </a:r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 – форма заполнения и содержание руководства оператора, определяемого в ГОСТ 19.105-78. 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600" b="1" strike="noStrike" spc="-1">
                <a:solidFill>
                  <a:srgbClr val="000000"/>
                </a:solidFill>
                <a:latin typeface="Calibri"/>
              </a:rPr>
              <a:t>ГОСТ 19.506-79</a:t>
            </a:r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 – форма заполнения и содержание описания языка, определяемого в ГОСТ 19.105-78. 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600" b="1" strike="noStrike" spc="-1">
                <a:solidFill>
                  <a:srgbClr val="000000"/>
                </a:solidFill>
                <a:latin typeface="Calibri"/>
              </a:rPr>
              <a:t>ГОСТ 19.507-79</a:t>
            </a:r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 – форма заполнения и содержание ведомости эксплуатационных документов, определяемой в ГОСТ 19.105-78. 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600" b="1" strike="noStrike" spc="-1">
                <a:solidFill>
                  <a:srgbClr val="000000"/>
                </a:solidFill>
                <a:latin typeface="Calibri"/>
              </a:rPr>
              <a:t>ГОСТ 19.508-79</a:t>
            </a:r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 – форма заполнения и содержание руководства по техническому обслуживанию, определяемому в ГОСТ 19.105-78. 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600" b="1" strike="noStrike" spc="-1">
                <a:solidFill>
                  <a:srgbClr val="000000"/>
                </a:solidFill>
                <a:latin typeface="Calibri"/>
              </a:rPr>
              <a:t>ГОСТ 19.701-90</a:t>
            </a:r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 – схемы алгоритмов, программ, данных и систем.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 bwMode="auto"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defRPr/>
            </a:pPr>
            <a:r>
              <a:rPr lang="ru-RU" sz="6000" b="0" strike="noStrike" spc="-1">
                <a:solidFill>
                  <a:srgbClr val="000000"/>
                </a:solidFill>
                <a:latin typeface="Calibri Light"/>
              </a:rPr>
              <a:t>Эффективность программ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 bwMode="auto"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 bwMode="auto">
          <a:xfrm>
            <a:off x="3420000" y="360000"/>
            <a:ext cx="5400000" cy="900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 algn="ctr">
              <a:defRPr/>
            </a:pPr>
            <a:r>
              <a:rPr lang="ru-RU" sz="4000" b="0" strike="noStrike" spc="-1">
                <a:latin typeface="Arial"/>
              </a:rPr>
              <a:t>Эффективность</a:t>
            </a:r>
            <a:endParaRPr lang="ru-RU" sz="40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 bwMode="auto">
          <a:xfrm>
            <a:off x="540000" y="1980000"/>
            <a:ext cx="3060000" cy="900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 algn="ctr">
              <a:defRPr/>
            </a:pPr>
            <a:r>
              <a:rPr lang="ru-RU" sz="3200" b="0" strike="noStrike" spc="-1">
                <a:latin typeface="Arial"/>
              </a:rPr>
              <a:t>Время</a:t>
            </a:r>
            <a:endParaRPr lang="ru-RU" sz="32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 bwMode="auto">
          <a:xfrm>
            <a:off x="8280000" y="1980000"/>
            <a:ext cx="3240000" cy="900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 algn="ctr">
              <a:defRPr/>
            </a:pPr>
            <a:r>
              <a:rPr lang="ru-RU" sz="3200" b="0" strike="noStrike" spc="-1">
                <a:latin typeface="Arial"/>
              </a:rPr>
              <a:t>Память</a:t>
            </a:r>
            <a:endParaRPr lang="ru-RU" sz="3200" b="0" strike="noStrike" spc="-1">
              <a:latin typeface="Arial"/>
            </a:endParaRPr>
          </a:p>
        </p:txBody>
      </p:sp>
      <p:cxnSp>
        <p:nvCxnSpPr>
          <p:cNvPr id="113" name="Line 4"/>
          <p:cNvCxnSpPr>
            <a:cxnSpLocks/>
            <a:stCxn id="110" idx="2"/>
            <a:endCxn id="111" idx="0"/>
          </p:cNvCxnSpPr>
          <p:nvPr/>
        </p:nvCxnSpPr>
        <p:spPr bwMode="auto">
          <a:xfrm flipH="1">
            <a:off x="2070000" y="1260000"/>
            <a:ext cx="4050360" cy="720360"/>
          </a:xfrm>
          <a:prstGeom prst="straightConnector1">
            <a:avLst/>
          </a:prstGeom>
          <a:ln w="0">
            <a:solidFill>
              <a:srgbClr val="000000"/>
            </a:solidFill>
            <a:tailEnd type="triangle" w="med" len="med"/>
          </a:ln>
        </p:spPr>
      </p:cxnSp>
      <p:cxnSp>
        <p:nvCxnSpPr>
          <p:cNvPr id="114" name="Line 5"/>
          <p:cNvCxnSpPr>
            <a:cxnSpLocks/>
            <a:stCxn id="110" idx="2"/>
            <a:endCxn id="112" idx="0"/>
          </p:cNvCxnSpPr>
          <p:nvPr/>
        </p:nvCxnSpPr>
        <p:spPr bwMode="auto">
          <a:xfrm>
            <a:off x="6120000" y="1260000"/>
            <a:ext cx="3780360" cy="720360"/>
          </a:xfrm>
          <a:prstGeom prst="straightConnector1">
            <a:avLst/>
          </a:prstGeom>
          <a:ln w="0">
            <a:solidFill>
              <a:srgbClr val="000000"/>
            </a:solidFill>
            <a:tailEnd type="triangle" w="med" len="med"/>
          </a:ln>
        </p:spPr>
      </p:cxnSp>
      <p:sp>
        <p:nvSpPr>
          <p:cNvPr id="115" name="CustomShape 6"/>
          <p:cNvSpPr/>
          <p:nvPr/>
        </p:nvSpPr>
        <p:spPr bwMode="auto">
          <a:xfrm>
            <a:off x="3934800" y="1620000"/>
            <a:ext cx="4140000" cy="1620000"/>
          </a:xfrm>
          <a:custGeom>
            <a:avLst/>
            <a:gdLst/>
            <a:ahLst/>
            <a:cxnLst/>
            <a:rect l="0" t="0" r="r" b="b"/>
            <a:pathLst>
              <a:path w="11502" h="4502" fill="norm" stroke="1" extrusionOk="0">
                <a:moveTo>
                  <a:pt x="0" y="2250"/>
                </a:moveTo>
                <a:lnTo>
                  <a:pt x="2289" y="0"/>
                </a:lnTo>
                <a:lnTo>
                  <a:pt x="2289" y="1125"/>
                </a:lnTo>
                <a:lnTo>
                  <a:pt x="9211" y="1125"/>
                </a:lnTo>
                <a:lnTo>
                  <a:pt x="9211" y="0"/>
                </a:lnTo>
                <a:lnTo>
                  <a:pt x="11501" y="2250"/>
                </a:lnTo>
                <a:lnTo>
                  <a:pt x="9211" y="4501"/>
                </a:lnTo>
                <a:lnTo>
                  <a:pt x="9211" y="3375"/>
                </a:lnTo>
                <a:lnTo>
                  <a:pt x="2289" y="3375"/>
                </a:lnTo>
                <a:lnTo>
                  <a:pt x="2289" y="4501"/>
                </a:lnTo>
                <a:lnTo>
                  <a:pt x="0" y="2250"/>
                </a:ln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 algn="ctr">
              <a:defRPr/>
            </a:pPr>
            <a:r>
              <a:rPr lang="ru-RU" sz="2100" b="0" strike="noStrike" spc="-1">
                <a:latin typeface="Arial"/>
              </a:rPr>
              <a:t>Часто — обратная зависимость</a:t>
            </a:r>
            <a:endParaRPr lang="ru-RU" sz="2100" b="0" strike="noStrike" spc="-1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 bwMode="auto">
          <a:xfrm>
            <a:off x="540000" y="3600000"/>
            <a:ext cx="10980000" cy="3060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/>
              <a:buChar char=""/>
              <a:defRPr/>
            </a:pPr>
            <a:r>
              <a:rPr lang="ru-RU" sz="2800" b="0" strike="noStrike" spc="-1">
                <a:latin typeface="Arial"/>
              </a:rPr>
              <a:t>Выбор зависит от задачи.</a:t>
            </a:r>
            <a:endParaRPr lang="ru-RU" sz="2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/>
              <a:buChar char=""/>
              <a:defRPr/>
            </a:pPr>
            <a:r>
              <a:rPr lang="ru-RU" sz="2800" b="0" strike="noStrike" spc="-1">
                <a:latin typeface="Arial"/>
              </a:rPr>
              <a:t>При прочих равных — лучше выбрать память (скорость процессоров увеличивается быстрее и дешевле памяти)</a:t>
            </a:r>
            <a:endParaRPr lang="ru-RU" sz="2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/>
              <a:buChar char=""/>
              <a:defRPr/>
            </a:pPr>
            <a:r>
              <a:rPr lang="ru-RU" sz="2800" b="0" strike="noStrike" spc="-1">
                <a:latin typeface="Arial"/>
              </a:rPr>
              <a:t>На тяжелых задачах эффективность может заметно отличаться в зависимости от выбранных СД</a:t>
            </a:r>
            <a:endParaRPr lang="ru-RU" sz="2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/>
              <a:buChar char=""/>
              <a:defRPr/>
            </a:pPr>
            <a:r>
              <a:rPr lang="ru-RU" sz="2800" b="0" strike="noStrike" spc="-1">
                <a:latin typeface="Arial"/>
              </a:rPr>
              <a:t> </a:t>
            </a:r>
            <a:r>
              <a:rPr lang="ru-RU" sz="2800" b="0" strike="noStrike" spc="-1">
                <a:latin typeface="Arial"/>
              </a:rPr>
              <a:t>Рост производительности не означает отказа от создания эффективных программ </a:t>
            </a: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 bwMode="auto">
          <a:xfrm>
            <a:off x="396360" y="42480"/>
            <a:ext cx="11483640" cy="85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Способы повышения эффективности 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 bwMode="auto">
          <a:xfrm>
            <a:off x="478080" y="936000"/>
            <a:ext cx="11401920" cy="572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Использование рабочих массивов меньшей длины для обработки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Короткие типы данных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Использование поименованных констант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Передача параметров по адресу, а не по значению. (особенно в рекурсиях!)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Использование локальных переменных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Выбор менее трудоемких операций: 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Wingdings"/>
              <a:buChar char="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 % k 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Wingdings"/>
              <a:buChar char="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trunc(n/k)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19" name="Table 3"/>
          <p:cNvGraphicFramePr>
            <a:graphicFrameLocks xmlns:a="http://schemas.openxmlformats.org/drawingml/2006/main"/>
          </p:cNvGraphicFramePr>
          <p:nvPr/>
        </p:nvGraphicFramePr>
        <p:xfrm>
          <a:off x="8090640" y="1493640"/>
          <a:ext cx="2313000" cy="104940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578520"/>
                <a:gridCol w="578520"/>
                <a:gridCol w="578520"/>
                <a:gridCol w="577800"/>
              </a:tblGrid>
              <a:tr h="349920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0000" marR="90000">
                    <a:lnL w="720" algn="ctr">
                      <a:solidFill>
                        <a:srgbClr val="000000"/>
                      </a:solidFill>
                    </a:lnL>
                    <a:lnR w="720" algn="ctr">
                      <a:solidFill>
                        <a:srgbClr val="000000"/>
                      </a:solidFill>
                    </a:lnR>
                    <a:lnT w="720" algn="ctr">
                      <a:solidFill>
                        <a:srgbClr val="000000"/>
                      </a:solidFill>
                    </a:lnT>
                    <a:lnB w="72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0000" marR="90000">
                    <a:lnL w="720" algn="ctr">
                      <a:solidFill>
                        <a:srgbClr val="000000"/>
                      </a:solidFill>
                    </a:lnL>
                    <a:lnR w="720" algn="ctr">
                      <a:solidFill>
                        <a:srgbClr val="000000"/>
                      </a:solidFill>
                    </a:lnR>
                    <a:lnT w="720" algn="ctr">
                      <a:solidFill>
                        <a:srgbClr val="000000"/>
                      </a:solidFill>
                    </a:lnT>
                    <a:lnB w="72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0000" marR="90000">
                    <a:lnL w="720" algn="ctr">
                      <a:solidFill>
                        <a:srgbClr val="000000"/>
                      </a:solidFill>
                    </a:lnL>
                    <a:lnR w="720" algn="ctr">
                      <a:solidFill>
                        <a:srgbClr val="000000"/>
                      </a:solidFill>
                    </a:lnR>
                    <a:lnT w="720" algn="ctr">
                      <a:solidFill>
                        <a:srgbClr val="000000"/>
                      </a:solidFill>
                    </a:lnT>
                    <a:lnB w="72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0000" marR="90000">
                    <a:lnL w="720" algn="ctr">
                      <a:solidFill>
                        <a:srgbClr val="000000"/>
                      </a:solidFill>
                    </a:lnL>
                    <a:lnR w="720" algn="ctr">
                      <a:solidFill>
                        <a:srgbClr val="000000"/>
                      </a:solidFill>
                    </a:lnR>
                    <a:lnT w="720" algn="ctr">
                      <a:solidFill>
                        <a:srgbClr val="000000"/>
                      </a:solidFill>
                    </a:lnT>
                    <a:lnB w="72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9920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0000" marR="90000">
                    <a:lnL w="720" algn="ctr">
                      <a:solidFill>
                        <a:srgbClr val="000000"/>
                      </a:solidFill>
                    </a:lnL>
                    <a:lnR w="720" algn="ctr">
                      <a:solidFill>
                        <a:srgbClr val="000000"/>
                      </a:solidFill>
                    </a:lnR>
                    <a:lnT w="720" algn="ctr">
                      <a:solidFill>
                        <a:srgbClr val="000000"/>
                      </a:solidFill>
                    </a:lnT>
                    <a:lnB w="72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0000" marR="90000">
                    <a:lnL w="720" algn="ctr">
                      <a:solidFill>
                        <a:srgbClr val="000000"/>
                      </a:solidFill>
                    </a:lnL>
                    <a:lnR w="720" algn="ctr">
                      <a:solidFill>
                        <a:srgbClr val="000000"/>
                      </a:solidFill>
                    </a:lnR>
                    <a:lnT w="720" algn="ctr">
                      <a:solidFill>
                        <a:srgbClr val="000000"/>
                      </a:solidFill>
                    </a:lnT>
                    <a:lnB w="72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0000" marR="90000">
                    <a:lnL w="720" algn="ctr">
                      <a:solidFill>
                        <a:srgbClr val="000000"/>
                      </a:solidFill>
                    </a:lnL>
                    <a:lnR w="720" algn="ctr">
                      <a:solidFill>
                        <a:srgbClr val="000000"/>
                      </a:solidFill>
                    </a:lnR>
                    <a:lnT w="720" algn="ctr">
                      <a:solidFill>
                        <a:srgbClr val="000000"/>
                      </a:solidFill>
                    </a:lnT>
                    <a:lnB w="72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0000" marR="90000">
                    <a:lnL w="720" algn="ctr">
                      <a:solidFill>
                        <a:srgbClr val="000000"/>
                      </a:solidFill>
                    </a:lnL>
                    <a:lnR w="720" algn="ctr">
                      <a:solidFill>
                        <a:srgbClr val="000000"/>
                      </a:solidFill>
                    </a:lnR>
                    <a:lnT w="720" algn="ctr">
                      <a:solidFill>
                        <a:srgbClr val="000000"/>
                      </a:solidFill>
                    </a:lnT>
                    <a:lnB w="72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9920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0000" marR="90000">
                    <a:lnL w="720" algn="ctr">
                      <a:solidFill>
                        <a:srgbClr val="000000"/>
                      </a:solidFill>
                    </a:lnL>
                    <a:lnR w="720" algn="ctr">
                      <a:solidFill>
                        <a:srgbClr val="000000"/>
                      </a:solidFill>
                    </a:lnR>
                    <a:lnT w="720" algn="ctr">
                      <a:solidFill>
                        <a:srgbClr val="000000"/>
                      </a:solidFill>
                    </a:lnT>
                    <a:lnB w="72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0000" marR="90000">
                    <a:lnL w="720" algn="ctr">
                      <a:solidFill>
                        <a:srgbClr val="000000"/>
                      </a:solidFill>
                    </a:lnL>
                    <a:lnR w="720" algn="ctr">
                      <a:solidFill>
                        <a:srgbClr val="000000"/>
                      </a:solidFill>
                    </a:lnR>
                    <a:lnT w="720" algn="ctr">
                      <a:solidFill>
                        <a:srgbClr val="000000"/>
                      </a:solidFill>
                    </a:lnT>
                    <a:lnB w="72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0000" marR="90000">
                    <a:lnL w="720" algn="ctr">
                      <a:solidFill>
                        <a:srgbClr val="000000"/>
                      </a:solidFill>
                    </a:lnL>
                    <a:lnR w="720" algn="ctr">
                      <a:solidFill>
                        <a:srgbClr val="000000"/>
                      </a:solidFill>
                    </a:lnR>
                    <a:lnT w="720" algn="ctr">
                      <a:solidFill>
                        <a:srgbClr val="000000"/>
                      </a:solidFill>
                    </a:lnT>
                    <a:lnB w="72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0000" marR="90000">
                    <a:lnL w="720" algn="ctr">
                      <a:solidFill>
                        <a:srgbClr val="000000"/>
                      </a:solidFill>
                    </a:lnL>
                    <a:lnR w="720" algn="ctr">
                      <a:solidFill>
                        <a:srgbClr val="000000"/>
                      </a:solidFill>
                    </a:lnR>
                    <a:lnT w="720" algn="ctr">
                      <a:solidFill>
                        <a:srgbClr val="000000"/>
                      </a:solidFill>
                    </a:lnT>
                    <a:lnB w="72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0" name="CustomShape 4"/>
          <p:cNvSpPr/>
          <p:nvPr/>
        </p:nvSpPr>
        <p:spPr bwMode="auto">
          <a:xfrm>
            <a:off x="10548000" y="1728000"/>
            <a:ext cx="576000" cy="504000"/>
          </a:xfrm>
          <a:custGeom>
            <a:avLst/>
            <a:gdLst/>
            <a:ahLst/>
            <a:cxnLst/>
            <a:rect l="0" t="0" r="r" b="b"/>
            <a:pathLst>
              <a:path w="1601" h="1401" fill="norm" stroke="1" extrusionOk="0">
                <a:moveTo>
                  <a:pt x="0" y="350"/>
                </a:moveTo>
                <a:lnTo>
                  <a:pt x="1200" y="350"/>
                </a:lnTo>
                <a:lnTo>
                  <a:pt x="1200" y="0"/>
                </a:lnTo>
                <a:lnTo>
                  <a:pt x="1600" y="700"/>
                </a:lnTo>
                <a:lnTo>
                  <a:pt x="1200" y="1400"/>
                </a:lnTo>
                <a:lnTo>
                  <a:pt x="1200" y="1050"/>
                </a:lnTo>
                <a:lnTo>
                  <a:pt x="0" y="1050"/>
                </a:lnTo>
                <a:lnTo>
                  <a:pt x="0" y="350"/>
                </a:ln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21" name="Table 5"/>
          <p:cNvGraphicFramePr>
            <a:graphicFrameLocks xmlns:a="http://schemas.openxmlformats.org/drawingml/2006/main"/>
          </p:cNvGraphicFramePr>
          <p:nvPr/>
        </p:nvGraphicFramePr>
        <p:xfrm>
          <a:off x="11256120" y="1498320"/>
          <a:ext cx="438840" cy="104940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439200"/>
              </a:tblGrid>
              <a:tr h="349920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0000" marR="90000">
                    <a:lnL w="720" algn="ctr">
                      <a:solidFill>
                        <a:srgbClr val="000000"/>
                      </a:solidFill>
                    </a:lnL>
                    <a:lnR w="720" algn="ctr">
                      <a:solidFill>
                        <a:srgbClr val="000000"/>
                      </a:solidFill>
                    </a:lnR>
                    <a:lnT w="720" algn="ctr">
                      <a:solidFill>
                        <a:srgbClr val="000000"/>
                      </a:solidFill>
                    </a:lnT>
                    <a:lnB w="72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9920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0000" marR="90000">
                    <a:lnL w="720" algn="ctr">
                      <a:solidFill>
                        <a:srgbClr val="000000"/>
                      </a:solidFill>
                    </a:lnL>
                    <a:lnR w="720" algn="ctr">
                      <a:solidFill>
                        <a:srgbClr val="000000"/>
                      </a:solidFill>
                    </a:lnR>
                    <a:lnT w="720" algn="ctr">
                      <a:solidFill>
                        <a:srgbClr val="000000"/>
                      </a:solidFill>
                    </a:lnT>
                    <a:lnB w="72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9920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0000" marR="90000">
                    <a:lnL w="720" algn="ctr">
                      <a:solidFill>
                        <a:srgbClr val="000000"/>
                      </a:solidFill>
                    </a:lnL>
                    <a:lnR w="720" algn="ctr">
                      <a:solidFill>
                        <a:srgbClr val="000000"/>
                      </a:solidFill>
                    </a:lnR>
                    <a:lnT w="720" algn="ctr">
                      <a:solidFill>
                        <a:srgbClr val="000000"/>
                      </a:solidFill>
                    </a:lnT>
                    <a:lnB w="72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 bwMode="auto">
          <a:xfrm>
            <a:off x="180000" y="396000"/>
            <a:ext cx="11520000" cy="63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Использование эффективных алгоритмов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Вынесение из-под циклов вычисления, не зависящие от параметров: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Прекращение вычислений когда: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600" b="0" i="1" strike="noStrike" spc="-1">
                <a:solidFill>
                  <a:srgbClr val="000000"/>
                </a:solidFill>
                <a:latin typeface="Calibri"/>
              </a:rPr>
              <a:t>Результат достигнут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600" b="0" i="1" strike="noStrike" spc="-1">
                <a:solidFill>
                  <a:srgbClr val="000000"/>
                </a:solidFill>
                <a:latin typeface="Calibri"/>
              </a:rPr>
              <a:t>Невозможно добиться результата за приемлемое время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Wingdings"/>
              <a:buChar char=""/>
              <a:defRPr/>
            </a:pPr>
            <a:r>
              <a:rPr lang="en-US" sz="2200" b="0" i="1" strike="noStrike" spc="-1">
                <a:solidFill>
                  <a:srgbClr val="000000"/>
                </a:solidFill>
                <a:latin typeface="Calibri"/>
              </a:rPr>
              <a:t>Для этого удобно использовать циклы с пред-/пост- условием</a:t>
            </a:r>
            <a:endParaRPr lang="en-US" sz="2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CustomShape 2"/>
          <p:cNvSpPr/>
          <p:nvPr/>
        </p:nvSpPr>
        <p:spPr bwMode="auto">
          <a:xfrm>
            <a:off x="720000" y="1566000"/>
            <a:ext cx="3960000" cy="1980000"/>
          </a:xfrm>
          <a:prstGeom prst="rect">
            <a:avLst/>
          </a:prstGeom>
          <a:solidFill>
            <a:srgbClr val="FFDBB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>
              <a:defRPr/>
            </a:pPr>
            <a:r>
              <a:rPr lang="ru-RU" sz="3200" b="0" strike="noStrike" spc="-1">
                <a:latin typeface="Arial"/>
              </a:rPr>
              <a:t>for (int i=0; i&lt;k; i++)</a:t>
            </a:r>
            <a:endParaRPr lang="ru-RU" sz="3200" b="0" strike="noStrike" spc="-1">
              <a:latin typeface="Arial"/>
            </a:endParaRPr>
          </a:p>
          <a:p>
            <a:pPr>
              <a:defRPr/>
            </a:pPr>
            <a:r>
              <a:rPr lang="ru-RU" sz="3200" b="0" strike="noStrike" spc="-1">
                <a:latin typeface="Arial"/>
              </a:rPr>
              <a:t>	</a:t>
            </a:r>
            <a:r>
              <a:rPr lang="ru-RU" sz="3200" b="0" strike="noStrike" spc="-1">
                <a:latin typeface="Arial"/>
              </a:rPr>
              <a:t>s += Pi / n;</a:t>
            </a:r>
            <a:endParaRPr lang="ru-RU" sz="3200" b="0" strike="noStrike" spc="-1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 bwMode="auto">
          <a:xfrm>
            <a:off x="7020000" y="1565998"/>
            <a:ext cx="4140000" cy="1980000"/>
          </a:xfrm>
          <a:prstGeom prst="rect">
            <a:avLst/>
          </a:prstGeom>
          <a:solidFill>
            <a:srgbClr val="DDE8CB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>
              <a:defRPr/>
            </a:pPr>
            <a:r>
              <a:rPr lang="ru-RU" sz="3200" b="0" strike="noStrike" spc="-1">
                <a:latin typeface="Arial"/>
              </a:rPr>
              <a:t>double m = Pi / n;</a:t>
            </a:r>
            <a:endParaRPr lang="ru-RU" sz="3200" b="0" strike="noStrike" spc="-1">
              <a:latin typeface="Arial"/>
            </a:endParaRPr>
          </a:p>
          <a:p>
            <a:pPr>
              <a:defRPr/>
            </a:pPr>
            <a:r>
              <a:rPr lang="ru-RU" sz="3200" b="0" strike="noStrike" spc="-1">
                <a:latin typeface="Arial"/>
              </a:rPr>
              <a:t>for (int i=0; i&lt;k; i++)</a:t>
            </a:r>
            <a:endParaRPr lang="ru-RU" sz="3200" b="0" strike="noStrike" spc="-1">
              <a:latin typeface="Arial"/>
            </a:endParaRPr>
          </a:p>
          <a:p>
            <a:pPr>
              <a:defRPr/>
            </a:pPr>
            <a:r>
              <a:rPr lang="ru-RU" sz="3200" b="0" strike="noStrike" spc="-1">
                <a:latin typeface="Arial"/>
              </a:rPr>
              <a:t>	</a:t>
            </a:r>
            <a:r>
              <a:rPr lang="ru-RU" sz="3200" b="0" strike="noStrike" spc="-1">
                <a:latin typeface="Arial"/>
              </a:rPr>
              <a:t>s += m;</a:t>
            </a:r>
            <a:endParaRPr lang="ru-RU" sz="3200" b="0" strike="noStrike" spc="-1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 bwMode="auto">
          <a:xfrm>
            <a:off x="5040000" y="1929449"/>
            <a:ext cx="1800000" cy="900000"/>
          </a:xfrm>
          <a:custGeom>
            <a:avLst/>
            <a:gdLst/>
            <a:ahLst/>
            <a:cxnLst/>
            <a:rect l="0" t="0" r="r" b="b"/>
            <a:pathLst>
              <a:path w="5002" h="2502" fill="norm" stroke="1" extrusionOk="0">
                <a:moveTo>
                  <a:pt x="0" y="625"/>
                </a:moveTo>
                <a:lnTo>
                  <a:pt x="3750" y="625"/>
                </a:lnTo>
                <a:lnTo>
                  <a:pt x="3750" y="0"/>
                </a:lnTo>
                <a:lnTo>
                  <a:pt x="5001" y="1250"/>
                </a:lnTo>
                <a:lnTo>
                  <a:pt x="3750" y="2501"/>
                </a:lnTo>
                <a:lnTo>
                  <a:pt x="3750" y="1875"/>
                </a:lnTo>
                <a:lnTo>
                  <a:pt x="0" y="1875"/>
                </a:lnTo>
                <a:lnTo>
                  <a:pt x="0" y="625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 bwMode="auto">
          <a:xfrm>
            <a:off x="838080" y="0"/>
            <a:ext cx="10515240" cy="106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defRPr/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Разработка программ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85" name="Table 2"/>
          <p:cNvGraphicFramePr>
            <a:graphicFrameLocks xmlns:a="http://schemas.openxmlformats.org/drawingml/2006/main"/>
          </p:cNvGraphicFramePr>
          <p:nvPr/>
        </p:nvGraphicFramePr>
        <p:xfrm>
          <a:off x="542880" y="1069200"/>
          <a:ext cx="11287440" cy="542376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6119280"/>
                <a:gridCol w="1644120"/>
                <a:gridCol w="1879920"/>
                <a:gridCol w="1644480"/>
              </a:tblGrid>
              <a:tr h="360000">
                <a:tc row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Этапы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Ошибки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row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Трудоза-траты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97960"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появление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выявление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1. Постановка задачи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  <a:tc rowSpan="3"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40 - 46 %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  <a:tc rowSpan="3"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  <a:tc rowSpan="3"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10 %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2. Математическая формулировка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</a:tr>
              <a:tr h="408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3. Выбор численного метода решения задач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4. Составление тестов и алгоритмов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35 – 38 %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50 %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20 %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7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5. Выбор языка программирования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15 %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6. Написание программы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5 –10 %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5 %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7. Выполнения программы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8. Тестирование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45 %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40 %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9. Отладка программы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10. Оформление программы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10 %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11. Эксплуатация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5 %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12. Модернизация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  <a:round/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 bwMode="auto">
          <a:xfrm>
            <a:off x="360000" y="13284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521309" name=""/>
          <p:cNvSpPr/>
          <p:nvPr/>
        </p:nvSpPr>
        <p:spPr bwMode="auto">
          <a:xfrm flipH="0" flipV="0">
            <a:off x="4506441" y="238211"/>
            <a:ext cx="3452812" cy="1366308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sz="3600">
                <a:solidFill>
                  <a:schemeClr val="tx1"/>
                </a:solidFill>
              </a:rPr>
              <a:t>Требования к программе</a:t>
            </a:r>
            <a:endParaRPr sz="3600">
              <a:solidFill>
                <a:schemeClr val="tx1"/>
              </a:solidFill>
            </a:endParaRPr>
          </a:p>
        </p:txBody>
      </p:sp>
      <p:sp>
        <p:nvSpPr>
          <p:cNvPr id="53866991" name=""/>
          <p:cNvSpPr/>
          <p:nvPr/>
        </p:nvSpPr>
        <p:spPr bwMode="auto">
          <a:xfrm flipH="0" flipV="0">
            <a:off x="609480" y="801002"/>
            <a:ext cx="3452811" cy="13663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sz="2600">
                <a:solidFill>
                  <a:schemeClr val="tx1"/>
                </a:solidFill>
              </a:rPr>
              <a:t>Работа в соответствии со спецификацией</a:t>
            </a:r>
            <a:endParaRPr sz="2600">
              <a:solidFill>
                <a:schemeClr val="tx1"/>
              </a:solidFill>
            </a:endParaRPr>
          </a:p>
        </p:txBody>
      </p:sp>
      <p:sp>
        <p:nvSpPr>
          <p:cNvPr id="943060578" name=""/>
          <p:cNvSpPr/>
          <p:nvPr/>
        </p:nvSpPr>
        <p:spPr bwMode="auto">
          <a:xfrm flipH="0" flipV="0">
            <a:off x="609480" y="2420251"/>
            <a:ext cx="3452811" cy="13663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sz="2600">
                <a:solidFill>
                  <a:schemeClr val="tx1"/>
                </a:solidFill>
              </a:rPr>
              <a:t>Адекватная реакция на ЛЮБЫЕ действия пользователя</a:t>
            </a:r>
            <a:endParaRPr sz="2600">
              <a:solidFill>
                <a:schemeClr val="tx1"/>
              </a:solidFill>
            </a:endParaRPr>
          </a:p>
        </p:txBody>
      </p:sp>
      <p:sp>
        <p:nvSpPr>
          <p:cNvPr id="1084676462" name=""/>
          <p:cNvSpPr/>
          <p:nvPr/>
        </p:nvSpPr>
        <p:spPr bwMode="auto">
          <a:xfrm flipH="0" flipV="0">
            <a:off x="609480" y="4134751"/>
            <a:ext cx="3452811" cy="13663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600">
                <a:solidFill>
                  <a:schemeClr val="tx1"/>
                </a:solidFill>
              </a:rPr>
              <a:t>Сроки</a:t>
            </a:r>
            <a:endParaRPr sz="2600">
              <a:solidFill>
                <a:schemeClr val="tx1"/>
              </a:solidFill>
            </a:endParaRPr>
          </a:p>
        </p:txBody>
      </p:sp>
      <p:sp>
        <p:nvSpPr>
          <p:cNvPr id="1973047151" name=""/>
          <p:cNvSpPr/>
          <p:nvPr/>
        </p:nvSpPr>
        <p:spPr bwMode="auto">
          <a:xfrm flipH="0" flipV="0">
            <a:off x="4284366" y="4253814"/>
            <a:ext cx="3452811" cy="13663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600">
                <a:solidFill>
                  <a:schemeClr val="tx1"/>
                </a:solidFill>
              </a:rPr>
              <a:t>Эффективность</a:t>
            </a:r>
            <a:endParaRPr sz="2600">
              <a:solidFill>
                <a:schemeClr val="tx1"/>
              </a:solidFill>
            </a:endParaRPr>
          </a:p>
        </p:txBody>
      </p:sp>
      <p:sp>
        <p:nvSpPr>
          <p:cNvPr id="1600385904" name=""/>
          <p:cNvSpPr/>
          <p:nvPr/>
        </p:nvSpPr>
        <p:spPr bwMode="auto">
          <a:xfrm flipH="0" flipV="0">
            <a:off x="8419979" y="801002"/>
            <a:ext cx="3452811" cy="47000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600">
                <a:solidFill>
                  <a:schemeClr val="tx1"/>
                </a:solidFill>
              </a:rPr>
              <a:t>Избегать (по возможности)</a:t>
            </a:r>
            <a:endParaRPr sz="2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sz="2600">
                <a:solidFill>
                  <a:schemeClr val="tx1"/>
                </a:solidFill>
              </a:rPr>
              <a:t>не структурного программирования:</a:t>
            </a:r>
            <a:endParaRPr sz="2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sz="2600">
                <a:solidFill>
                  <a:schemeClr val="tx1"/>
                </a:solidFill>
              </a:rPr>
              <a:t>Безусловный переход (goto),</a:t>
            </a:r>
            <a:endParaRPr sz="2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sz="2600">
                <a:solidFill>
                  <a:schemeClr val="tx1"/>
                </a:solidFill>
              </a:rPr>
              <a:t>Безусловное завершение программы (exit)</a:t>
            </a:r>
            <a:endParaRPr sz="2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sz="2600">
                <a:solidFill>
                  <a:schemeClr val="tx1"/>
                </a:solidFill>
              </a:rPr>
              <a:t> </a:t>
            </a:r>
            <a:endParaRPr sz="2600">
              <a:solidFill>
                <a:schemeClr val="tx1"/>
              </a:solidFill>
            </a:endParaRPr>
          </a:p>
        </p:txBody>
      </p:sp>
      <p:cxnSp>
        <p:nvCxnSpPr>
          <p:cNvPr id="0" name=""/>
          <p:cNvCxnSpPr>
            <a:cxnSpLocks/>
            <a:stCxn id="150521309" idx="1"/>
            <a:endCxn id="53866991" idx="3"/>
          </p:cNvCxnSpPr>
          <p:nvPr/>
        </p:nvCxnSpPr>
        <p:spPr bwMode="auto">
          <a:xfrm rot="10799989" flipH="0" flipV="1">
            <a:off x="4062291" y="921365"/>
            <a:ext cx="444150" cy="56279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2930877" name=""/>
          <p:cNvCxnSpPr>
            <a:cxnSpLocks/>
            <a:endCxn id="943060578" idx="3"/>
          </p:cNvCxnSpPr>
          <p:nvPr/>
        </p:nvCxnSpPr>
        <p:spPr bwMode="auto">
          <a:xfrm rot="5399977" flipH="0" flipV="0">
            <a:off x="3193346" y="1790310"/>
            <a:ext cx="2182041" cy="44415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851656" name=""/>
          <p:cNvCxnSpPr>
            <a:cxnSpLocks/>
            <a:endCxn id="1084676462" idx="3"/>
          </p:cNvCxnSpPr>
          <p:nvPr/>
        </p:nvCxnSpPr>
        <p:spPr bwMode="auto">
          <a:xfrm rot="5399977" flipH="0" flipV="0">
            <a:off x="2336096" y="2647560"/>
            <a:ext cx="3896540" cy="44415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2767066" name=""/>
          <p:cNvCxnSpPr>
            <a:cxnSpLocks/>
            <a:stCxn id="150521309" idx="3"/>
          </p:cNvCxnSpPr>
          <p:nvPr/>
        </p:nvCxnSpPr>
        <p:spPr bwMode="auto">
          <a:xfrm rot="0" flipH="0" flipV="0">
            <a:off x="7959254" y="921365"/>
            <a:ext cx="471588" cy="2305227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926896" name=""/>
          <p:cNvCxnSpPr>
            <a:cxnSpLocks/>
            <a:stCxn id="150521309" idx="2"/>
            <a:endCxn id="296778918" idx="0"/>
          </p:cNvCxnSpPr>
          <p:nvPr/>
        </p:nvCxnSpPr>
        <p:spPr bwMode="auto">
          <a:xfrm rot="5399977" flipH="0" flipV="1">
            <a:off x="5849835" y="1987533"/>
            <a:ext cx="901138" cy="135111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219114" name=""/>
          <p:cNvCxnSpPr>
            <a:cxnSpLocks/>
          </p:cNvCxnSpPr>
          <p:nvPr/>
        </p:nvCxnSpPr>
        <p:spPr bwMode="auto">
          <a:xfrm rot="10799989" flipH="0" flipV="1">
            <a:off x="4062291" y="921364"/>
            <a:ext cx="444150" cy="562789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694822" name=""/>
          <p:cNvCxnSpPr>
            <a:cxnSpLocks/>
            <a:stCxn id="695926896" idx="0"/>
            <a:endCxn id="1973047151" idx="0"/>
          </p:cNvCxnSpPr>
          <p:nvPr/>
        </p:nvCxnSpPr>
        <p:spPr bwMode="auto">
          <a:xfrm rot="10799989" flipH="0" flipV="1">
            <a:off x="6010772" y="1604519"/>
            <a:ext cx="222075" cy="2649294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778918" name=""/>
          <p:cNvSpPr/>
          <p:nvPr/>
        </p:nvSpPr>
        <p:spPr bwMode="auto">
          <a:xfrm flipH="0" flipV="0">
            <a:off x="4641554" y="2505658"/>
            <a:ext cx="3452811" cy="13663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sz="2600">
                <a:solidFill>
                  <a:schemeClr val="tx1"/>
                </a:solidFill>
              </a:rPr>
              <a:t>Возможность оперативного внесения изменений</a:t>
            </a:r>
            <a:endParaRPr sz="26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 bwMode="auto">
          <a:xfrm>
            <a:off x="573120" y="113400"/>
            <a:ext cx="10515240" cy="853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defRPr/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Рекомендации к стилю программирования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 bwMode="auto">
          <a:xfrm>
            <a:off x="317880" y="967320"/>
            <a:ext cx="11409840" cy="55789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использовать осмысленные имена для глобальных переменных и короткие имена – для локальных;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давать схожим объектам схожие имена;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разбивать сложные выражения;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поддерживать стилевое единство программы (лучше общепринятое, а не свое: отступы, комментарии, скобки и т.п.);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писать комментарии.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На практике важны: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надежность;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точное планирование производства программ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возможность сопровождения.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 bwMode="auto">
          <a:xfrm>
            <a:off x="344520" y="0"/>
            <a:ext cx="11008800" cy="1073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defRPr/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Обязательно в отчете: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 bwMode="auto">
          <a:xfrm>
            <a:off x="344520" y="1073520"/>
            <a:ext cx="11008800" cy="56318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ru-RU" sz="3200" b="1" u="sng" strike="noStrike" spc="-1">
                <a:solidFill>
                  <a:srgbClr val="000000"/>
                </a:solidFill>
                <a:latin typeface="Calibri"/>
              </a:rPr>
              <a:t>описание условия задачи;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ru-RU" sz="3200" b="1" u="sng" strike="noStrike" spc="-1">
                <a:solidFill>
                  <a:srgbClr val="000000"/>
                </a:solidFill>
                <a:latin typeface="Calibri"/>
              </a:rPr>
              <a:t>описание ТЗ;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ru-RU" sz="3200" b="1" u="sng" strike="noStrike" spc="-1">
                <a:solidFill>
                  <a:srgbClr val="000000"/>
                </a:solidFill>
                <a:latin typeface="Calibri"/>
              </a:rPr>
              <a:t>описанный алгоритм;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ru-RU" sz="3200" b="1" u="sng" strike="noStrike" spc="-1">
                <a:solidFill>
                  <a:srgbClr val="000000"/>
                </a:solidFill>
                <a:latin typeface="Calibri"/>
              </a:rPr>
              <a:t>набор тестов </a:t>
            </a: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(по классам эквивалентности: тепличные, экстремальные и т.д.);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ru-RU" sz="3200" b="1" u="sng" strike="noStrike" spc="-1">
                <a:solidFill>
                  <a:srgbClr val="000000"/>
                </a:solidFill>
                <a:latin typeface="Calibri"/>
              </a:rPr>
              <a:t>комментариями;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ru-RU" sz="3200" b="1" u="sng" strike="noStrike" spc="-1">
                <a:solidFill>
                  <a:srgbClr val="000000"/>
                </a:solidFill>
                <a:latin typeface="Calibri"/>
              </a:rPr>
              <a:t>оценкой эффективности.</a:t>
            </a: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Программа считается сданной, когда сдан отчет!!!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Баллы ставятся на момент сдачи отчета!!!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 bwMode="auto">
          <a:xfrm>
            <a:off x="838080" y="119160"/>
            <a:ext cx="10515240" cy="966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defRPr/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Постановка Технического задания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 bwMode="auto">
          <a:xfrm>
            <a:off x="523080" y="1080000"/>
            <a:ext cx="11356920" cy="56516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algn="just">
              <a:lnSpc>
                <a:spcPct val="80000"/>
              </a:lnSpc>
              <a:spcBef>
                <a:spcPts val="1001"/>
              </a:spcBef>
              <a:tabLst>
                <a:tab pos="0" algn="l"/>
              </a:tabLst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pos="0" algn="l"/>
              </a:tabLst>
              <a:defRPr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формулируется цель задачи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описывается ее содержание.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Постановка задачи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Wingdings"/>
              <a:buChar char=""/>
              <a:tabLst>
                <a:tab pos="0" algn="l"/>
              </a:tabLst>
              <a:defRPr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итерационный процесс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Wingdings"/>
              <a:buChar char=""/>
              <a:tabLst>
                <a:tab pos="0" algn="l"/>
              </a:tabLst>
              <a:defRPr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Необходим тесный контакт заказчика и программиста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Wingdings"/>
              <a:buChar char=""/>
              <a:tabLst>
                <a:tab pos="0" algn="l"/>
              </a:tabLst>
              <a:defRPr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неверно понятая задача ведет к дополнительной работе программиста для достижения верного решения.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Wingdings"/>
              <a:buChar char=""/>
              <a:tabLst>
                <a:tab pos="0" algn="l"/>
              </a:tabLst>
              <a:defRPr/>
            </a:pPr>
            <a:r>
              <a:rPr lang="ru-RU" sz="2400" b="0" u="sng" strike="noStrike" spc="-1">
                <a:solidFill>
                  <a:srgbClr val="000000"/>
                </a:solidFill>
                <a:latin typeface="Calibri"/>
              </a:rPr>
              <a:t>если заказчик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 не смог до конца сформулировать задачу, то всю дополнительную работу или переделку все равно делает </a:t>
            </a:r>
            <a:r>
              <a:rPr lang="ru-RU" sz="2400" b="1" u="sng" strike="noStrike" spc="-1">
                <a:solidFill>
                  <a:srgbClr val="000000"/>
                </a:solidFill>
                <a:latin typeface="Calibri"/>
              </a:rPr>
              <a:t>программист</a:t>
            </a:r>
            <a:r>
              <a:rPr lang="ru-RU" sz="2400" b="0" u="sng" strike="noStrike" spc="-1">
                <a:solidFill>
                  <a:srgbClr val="000000"/>
                </a:solidFill>
                <a:latin typeface="Calibri"/>
              </a:rPr>
              <a:t>!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 bwMode="auto">
          <a:xfrm>
            <a:off x="284760" y="1148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defRPr/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ГОСТы на разработку ПО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 bwMode="auto">
          <a:xfrm>
            <a:off x="331200" y="1690560"/>
            <a:ext cx="11548800" cy="4789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Структура и содержание разделов ТО регламентированы требованиями таких государственных стандартов, как: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ГОСТ 19.201-78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 «Техническое задание. Требования к содержанию и оформлению»,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ГОСТ 34.602-89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 «Информационная технология. Комплекс стандартов на автоматизированные системы. ТЗ на создание автоматизированной системы»,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ru-RU" sz="2800" b="1" strike="noStrike" spc="-1">
                <a:solidFill>
                  <a:srgbClr val="FF0000"/>
                </a:solidFill>
                <a:latin typeface="Calibri"/>
              </a:rPr>
              <a:t>ГОСТ 2.114-2016 </a:t>
            </a:r>
            <a:r>
              <a:rPr lang="en-US" sz="2800" b="0" strike="noStrike" spc="-1">
                <a:solidFill>
                  <a:srgbClr val="FF0000"/>
                </a:solidFill>
                <a:latin typeface="Calibri"/>
              </a:rPr>
              <a:t>(</a:t>
            </a:r>
            <a:r>
              <a:rPr lang="ru-RU" sz="2800" b="0" strike="noStrike" spc="-1">
                <a:solidFill>
                  <a:srgbClr val="FF0000"/>
                </a:solidFill>
                <a:latin typeface="Calibri"/>
              </a:rPr>
              <a:t>взамен ГОСТ 2.114-95</a:t>
            </a:r>
            <a:r>
              <a:rPr lang="ru-RU" sz="2800" b="1" strike="noStrike" spc="-1">
                <a:solidFill>
                  <a:srgbClr val="FF0000"/>
                </a:solidFill>
                <a:latin typeface="Calibri"/>
              </a:rPr>
              <a:t>)</a:t>
            </a:r>
            <a:r>
              <a:rPr lang="ru-RU" sz="2800" b="0" strike="noStrike" spc="-1">
                <a:solidFill>
                  <a:srgbClr val="FF0000"/>
                </a:solidFill>
                <a:latin typeface="Calibri"/>
              </a:rPr>
              <a:t>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«Единая система конструкторской документации. Технические условия».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 bwMode="auto">
          <a:xfrm>
            <a:off x="360000" y="18360"/>
            <a:ext cx="11700000" cy="881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defRPr/>
            </a:pPr>
            <a:r>
              <a:rPr lang="ru-RU" sz="4200" b="0" strike="noStrike" spc="-1">
                <a:solidFill>
                  <a:srgbClr val="000000"/>
                </a:solidFill>
                <a:latin typeface="Calibri Light"/>
              </a:rPr>
              <a:t>Основные требования к содержанию ТЗ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 bwMode="auto">
          <a:xfrm>
            <a:off x="180000" y="900000"/>
            <a:ext cx="11423160" cy="56995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16000" indent="-21600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/>
              <a:buChar char=""/>
              <a:tabLst>
                <a:tab pos="0" algn="l"/>
              </a:tabLst>
              <a:defRPr/>
            </a:pPr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назначение программного продукта и область его применения,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основные цели разработки,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набор функций, выполняемых программой,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принципиальные требования Заказчика к ПО,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исходные языки и коды программирования,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среда, в которой будет функционировать разрабатываемое ПО,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организация входных и выходных данных,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быстродействие и надежность функционирования,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информационная безопасность программы,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возможность взаимодействия с другим программным обеспечением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другие требования.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 bwMode="auto">
          <a:xfrm>
            <a:off x="357840" y="238680"/>
            <a:ext cx="11207520" cy="62812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В ТЗ также указывается общая информация, которая помогает Заказчику и Исполнителю согласовать ход работ: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этапы и сроки разработки ПО,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нормативно-технические документы, на основе которых будет выполняться разработка,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порядок приемки-сдачи работ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и многое другое.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Составление ТЗ требует выполнения ряда предварительных работ.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Как правило, техническое задание составляется на основе исследований, анализа рынка, научного прогнозирования.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Формирование документа выполняется в соответствии с бизнес-логикой компании Заказчика.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 bwMode="auto">
          <a:xfrm>
            <a:off x="838080" y="1267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defRPr/>
            </a:pPr>
            <a:r>
              <a:rPr lang="ru-RU" sz="3200" b="1" strike="noStrike" spc="-1">
                <a:solidFill>
                  <a:srgbClr val="000000"/>
                </a:solidFill>
                <a:latin typeface="Calibri Light"/>
              </a:rPr>
              <a:t>Практические рекомендации к содержанию ТЗ, основывающийся на ГОСТе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 bwMode="auto">
          <a:xfrm>
            <a:off x="583200" y="1577160"/>
            <a:ext cx="11290320" cy="51541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8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1. Введение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  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1.1. Наименование программы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  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1.2. Краткая характеристика области применения программы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  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1.3. Сроки исполнения работ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2. 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Основания для разработки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  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2.1. Заказчик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  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2.2. Исполнитель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  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2.3. Основание для разработки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3. 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Назначение разработки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  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3.1. Общая концепция системы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  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3.2. Описание функциональности системы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 bwMode="auto">
          <a:xfrm>
            <a:off x="238680" y="113400"/>
            <a:ext cx="11641320" cy="840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defRPr/>
            </a:pPr>
            <a:r>
              <a:rPr lang="ru-RU" sz="4400" b="1" strike="noStrike" spc="-1">
                <a:solidFill>
                  <a:srgbClr val="000000"/>
                </a:solidFill>
                <a:latin typeface="Calibri Light"/>
              </a:rPr>
              <a:t>4. Требования к программе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 bwMode="auto">
          <a:xfrm>
            <a:off x="397439" y="1166040"/>
            <a:ext cx="11555640" cy="53802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4.1. Требования к информационным структурам и методам решения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   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4.2. Требования к функциональным характеристикам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   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4.3. Требования к надежности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    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4.3.1. Требования к обеспечению надежного функционирования системы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    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4.3.2. Типы отказов при работе с системой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    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4.3.3. Время восстановления после отказа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    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4.3.4. Допустимые потери данных при отказе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    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4.3.5. Важная информация, которая должна быть защищена от разрушения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    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4.3.6. Отказы из-за некорректных действий пользователей системы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 bwMode="auto">
          <a:xfrm>
            <a:off x="357840" y="225360"/>
            <a:ext cx="11489400" cy="6440039"/>
          </a:xfrm>
          <a:prstGeom prst="rect">
            <a:avLst/>
          </a:prstGeom>
          <a:noFill/>
          <a:ln w="0"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p>
            <a:pPr>
              <a:lnSpc>
                <a:spcPct val="8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</a:rPr>
              <a:t>4.4. Условия эксплуатации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     </a:t>
            </a:r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4.4.1. Климатические условия эксплуатации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     </a:t>
            </a:r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4.4.2. Требования к квалификации и численности персонала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</a:rPr>
              <a:t>4.5. Требования к составу и параметрам технических средств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     </a:t>
            </a:r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4.5.1. Требования к серверному аппаратному обеспечению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     </a:t>
            </a:r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4.5.2. Требования к клиентскому аппаратному обеспечению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     </a:t>
            </a:r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4.5.3. Требования к сетевому аппаратному обеспечению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</a:rPr>
              <a:t>4.6. Требования к информационной и программной совместимости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     </a:t>
            </a:r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4.6.1. Требования к исходным кодам и языкам программирования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     </a:t>
            </a:r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4.6.2. Требования к программным средствам, используемым программой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     </a:t>
            </a:r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4.6.3. Требования к защите информации и программы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26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600" b="1" strike="noStrike" spc="-1">
                <a:solidFill>
                  <a:srgbClr val="000000"/>
                </a:solidFill>
                <a:latin typeface="Calibri"/>
              </a:rPr>
              <a:t>4.7. Маркировка и упаковка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600" b="1" strike="noStrike" spc="-1">
                <a:solidFill>
                  <a:srgbClr val="000000"/>
                </a:solidFill>
                <a:latin typeface="Calibri"/>
              </a:rPr>
              <a:t>4.8. Транспортировка и хранение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600" b="1" strike="noStrike" spc="-1">
                <a:solidFill>
                  <a:srgbClr val="000000"/>
                </a:solidFill>
                <a:latin typeface="Calibri"/>
              </a:rPr>
              <a:t>4.9. Специальные требования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R7-Office/7.3.3.59</Application>
  <DocSecurity>0</DocSecurity>
  <PresentationFormat/>
  <Paragraphs>0</Paragraphs>
  <Slides>22</Slides>
  <Notes>22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0</dc:title>
  <dc:subject/>
  <dc:creator>Nikulshina Tatiana</dc:creator>
  <cp:keywords/>
  <dc:description/>
  <dc:identifier/>
  <dc:language>en-US</dc:language>
  <cp:lastModifiedBy>Татьяна Никульшина</cp:lastModifiedBy>
  <cp:revision>27</cp:revision>
  <dcterms:created xsi:type="dcterms:W3CDTF">2020-08-21T08:31:37Z</dcterms:created>
  <dcterms:modified xsi:type="dcterms:W3CDTF">2023-08-25T10:12:05Z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r8>25.000000</vt:r8>
  </property>
</Properties>
</file>