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1d6aca6cdced41c0" Type="http://schemas.microsoft.com/office/2006/relationships/txt" Target="udata/data.dat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5" r:id="rId3"/>
    <p:sldId id="296" r:id="rId4"/>
    <p:sldId id="350" r:id="rId5"/>
    <p:sldId id="347" r:id="rId6"/>
    <p:sldId id="346" r:id="rId7"/>
    <p:sldId id="299" r:id="rId8"/>
    <p:sldId id="345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48" r:id="rId29"/>
    <p:sldId id="349" r:id="rId30"/>
    <p:sldId id="319" r:id="rId31"/>
    <p:sldId id="259" r:id="rId32"/>
  </p:sldIdLst>
  <p:sldSz cx="11522075" cy="6480175"/>
  <p:notesSz cx="6858000" cy="9144000"/>
  <p:custDataLst>
    <p:tags r:id="rId34"/>
  </p:custDataLst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4643"/>
  </p:normalViewPr>
  <p:slideViewPr>
    <p:cSldViewPr>
      <p:cViewPr varScale="1">
        <p:scale>
          <a:sx n="127" d="100"/>
          <a:sy n="127" d="100"/>
        </p:scale>
        <p:origin x="496" y="176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18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01" y="215751"/>
            <a:ext cx="991218" cy="5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49" y="215751"/>
            <a:ext cx="823239" cy="4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49" y="215751"/>
            <a:ext cx="823239" cy="4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509" y="287759"/>
            <a:ext cx="856562" cy="4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背景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黑色格纹背景.jpg" descr="黑色格纹背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7717" y="5994100"/>
            <a:ext cx="279317" cy="290407"/>
          </a:xfrm>
          <a:prstGeom prst="rect">
            <a:avLst/>
          </a:prstGeom>
        </p:spPr>
        <p:txBody>
          <a:bodyPr anchor="t"/>
          <a:lstStyle>
            <a:lvl1pPr algn="l">
              <a:defRPr sz="1323" b="1">
                <a:solidFill>
                  <a:srgbClr val="FF9D4C"/>
                </a:solidFill>
                <a:latin typeface="Playfair Display SC"/>
                <a:ea typeface="Playfair Display SC"/>
                <a:cs typeface="Playfair Display SC"/>
                <a:sym typeface="Playfair Display SC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5753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299"/>
          <p:cNvSpPr txBox="1"/>
          <p:nvPr/>
        </p:nvSpPr>
        <p:spPr>
          <a:xfrm>
            <a:off x="3116708" y="2604890"/>
            <a:ext cx="5288668" cy="741718"/>
          </a:xfrm>
          <a:prstGeom prst="rect">
            <a:avLst/>
          </a:prstGeom>
          <a:ln w="12700">
            <a:miter lim="400000"/>
          </a:ln>
        </p:spPr>
        <p:txBody>
          <a:bodyPr wrap="none" lIns="43200" tIns="43200" rIns="43200" bIns="43200">
            <a:spAutoFit/>
          </a:bodyPr>
          <a:lstStyle>
            <a:lvl1pPr algn="ctr">
              <a:defRPr sz="9000" b="1">
                <a:solidFill>
                  <a:srgbClr val="D5B17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4253" dirty="0"/>
              <a:t>JAVA</a:t>
            </a:r>
            <a:r>
              <a:rPr lang="zh-CN" altLang="en-US" sz="4253" dirty="0"/>
              <a:t>自动化解决方案</a:t>
            </a:r>
            <a:endParaRPr sz="4253" dirty="0"/>
          </a:p>
        </p:txBody>
      </p:sp>
      <p:sp>
        <p:nvSpPr>
          <p:cNvPr id="97" name="Shape 300"/>
          <p:cNvSpPr txBox="1"/>
          <p:nvPr/>
        </p:nvSpPr>
        <p:spPr>
          <a:xfrm>
            <a:off x="3924538" y="3533246"/>
            <a:ext cx="3582232" cy="406690"/>
          </a:xfrm>
          <a:prstGeom prst="rect">
            <a:avLst/>
          </a:prstGeom>
          <a:ln w="12700">
            <a:miter lim="400000"/>
          </a:ln>
        </p:spPr>
        <p:txBody>
          <a:bodyPr lIns="43200" tIns="43200" rIns="43200" bIns="43200">
            <a:spAutoFit/>
          </a:bodyPr>
          <a:lstStyle/>
          <a:p>
            <a:pPr algn="ctr">
              <a:lnSpc>
                <a:spcPct val="120000"/>
              </a:lnSpc>
              <a:defRPr sz="4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890" dirty="0"/>
              <a:t>洺曦</a:t>
            </a:r>
            <a:endParaRPr sz="1890" dirty="0"/>
          </a:p>
        </p:txBody>
      </p:sp>
    </p:spTree>
    <p:extLst>
      <p:ext uri="{BB962C8B-B14F-4D97-AF65-F5344CB8AC3E}">
        <p14:creationId xmlns:p14="http://schemas.microsoft.com/office/powerpoint/2010/main" val="179656013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504453" y="1727919"/>
            <a:ext cx="4173986" cy="32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90" b="1" dirty="0">
              <a:solidFill>
                <a:srgbClr val="C00000"/>
              </a:solidFill>
              <a:latin typeface="Arial" pitchFamily="34" charset="0"/>
              <a:ea typeface="微软雅黑" pitchFamily="34" charset="-122"/>
            </a:endParaRP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基本注释</a:t>
            </a: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参数化输入</a:t>
            </a: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数据处理及断言</a:t>
            </a: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日志输出</a:t>
            </a: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endParaRPr lang="zh-CN" altLang="zh-CN" sz="2520" b="1" dirty="0">
              <a:solidFill>
                <a:srgbClr val="C00000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71" y="1062778"/>
            <a:ext cx="8388996" cy="508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基本流程</a:t>
            </a:r>
            <a:r>
              <a:rPr lang="en-US" altLang="zh-CN" dirty="0"/>
              <a:t>-</a:t>
            </a:r>
            <a:r>
              <a:rPr lang="zh-CN" altLang="en-US" dirty="0"/>
              <a:t>基本注释</a:t>
            </a:r>
          </a:p>
        </p:txBody>
      </p:sp>
      <p:sp>
        <p:nvSpPr>
          <p:cNvPr id="5" name="矩形 4"/>
          <p:cNvSpPr/>
          <p:nvPr/>
        </p:nvSpPr>
        <p:spPr>
          <a:xfrm>
            <a:off x="494438" y="1183123"/>
            <a:ext cx="10123724" cy="178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@Test </a:t>
            </a:r>
            <a:r>
              <a:rPr lang="zh-CN" altLang="en-US" sz="1800" dirty="0"/>
              <a:t>标记一个类或方法作为测试的一部分。 </a:t>
            </a:r>
          </a:p>
          <a:p>
            <a:r>
              <a:rPr lang="en-US" altLang="zh-CN" sz="1800" dirty="0"/>
              <a:t>@</a:t>
            </a:r>
            <a:r>
              <a:rPr lang="en-US" altLang="zh-CN" sz="1800" dirty="0" err="1"/>
              <a:t>DataProvider</a:t>
            </a:r>
            <a:r>
              <a:rPr lang="en-US" altLang="zh-CN" sz="1800" dirty="0"/>
              <a:t> </a:t>
            </a:r>
            <a:r>
              <a:rPr lang="zh-CN" altLang="en-US" sz="1800" dirty="0"/>
              <a:t>标志着一个方法，提供数据的一个测试方法。注解的方法必须返回一个</a:t>
            </a:r>
            <a:r>
              <a:rPr lang="en-US" altLang="zh-CN" sz="1800" dirty="0"/>
              <a:t>Object[] []</a:t>
            </a:r>
            <a:r>
              <a:rPr lang="zh-CN" altLang="en-US" sz="1800" dirty="0"/>
              <a:t>，其中每个对象</a:t>
            </a:r>
            <a:r>
              <a:rPr lang="en-US" altLang="zh-CN" sz="1800" dirty="0"/>
              <a:t>[]</a:t>
            </a:r>
            <a:r>
              <a:rPr lang="zh-CN" altLang="en-US" sz="1800" dirty="0"/>
              <a:t>的测试方法的参数列表中可以分配。该</a:t>
            </a:r>
            <a:r>
              <a:rPr lang="en-US" altLang="zh-CN" sz="1800" dirty="0"/>
              <a:t>@Test </a:t>
            </a:r>
            <a:r>
              <a:rPr lang="zh-CN" altLang="en-US" sz="1800" dirty="0"/>
              <a:t>方法，希望从这个</a:t>
            </a:r>
            <a:r>
              <a:rPr lang="en-US" altLang="zh-CN" sz="1800" dirty="0" err="1"/>
              <a:t>DataProvider</a:t>
            </a:r>
            <a:r>
              <a:rPr lang="zh-CN" altLang="en-US" sz="1800" dirty="0"/>
              <a:t>的接收数据，需要使用一个</a:t>
            </a:r>
            <a:r>
              <a:rPr lang="en-US" altLang="zh-CN" sz="1800" dirty="0" err="1"/>
              <a:t>dataProvider</a:t>
            </a:r>
            <a:r>
              <a:rPr lang="zh-CN" altLang="en-US" sz="1800" dirty="0"/>
              <a:t>名称等于这个注解的名字。 </a:t>
            </a: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endParaRPr lang="zh-CN" altLang="zh-CN" sz="2520" b="1" dirty="0">
              <a:solidFill>
                <a:srgbClr val="C0000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81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基本流程</a:t>
            </a:r>
            <a:r>
              <a:rPr lang="en-US" altLang="zh-CN" dirty="0"/>
              <a:t>-</a:t>
            </a:r>
            <a:r>
              <a:rPr lang="zh-CN" altLang="en-US" dirty="0"/>
              <a:t>数据驱动</a:t>
            </a:r>
          </a:p>
        </p:txBody>
      </p:sp>
      <p:sp>
        <p:nvSpPr>
          <p:cNvPr id="5" name="矩形 4"/>
          <p:cNvSpPr/>
          <p:nvPr/>
        </p:nvSpPr>
        <p:spPr>
          <a:xfrm>
            <a:off x="504453" y="1727919"/>
            <a:ext cx="10081120" cy="205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@</a:t>
            </a:r>
            <a:r>
              <a:rPr lang="en-US" altLang="zh-CN" sz="1800" dirty="0" err="1"/>
              <a:t>DataProvider</a:t>
            </a:r>
            <a:r>
              <a:rPr lang="zh-CN" altLang="en-US" sz="1800" dirty="0"/>
              <a:t> </a:t>
            </a:r>
            <a:r>
              <a:rPr lang="en-US" altLang="zh-CN" sz="1800" dirty="0"/>
              <a:t>EXCEL</a:t>
            </a:r>
            <a:r>
              <a:rPr lang="zh-CN" altLang="en-US" sz="1800" dirty="0"/>
              <a:t>参数化输入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1.EXCEL</a:t>
            </a:r>
            <a:r>
              <a:rPr lang="zh-CN" altLang="en-US" sz="1800" dirty="0"/>
              <a:t>目录</a:t>
            </a:r>
            <a:r>
              <a:rPr lang="en-US" altLang="zh-CN" sz="1800" dirty="0"/>
              <a:t>-/test-res/ + </a:t>
            </a:r>
            <a:r>
              <a:rPr lang="en-US" altLang="zh-CN" sz="1800" dirty="0" err="1"/>
              <a:t>packageName</a:t>
            </a:r>
            <a:r>
              <a:rPr lang="en-US" altLang="zh-CN" sz="1800" dirty="0"/>
              <a:t> + / + </a:t>
            </a:r>
            <a:r>
              <a:rPr lang="en-US" altLang="zh-CN" sz="1800" dirty="0" err="1"/>
              <a:t>testClassName</a:t>
            </a:r>
            <a:r>
              <a:rPr lang="en-US" altLang="zh-CN" sz="1800" dirty="0"/>
              <a:t> + / + </a:t>
            </a:r>
            <a:r>
              <a:rPr lang="en-US" altLang="zh-CN" sz="1800" dirty="0" err="1"/>
              <a:t>MethodName</a:t>
            </a:r>
            <a:r>
              <a:rPr lang="en-US" altLang="zh-CN" sz="1800" dirty="0"/>
              <a:t> + .TestData.xlsx</a:t>
            </a:r>
          </a:p>
          <a:p>
            <a:r>
              <a:rPr lang="en-US" altLang="zh-CN" sz="1800" dirty="0"/>
              <a:t>2.EXCEL</a:t>
            </a:r>
            <a:r>
              <a:rPr lang="zh-CN" altLang="en-US" sz="1800" dirty="0"/>
              <a:t>参数数量与用例入参数量一致</a:t>
            </a:r>
            <a:endParaRPr lang="en-US" altLang="zh-CN" sz="1800" dirty="0"/>
          </a:p>
          <a:p>
            <a:r>
              <a:rPr lang="en-US" altLang="zh-CN" sz="1800" dirty="0"/>
              <a:t>3.EXCEL</a:t>
            </a:r>
            <a:r>
              <a:rPr lang="zh-CN" altLang="en-US" sz="1800" dirty="0"/>
              <a:t>第一行代表参数，第二行开始是值，每一行代表一次用例执行</a:t>
            </a: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endParaRPr lang="zh-CN" altLang="zh-CN" sz="2520" b="1" dirty="0">
              <a:solidFill>
                <a:srgbClr val="C0000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74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基本流程</a:t>
            </a:r>
            <a:r>
              <a:rPr lang="en-US" altLang="zh-CN" dirty="0"/>
              <a:t>-</a:t>
            </a:r>
            <a:r>
              <a:rPr lang="zh-CN" altLang="en-US" dirty="0"/>
              <a:t>数据处理和校验</a:t>
            </a:r>
          </a:p>
        </p:txBody>
      </p:sp>
      <p:sp>
        <p:nvSpPr>
          <p:cNvPr id="5" name="矩形 4"/>
          <p:cNvSpPr/>
          <p:nvPr/>
        </p:nvSpPr>
        <p:spPr>
          <a:xfrm>
            <a:off x="504453" y="1727919"/>
            <a:ext cx="9217024" cy="241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1.HTTP</a:t>
            </a: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参数拼装和请求</a:t>
            </a: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2.JSF</a:t>
            </a: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参数拼装和请求</a:t>
            </a: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3.</a:t>
            </a: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返回结果的</a:t>
            </a:r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JSON</a:t>
            </a: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解析</a:t>
            </a:r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:JSONOBJECT,FASTJSON</a:t>
            </a:r>
          </a:p>
          <a:p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4.</a:t>
            </a: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解析后与预期结果的校验</a:t>
            </a:r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:</a:t>
            </a: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结果参数化输入，保证灵活校验</a:t>
            </a: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endParaRPr lang="zh-CN" altLang="zh-CN" sz="2520" b="1" dirty="0">
              <a:solidFill>
                <a:srgbClr val="C0000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10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基本流程</a:t>
            </a:r>
            <a:r>
              <a:rPr lang="en-US" altLang="zh-CN" dirty="0"/>
              <a:t>-</a:t>
            </a:r>
            <a:r>
              <a:rPr lang="zh-CN" altLang="en-US" dirty="0"/>
              <a:t>日志输出</a:t>
            </a:r>
          </a:p>
        </p:txBody>
      </p:sp>
      <p:sp>
        <p:nvSpPr>
          <p:cNvPr id="5" name="矩形 4"/>
          <p:cNvSpPr/>
          <p:nvPr/>
        </p:nvSpPr>
        <p:spPr>
          <a:xfrm>
            <a:off x="504453" y="1727919"/>
            <a:ext cx="9505056" cy="358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1.</a:t>
            </a: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用例执行开始前</a:t>
            </a: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	</a:t>
            </a:r>
            <a:r>
              <a:rPr lang="en-US" altLang="zh-CN" sz="1800" dirty="0" err="1"/>
              <a:t>testClassName</a:t>
            </a:r>
            <a:r>
              <a:rPr lang="en-US" altLang="zh-CN" sz="1800" dirty="0"/>
              <a:t> = </a:t>
            </a:r>
            <a:r>
              <a:rPr lang="en-US" altLang="zh-CN" sz="1800" dirty="0" err="1"/>
              <a:t>Thread.currentThread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getStackTrace</a:t>
            </a:r>
            <a:r>
              <a:rPr lang="en-US" altLang="zh-CN" sz="1800" dirty="0"/>
              <a:t>()[1].</a:t>
            </a:r>
            <a:r>
              <a:rPr lang="en-US" altLang="zh-CN" sz="1800" dirty="0" err="1"/>
              <a:t>getMethodName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	logger.info("……{}</a:t>
            </a:r>
            <a:r>
              <a:rPr lang="zh-CN" altLang="en-US" sz="1800" dirty="0"/>
              <a:t>用例执行开始</a:t>
            </a:r>
            <a:r>
              <a:rPr lang="en-US" altLang="zh-CN" sz="1800" dirty="0"/>
              <a:t>,</a:t>
            </a:r>
            <a:r>
              <a:rPr lang="zh-CN" altLang="en-US" sz="1800" dirty="0"/>
              <a:t>第</a:t>
            </a:r>
            <a:r>
              <a:rPr lang="en-US" altLang="zh-CN" sz="1800" dirty="0"/>
              <a:t>{}</a:t>
            </a:r>
            <a:r>
              <a:rPr lang="zh-CN" altLang="en-US" sz="1800" dirty="0"/>
              <a:t>条</a:t>
            </a:r>
            <a:r>
              <a:rPr lang="en-US" altLang="zh-CN" sz="1800" dirty="0"/>
              <a:t>……", </a:t>
            </a:r>
            <a:r>
              <a:rPr lang="en-US" altLang="zh-CN" sz="1800" dirty="0" err="1"/>
              <a:t>testClassName</a:t>
            </a:r>
            <a:r>
              <a:rPr lang="en-US" altLang="zh-CN" sz="1800" dirty="0"/>
              <a:t>, </a:t>
            </a:r>
            <a:r>
              <a:rPr lang="en-US" altLang="zh-CN" sz="1800" dirty="0" err="1"/>
              <a:t>testId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	logger.info("……</a:t>
            </a:r>
            <a:r>
              <a:rPr lang="zh-CN" altLang="en-US" sz="1800" dirty="0"/>
              <a:t>用例目的：</a:t>
            </a:r>
            <a:r>
              <a:rPr lang="en-US" altLang="zh-CN" sz="1800" dirty="0"/>
              <a:t>{}……", </a:t>
            </a:r>
            <a:r>
              <a:rPr lang="en-US" altLang="zh-CN" sz="1800" dirty="0" err="1"/>
              <a:t>desc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2.</a:t>
            </a:r>
            <a:r>
              <a:rPr lang="zh-CN" altLang="en-US" sz="1890" dirty="0">
                <a:latin typeface="Arial" pitchFamily="34" charset="0"/>
                <a:ea typeface="微软雅黑" pitchFamily="34" charset="-122"/>
              </a:rPr>
              <a:t>用例执行结束</a:t>
            </a: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r>
              <a:rPr lang="en-US" altLang="zh-CN" sz="1890" dirty="0">
                <a:latin typeface="Arial" pitchFamily="34" charset="0"/>
                <a:ea typeface="微软雅黑" pitchFamily="34" charset="-122"/>
              </a:rPr>
              <a:t>	</a:t>
            </a:r>
            <a:r>
              <a:rPr lang="en-US" altLang="zh-CN" sz="1800" dirty="0"/>
              <a:t>logger.info("success</a:t>
            </a:r>
            <a:r>
              <a:rPr lang="zh-CN" altLang="en-US" sz="1800" dirty="0"/>
              <a:t>实际值</a:t>
            </a:r>
            <a:r>
              <a:rPr lang="en-US" altLang="zh-CN" sz="1800" dirty="0"/>
              <a:t>:" + success + ",success </a:t>
            </a:r>
            <a:r>
              <a:rPr lang="zh-CN" altLang="en-US" sz="1800" dirty="0"/>
              <a:t>预期值</a:t>
            </a:r>
            <a:r>
              <a:rPr lang="en-US" altLang="zh-CN" sz="1800" dirty="0"/>
              <a:t>:" + </a:t>
            </a:r>
            <a:r>
              <a:rPr lang="en-US" altLang="zh-CN" sz="1800" dirty="0" err="1"/>
              <a:t>successExpect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	logger.info("……{}</a:t>
            </a:r>
            <a:r>
              <a:rPr lang="zh-CN" altLang="en-US" sz="1800" dirty="0"/>
              <a:t>用例执行结束</a:t>
            </a:r>
            <a:r>
              <a:rPr lang="en-US" altLang="zh-CN" sz="1800" dirty="0"/>
              <a:t>,</a:t>
            </a:r>
            <a:r>
              <a:rPr lang="zh-CN" altLang="en-US" sz="1800" dirty="0"/>
              <a:t>第</a:t>
            </a:r>
            <a:r>
              <a:rPr lang="en-US" altLang="zh-CN" sz="1800" dirty="0"/>
              <a:t>{}</a:t>
            </a:r>
            <a:r>
              <a:rPr lang="zh-CN" altLang="en-US" sz="1800" dirty="0"/>
              <a:t>条</a:t>
            </a:r>
            <a:r>
              <a:rPr lang="en-US" altLang="zh-CN" sz="1800" dirty="0"/>
              <a:t>……", </a:t>
            </a:r>
            <a:r>
              <a:rPr lang="en-US" altLang="zh-CN" sz="1800" dirty="0" err="1"/>
              <a:t>testClassName</a:t>
            </a:r>
            <a:r>
              <a:rPr lang="en-US" altLang="zh-CN" sz="1800" dirty="0"/>
              <a:t>, </a:t>
            </a:r>
            <a:r>
              <a:rPr lang="en-US" altLang="zh-CN" sz="1800" dirty="0" err="1"/>
              <a:t>testId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endParaRPr lang="en-US" altLang="zh-CN" sz="1890" dirty="0">
              <a:latin typeface="Arial" pitchFamily="34" charset="0"/>
              <a:ea typeface="微软雅黑" pitchFamily="34" charset="-122"/>
            </a:endParaRPr>
          </a:p>
          <a:p>
            <a:pPr marL="248811" indent="-248811">
              <a:lnSpc>
                <a:spcPct val="130000"/>
              </a:lnSpc>
              <a:spcBef>
                <a:spcPts val="567"/>
              </a:spcBef>
              <a:buClr>
                <a:srgbClr val="C00000"/>
              </a:buClr>
              <a:buFont typeface="Wingdings" pitchFamily="2" charset="2"/>
              <a:buChar char="n"/>
            </a:pPr>
            <a:endParaRPr lang="zh-CN" altLang="zh-CN" sz="2520" b="1" dirty="0">
              <a:solidFill>
                <a:srgbClr val="C00000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0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用例执行与报告输出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FF0000"/>
                </a:solidFill>
              </a:rPr>
              <a:t>Jenkins</a:t>
            </a:r>
            <a:r>
              <a:rPr kumimoji="1" lang="zh-CN" altLang="en-US" dirty="0">
                <a:solidFill>
                  <a:srgbClr val="FF0000"/>
                </a:solidFill>
              </a:rPr>
              <a:t>部署实例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Maven</a:t>
            </a:r>
            <a:r>
              <a:rPr kumimoji="1" lang="zh-CN" altLang="en-US" dirty="0"/>
              <a:t>配置实例</a:t>
            </a:r>
            <a:endParaRPr kumimoji="1" lang="en-US" altLang="zh-CN" dirty="0"/>
          </a:p>
          <a:p>
            <a:r>
              <a:rPr kumimoji="1" lang="en-US" altLang="zh-CN" dirty="0" err="1"/>
              <a:t>TestNG</a:t>
            </a:r>
            <a:r>
              <a:rPr kumimoji="1" lang="zh-CN" altLang="en-US" dirty="0"/>
              <a:t>配置实例</a:t>
            </a:r>
            <a:endParaRPr kumimoji="1" lang="en-US" altLang="zh-CN" dirty="0"/>
          </a:p>
          <a:p>
            <a:r>
              <a:rPr kumimoji="1" lang="zh-CN" altLang="en-US" dirty="0"/>
              <a:t>用例执行</a:t>
            </a:r>
            <a:endParaRPr kumimoji="1" lang="en-US" altLang="zh-CN" dirty="0"/>
          </a:p>
          <a:p>
            <a:r>
              <a:rPr kumimoji="1" lang="zh-CN" altLang="en-US" dirty="0"/>
              <a:t>报告输出</a:t>
            </a:r>
            <a:endParaRPr kumimoji="1" lang="en-US" altLang="zh-CN" dirty="0"/>
          </a:p>
          <a:p>
            <a:r>
              <a:rPr kumimoji="1" lang="zh-CN" altLang="en-US" dirty="0"/>
              <a:t>进阶内容</a:t>
            </a:r>
          </a:p>
        </p:txBody>
      </p:sp>
    </p:spTree>
    <p:extLst>
      <p:ext uri="{BB962C8B-B14F-4D97-AF65-F5344CB8AC3E}">
        <p14:creationId xmlns:p14="http://schemas.microsoft.com/office/powerpoint/2010/main" val="287243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Jekins</a:t>
            </a:r>
            <a:r>
              <a:rPr lang="zh-CN" altLang="en-US" dirty="0"/>
              <a:t>部署实例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648469" y="1223863"/>
            <a:ext cx="9921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Jenkins</a:t>
            </a:r>
            <a:r>
              <a:rPr lang="zh-CN" altLang="en-US" dirty="0"/>
              <a:t>中新建一个自动化测试任务，根据项目的类型选择要创建的项目的类型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728850"/>
            <a:ext cx="8497341" cy="439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7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Jekins</a:t>
            </a:r>
            <a:r>
              <a:rPr lang="zh-CN" altLang="en-US" dirty="0"/>
              <a:t>部署实例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41" y="287759"/>
            <a:ext cx="3211065" cy="59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4453" y="1236681"/>
            <a:ext cx="2543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配置【</a:t>
            </a:r>
            <a:r>
              <a:rPr lang="en-US" altLang="zh-CN" dirty="0"/>
              <a:t>General</a:t>
            </a:r>
            <a:r>
              <a:rPr lang="zh-CN" altLang="zh-CN" dirty="0"/>
              <a:t>】信息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4453" y="1845782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①任务名称</a:t>
            </a:r>
          </a:p>
          <a:p>
            <a:r>
              <a:rPr lang="zh-CN" altLang="en-US" dirty="0"/>
              <a:t>②任务描述</a:t>
            </a:r>
          </a:p>
          <a:p>
            <a:r>
              <a:rPr lang="zh-CN" altLang="en-US" dirty="0"/>
              <a:t>③历史构建信息保存策略设置</a:t>
            </a:r>
          </a:p>
          <a:p>
            <a:r>
              <a:rPr lang="zh-CN" altLang="en-US" dirty="0"/>
              <a:t>④设置任务运行时的接受的参数。</a:t>
            </a:r>
          </a:p>
          <a:p>
            <a:r>
              <a:rPr lang="zh-CN" altLang="en-US" dirty="0"/>
              <a:t>⑤置任务支持并发运行</a:t>
            </a:r>
          </a:p>
          <a:p>
            <a:r>
              <a:rPr lang="zh-CN" altLang="en-US" dirty="0"/>
              <a:t>⑥设置的任务运行的目标机器节点</a:t>
            </a:r>
          </a:p>
        </p:txBody>
      </p:sp>
    </p:spTree>
    <p:extLst>
      <p:ext uri="{BB962C8B-B14F-4D97-AF65-F5344CB8AC3E}">
        <p14:creationId xmlns:p14="http://schemas.microsoft.com/office/powerpoint/2010/main" val="184582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Jekins</a:t>
            </a:r>
            <a:r>
              <a:rPr lang="zh-CN" altLang="en-US" dirty="0"/>
              <a:t>部署实例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504453" y="1439887"/>
            <a:ext cx="23042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zh-CN" dirty="0"/>
              <a:t>源码管理】配置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①处配置测试脚本源码地址及鉴权账号和密码；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②处设置测试脚本的分支名称。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1079847"/>
            <a:ext cx="82677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08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Jekins</a:t>
            </a:r>
            <a:r>
              <a:rPr lang="zh-CN" altLang="en-US" dirty="0"/>
              <a:t>部署实例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576461" y="1223863"/>
            <a:ext cx="78893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【</a:t>
            </a:r>
            <a:r>
              <a:rPr lang="en-US" altLang="zh-CN" dirty="0"/>
              <a:t>Build</a:t>
            </a:r>
            <a:r>
              <a:rPr lang="zh-CN" altLang="zh-CN" dirty="0"/>
              <a:t>】环节设置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maven</a:t>
            </a:r>
            <a:r>
              <a:rPr lang="zh-CN" altLang="en-US" dirty="0"/>
              <a:t>项目，，需要配置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 err="1"/>
              <a:t>pom</a:t>
            </a:r>
            <a:r>
              <a:rPr lang="zh-CN" altLang="en-US" dirty="0"/>
              <a:t>文件和</a:t>
            </a:r>
            <a:r>
              <a:rPr lang="en-US" altLang="zh-CN" dirty="0"/>
              <a:t>maven</a:t>
            </a:r>
            <a:r>
              <a:rPr lang="zh-CN" altLang="en-US" dirty="0"/>
              <a:t>的运行命令</a:t>
            </a:r>
            <a:endParaRPr lang="zh-CN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7" y="2520007"/>
            <a:ext cx="99675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60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框架简介及工程导入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用例设计与编写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用例执行与报告输出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56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Jekins</a:t>
            </a:r>
            <a:r>
              <a:rPr lang="zh-CN" altLang="en-US" dirty="0"/>
              <a:t>部署实例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648469" y="122386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配置【构建环境】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287759"/>
            <a:ext cx="5057775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76461" y="1916649"/>
            <a:ext cx="3960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</a:t>
            </a:r>
            <a:r>
              <a:rPr lang="en-US" altLang="zh-CN" dirty="0"/>
              <a:t>Abort the build if it's stuck</a:t>
            </a:r>
            <a:r>
              <a:rPr lang="zh-CN" altLang="zh-CN" dirty="0"/>
              <a:t>】，超时策略选择【</a:t>
            </a:r>
            <a:r>
              <a:rPr lang="en-US" altLang="zh-CN" dirty="0"/>
              <a:t>Absolute</a:t>
            </a:r>
            <a:r>
              <a:rPr lang="zh-CN" altLang="zh-CN" dirty="0"/>
              <a:t>】，此设置保证运行异常时，任务可以中断，防止影响后续其他任务的运行。</a:t>
            </a:r>
          </a:p>
        </p:txBody>
      </p:sp>
    </p:spTree>
    <p:extLst>
      <p:ext uri="{BB962C8B-B14F-4D97-AF65-F5344CB8AC3E}">
        <p14:creationId xmlns:p14="http://schemas.microsoft.com/office/powerpoint/2010/main" val="3088673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Jekins</a:t>
            </a:r>
            <a:r>
              <a:rPr lang="zh-CN" altLang="en-US" dirty="0"/>
              <a:t>部署实例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648469" y="1223863"/>
            <a:ext cx="20120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配置【构建】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配置执行脚本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3" y="1931749"/>
            <a:ext cx="9598150" cy="418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5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Jekins</a:t>
            </a:r>
            <a:r>
              <a:rPr lang="zh-CN" altLang="en-US" dirty="0"/>
              <a:t>部署实例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360437" y="1144304"/>
            <a:ext cx="10945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【构建后操作】</a:t>
            </a:r>
            <a:endParaRPr lang="en-US" altLang="zh-CN" dirty="0"/>
          </a:p>
          <a:p>
            <a:r>
              <a:rPr lang="zh-CN" altLang="zh-CN" dirty="0"/>
              <a:t>除了发送反馈邮件配置</a:t>
            </a:r>
            <a:r>
              <a:rPr lang="zh-CN" altLang="en-US" dirty="0"/>
              <a:t>，</a:t>
            </a:r>
            <a:r>
              <a:rPr lang="zh-CN" altLang="zh-CN" dirty="0"/>
              <a:t>增加【</a:t>
            </a:r>
            <a:r>
              <a:rPr lang="en-US" altLang="zh-CN" dirty="0"/>
              <a:t>Trigger parameterized build on other projects</a:t>
            </a:r>
            <a:r>
              <a:rPr lang="zh-CN" altLang="zh-CN" dirty="0"/>
              <a:t>】步骤，用来关联自动化测试任务，启动自动化测试任务进行测试。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01" y="2231975"/>
            <a:ext cx="9145016" cy="370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847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用例执行与报告输出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Jenkins</a:t>
            </a:r>
            <a:r>
              <a:rPr kumimoji="1" lang="zh-CN" altLang="en-US" dirty="0"/>
              <a:t>部署实例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Maven</a:t>
            </a:r>
            <a:r>
              <a:rPr kumimoji="1" lang="zh-CN" altLang="en-US" dirty="0">
                <a:solidFill>
                  <a:srgbClr val="FF0000"/>
                </a:solidFill>
              </a:rPr>
              <a:t>配置实例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err="1"/>
              <a:t>TestNG</a:t>
            </a:r>
            <a:r>
              <a:rPr kumimoji="1" lang="zh-CN" altLang="en-US" dirty="0"/>
              <a:t>配置实例</a:t>
            </a:r>
            <a:endParaRPr kumimoji="1" lang="en-US" altLang="zh-CN" dirty="0"/>
          </a:p>
          <a:p>
            <a:r>
              <a:rPr kumimoji="1" lang="zh-CN" altLang="en-US" dirty="0"/>
              <a:t>用例执行</a:t>
            </a:r>
            <a:endParaRPr kumimoji="1" lang="en-US" altLang="zh-CN" dirty="0"/>
          </a:p>
          <a:p>
            <a:r>
              <a:rPr kumimoji="1" lang="zh-CN" altLang="en-US" dirty="0"/>
              <a:t>报告输出</a:t>
            </a:r>
            <a:endParaRPr kumimoji="1" lang="en-US" altLang="zh-CN" dirty="0"/>
          </a:p>
          <a:p>
            <a:r>
              <a:rPr kumimoji="1" lang="zh-CN" altLang="en-US" dirty="0"/>
              <a:t>进阶内容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90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配置实例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648469" y="1151855"/>
            <a:ext cx="9022342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POM</a:t>
            </a:r>
          </a:p>
          <a:p>
            <a:r>
              <a:rPr lang="en-US" altLang="zh-CN" sz="1600" dirty="0"/>
              <a:t>&lt;!-- </a:t>
            </a:r>
            <a:r>
              <a:rPr lang="zh-CN" altLang="en-US" sz="1600" dirty="0"/>
              <a:t>下面一段为引入</a:t>
            </a:r>
            <a:r>
              <a:rPr lang="en-US" altLang="zh-CN" sz="1600" dirty="0" err="1"/>
              <a:t>reportNG</a:t>
            </a:r>
            <a:r>
              <a:rPr lang="zh-CN" altLang="en-US" sz="1600" dirty="0"/>
              <a:t>去监听，用</a:t>
            </a:r>
            <a:r>
              <a:rPr lang="en-US" altLang="zh-CN" sz="1600" dirty="0" err="1"/>
              <a:t>reportNG</a:t>
            </a:r>
            <a:r>
              <a:rPr lang="zh-CN" altLang="en-US" sz="1600" dirty="0"/>
              <a:t>出报告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&lt;properties&gt;</a:t>
            </a:r>
          </a:p>
          <a:p>
            <a:r>
              <a:rPr lang="en-US" altLang="zh-CN" sz="1600" dirty="0"/>
              <a:t>   &lt;property&gt;</a:t>
            </a:r>
          </a:p>
          <a:p>
            <a:r>
              <a:rPr lang="en-US" altLang="zh-CN" sz="1600" dirty="0"/>
              <a:t>      &lt;name&gt;</a:t>
            </a:r>
            <a:r>
              <a:rPr lang="en-US" altLang="zh-CN" sz="1600" dirty="0" err="1"/>
              <a:t>usedefaultlisteners</a:t>
            </a:r>
            <a:r>
              <a:rPr lang="en-US" altLang="zh-CN" sz="1600" dirty="0"/>
              <a:t>&lt;/name&gt;</a:t>
            </a:r>
          </a:p>
          <a:p>
            <a:r>
              <a:rPr lang="en-US" altLang="zh-CN" sz="1600" dirty="0"/>
              <a:t>      &lt;value&gt;false&lt;/value&gt;</a:t>
            </a:r>
          </a:p>
          <a:p>
            <a:r>
              <a:rPr lang="en-US" altLang="zh-CN" sz="1600" dirty="0"/>
              <a:t>   &lt;/property&gt;</a:t>
            </a:r>
          </a:p>
          <a:p>
            <a:r>
              <a:rPr lang="en-US" altLang="zh-CN" sz="1600" dirty="0"/>
              <a:t>   &lt;property&gt;</a:t>
            </a:r>
          </a:p>
          <a:p>
            <a:r>
              <a:rPr lang="en-US" altLang="zh-CN" sz="1600" dirty="0"/>
              <a:t>      &lt;name&gt;listener&lt;/name&gt;</a:t>
            </a:r>
          </a:p>
          <a:p>
            <a:r>
              <a:rPr lang="en-US" altLang="zh-CN" sz="1600" dirty="0"/>
              <a:t>      &lt;value&gt;org.uncommons.reportng.HTMLReporter,org.uncommons.reportng.JUnitXMLReporter&lt;/value&gt;</a:t>
            </a:r>
          </a:p>
          <a:p>
            <a:r>
              <a:rPr lang="en-US" altLang="zh-CN" sz="1600" dirty="0"/>
              <a:t>   &lt;/property&gt;</a:t>
            </a:r>
          </a:p>
          <a:p>
            <a:r>
              <a:rPr lang="en-US" altLang="zh-CN" sz="1600" dirty="0"/>
              <a:t>&lt;/properties&gt;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suiteXmlFiles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&lt;</a:t>
            </a:r>
            <a:r>
              <a:rPr lang="en-US" altLang="zh-CN" sz="1600" dirty="0" err="1"/>
              <a:t>suiteXmlFile</a:t>
            </a:r>
            <a:r>
              <a:rPr lang="en-US" altLang="zh-CN" sz="1600" dirty="0"/>
              <a:t>&gt;testng.xml&lt;/</a:t>
            </a:r>
            <a:r>
              <a:rPr lang="en-US" altLang="zh-CN" sz="1600" dirty="0" err="1"/>
              <a:t>suiteXmlFile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&lt;/</a:t>
            </a:r>
            <a:r>
              <a:rPr lang="en-US" altLang="zh-CN" sz="1600" dirty="0" err="1"/>
              <a:t>suiteXmlFiles</a:t>
            </a:r>
            <a:r>
              <a:rPr lang="en-US" altLang="zh-CN" sz="1600" dirty="0"/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105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用例执行与报告输出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Jenkins</a:t>
            </a:r>
            <a:r>
              <a:rPr kumimoji="1" lang="zh-CN" altLang="en-US" dirty="0"/>
              <a:t>部署实例</a:t>
            </a:r>
            <a:endParaRPr kumimoji="1" lang="en-US" altLang="zh-CN" dirty="0"/>
          </a:p>
          <a:p>
            <a:r>
              <a:rPr kumimoji="1" lang="en-US" altLang="zh-CN" dirty="0"/>
              <a:t>Maven</a:t>
            </a:r>
            <a:r>
              <a:rPr kumimoji="1" lang="zh-CN" altLang="en-US" dirty="0"/>
              <a:t>配置实例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TestNG</a:t>
            </a:r>
            <a:r>
              <a:rPr kumimoji="1" lang="zh-CN" altLang="en-US" dirty="0">
                <a:solidFill>
                  <a:srgbClr val="FF0000"/>
                </a:solidFill>
              </a:rPr>
              <a:t>配置实例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用例执行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报告输出</a:t>
            </a:r>
            <a:endParaRPr kumimoji="1" lang="en-US" altLang="zh-CN" dirty="0"/>
          </a:p>
          <a:p>
            <a:r>
              <a:rPr kumimoji="1" lang="zh-CN" altLang="en-US" dirty="0"/>
              <a:t>进阶内容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907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469" y="1295871"/>
            <a:ext cx="98650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&lt;?xml version="1.0" encoding="UTF-8"?&gt;</a:t>
            </a:r>
          </a:p>
          <a:p>
            <a:r>
              <a:rPr lang="en-US" altLang="zh-CN" sz="1800" dirty="0"/>
              <a:t>&lt;suite name="Suite" parallel="classes" thread-count="3"&gt;</a:t>
            </a:r>
          </a:p>
          <a:p>
            <a:r>
              <a:rPr lang="en-US" altLang="zh-CN" sz="1800" dirty="0"/>
              <a:t>    &lt;parameter name="</a:t>
            </a:r>
            <a:r>
              <a:rPr lang="en-US" altLang="zh-CN" sz="1800" dirty="0" err="1"/>
              <a:t>projectName</a:t>
            </a:r>
            <a:r>
              <a:rPr lang="en-US" altLang="zh-CN" sz="1800" dirty="0"/>
              <a:t>" value="</a:t>
            </a:r>
            <a:r>
              <a:rPr lang="zh-CN" altLang="en-US" sz="1800" dirty="0"/>
              <a:t>股票接口</a:t>
            </a:r>
            <a:r>
              <a:rPr lang="en-US" altLang="zh-CN" sz="1800" dirty="0"/>
              <a:t>" /&gt;</a:t>
            </a:r>
          </a:p>
          <a:p>
            <a:r>
              <a:rPr lang="en-US" altLang="zh-CN" sz="1800" dirty="0"/>
              <a:t>    &lt;parameter name="</a:t>
            </a:r>
            <a:r>
              <a:rPr lang="en-US" altLang="zh-CN" sz="1800" dirty="0" err="1"/>
              <a:t>projectId</a:t>
            </a:r>
            <a:r>
              <a:rPr lang="en-US" altLang="zh-CN" sz="1800" dirty="0"/>
              <a:t>" value="P001" /&gt;</a:t>
            </a:r>
          </a:p>
          <a:p>
            <a:r>
              <a:rPr lang="en-US" altLang="zh-CN" sz="1800" dirty="0"/>
              <a:t>    &lt;test name="</a:t>
            </a:r>
            <a:r>
              <a:rPr lang="en-US" altLang="zh-CN" sz="1800" dirty="0" err="1"/>
              <a:t>JRautotest</a:t>
            </a:r>
            <a:r>
              <a:rPr lang="en-US" altLang="zh-CN" sz="1800" dirty="0"/>
              <a:t>" preserve-order="true" parallel="methods" thread-count="1"&gt;</a:t>
            </a:r>
          </a:p>
          <a:p>
            <a:r>
              <a:rPr lang="en-US" altLang="zh-CN" sz="1800" dirty="0"/>
              <a:t>        &lt;classes&gt;</a:t>
            </a:r>
          </a:p>
          <a:p>
            <a:r>
              <a:rPr lang="en-US" altLang="zh-CN" sz="1800" dirty="0"/>
              <a:t>            &lt;class name="</a:t>
            </a:r>
            <a:r>
              <a:rPr lang="en-US" altLang="zh-CN" sz="1800" dirty="0" err="1"/>
              <a:t>com.jd.jr.gps.quote.SInfo</a:t>
            </a:r>
            <a:r>
              <a:rPr lang="en-US" altLang="zh-CN" sz="1800" dirty="0"/>
              <a:t>" /&gt;--&gt;</a:t>
            </a:r>
          </a:p>
          <a:p>
            <a:r>
              <a:rPr lang="en-US" altLang="zh-CN" sz="1800" dirty="0"/>
              <a:t>&lt;/classes&gt;</a:t>
            </a:r>
          </a:p>
          <a:p>
            <a:r>
              <a:rPr lang="en-US" altLang="zh-CN" sz="1800" dirty="0"/>
              <a:t>    &lt;/test&gt;</a:t>
            </a:r>
          </a:p>
          <a:p>
            <a:r>
              <a:rPr lang="en-US" altLang="zh-CN" sz="1800" dirty="0"/>
              <a:t>    &lt;listeners&gt;</a:t>
            </a:r>
          </a:p>
          <a:p>
            <a:r>
              <a:rPr lang="en-US" altLang="zh-CN" sz="1800" dirty="0"/>
              <a:t>        &lt;listener class-name="</a:t>
            </a:r>
            <a:r>
              <a:rPr lang="en-US" altLang="zh-CN" sz="1800" dirty="0" err="1"/>
              <a:t>org.uncommons.reportng.HTMLReporter</a:t>
            </a:r>
            <a:r>
              <a:rPr lang="en-US" altLang="zh-CN" sz="1800" dirty="0"/>
              <a:t>" /&gt;</a:t>
            </a:r>
          </a:p>
          <a:p>
            <a:r>
              <a:rPr lang="en-US" altLang="zh-CN" sz="1800" dirty="0"/>
              <a:t>        &lt;listener class-name="</a:t>
            </a:r>
            <a:r>
              <a:rPr lang="en-US" altLang="zh-CN" sz="1800" dirty="0" err="1"/>
              <a:t>org.uncommons.reportng.JUnitXMLReporter</a:t>
            </a:r>
            <a:r>
              <a:rPr lang="en-US" altLang="zh-CN" sz="1800" dirty="0"/>
              <a:t>" /&gt;</a:t>
            </a:r>
          </a:p>
          <a:p>
            <a:r>
              <a:rPr lang="en-US" altLang="zh-CN" sz="1800" dirty="0"/>
              <a:t>    &lt;/listeners&gt;</a:t>
            </a:r>
          </a:p>
          <a:p>
            <a:r>
              <a:rPr lang="en-US" altLang="zh-CN" sz="1800" dirty="0"/>
              <a:t>&lt;/suite&gt;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配置实例</a:t>
            </a:r>
          </a:p>
        </p:txBody>
      </p:sp>
    </p:spTree>
    <p:extLst>
      <p:ext uri="{BB962C8B-B14F-4D97-AF65-F5344CB8AC3E}">
        <p14:creationId xmlns:p14="http://schemas.microsoft.com/office/powerpoint/2010/main" val="382995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用例执行与报告输出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Jenkins</a:t>
            </a:r>
            <a:r>
              <a:rPr kumimoji="1" lang="zh-CN" altLang="en-US" dirty="0"/>
              <a:t>部署实例</a:t>
            </a:r>
            <a:endParaRPr kumimoji="1" lang="en-US" altLang="zh-CN" dirty="0"/>
          </a:p>
          <a:p>
            <a:r>
              <a:rPr kumimoji="1" lang="en-US" altLang="zh-CN" dirty="0"/>
              <a:t>Maven</a:t>
            </a:r>
            <a:r>
              <a:rPr kumimoji="1" lang="zh-CN" altLang="en-US" dirty="0"/>
              <a:t>配置实例</a:t>
            </a:r>
            <a:endParaRPr kumimoji="1" lang="en-US" altLang="zh-CN" dirty="0"/>
          </a:p>
          <a:p>
            <a:r>
              <a:rPr kumimoji="1" lang="en-US" altLang="zh-CN" dirty="0" err="1"/>
              <a:t>TestNG</a:t>
            </a:r>
            <a:r>
              <a:rPr kumimoji="1" lang="zh-CN" altLang="en-US" dirty="0"/>
              <a:t>配置实例</a:t>
            </a:r>
            <a:endParaRPr kumimoji="1" lang="en-US" altLang="zh-CN" dirty="0"/>
          </a:p>
          <a:p>
            <a:r>
              <a:rPr kumimoji="1" lang="zh-CN" altLang="en-US" dirty="0"/>
              <a:t>用例执行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报告输出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进阶内容</a:t>
            </a:r>
          </a:p>
        </p:txBody>
      </p:sp>
    </p:spTree>
    <p:extLst>
      <p:ext uri="{BB962C8B-B14F-4D97-AF65-F5344CB8AC3E}">
        <p14:creationId xmlns:p14="http://schemas.microsoft.com/office/powerpoint/2010/main" val="3888929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469" y="1295871"/>
            <a:ext cx="9865096" cy="115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7485" indent="-197485">
              <a:lnSpc>
                <a:spcPct val="130000"/>
              </a:lnSpc>
              <a:spcBef>
                <a:spcPts val="45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800" dirty="0">
                <a:ea typeface="微软雅黑" pitchFamily="34" charset="-122"/>
              </a:rPr>
              <a:t>测试报告</a:t>
            </a:r>
            <a:endParaRPr lang="en-US" altLang="zh-CN" sz="1800" dirty="0">
              <a:ea typeface="微软雅黑" pitchFamily="34" charset="-122"/>
            </a:endParaRPr>
          </a:p>
          <a:p>
            <a:pPr marL="197485" indent="-197485">
              <a:lnSpc>
                <a:spcPct val="130000"/>
              </a:lnSpc>
              <a:spcBef>
                <a:spcPts val="45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800" dirty="0">
                <a:ea typeface="微软雅黑" pitchFamily="34" charset="-122"/>
              </a:rPr>
              <a:t>测试结果趋势</a:t>
            </a:r>
            <a:endParaRPr lang="zh-CN" altLang="zh-CN" sz="1800" dirty="0">
              <a:ea typeface="微软雅黑" pitchFamily="34" charset="-122"/>
            </a:endParaRPr>
          </a:p>
          <a:p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TestNG</a:t>
            </a:r>
            <a:r>
              <a:rPr lang="zh-CN" altLang="en-US" dirty="0"/>
              <a:t>配置实例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81" y="1655910"/>
            <a:ext cx="6635036" cy="79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64" y="3456111"/>
            <a:ext cx="2175917" cy="127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81" y="2882117"/>
            <a:ext cx="5811942" cy="23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933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进阶内容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/>
              <a:t>完善的监听机制</a:t>
            </a:r>
            <a:endParaRPr kumimoji="1" lang="en-US" altLang="zh-CN" sz="3200" dirty="0"/>
          </a:p>
          <a:p>
            <a:r>
              <a:rPr kumimoji="1" lang="zh-CN" altLang="en-US" sz="3200" dirty="0"/>
              <a:t>用例闭环</a:t>
            </a:r>
            <a:endParaRPr kumimoji="1" lang="en-US" altLang="zh-CN" sz="3200" dirty="0"/>
          </a:p>
          <a:p>
            <a:r>
              <a:rPr kumimoji="1" lang="en-US" altLang="zh-CN" sz="3200" dirty="0"/>
              <a:t>MAVEN</a:t>
            </a:r>
            <a:r>
              <a:rPr kumimoji="1" lang="zh-CN" altLang="en-US" sz="3200" dirty="0"/>
              <a:t>参数化环境部署</a:t>
            </a:r>
            <a:endParaRPr kumimoji="1" lang="en-US" altLang="zh-CN" sz="3200" dirty="0"/>
          </a:p>
          <a:p>
            <a:r>
              <a:rPr kumimoji="1" lang="zh-CN" altLang="en-US" sz="3200" dirty="0"/>
              <a:t>测试结果通过</a:t>
            </a:r>
            <a:r>
              <a:rPr kumimoji="1" lang="en-US" altLang="zh-CN" sz="3200" dirty="0" err="1"/>
              <a:t>Mybatis</a:t>
            </a:r>
            <a:r>
              <a:rPr kumimoji="1" lang="zh-CN" altLang="en-US" sz="3200" dirty="0"/>
              <a:t>写入数据库</a:t>
            </a:r>
            <a:endParaRPr kumimoji="1" lang="en-US" altLang="zh-CN" sz="3200" dirty="0"/>
          </a:p>
          <a:p>
            <a:r>
              <a:rPr kumimoji="1" lang="zh-CN" altLang="en-US" sz="3200" dirty="0"/>
              <a:t>平台测试结果的展示</a:t>
            </a:r>
            <a:endParaRPr kumimoji="1" lang="en-US" altLang="zh-CN" sz="3200" dirty="0"/>
          </a:p>
          <a:p>
            <a:r>
              <a:rPr kumimoji="1" lang="en-US" altLang="zh-CN" sz="3200" dirty="0"/>
              <a:t>CI</a:t>
            </a:r>
            <a:r>
              <a:rPr kumimoji="1" lang="zh-CN" altLang="en-US" sz="3200" dirty="0"/>
              <a:t>持续集成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5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框架简介及工程导入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框架简介</a:t>
            </a:r>
            <a:endParaRPr kumimoji="1" lang="en-US" altLang="zh-CN" dirty="0"/>
          </a:p>
          <a:p>
            <a:r>
              <a:rPr kumimoji="1" lang="zh-CN" altLang="en-US" dirty="0"/>
              <a:t>工程导入</a:t>
            </a:r>
          </a:p>
        </p:txBody>
      </p:sp>
    </p:spTree>
    <p:extLst>
      <p:ext uri="{BB962C8B-B14F-4D97-AF65-F5344CB8AC3E}">
        <p14:creationId xmlns:p14="http://schemas.microsoft.com/office/powerpoint/2010/main" val="406936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进阶内容</a:t>
            </a:r>
            <a:r>
              <a:rPr kumimoji="1" lang="en-US" altLang="zh-CN" dirty="0"/>
              <a:t>-</a:t>
            </a:r>
            <a:r>
              <a:rPr kumimoji="1" lang="zh-CN" altLang="en-US" dirty="0"/>
              <a:t>平台测试结果的展示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1" y="1367879"/>
            <a:ext cx="9603582" cy="43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6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框架简介及工程导入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76897" y="1367879"/>
            <a:ext cx="10368280" cy="4843326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框架的特点</a:t>
            </a:r>
            <a:endParaRPr lang="en-US" altLang="zh-CN" sz="2268" dirty="0"/>
          </a:p>
          <a:p>
            <a:r>
              <a:rPr lang="zh-CN" altLang="en-US" sz="2000" dirty="0"/>
              <a:t>以接口回归测试为目标</a:t>
            </a:r>
            <a:endParaRPr lang="en-US" altLang="zh-CN" sz="2000" dirty="0"/>
          </a:p>
          <a:p>
            <a:r>
              <a:rPr lang="zh-CN" altLang="en-US" sz="2000" dirty="0"/>
              <a:t>支持快速迭代，可持续集成</a:t>
            </a:r>
            <a:endParaRPr lang="en-US" altLang="zh-CN" sz="2000" dirty="0"/>
          </a:p>
          <a:p>
            <a:r>
              <a:rPr lang="zh-CN" altLang="en-US" sz="2000" dirty="0"/>
              <a:t>成本低，简单易用</a:t>
            </a:r>
            <a:endParaRPr lang="en-US" altLang="zh-CN" sz="2000" dirty="0"/>
          </a:p>
          <a:p>
            <a:r>
              <a:rPr lang="zh-CN" altLang="en-US" sz="2000" dirty="0"/>
              <a:t>可扩展性强</a:t>
            </a:r>
            <a:endParaRPr lang="en-US" altLang="zh-CN" sz="2000" dirty="0"/>
          </a:p>
          <a:p>
            <a:endParaRPr lang="en-US" altLang="zh-CN" sz="2268" dirty="0"/>
          </a:p>
          <a:p>
            <a:pPr marL="0" indent="0">
              <a:buNone/>
            </a:pPr>
            <a:r>
              <a:rPr lang="zh-CN" altLang="en-US" sz="2268" dirty="0"/>
              <a:t>技术构成</a:t>
            </a:r>
            <a:endParaRPr lang="en-US" altLang="zh-CN" sz="2268" dirty="0"/>
          </a:p>
          <a:p>
            <a:r>
              <a:rPr lang="en-US" altLang="zh-CN" sz="2000" dirty="0" err="1"/>
              <a:t>Jenkens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TestNG</a:t>
            </a:r>
            <a:r>
              <a:rPr lang="en-US" altLang="zh-CN" sz="2000" dirty="0"/>
              <a:t> + Maven + Spring</a:t>
            </a:r>
          </a:p>
          <a:p>
            <a:endParaRPr lang="en-US" altLang="zh-CN" sz="2268" dirty="0"/>
          </a:p>
          <a:p>
            <a:pPr marL="0" indent="0">
              <a:buNone/>
            </a:pPr>
            <a:r>
              <a:rPr lang="zh-CN" altLang="en-US" sz="2268" dirty="0"/>
              <a:t>导入</a:t>
            </a:r>
            <a:endParaRPr lang="en-US" altLang="zh-CN" sz="2268" dirty="0"/>
          </a:p>
          <a:p>
            <a:r>
              <a:rPr lang="zh-CN" altLang="en-US" sz="2268" dirty="0"/>
              <a:t>导入</a:t>
            </a:r>
            <a:r>
              <a:rPr lang="en-US" altLang="zh-CN" sz="2268" dirty="0"/>
              <a:t>MAVEN</a:t>
            </a:r>
            <a:r>
              <a:rPr lang="zh-CN" altLang="en-US" sz="2268" dirty="0"/>
              <a:t>工程</a:t>
            </a:r>
            <a:endParaRPr lang="en-US" altLang="zh-CN" sz="2268" dirty="0"/>
          </a:p>
          <a:p>
            <a:r>
              <a:rPr lang="zh-CN" altLang="en-US" sz="2268" dirty="0"/>
              <a:t>配置</a:t>
            </a:r>
            <a:r>
              <a:rPr lang="en-US" altLang="zh-CN" sz="2268" dirty="0"/>
              <a:t>MAVEN</a:t>
            </a:r>
          </a:p>
          <a:p>
            <a:endParaRPr lang="en-US" altLang="zh-CN" sz="2268" dirty="0"/>
          </a:p>
          <a:p>
            <a:endParaRPr lang="en-US" altLang="zh-CN" sz="2268" dirty="0"/>
          </a:p>
          <a:p>
            <a:endParaRPr lang="en-US" altLang="zh-CN" sz="2268" dirty="0"/>
          </a:p>
          <a:p>
            <a:endParaRPr lang="en-US" altLang="zh-CN" sz="2268" dirty="0"/>
          </a:p>
        </p:txBody>
      </p:sp>
    </p:spTree>
    <p:extLst>
      <p:ext uri="{BB962C8B-B14F-4D97-AF65-F5344CB8AC3E}">
        <p14:creationId xmlns:p14="http://schemas.microsoft.com/office/powerpoint/2010/main" val="31703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框架简介及工程导入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76897" y="1367879"/>
            <a:ext cx="10368280" cy="4843326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268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8BFE75-BB69-8045-8708-17D427B9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93" y="1147715"/>
            <a:ext cx="9492361" cy="49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1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框架简介及工程导入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0">
              <a:buNone/>
            </a:pPr>
            <a:r>
              <a:rPr kumimoji="1" lang="zh-CN" altLang="en-US" dirty="0"/>
              <a:t>工程目录</a:t>
            </a:r>
            <a:endParaRPr kumimoji="1" lang="en-US" altLang="zh-CN" dirty="0"/>
          </a:p>
          <a:p>
            <a:pPr marL="51435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sz="1800" dirty="0"/>
              <a:t>基类与工具：</a:t>
            </a:r>
            <a:r>
              <a:rPr kumimoji="1" lang="en-US" altLang="zh-CN" sz="1800" dirty="0" err="1"/>
              <a:t>src.main.java.com.jd.jr</a:t>
            </a:r>
            <a:endParaRPr kumimoji="1" lang="en-US" altLang="zh-CN" sz="1800" dirty="0"/>
          </a:p>
          <a:p>
            <a:pPr marL="514350" lvl="1" indent="0">
              <a:buNone/>
            </a:pPr>
            <a:r>
              <a:rPr kumimoji="1" lang="en-US" altLang="zh-CN" sz="1800" dirty="0"/>
              <a:t>	SPRING</a:t>
            </a:r>
            <a:r>
              <a:rPr kumimoji="1" lang="zh-CN" altLang="en-US" sz="1800" dirty="0"/>
              <a:t>及环境配置：</a:t>
            </a:r>
            <a:r>
              <a:rPr kumimoji="1" lang="en-US" altLang="zh-CN" sz="1800" dirty="0" err="1"/>
              <a:t>src.main.java.resources</a:t>
            </a:r>
            <a:endParaRPr kumimoji="1" lang="en-US" altLang="zh-CN" sz="1800" dirty="0"/>
          </a:p>
          <a:p>
            <a:pPr marL="514350" lvl="1" indent="0">
              <a:buNone/>
            </a:pPr>
            <a:r>
              <a:rPr kumimoji="1" lang="en-US" altLang="zh-CN" sz="1800" dirty="0"/>
              <a:t>	</a:t>
            </a:r>
            <a:r>
              <a:rPr kumimoji="1" lang="zh-CN" altLang="en-US" sz="1800" dirty="0"/>
              <a:t>测试用例：</a:t>
            </a:r>
            <a:r>
              <a:rPr kumimoji="1" lang="en-US" altLang="zh-CN" sz="1800" dirty="0" err="1"/>
              <a:t>src.test.java.com.jd.jr</a:t>
            </a:r>
            <a:endParaRPr kumimoji="1" lang="en-US" altLang="zh-CN" sz="1800" dirty="0"/>
          </a:p>
          <a:p>
            <a:pPr marL="514350" lvl="1" indent="0">
              <a:buNone/>
            </a:pPr>
            <a:r>
              <a:rPr kumimoji="1" lang="en-US" altLang="zh-CN" sz="1800" dirty="0"/>
              <a:t>	</a:t>
            </a:r>
            <a:r>
              <a:rPr kumimoji="1" lang="zh-CN" altLang="en-US" sz="1800" dirty="0"/>
              <a:t>参数化输入文件：</a:t>
            </a:r>
            <a:r>
              <a:rPr kumimoji="1" lang="en-US" altLang="zh-CN" sz="1800" dirty="0" err="1"/>
              <a:t>src.test.java.resources.test</a:t>
            </a:r>
            <a:r>
              <a:rPr kumimoji="1" lang="en-US" altLang="zh-CN" sz="1800" dirty="0"/>
              <a:t>-res</a:t>
            </a:r>
            <a:endParaRPr kumimoji="1" lang="zh-CN" altLang="en-US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33" y="4281114"/>
            <a:ext cx="2903078" cy="148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89" y="719807"/>
            <a:ext cx="3095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2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用例设计与编写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/>
              <a:t>用例目的</a:t>
            </a:r>
            <a:endParaRPr kumimoji="1" lang="en-US" altLang="zh-CN" sz="3200" dirty="0"/>
          </a:p>
          <a:p>
            <a:r>
              <a:rPr kumimoji="1" lang="zh-CN" altLang="en-US" sz="3200" dirty="0"/>
              <a:t>接口分类</a:t>
            </a:r>
            <a:endParaRPr kumimoji="1" lang="en-US" altLang="zh-CN" sz="3200" dirty="0"/>
          </a:p>
          <a:p>
            <a:r>
              <a:rPr kumimoji="1" lang="zh-CN" altLang="en-US" sz="3200" dirty="0"/>
              <a:t>基本流程</a:t>
            </a:r>
            <a:endParaRPr kumimoji="1" lang="en-US" altLang="zh-CN" sz="3200" dirty="0"/>
          </a:p>
          <a:p>
            <a:pPr lvl="1"/>
            <a:r>
              <a:rPr kumimoji="1" lang="zh-CN" altLang="en-US" sz="2800" dirty="0"/>
              <a:t>基本注释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数据驱动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数据处理和校验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日志输出</a:t>
            </a:r>
          </a:p>
        </p:txBody>
      </p:sp>
    </p:spTree>
    <p:extLst>
      <p:ext uri="{BB962C8B-B14F-4D97-AF65-F5344CB8AC3E}">
        <p14:creationId xmlns:p14="http://schemas.microsoft.com/office/powerpoint/2010/main" val="134599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用例目的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04453" y="14398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4" name="文本占位符 9"/>
          <p:cNvSpPr txBox="1">
            <a:spLocks/>
          </p:cNvSpPr>
          <p:nvPr/>
        </p:nvSpPr>
        <p:spPr>
          <a:xfrm>
            <a:off x="656853" y="1592287"/>
            <a:ext cx="8712968" cy="417646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/>
              <a:t>标准化用例</a:t>
            </a:r>
            <a:endParaRPr kumimoji="1" lang="en-US" altLang="zh-CN" sz="3200" dirty="0"/>
          </a:p>
          <a:p>
            <a:pPr marL="514350" lvl="1" indent="0">
              <a:buNone/>
            </a:pPr>
            <a:r>
              <a:rPr kumimoji="1" lang="en-US" altLang="zh-CN" dirty="0"/>
              <a:t>-</a:t>
            </a:r>
            <a:r>
              <a:rPr kumimoji="1" lang="zh-CN" altLang="en-US" sz="2800" dirty="0"/>
              <a:t>方便维护编写</a:t>
            </a:r>
            <a:endParaRPr kumimoji="1" lang="en-US" altLang="zh-CN" sz="2800" dirty="0"/>
          </a:p>
          <a:p>
            <a:r>
              <a:rPr kumimoji="1" lang="zh-CN" altLang="en-US" sz="3200" dirty="0"/>
              <a:t>完善的日志</a:t>
            </a:r>
            <a:endParaRPr kumimoji="1" lang="en-US" altLang="zh-CN" sz="3200" dirty="0"/>
          </a:p>
          <a:p>
            <a:pPr marL="514350" lvl="1" indent="0">
              <a:buNone/>
            </a:pPr>
            <a:r>
              <a:rPr kumimoji="1" lang="en-US" altLang="zh-CN" dirty="0"/>
              <a:t>-</a:t>
            </a:r>
            <a:r>
              <a:rPr kumimoji="1" lang="zh-CN" altLang="en-US" sz="2800" dirty="0"/>
              <a:t>方便排查问题</a:t>
            </a:r>
            <a:endParaRPr kumimoji="1" lang="en-US" altLang="zh-CN" sz="2800" dirty="0"/>
          </a:p>
          <a:p>
            <a:r>
              <a:rPr kumimoji="1" lang="zh-CN" altLang="en-US" sz="3200" dirty="0"/>
              <a:t>接口数据的组装和解析</a:t>
            </a:r>
            <a:endParaRPr kumimoji="1" lang="en-US" altLang="zh-CN" sz="3200" dirty="0"/>
          </a:p>
          <a:p>
            <a:pPr marL="514350" lvl="1" indent="0">
              <a:buNone/>
            </a:pPr>
            <a:r>
              <a:rPr kumimoji="1" lang="en-US" altLang="zh-CN" sz="2800" dirty="0"/>
              <a:t>-</a:t>
            </a:r>
            <a:r>
              <a:rPr kumimoji="1" lang="zh-CN" altLang="en-US" sz="2800" dirty="0"/>
              <a:t>要求对接口的输入输出以及逻辑有所了解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25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接口分类</a:t>
            </a:r>
          </a:p>
        </p:txBody>
      </p:sp>
      <p:sp>
        <p:nvSpPr>
          <p:cNvPr id="3" name="文本占位符 9"/>
          <p:cNvSpPr txBox="1">
            <a:spLocks/>
          </p:cNvSpPr>
          <p:nvPr/>
        </p:nvSpPr>
        <p:spPr>
          <a:xfrm>
            <a:off x="576461" y="1223863"/>
            <a:ext cx="10369152" cy="4536504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/>
              <a:t>HTTP</a:t>
            </a:r>
          </a:p>
          <a:p>
            <a:pPr lvl="1"/>
            <a:r>
              <a:rPr kumimoji="1" lang="en-US" altLang="zh-CN" sz="2400" dirty="0" err="1"/>
              <a:t>httpclient</a:t>
            </a:r>
            <a:endParaRPr kumimoji="1" lang="en-US" altLang="zh-CN" sz="2400" dirty="0"/>
          </a:p>
          <a:p>
            <a:r>
              <a:rPr kumimoji="1" lang="en-US" altLang="zh-CN" sz="2800" dirty="0"/>
              <a:t>JSF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RPC</a:t>
            </a:r>
            <a:r>
              <a:rPr kumimoji="1" lang="zh-CN" altLang="en-US" sz="2800" dirty="0"/>
              <a:t>）</a:t>
            </a:r>
            <a:endParaRPr kumimoji="1" lang="en-US" altLang="zh-CN" sz="2800" dirty="0"/>
          </a:p>
          <a:p>
            <a:pPr lvl="1"/>
            <a:r>
              <a:rPr kumimoji="1" lang="en-US" altLang="zh-CN" sz="2400" dirty="0"/>
              <a:t>Spring</a:t>
            </a:r>
            <a:r>
              <a:rPr kumimoji="1" lang="zh-CN" altLang="en-US" sz="2400" dirty="0"/>
              <a:t>注入</a:t>
            </a:r>
            <a:endParaRPr kumimoji="1" lang="en-US" altLang="zh-CN" sz="2400" dirty="0"/>
          </a:p>
          <a:p>
            <a:pPr marL="514350" lvl="1" indent="0">
              <a:buNone/>
            </a:pPr>
            <a:r>
              <a:rPr kumimoji="1" lang="en-US" altLang="zh-CN" sz="1600" dirty="0"/>
              <a:t>           &lt;</a:t>
            </a:r>
            <a:r>
              <a:rPr kumimoji="1" lang="en-US" altLang="zh-CN" sz="1600" dirty="0" err="1"/>
              <a:t>jsf:consumer</a:t>
            </a:r>
            <a:r>
              <a:rPr kumimoji="1" lang="en-US" altLang="zh-CN" sz="1600" dirty="0"/>
              <a:t> id="</a:t>
            </a:r>
            <a:r>
              <a:rPr kumimoji="1" lang="en-US" altLang="zh-CN" sz="1600" dirty="0" err="1"/>
              <a:t>XXXService</a:t>
            </a:r>
            <a:r>
              <a:rPr kumimoji="1" lang="en-US" altLang="zh-CN" sz="1600" dirty="0"/>
              <a:t>"  interface="</a:t>
            </a:r>
            <a:r>
              <a:rPr kumimoji="1" lang="en-US" altLang="zh-CN" sz="1600" dirty="0" err="1"/>
              <a:t>com.jd.jr.XXXservice.XXXservice.sdk.XXXService</a:t>
            </a:r>
            <a:r>
              <a:rPr kumimoji="1" lang="en-US" altLang="zh-CN" sz="1600" dirty="0"/>
              <a:t>"</a:t>
            </a:r>
          </a:p>
          <a:p>
            <a:pPr marL="1028700" lvl="2" indent="0">
              <a:buNone/>
            </a:pPr>
            <a:r>
              <a:rPr kumimoji="1" lang="en-US" altLang="zh-CN" sz="1600" dirty="0"/>
              <a:t>              </a:t>
            </a:r>
            <a:r>
              <a:rPr kumimoji="1" lang="en-US" altLang="zh-CN" sz="1600" dirty="0" err="1"/>
              <a:t>url</a:t>
            </a:r>
            <a:r>
              <a:rPr kumimoji="1" lang="en-US" altLang="zh-CN" sz="1600" dirty="0"/>
              <a:t>="</a:t>
            </a:r>
            <a:r>
              <a:rPr kumimoji="1" lang="en-US" altLang="zh-CN" sz="1600" dirty="0" err="1"/>
              <a:t>jsf</a:t>
            </a:r>
            <a:r>
              <a:rPr kumimoji="1" lang="en-US" altLang="zh-CN" sz="1600" dirty="0"/>
              <a:t>://172.XX.X.XXX:22000/</a:t>
            </a:r>
            <a:r>
              <a:rPr kumimoji="1" lang="en-US" altLang="zh-CN" sz="1600" dirty="0" err="1"/>
              <a:t>com.jd.jr.XXXservice.XXXservice.sdk.XXXService</a:t>
            </a:r>
            <a:r>
              <a:rPr kumimoji="1" lang="en-US" altLang="zh-CN" sz="1600" dirty="0"/>
              <a:t>"</a:t>
            </a:r>
          </a:p>
          <a:p>
            <a:pPr marL="1028700" lvl="2" indent="0">
              <a:buNone/>
            </a:pPr>
            <a:r>
              <a:rPr kumimoji="1" lang="en-US" altLang="zh-CN" sz="1600" dirty="0"/>
              <a:t>              protocol="</a:t>
            </a:r>
            <a:r>
              <a:rPr kumimoji="1" lang="en-US" altLang="zh-CN" sz="1600" dirty="0" err="1"/>
              <a:t>jsf</a:t>
            </a:r>
            <a:r>
              <a:rPr kumimoji="1" lang="en-US" altLang="zh-CN" sz="1600" dirty="0"/>
              <a:t>" alias="</a:t>
            </a:r>
            <a:r>
              <a:rPr kumimoji="1" lang="en-US" altLang="zh-CN" sz="1600" dirty="0" err="1"/>
              <a:t>XXXService</a:t>
            </a:r>
            <a:r>
              <a:rPr kumimoji="1" lang="en-US" altLang="zh-CN" sz="1600" dirty="0"/>
              <a:t>-t" timeout="3000" &gt;</a:t>
            </a:r>
          </a:p>
          <a:p>
            <a:pPr marL="1028700" lvl="2" indent="0">
              <a:buNone/>
            </a:pPr>
            <a:r>
              <a:rPr kumimoji="1" lang="en-US" altLang="zh-CN" sz="1600" dirty="0"/>
              <a:t>&lt;/</a:t>
            </a:r>
            <a:r>
              <a:rPr kumimoji="1" lang="en-US" altLang="zh-CN" sz="1600" dirty="0" err="1"/>
              <a:t>jsf:consumer</a:t>
            </a:r>
            <a:r>
              <a:rPr kumimoji="1" lang="en-US" altLang="zh-CN" sz="1600" dirty="0"/>
              <a:t>&gt;</a:t>
            </a:r>
          </a:p>
          <a:p>
            <a:pPr marL="1028700" lvl="2" indent="0">
              <a:buNone/>
            </a:pPr>
            <a:endParaRPr kumimoji="1" lang="en-US" altLang="zh-CN" sz="1600" dirty="0"/>
          </a:p>
          <a:p>
            <a:pPr marL="1028700" lvl="2" indent="0">
              <a:buNone/>
            </a:pPr>
            <a:r>
              <a:rPr kumimoji="1" lang="en-US" altLang="zh-CN" sz="1600" dirty="0"/>
              <a:t>public static </a:t>
            </a:r>
            <a:r>
              <a:rPr kumimoji="1" lang="en-US" altLang="zh-CN" sz="1600" dirty="0" err="1"/>
              <a:t>ApplicationContext</a:t>
            </a:r>
            <a:r>
              <a:rPr kumimoji="1" lang="en-US" altLang="zh-CN" sz="1600" dirty="0"/>
              <a:t> context = new </a:t>
            </a:r>
            <a:r>
              <a:rPr kumimoji="1" lang="en-US" altLang="zh-CN" sz="1600" dirty="0" err="1"/>
              <a:t>ClassPathXmlApplicationContext</a:t>
            </a:r>
            <a:r>
              <a:rPr kumimoji="1" lang="en-US" altLang="zh-CN" sz="1600" dirty="0"/>
              <a:t>("spring/spring-config-jsf.xml");</a:t>
            </a:r>
          </a:p>
          <a:p>
            <a:pPr marL="1028700" lvl="2" indent="0">
              <a:buNone/>
            </a:pPr>
            <a:r>
              <a:rPr kumimoji="1" lang="en-US" altLang="zh-CN" sz="1600" dirty="0"/>
              <a:t>public static </a:t>
            </a:r>
            <a:r>
              <a:rPr kumimoji="1" lang="en-US" altLang="zh-CN" sz="1600" dirty="0" err="1"/>
              <a:t>XXXService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XXXServiceRPC</a:t>
            </a:r>
            <a:r>
              <a:rPr kumimoji="1" lang="en-US" altLang="zh-CN" sz="1600" dirty="0"/>
              <a:t>=(</a:t>
            </a:r>
            <a:r>
              <a:rPr kumimoji="1" lang="en-US" altLang="zh-CN" sz="1600" dirty="0" err="1"/>
              <a:t>XXXService</a:t>
            </a:r>
            <a:r>
              <a:rPr kumimoji="1" lang="en-US" altLang="zh-CN" sz="1600" dirty="0"/>
              <a:t>) </a:t>
            </a:r>
            <a:r>
              <a:rPr kumimoji="1" lang="en-US" altLang="zh-CN" sz="1600" dirty="0" err="1"/>
              <a:t>context.getBean</a:t>
            </a:r>
            <a:r>
              <a:rPr kumimoji="1" lang="en-US" altLang="zh-CN" sz="1600" dirty="0"/>
              <a:t>(“</a:t>
            </a:r>
            <a:r>
              <a:rPr kumimoji="1" lang="en-US" altLang="zh-CN" sz="1600" dirty="0" err="1"/>
              <a:t>XXXService</a:t>
            </a:r>
            <a:r>
              <a:rPr kumimoji="1" lang="en-US" altLang="zh-CN" sz="1600" dirty="0"/>
              <a:t>");</a:t>
            </a:r>
          </a:p>
          <a:p>
            <a:pPr marL="51435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250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49"/>
  <p:tag name="MH_SECTIONID" val="350,351,352,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A000120151104A13KPBG</Template>
  <TotalTime>9953</TotalTime>
  <Words>1047</Words>
  <Application>Microsoft Macintosh PowerPoint</Application>
  <PresentationFormat>自定义</PresentationFormat>
  <Paragraphs>185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Microsoft YaHei</vt:lpstr>
      <vt:lpstr>Microsoft YaHei</vt:lpstr>
      <vt:lpstr>Playfair Display SC</vt:lpstr>
      <vt:lpstr>Arial</vt:lpstr>
      <vt:lpstr>Calibri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陈 晨</cp:lastModifiedBy>
  <cp:revision>224</cp:revision>
  <dcterms:created xsi:type="dcterms:W3CDTF">2017-08-23T13:00:00Z</dcterms:created>
  <dcterms:modified xsi:type="dcterms:W3CDTF">2019-03-27T02:22:40Z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