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3" autoAdjust="0"/>
    <p:restoredTop sz="93692"/>
  </p:normalViewPr>
  <p:slideViewPr>
    <p:cSldViewPr snapToGrid="0" snapToObjects="1">
      <p:cViewPr varScale="1">
        <p:scale>
          <a:sx n="68" d="100"/>
          <a:sy n="68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6.2163016043300594E-2"/>
          <c:w val="1"/>
          <c:h val="0.956923907669543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7D39-4661-B5C9-53EA8E8CD0A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7D39-4661-B5C9-53EA8E8CD0AD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39-4661-B5C9-53EA8E8CD0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D39-4661-B5C9-53EA8E8CD0A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D39-4661-B5C9-53EA8E8CD0AD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D39-4661-B5C9-53EA8E8CD0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7D39-4661-B5C9-53EA8E8CD0A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7D39-4661-B5C9-53EA8E8CD0AD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D39-4661-B5C9-53EA8E8CD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AA-4E9D-B1EE-DF07AD6C6BE1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AA-4E9D-B1EE-DF07AD6C6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-8"/>
        <c:axId val="914605263"/>
        <c:axId val="914602351"/>
      </c:barChart>
      <c:catAx>
        <c:axId val="91460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914602351"/>
        <c:crosses val="autoZero"/>
        <c:auto val="1"/>
        <c:lblAlgn val="ctr"/>
        <c:lblOffset val="100"/>
        <c:noMultiLvlLbl val="0"/>
      </c:catAx>
      <c:valAx>
        <c:axId val="9146023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14605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26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53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184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23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5588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991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725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013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553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519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31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38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96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44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5242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203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68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24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820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199949" y="-1467051"/>
            <a:ext cx="9792102" cy="9792100"/>
            <a:chOff x="1459831" y="-1207169"/>
            <a:chExt cx="9272338" cy="9272336"/>
          </a:xfrm>
        </p:grpSpPr>
        <p:sp>
          <p:nvSpPr>
            <p:cNvPr id="3" name="椭圆 2"/>
            <p:cNvSpPr/>
            <p:nvPr/>
          </p:nvSpPr>
          <p:spPr>
            <a:xfrm>
              <a:off x="3967800" y="1300800"/>
              <a:ext cx="4256398" cy="4256398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381000" dist="304800" dir="2700000" sx="98000" sy="98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127810" y="460810"/>
              <a:ext cx="5936380" cy="5936380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flipH="1">
              <a:off x="2865182" y="320808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7380032" y="60143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7380032" y="581473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292889" y="3298345"/>
              <a:ext cx="348087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459831" y="-1207169"/>
              <a:ext cx="9272338" cy="9272336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48581" y="1720587"/>
            <a:ext cx="3894833" cy="16850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15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23009" y="3536730"/>
            <a:ext cx="3162300" cy="14393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r>
              <a:rPr lang="zh-CN" altLang="en-US" dirty="0"/>
              <a:t>微立体风格</a:t>
            </a:r>
          </a:p>
          <a:p>
            <a:pPr lvl="0"/>
            <a:r>
              <a:rPr lang="zh-CN" altLang="en-US" dirty="0"/>
              <a:t>总结模版</a:t>
            </a:r>
          </a:p>
        </p:txBody>
      </p:sp>
      <p:sp>
        <p:nvSpPr>
          <p:cNvPr id="28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23009" y="5790160"/>
            <a:ext cx="3162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</p:spTree>
    <p:extLst>
      <p:ext uri="{BB962C8B-B14F-4D97-AF65-F5344CB8AC3E}">
        <p14:creationId xmlns:p14="http://schemas.microsoft.com/office/powerpoint/2010/main" val="240808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90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217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68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1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 userDrawn="1"/>
        </p:nvSpPr>
        <p:spPr>
          <a:xfrm rot="10800000">
            <a:off x="2871901" y="2724407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 userDrawn="1"/>
        </p:nvSpPr>
        <p:spPr>
          <a:xfrm rot="10800000">
            <a:off x="2871901" y="3792811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 userDrawn="1"/>
        </p:nvSpPr>
        <p:spPr>
          <a:xfrm rot="10800000">
            <a:off x="2871901" y="4861215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71403" y="2494951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232239"/>
            <a:ext cx="31623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14850" y="117892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71403" y="3030482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2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71403" y="3604562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3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71403" y="4140093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71403" y="4720970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5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3571403" y="5256501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423533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 userDrawn="1"/>
        </p:nvSpPr>
        <p:spPr>
          <a:xfrm rot="10800000">
            <a:off x="2871901" y="2355075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 userDrawn="1"/>
        </p:nvSpPr>
        <p:spPr>
          <a:xfrm rot="10800000">
            <a:off x="2871901" y="3423479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 userDrawn="1"/>
        </p:nvSpPr>
        <p:spPr>
          <a:xfrm rot="10800000">
            <a:off x="2871901" y="4491883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 userDrawn="1"/>
        </p:nvSpPr>
        <p:spPr>
          <a:xfrm rot="10800000">
            <a:off x="2871901" y="5560286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71403" y="212561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232239"/>
            <a:ext cx="31623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14850" y="117892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71403" y="2661150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2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71403" y="3235230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3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71403" y="3770761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71403" y="4351638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5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3571403" y="4887169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6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71403" y="5420041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7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71403" y="5955572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368581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 userDrawn="1"/>
        </p:nvSpPr>
        <p:spPr>
          <a:xfrm rot="10800000">
            <a:off x="2871901" y="1871443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 userDrawn="1"/>
        </p:nvSpPr>
        <p:spPr>
          <a:xfrm rot="10800000">
            <a:off x="2871901" y="2939847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 userDrawn="1"/>
        </p:nvSpPr>
        <p:spPr>
          <a:xfrm rot="10800000">
            <a:off x="2871901" y="4008251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 userDrawn="1"/>
        </p:nvSpPr>
        <p:spPr>
          <a:xfrm rot="10800000">
            <a:off x="2871901" y="5076654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71403" y="1641987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232239"/>
            <a:ext cx="31623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14850" y="117892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71403" y="2177518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2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71403" y="2751598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3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71403" y="3287129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71403" y="3868006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5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3571403" y="4403537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6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71403" y="4936409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7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71403" y="5471940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17" name="椭圆 16"/>
          <p:cNvSpPr/>
          <p:nvPr userDrawn="1"/>
        </p:nvSpPr>
        <p:spPr>
          <a:xfrm rot="10800000">
            <a:off x="2871901" y="6145057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2" name="文本占位符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71403" y="6004812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1" hasCustomPrompt="1"/>
          </p:nvPr>
        </p:nvSpPr>
        <p:spPr>
          <a:xfrm>
            <a:off x="3571403" y="6540343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3297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14850" y="1163964"/>
            <a:ext cx="3162300" cy="60755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椭圆 1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436210"/>
            <a:ext cx="316230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</a:t>
            </a:r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732449" y="3663536"/>
            <a:ext cx="4727103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11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2863850" y="4420666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244694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85635" y="462109"/>
            <a:ext cx="4727103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28827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85635" y="462109"/>
            <a:ext cx="4727103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38921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2961427" y="294427"/>
            <a:ext cx="6269146" cy="6269146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 userDrawn="1"/>
        </p:nvSpPr>
        <p:spPr>
          <a:xfrm flipH="1">
            <a:off x="2684077" y="3195699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 userDrawn="1"/>
        </p:nvSpPr>
        <p:spPr>
          <a:xfrm flipH="1">
            <a:off x="7452009" y="442933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 userDrawn="1"/>
        </p:nvSpPr>
        <p:spPr>
          <a:xfrm flipH="1">
            <a:off x="7452009" y="5948466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 rot="10800000">
            <a:off x="3848503" y="1181502"/>
            <a:ext cx="4494994" cy="4494994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48581" y="2884235"/>
            <a:ext cx="3894833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22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39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15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4" r:id="rId2"/>
    <p:sldLayoutId id="2147483690" r:id="rId3"/>
    <p:sldLayoutId id="2147483695" r:id="rId4"/>
    <p:sldLayoutId id="2147483691" r:id="rId5"/>
    <p:sldLayoutId id="2147483689" r:id="rId6"/>
    <p:sldLayoutId id="2147483696" r:id="rId7"/>
    <p:sldLayoutId id="2147483693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148581" y="1720587"/>
            <a:ext cx="3894833" cy="1685077"/>
          </a:xfrm>
        </p:spPr>
        <p:txBody>
          <a:bodyPr/>
          <a:lstStyle/>
          <a:p>
            <a:r>
              <a:rPr lang="en-US" altLang="zh-CN"/>
              <a:t>2018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523009" y="3536730"/>
            <a:ext cx="3162300" cy="1439368"/>
          </a:xfrm>
        </p:spPr>
        <p:txBody>
          <a:bodyPr/>
          <a:lstStyle/>
          <a:p>
            <a:r>
              <a:rPr lang="zh-CN" altLang="en-US" dirty="0"/>
              <a:t>微立体风格</a:t>
            </a:r>
          </a:p>
          <a:p>
            <a:r>
              <a:rPr lang="zh-CN" altLang="en-US" dirty="0"/>
              <a:t>总结模版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523009" y="5790160"/>
            <a:ext cx="3162300" cy="341632"/>
          </a:xfrm>
        </p:spPr>
        <p:txBody>
          <a:bodyPr/>
          <a:lstStyle/>
          <a:p>
            <a:r>
              <a:rPr lang="en-US" altLang="zh-CN" dirty="0"/>
              <a:t>PRESENTED BY OfficePLUS</a:t>
            </a:r>
          </a:p>
        </p:txBody>
      </p:sp>
    </p:spTree>
    <p:extLst>
      <p:ext uri="{BB962C8B-B14F-4D97-AF65-F5344CB8AC3E}">
        <p14:creationId xmlns:p14="http://schemas.microsoft.com/office/powerpoint/2010/main" val="40133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4135966" y="1559026"/>
            <a:ext cx="3920067" cy="3920067"/>
          </a:xfrm>
          <a:prstGeom prst="donut">
            <a:avLst>
              <a:gd name="adj" fmla="val 9617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4472537" y="1895596"/>
            <a:ext cx="3246924" cy="3246926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512636" y="3559295"/>
            <a:ext cx="1919798" cy="1919798"/>
            <a:chOff x="4056364" y="1384713"/>
            <a:chExt cx="4088570" cy="4088570"/>
          </a:xfrm>
        </p:grpSpPr>
        <p:sp>
          <p:nvSpPr>
            <p:cNvPr id="17" name="椭圆 16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同心圆 18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59566" y="1559025"/>
            <a:ext cx="1919798" cy="1919798"/>
            <a:chOff x="4056364" y="1384713"/>
            <a:chExt cx="4088570" cy="4088570"/>
          </a:xfrm>
        </p:grpSpPr>
        <p:sp>
          <p:nvSpPr>
            <p:cNvPr id="21" name="椭圆 20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同心圆 21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357022" y="2011092"/>
            <a:ext cx="606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√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085470" y="4011362"/>
            <a:ext cx="769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×</a:t>
            </a:r>
            <a:endParaRPr kumimoji="0" lang="zh-CN" altLang="en-US" sz="6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8783527" y="1905218"/>
            <a:ext cx="310843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10-16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  <p:sp>
        <p:nvSpPr>
          <p:cNvPr id="26" name="矩形 25"/>
          <p:cNvSpPr/>
          <p:nvPr/>
        </p:nvSpPr>
        <p:spPr>
          <a:xfrm>
            <a:off x="8783527" y="1559026"/>
            <a:ext cx="374037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293202" y="3905487"/>
            <a:ext cx="310843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10-16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  <p:sp>
        <p:nvSpPr>
          <p:cNvPr id="28" name="矩形 27"/>
          <p:cNvSpPr/>
          <p:nvPr/>
        </p:nvSpPr>
        <p:spPr>
          <a:xfrm>
            <a:off x="-338734" y="3575477"/>
            <a:ext cx="374037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</a:p>
        </p:txBody>
      </p:sp>
      <p:grpSp>
        <p:nvGrpSpPr>
          <p:cNvPr id="30" name="组合 50"/>
          <p:cNvGrpSpPr/>
          <p:nvPr/>
        </p:nvGrpSpPr>
        <p:grpSpPr>
          <a:xfrm>
            <a:off x="5578603" y="3026755"/>
            <a:ext cx="997344" cy="1049336"/>
            <a:chOff x="6523038" y="1993900"/>
            <a:chExt cx="1339850" cy="1409700"/>
          </a:xfrm>
          <a:solidFill>
            <a:schemeClr val="tx1"/>
          </a:solidFill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47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514850" y="436210"/>
            <a:ext cx="3162300" cy="1089529"/>
          </a:xfrm>
        </p:spPr>
        <p:txBody>
          <a:bodyPr/>
          <a:lstStyle/>
          <a:p>
            <a:r>
              <a:rPr lang="en-US" altLang="zh-CN" dirty="0"/>
              <a:t>Part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32449" y="3663536"/>
            <a:ext cx="4727103" cy="757130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经验教训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2863850" y="4420666"/>
            <a:ext cx="6464300" cy="719171"/>
          </a:xfrm>
        </p:spPr>
        <p:txBody>
          <a:bodyPr/>
          <a:lstStyle/>
          <a:p>
            <a:r>
              <a:rPr lang="zh-CN" altLang="en-US" dirty="0"/>
              <a:t>点击此处添加文本内容，如关键词、部分简单介绍等。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76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rcRect l="36389"/>
          <a:stretch>
            <a:fillRect/>
          </a:stretch>
        </p:blipFill>
        <p:spPr>
          <a:xfrm>
            <a:off x="4436533" y="0"/>
            <a:ext cx="7755466" cy="6857999"/>
          </a:xfrm>
          <a:custGeom>
            <a:avLst/>
            <a:gdLst>
              <a:gd name="connsiteX0" fmla="*/ 7755466 w 7755466"/>
              <a:gd name="connsiteY0" fmla="*/ 0 h 6857999"/>
              <a:gd name="connsiteX1" fmla="*/ 7755466 w 7755466"/>
              <a:gd name="connsiteY1" fmla="*/ 6857999 h 6857999"/>
              <a:gd name="connsiteX2" fmla="*/ 0 w 7755466"/>
              <a:gd name="connsiteY2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5466" h="6857999">
                <a:moveTo>
                  <a:pt x="7755466" y="0"/>
                </a:moveTo>
                <a:lnTo>
                  <a:pt x="7755466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19" name="组合 18"/>
          <p:cNvGrpSpPr/>
          <p:nvPr/>
        </p:nvGrpSpPr>
        <p:grpSpPr>
          <a:xfrm>
            <a:off x="9984571" y="1112440"/>
            <a:ext cx="919685" cy="919685"/>
            <a:chOff x="4056364" y="1384713"/>
            <a:chExt cx="4088570" cy="4088570"/>
          </a:xfrm>
        </p:grpSpPr>
        <p:sp>
          <p:nvSpPr>
            <p:cNvPr id="20" name="椭圆 19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同心圆 21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484748" y="3237573"/>
            <a:ext cx="919685" cy="919685"/>
            <a:chOff x="4056364" y="1384713"/>
            <a:chExt cx="4088570" cy="4088570"/>
          </a:xfrm>
        </p:grpSpPr>
        <p:sp>
          <p:nvSpPr>
            <p:cNvPr id="24" name="椭圆 23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984925" y="5467375"/>
            <a:ext cx="919685" cy="919685"/>
            <a:chOff x="4056364" y="1384713"/>
            <a:chExt cx="4088570" cy="4088570"/>
          </a:xfrm>
        </p:grpSpPr>
        <p:sp>
          <p:nvSpPr>
            <p:cNvPr id="28" name="椭圆 27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同心圆 29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209522" y="5569988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09345" y="3338418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209168" y="1223394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740400" y="3928533"/>
            <a:ext cx="1676400" cy="1538842"/>
          </a:xfrm>
          <a:prstGeom prst="straightConnector1">
            <a:avLst/>
          </a:prstGeom>
          <a:ln w="28575">
            <a:solidFill>
              <a:srgbClr val="124C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8240152" y="1698731"/>
            <a:ext cx="1676400" cy="1538842"/>
          </a:xfrm>
          <a:prstGeom prst="straightConnector1">
            <a:avLst/>
          </a:prstGeom>
          <a:ln w="28575">
            <a:solidFill>
              <a:srgbClr val="F4925C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120824" y="1468650"/>
            <a:ext cx="503744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10-16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356711" y="875207"/>
            <a:ext cx="28015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Your Text</a:t>
            </a:r>
          </a:p>
        </p:txBody>
      </p:sp>
      <p:sp>
        <p:nvSpPr>
          <p:cNvPr id="38" name="矩形 37"/>
          <p:cNvSpPr/>
          <p:nvPr/>
        </p:nvSpPr>
        <p:spPr>
          <a:xfrm>
            <a:off x="1958568" y="3512525"/>
            <a:ext cx="503744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10-16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194455" y="2919082"/>
            <a:ext cx="28015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rPr>
              <a:t>Your Text</a:t>
            </a:r>
          </a:p>
        </p:txBody>
      </p:sp>
      <p:sp>
        <p:nvSpPr>
          <p:cNvPr id="40" name="矩形 39"/>
          <p:cNvSpPr/>
          <p:nvPr/>
        </p:nvSpPr>
        <p:spPr>
          <a:xfrm>
            <a:off x="592666" y="5793773"/>
            <a:ext cx="4005663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10-16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796771" y="5200330"/>
            <a:ext cx="28015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cs typeface="+mn-ea"/>
                <a:sym typeface="+mn-lt"/>
              </a:rPr>
              <a:t>Your Text</a:t>
            </a:r>
          </a:p>
        </p:txBody>
      </p:sp>
      <p:grpSp>
        <p:nvGrpSpPr>
          <p:cNvPr id="35" name="组合 50"/>
          <p:cNvGrpSpPr/>
          <p:nvPr/>
        </p:nvGrpSpPr>
        <p:grpSpPr>
          <a:xfrm>
            <a:off x="9158270" y="3399930"/>
            <a:ext cx="2601842" cy="2737478"/>
            <a:chOff x="6523038" y="1993900"/>
            <a:chExt cx="1339850" cy="1409700"/>
          </a:xfrm>
          <a:solidFill>
            <a:schemeClr val="tx1"/>
          </a:solidFill>
        </p:grpSpPr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</p:grp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r>
              <a:rPr lang="en-US" altLang="zh-CN" dirty="0"/>
              <a:t>Part 3 </a:t>
            </a:r>
            <a:r>
              <a:rPr lang="zh-CN" altLang="en-US" dirty="0"/>
              <a:t>经验教训</a:t>
            </a:r>
          </a:p>
        </p:txBody>
      </p:sp>
    </p:spTree>
    <p:extLst>
      <p:ext uri="{BB962C8B-B14F-4D97-AF65-F5344CB8AC3E}">
        <p14:creationId xmlns:p14="http://schemas.microsoft.com/office/powerpoint/2010/main" val="35532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5467610"/>
            <a:ext cx="12192000" cy="16937"/>
            <a:chOff x="0" y="3428999"/>
            <a:chExt cx="12192000" cy="1693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3445936"/>
              <a:ext cx="1219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3428999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0" y="2042961"/>
            <a:ext cx="12192000" cy="16937"/>
            <a:chOff x="0" y="3428999"/>
            <a:chExt cx="12192000" cy="16937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0" y="3445936"/>
              <a:ext cx="1219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0" y="3428999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圆角矩形 5"/>
          <p:cNvSpPr/>
          <p:nvPr/>
        </p:nvSpPr>
        <p:spPr>
          <a:xfrm>
            <a:off x="6206218" y="1804054"/>
            <a:ext cx="2714400" cy="3960000"/>
          </a:xfrm>
          <a:prstGeom prst="roundRect">
            <a:avLst>
              <a:gd name="adj" fmla="val 287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33721" y="2243446"/>
            <a:ext cx="1735199" cy="92332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85%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33721" y="3207920"/>
            <a:ext cx="1735199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From 2016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矩形 55"/>
          <p:cNvSpPr/>
          <p:nvPr/>
        </p:nvSpPr>
        <p:spPr>
          <a:xfrm>
            <a:off x="6501666" y="3722217"/>
            <a:ext cx="2199307" cy="1192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  <a:endParaRPr kumimoji="0" lang="zh-CN" altLang="zh-CN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938429" y="3156071"/>
            <a:ext cx="12872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r>
              <a:rPr lang="en-US" altLang="zh-CN" dirty="0"/>
              <a:t>Part 3 </a:t>
            </a:r>
            <a:r>
              <a:rPr lang="zh-CN" altLang="en-US" dirty="0"/>
              <a:t>经验教训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35884" r="25655"/>
          <a:stretch/>
        </p:blipFill>
        <p:spPr>
          <a:xfrm>
            <a:off x="227241" y="1804054"/>
            <a:ext cx="2707594" cy="3960000"/>
          </a:xfrm>
          <a:prstGeom prst="roundRect">
            <a:avLst>
              <a:gd name="adj" fmla="val 3406"/>
            </a:avLst>
          </a:prstGeom>
          <a:noFill/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/>
          <a:srcRect l="35884" r="25655"/>
          <a:stretch/>
        </p:blipFill>
        <p:spPr>
          <a:xfrm>
            <a:off x="3230283" y="1804054"/>
            <a:ext cx="2707594" cy="3960000"/>
          </a:xfrm>
          <a:prstGeom prst="roundRect">
            <a:avLst>
              <a:gd name="adj" fmla="val 3406"/>
            </a:avLst>
          </a:prstGeom>
          <a:noFill/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/>
          <a:srcRect l="35884" r="25655"/>
          <a:stretch/>
        </p:blipFill>
        <p:spPr>
          <a:xfrm>
            <a:off x="9188959" y="1804054"/>
            <a:ext cx="2707594" cy="3960000"/>
          </a:xfrm>
          <a:prstGeom prst="roundRect">
            <a:avLst>
              <a:gd name="adj" fmla="val 3406"/>
            </a:avLst>
          </a:prstGeom>
          <a:noFill/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8139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514850" y="436210"/>
            <a:ext cx="3162300" cy="1089529"/>
          </a:xfrm>
        </p:spPr>
        <p:txBody>
          <a:bodyPr/>
          <a:lstStyle/>
          <a:p>
            <a:r>
              <a:rPr lang="en-US" altLang="zh-CN" dirty="0"/>
              <a:t>Part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32449" y="3663536"/>
            <a:ext cx="4727103" cy="757130"/>
          </a:xfrm>
        </p:spPr>
        <p:txBody>
          <a:bodyPr/>
          <a:lstStyle/>
          <a:p>
            <a:r>
              <a:rPr lang="zh-CN" altLang="en-US" dirty="0"/>
              <a:t>新年计划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2863850" y="4420666"/>
            <a:ext cx="6464300" cy="341632"/>
          </a:xfrm>
        </p:spPr>
        <p:txBody>
          <a:bodyPr/>
          <a:lstStyle/>
          <a:p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30687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49603"/>
              </p:ext>
            </p:extLst>
          </p:nvPr>
        </p:nvGraphicFramePr>
        <p:xfrm>
          <a:off x="263526" y="1566332"/>
          <a:ext cx="11642924" cy="33739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52664">
                  <a:extLst>
                    <a:ext uri="{9D8B030D-6E8A-4147-A177-3AD203B41FA5}">
                      <a16:colId xmlns:a16="http://schemas.microsoft.com/office/drawing/2014/main" val="2451099908"/>
                    </a:ext>
                  </a:extLst>
                </a:gridCol>
                <a:gridCol w="2563420">
                  <a:extLst>
                    <a:ext uri="{9D8B030D-6E8A-4147-A177-3AD203B41FA5}">
                      <a16:colId xmlns:a16="http://schemas.microsoft.com/office/drawing/2014/main" val="1220246460"/>
                    </a:ext>
                  </a:extLst>
                </a:gridCol>
                <a:gridCol w="2563420">
                  <a:extLst>
                    <a:ext uri="{9D8B030D-6E8A-4147-A177-3AD203B41FA5}">
                      <a16:colId xmlns:a16="http://schemas.microsoft.com/office/drawing/2014/main" val="612719074"/>
                    </a:ext>
                  </a:extLst>
                </a:gridCol>
                <a:gridCol w="2563420">
                  <a:extLst>
                    <a:ext uri="{9D8B030D-6E8A-4147-A177-3AD203B41FA5}">
                      <a16:colId xmlns:a16="http://schemas.microsoft.com/office/drawing/2014/main" val="313474775"/>
                    </a:ext>
                  </a:extLst>
                </a:gridCol>
              </a:tblGrid>
              <a:tr h="98644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标题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股本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股价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融资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34400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标题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650,000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2.6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元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169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万元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234850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标题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1,100,000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元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270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万元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323913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标题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1,460,000</a:t>
                      </a:r>
                      <a:r>
                        <a:rPr lang="zh-CN" altLang="en-US" sz="1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12.5</a:t>
                      </a:r>
                      <a:r>
                        <a:rPr lang="zh-CN" altLang="en-US" sz="1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元</a:t>
                      </a:r>
                      <a:r>
                        <a:rPr lang="en-US" altLang="zh-CN" sz="1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450</a:t>
                      </a:r>
                      <a:r>
                        <a:rPr lang="zh-CN" altLang="en-US" sz="1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万元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116687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标题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股本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股价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融资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472542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标题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650,000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2.6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元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169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万元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08960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25083" y="4944523"/>
            <a:ext cx="2678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71%</a:t>
            </a:r>
            <a:endParaRPr kumimoji="0" lang="zh-CN" altLang="en-US" sz="9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2764057" y="5445369"/>
            <a:ext cx="900319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10-16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10-16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2764057" y="5099177"/>
            <a:ext cx="374037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r>
              <a:rPr lang="en-US" altLang="zh-CN" dirty="0"/>
              <a:t>Part 4 </a:t>
            </a:r>
            <a:r>
              <a:rPr lang="zh-CN" altLang="en-US" dirty="0"/>
              <a:t>新年计划</a:t>
            </a:r>
          </a:p>
        </p:txBody>
      </p:sp>
    </p:spTree>
    <p:extLst>
      <p:ext uri="{BB962C8B-B14F-4D97-AF65-F5344CB8AC3E}">
        <p14:creationId xmlns:p14="http://schemas.microsoft.com/office/powerpoint/2010/main" val="405047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3428999"/>
            <a:ext cx="12192000" cy="16937"/>
            <a:chOff x="0" y="3428999"/>
            <a:chExt cx="12192000" cy="16937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0" y="3445936"/>
              <a:ext cx="1219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>
              <a:off x="0" y="3428999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261460" y="1833235"/>
            <a:ext cx="3172196" cy="3172196"/>
            <a:chOff x="664329" y="2299272"/>
            <a:chExt cx="2212236" cy="2212236"/>
          </a:xfrm>
        </p:grpSpPr>
        <p:grpSp>
          <p:nvGrpSpPr>
            <p:cNvPr id="5" name="组合 4"/>
            <p:cNvGrpSpPr/>
            <p:nvPr/>
          </p:nvGrpSpPr>
          <p:grpSpPr>
            <a:xfrm>
              <a:off x="664329" y="2299272"/>
              <a:ext cx="2212236" cy="2212236"/>
              <a:chOff x="413242" y="2498776"/>
              <a:chExt cx="1860446" cy="1860447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413242" y="2498776"/>
                <a:ext cx="1860446" cy="1860447"/>
              </a:xfrm>
              <a:prstGeom prst="ellipse">
                <a:avLst/>
              </a:prstGeom>
              <a:gradFill flip="none" rotWithShape="1">
                <a:gsLst>
                  <a:gs pos="12000">
                    <a:schemeClr val="bg1">
                      <a:lumMod val="7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>
                <a:off x="621171" y="2706704"/>
                <a:ext cx="1444588" cy="1444589"/>
              </a:xfrm>
              <a:prstGeom prst="ellipse">
                <a:avLst/>
              </a:prstGeom>
              <a:gradFill flip="none" rotWithShape="1">
                <a:gsLst>
                  <a:gs pos="12000">
                    <a:schemeClr val="bg1">
                      <a:lumMod val="7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142245" y="3060632"/>
              <a:ext cx="1256751" cy="708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Start</a:t>
              </a:r>
              <a:endPara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3" name="椭圆 52"/>
          <p:cNvSpPr/>
          <p:nvPr/>
        </p:nvSpPr>
        <p:spPr>
          <a:xfrm rot="10800000">
            <a:off x="3760861" y="3233793"/>
            <a:ext cx="450021" cy="45002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65417" y="2627973"/>
            <a:ext cx="1661660" cy="1661660"/>
            <a:chOff x="4056364" y="1384713"/>
            <a:chExt cx="4088570" cy="4088570"/>
          </a:xfrm>
        </p:grpSpPr>
        <p:sp>
          <p:nvSpPr>
            <p:cNvPr id="56" name="椭圆 55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同心圆 57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437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3" name="椭圆 62"/>
          <p:cNvSpPr/>
          <p:nvPr/>
        </p:nvSpPr>
        <p:spPr>
          <a:xfrm rot="10800000">
            <a:off x="6545706" y="3233793"/>
            <a:ext cx="450021" cy="45002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350262" y="2627973"/>
            <a:ext cx="1661660" cy="1661660"/>
            <a:chOff x="4056364" y="1384713"/>
            <a:chExt cx="4088570" cy="4088570"/>
          </a:xfrm>
        </p:grpSpPr>
        <p:sp>
          <p:nvSpPr>
            <p:cNvPr id="65" name="椭圆 64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同心圆 65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437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 rot="10800000">
            <a:off x="9331820" y="3233793"/>
            <a:ext cx="450021" cy="45002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0136376" y="2627973"/>
            <a:ext cx="1661660" cy="1661660"/>
            <a:chOff x="4056364" y="1384713"/>
            <a:chExt cx="4088570" cy="4088570"/>
          </a:xfrm>
        </p:grpSpPr>
        <p:sp>
          <p:nvSpPr>
            <p:cNvPr id="69" name="椭圆 68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同心圆 69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437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904479" y="3197192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2016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689324" y="3197192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2017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0475438" y="3197192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2018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653708" y="4624879"/>
            <a:ext cx="1469668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65761"/>
                </a:solidFill>
                <a:effectLst/>
                <a:uLnTx/>
                <a:uFillTx/>
                <a:cs typeface="+mn-ea"/>
                <a:sym typeface="+mn-lt"/>
              </a:rPr>
              <a:t>Your Text</a:t>
            </a:r>
          </a:p>
        </p:txBody>
      </p:sp>
      <p:sp>
        <p:nvSpPr>
          <p:cNvPr id="76" name="等腰三角形 75"/>
          <p:cNvSpPr/>
          <p:nvPr/>
        </p:nvSpPr>
        <p:spPr>
          <a:xfrm flipV="1">
            <a:off x="5258868" y="4500604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590717" y="5035283"/>
            <a:ext cx="15956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10-16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10265377" y="4624879"/>
            <a:ext cx="1469668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65761"/>
                </a:solidFill>
                <a:effectLst/>
                <a:uLnTx/>
                <a:uFillTx/>
                <a:cs typeface="+mn-ea"/>
                <a:sym typeface="+mn-lt"/>
              </a:rPr>
              <a:t>Your Text</a:t>
            </a:r>
          </a:p>
        </p:txBody>
      </p:sp>
      <p:sp>
        <p:nvSpPr>
          <p:cNvPr id="79" name="等腰三角形 78"/>
          <p:cNvSpPr/>
          <p:nvPr/>
        </p:nvSpPr>
        <p:spPr>
          <a:xfrm flipV="1">
            <a:off x="10870537" y="4500604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202386" y="5035283"/>
            <a:ext cx="15956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10-16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7469072" y="893872"/>
            <a:ext cx="1469668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465761"/>
                </a:solidFill>
                <a:effectLst/>
                <a:uLnTx/>
                <a:uFillTx/>
                <a:cs typeface="+mn-ea"/>
                <a:sym typeface="+mn-lt"/>
              </a:rPr>
              <a:t>Your Text</a:t>
            </a:r>
          </a:p>
        </p:txBody>
      </p:sp>
      <p:sp>
        <p:nvSpPr>
          <p:cNvPr id="82" name="等腰三角形 81"/>
          <p:cNvSpPr/>
          <p:nvPr/>
        </p:nvSpPr>
        <p:spPr>
          <a:xfrm rot="10800000" flipV="1">
            <a:off x="8074232" y="2265109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406081" y="1304276"/>
            <a:ext cx="15956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10-16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r>
              <a:rPr lang="en-US" altLang="zh-CN" dirty="0"/>
              <a:t>Part 4 </a:t>
            </a:r>
            <a:r>
              <a:rPr lang="zh-CN" altLang="en-US" dirty="0"/>
              <a:t>新年计划</a:t>
            </a:r>
          </a:p>
        </p:txBody>
      </p:sp>
    </p:spTree>
    <p:extLst>
      <p:ext uri="{BB962C8B-B14F-4D97-AF65-F5344CB8AC3E}">
        <p14:creationId xmlns:p14="http://schemas.microsoft.com/office/powerpoint/2010/main" val="21869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56245" y="1414321"/>
            <a:ext cx="8909752" cy="4556366"/>
            <a:chOff x="1611683" y="1446502"/>
            <a:chExt cx="5920633" cy="3027758"/>
          </a:xfrm>
          <a:solidFill>
            <a:schemeClr val="bg1">
              <a:lumMod val="65000"/>
            </a:schemeClr>
          </a:solidFill>
        </p:grpSpPr>
        <p:sp>
          <p:nvSpPr>
            <p:cNvPr id="9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chemeClr val="accent2"/>
            </a:solidFill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4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4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8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0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1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2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3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9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0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0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1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2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3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4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solidFill>
              <a:schemeClr val="accent2"/>
            </a:solidFill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5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6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7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8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9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0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1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2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3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4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5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6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7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8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9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0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1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2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3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4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5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6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7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8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9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0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1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2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3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4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5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6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7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8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9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0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1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2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3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4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5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6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7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8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9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0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1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2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3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4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5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6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7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8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9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0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1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2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3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4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5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6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7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8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9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0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1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2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3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4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5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6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7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8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9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0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1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2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3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4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5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6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7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8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9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0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1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2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chemeClr val="accent3"/>
            </a:solidFill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3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4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5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6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7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8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9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0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1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2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3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4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5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6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7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solidFill>
              <a:schemeClr val="accent3"/>
            </a:solidFill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8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9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0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1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2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3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4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5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6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7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8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9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0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1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2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3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264" name="直接连接符 263"/>
          <p:cNvCxnSpPr/>
          <p:nvPr/>
        </p:nvCxnSpPr>
        <p:spPr>
          <a:xfrm flipH="1">
            <a:off x="4734999" y="5053210"/>
            <a:ext cx="633" cy="811860"/>
          </a:xfrm>
          <a:prstGeom prst="line">
            <a:avLst/>
          </a:prstGeom>
          <a:ln w="19050">
            <a:solidFill>
              <a:srgbClr val="DB7051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组合 264"/>
          <p:cNvGrpSpPr/>
          <p:nvPr/>
        </p:nvGrpSpPr>
        <p:grpSpPr>
          <a:xfrm>
            <a:off x="4457725" y="4603015"/>
            <a:ext cx="555814" cy="555812"/>
            <a:chOff x="4056364" y="1384713"/>
            <a:chExt cx="4088570" cy="4088570"/>
          </a:xfrm>
        </p:grpSpPr>
        <p:sp>
          <p:nvSpPr>
            <p:cNvPr id="266" name="椭圆 265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8" name="同心圆 267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269" name="直接连接符 268"/>
          <p:cNvCxnSpPr/>
          <p:nvPr/>
        </p:nvCxnSpPr>
        <p:spPr>
          <a:xfrm flipH="1" flipV="1">
            <a:off x="3191704" y="1769125"/>
            <a:ext cx="1" cy="1800912"/>
          </a:xfrm>
          <a:prstGeom prst="line">
            <a:avLst/>
          </a:prstGeom>
          <a:ln w="19050">
            <a:solidFill>
              <a:srgbClr val="DB7051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组合 269"/>
          <p:cNvGrpSpPr/>
          <p:nvPr/>
        </p:nvGrpSpPr>
        <p:grpSpPr>
          <a:xfrm>
            <a:off x="2914429" y="3304919"/>
            <a:ext cx="555814" cy="555812"/>
            <a:chOff x="4056364" y="1384713"/>
            <a:chExt cx="4088570" cy="4088570"/>
          </a:xfrm>
        </p:grpSpPr>
        <p:sp>
          <p:nvSpPr>
            <p:cNvPr id="271" name="椭圆 270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3" name="同心圆 272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274" name="直接连接符 273"/>
          <p:cNvCxnSpPr/>
          <p:nvPr/>
        </p:nvCxnSpPr>
        <p:spPr>
          <a:xfrm flipH="1" flipV="1">
            <a:off x="8585685" y="5272842"/>
            <a:ext cx="709261" cy="9747"/>
          </a:xfrm>
          <a:prstGeom prst="line">
            <a:avLst/>
          </a:prstGeom>
          <a:ln w="19050">
            <a:solidFill>
              <a:srgbClr val="124C50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组合 274"/>
          <p:cNvGrpSpPr/>
          <p:nvPr/>
        </p:nvGrpSpPr>
        <p:grpSpPr>
          <a:xfrm>
            <a:off x="9047758" y="5000332"/>
            <a:ext cx="555814" cy="555812"/>
            <a:chOff x="4056364" y="1384713"/>
            <a:chExt cx="4088570" cy="4088570"/>
          </a:xfrm>
        </p:grpSpPr>
        <p:sp>
          <p:nvSpPr>
            <p:cNvPr id="276" name="椭圆 275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8" name="同心圆 277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279" name="直接连接符 278"/>
          <p:cNvCxnSpPr/>
          <p:nvPr/>
        </p:nvCxnSpPr>
        <p:spPr>
          <a:xfrm flipV="1">
            <a:off x="8806351" y="1155230"/>
            <a:ext cx="0" cy="1573967"/>
          </a:xfrm>
          <a:prstGeom prst="line">
            <a:avLst/>
          </a:prstGeom>
          <a:ln w="19050">
            <a:solidFill>
              <a:srgbClr val="124C50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组合 279"/>
          <p:cNvGrpSpPr/>
          <p:nvPr/>
        </p:nvGrpSpPr>
        <p:grpSpPr>
          <a:xfrm>
            <a:off x="8535677" y="2464711"/>
            <a:ext cx="555814" cy="555812"/>
            <a:chOff x="4056364" y="1384713"/>
            <a:chExt cx="4088570" cy="4088570"/>
          </a:xfrm>
        </p:grpSpPr>
        <p:sp>
          <p:nvSpPr>
            <p:cNvPr id="281" name="椭圆 280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2" name="椭圆 281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3" name="同心圆 282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84" name="文本框 283"/>
          <p:cNvSpPr txBox="1"/>
          <p:nvPr/>
        </p:nvSpPr>
        <p:spPr>
          <a:xfrm>
            <a:off x="1833407" y="5571715"/>
            <a:ext cx="280155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rPr>
              <a:t>Your Text</a:t>
            </a:r>
          </a:p>
        </p:txBody>
      </p:sp>
      <p:sp>
        <p:nvSpPr>
          <p:cNvPr id="285" name="矩形 284"/>
          <p:cNvSpPr/>
          <p:nvPr/>
        </p:nvSpPr>
        <p:spPr>
          <a:xfrm>
            <a:off x="1656245" y="5982119"/>
            <a:ext cx="3041711" cy="47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10-16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286" name="文本框 285"/>
          <p:cNvSpPr txBox="1"/>
          <p:nvPr/>
        </p:nvSpPr>
        <p:spPr>
          <a:xfrm>
            <a:off x="3268689" y="1119517"/>
            <a:ext cx="280155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rPr>
              <a:t>Your Text</a:t>
            </a:r>
          </a:p>
        </p:txBody>
      </p:sp>
      <p:sp>
        <p:nvSpPr>
          <p:cNvPr id="287" name="矩形 286"/>
          <p:cNvSpPr/>
          <p:nvPr/>
        </p:nvSpPr>
        <p:spPr>
          <a:xfrm>
            <a:off x="3268689" y="1529921"/>
            <a:ext cx="3041711" cy="47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10-16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288" name="矩形 287"/>
          <p:cNvSpPr/>
          <p:nvPr/>
        </p:nvSpPr>
        <p:spPr>
          <a:xfrm>
            <a:off x="8878483" y="1300508"/>
            <a:ext cx="2663973" cy="47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10-16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289" name="文本框 288"/>
          <p:cNvSpPr txBox="1"/>
          <p:nvPr/>
        </p:nvSpPr>
        <p:spPr>
          <a:xfrm>
            <a:off x="5750541" y="5022011"/>
            <a:ext cx="280155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cs typeface="+mn-ea"/>
                <a:sym typeface="+mn-lt"/>
              </a:rPr>
              <a:t>Your Text</a:t>
            </a:r>
          </a:p>
        </p:txBody>
      </p:sp>
      <p:sp>
        <p:nvSpPr>
          <p:cNvPr id="290" name="矩形 289"/>
          <p:cNvSpPr/>
          <p:nvPr/>
        </p:nvSpPr>
        <p:spPr>
          <a:xfrm>
            <a:off x="6801755" y="5432415"/>
            <a:ext cx="17503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10-16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291" name="文本框 290"/>
          <p:cNvSpPr txBox="1"/>
          <p:nvPr/>
        </p:nvSpPr>
        <p:spPr>
          <a:xfrm>
            <a:off x="8865282" y="925298"/>
            <a:ext cx="280155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cs typeface="+mn-ea"/>
                <a:sym typeface="+mn-lt"/>
              </a:rPr>
              <a:t>Your Text</a:t>
            </a:r>
          </a:p>
        </p:txBody>
      </p:sp>
      <p:sp>
        <p:nvSpPr>
          <p:cNvPr id="29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r>
              <a:rPr lang="en-US" altLang="zh-CN" dirty="0"/>
              <a:t>Part 4 </a:t>
            </a:r>
            <a:r>
              <a:rPr lang="zh-CN" altLang="en-US" dirty="0"/>
              <a:t>新年计划</a:t>
            </a:r>
          </a:p>
        </p:txBody>
      </p:sp>
    </p:spTree>
    <p:extLst>
      <p:ext uri="{BB962C8B-B14F-4D97-AF65-F5344CB8AC3E}">
        <p14:creationId xmlns:p14="http://schemas.microsoft.com/office/powerpoint/2010/main" val="118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148581" y="2884235"/>
            <a:ext cx="3894833" cy="1089529"/>
          </a:xfrm>
        </p:spPr>
        <p:txBody>
          <a:bodyPr/>
          <a:lstStyle/>
          <a:p>
            <a:r>
              <a:rPr lang="en-US" altLang="zh-CN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020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87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工作回顾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14850" y="232239"/>
            <a:ext cx="3162300" cy="1006429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14850" y="1178929"/>
            <a:ext cx="3162300" cy="535531"/>
          </a:xfrm>
        </p:spPr>
        <p:txBody>
          <a:bodyPr/>
          <a:lstStyle/>
          <a:p>
            <a:r>
              <a:rPr lang="en-US" altLang="zh-CN" dirty="0"/>
              <a:t>Content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571403" y="2661150"/>
            <a:ext cx="6464300" cy="369332"/>
          </a:xfrm>
        </p:spPr>
        <p:txBody>
          <a:bodyPr/>
          <a:lstStyle/>
          <a:p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3571403" y="3235230"/>
            <a:ext cx="3162300" cy="535531"/>
          </a:xfrm>
        </p:spPr>
        <p:txBody>
          <a:bodyPr/>
          <a:lstStyle/>
          <a:p>
            <a:r>
              <a:rPr lang="zh-CN" altLang="en-US" dirty="0"/>
              <a:t>心得体会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3571403" y="3770761"/>
            <a:ext cx="6464300" cy="369332"/>
          </a:xfrm>
        </p:spPr>
        <p:txBody>
          <a:bodyPr/>
          <a:lstStyle/>
          <a:p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3571403" y="4351638"/>
            <a:ext cx="3162300" cy="535531"/>
          </a:xfrm>
        </p:spPr>
        <p:txBody>
          <a:bodyPr/>
          <a:lstStyle/>
          <a:p>
            <a:r>
              <a:rPr lang="zh-CN" altLang="en-US" dirty="0"/>
              <a:t>经验教训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3571403" y="4887169"/>
            <a:ext cx="6464300" cy="369332"/>
          </a:xfrm>
        </p:spPr>
        <p:txBody>
          <a:bodyPr/>
          <a:lstStyle/>
          <a:p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3571403" y="5420041"/>
            <a:ext cx="3162300" cy="535531"/>
          </a:xfrm>
        </p:spPr>
        <p:txBody>
          <a:bodyPr/>
          <a:lstStyle/>
          <a:p>
            <a:r>
              <a:rPr lang="zh-CN" altLang="en-US" dirty="0"/>
              <a:t>新年计划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3571403" y="5955572"/>
            <a:ext cx="6464300" cy="369332"/>
          </a:xfrm>
        </p:spPr>
        <p:txBody>
          <a:bodyPr/>
          <a:lstStyle/>
          <a:p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19964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584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654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07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92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 useBgFill="1">
        <p:nvSpPr>
          <p:cNvPr id="14" name="矩形 13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514850" y="436210"/>
            <a:ext cx="3162300" cy="1089529"/>
          </a:xfrm>
        </p:spPr>
        <p:txBody>
          <a:bodyPr/>
          <a:lstStyle/>
          <a:p>
            <a:r>
              <a:rPr lang="en-US" altLang="zh-CN" dirty="0"/>
              <a:t>Part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32449" y="3663536"/>
            <a:ext cx="4727103" cy="757130"/>
          </a:xfrm>
        </p:spPr>
        <p:txBody>
          <a:bodyPr/>
          <a:lstStyle/>
          <a:p>
            <a:r>
              <a:rPr lang="zh-CN" altLang="en-US" dirty="0"/>
              <a:t>工作回顾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2863850" y="4420666"/>
            <a:ext cx="6464300" cy="341632"/>
          </a:xfrm>
        </p:spPr>
        <p:txBody>
          <a:bodyPr/>
          <a:lstStyle/>
          <a:p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42109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55"/>
          <p:cNvSpPr/>
          <p:nvPr/>
        </p:nvSpPr>
        <p:spPr>
          <a:xfrm>
            <a:off x="5716090" y="4513347"/>
            <a:ext cx="4992934" cy="700560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rPr>
              <a:t>10-16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18" name="矩形 39"/>
          <p:cNvSpPr/>
          <p:nvPr/>
        </p:nvSpPr>
        <p:spPr>
          <a:xfrm>
            <a:off x="5811057" y="3192992"/>
            <a:ext cx="2483340" cy="584759"/>
          </a:xfrm>
          <a:prstGeom prst="rect">
            <a:avLst/>
          </a:prstGeom>
          <a:solidFill>
            <a:schemeClr val="accent1"/>
          </a:solidFill>
          <a:effectLst>
            <a:innerShdw blurRad="114300">
              <a:prstClr val="black"/>
            </a:innerShdw>
          </a:effectLst>
        </p:spPr>
        <p:txBody>
          <a:bodyPr wrap="none" lIns="91424" tIns="45712" rIns="91424" bIns="4571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CLICK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HERE</a:t>
            </a:r>
            <a:endParaRPr kumimoji="0" lang="zh-CN" altLang="zh-CN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96366" y="3869513"/>
            <a:ext cx="3943676" cy="584759"/>
          </a:xfrm>
          <a:prstGeom prst="rect">
            <a:avLst/>
          </a:prstGeom>
          <a:solidFill>
            <a:schemeClr val="accent2"/>
          </a:solidFill>
          <a:effectLst>
            <a:innerShdw blurRad="114300">
              <a:prstClr val="black"/>
            </a:innerShdw>
          </a:effectLst>
        </p:spPr>
        <p:txBody>
          <a:bodyPr wrap="none" lIns="91424" tIns="45712" rIns="91424" bIns="4571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TO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YOUR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TITLE</a:t>
            </a:r>
            <a:endParaRPr kumimoji="0" lang="zh-CN" altLang="zh-CN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66876" y="2216375"/>
            <a:ext cx="5255429" cy="101564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9,300</a:t>
            </a:r>
            <a:endParaRPr kumimoji="0" lang="zh-CN" altLang="en-US" sz="6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20512" y="2551863"/>
            <a:ext cx="2389094" cy="58475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1E3240"/>
                </a:solidFill>
                <a:effectLst/>
                <a:uLnTx/>
                <a:uFillTx/>
                <a:cs typeface="+mn-ea"/>
                <a:sym typeface="+mn-lt"/>
              </a:rPr>
              <a:t>Million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1E324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95206" y="1964245"/>
            <a:ext cx="3886394" cy="3487514"/>
            <a:chOff x="1295206" y="1964245"/>
            <a:chExt cx="3886394" cy="3487514"/>
          </a:xfrm>
        </p:grpSpPr>
        <p:grpSp>
          <p:nvGrpSpPr>
            <p:cNvPr id="8" name="组合 7"/>
            <p:cNvGrpSpPr/>
            <p:nvPr/>
          </p:nvGrpSpPr>
          <p:grpSpPr>
            <a:xfrm>
              <a:off x="1295206" y="1964246"/>
              <a:ext cx="3886394" cy="3487513"/>
              <a:chOff x="1521113" y="1764827"/>
              <a:chExt cx="3582269" cy="3214602"/>
            </a:xfrm>
          </p:grpSpPr>
          <p:sp>
            <p:nvSpPr>
              <p:cNvPr id="9" name="五边形 8"/>
              <p:cNvSpPr/>
              <p:nvPr/>
            </p:nvSpPr>
            <p:spPr>
              <a:xfrm rot="16200000">
                <a:off x="2407112" y="878828"/>
                <a:ext cx="1810271" cy="3582269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254000" dist="254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五边形 11"/>
              <p:cNvSpPr/>
              <p:nvPr/>
            </p:nvSpPr>
            <p:spPr>
              <a:xfrm rot="5400000" flipV="1">
                <a:off x="2658073" y="2534120"/>
                <a:ext cx="1308349" cy="3582269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blurRad="254000" dist="254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 rot="16200000">
                <a:off x="2148439" y="2606112"/>
                <a:ext cx="646880" cy="574546"/>
              </a:xfrm>
              <a:prstGeom prst="rightArrow">
                <a:avLst>
                  <a:gd name="adj1" fmla="val 50000"/>
                  <a:gd name="adj2" fmla="val 775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 rot="5400000">
                <a:off x="3908393" y="4025722"/>
                <a:ext cx="427634" cy="379816"/>
              </a:xfrm>
              <a:prstGeom prst="rightArrow">
                <a:avLst>
                  <a:gd name="adj1" fmla="val 50000"/>
                  <a:gd name="adj2" fmla="val 775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831689" y="2461379"/>
                <a:ext cx="1505931" cy="936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70%</a:t>
                </a:r>
                <a:endParaRPr kumimoji="0" lang="zh-CN" altLang="en-US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887960" y="3857902"/>
                <a:ext cx="1059708" cy="652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30%</a:t>
                </a:r>
                <a:endParaRPr kumimoji="0" lang="zh-CN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2" name="五边形 21"/>
            <p:cNvSpPr/>
            <p:nvPr/>
          </p:nvSpPr>
          <p:spPr>
            <a:xfrm rot="16200000">
              <a:off x="2256424" y="1003027"/>
              <a:ext cx="1963958" cy="3886394"/>
            </a:xfrm>
            <a:prstGeom prst="homePlate">
              <a:avLst/>
            </a:prstGeom>
            <a:noFill/>
            <a:ln w="38100">
              <a:gradFill flip="none" rotWithShape="1">
                <a:gsLst>
                  <a:gs pos="21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90500" dist="76200" dir="2700000" algn="tl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五边形 23"/>
            <p:cNvSpPr/>
            <p:nvPr/>
          </p:nvSpPr>
          <p:spPr>
            <a:xfrm rot="5400000" flipV="1">
              <a:off x="2528691" y="2786480"/>
              <a:ext cx="1419424" cy="3886394"/>
            </a:xfrm>
            <a:prstGeom prst="homePlate">
              <a:avLst/>
            </a:prstGeom>
            <a:noFill/>
            <a:ln w="38100">
              <a:gradFill flip="none" rotWithShape="1">
                <a:gsLst>
                  <a:gs pos="21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90500" dist="76200" dir="2700000" algn="tl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pPr lvl="0"/>
            <a:r>
              <a:rPr lang="en-US" altLang="zh-CN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1 </a:t>
            </a:r>
            <a:r>
              <a:rPr lang="zh-CN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3972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745389881"/>
              </p:ext>
            </p:extLst>
          </p:nvPr>
        </p:nvGraphicFramePr>
        <p:xfrm>
          <a:off x="3477446" y="897399"/>
          <a:ext cx="5237106" cy="5700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椭圆 7"/>
          <p:cNvSpPr/>
          <p:nvPr/>
        </p:nvSpPr>
        <p:spPr>
          <a:xfrm rot="10800000">
            <a:off x="4472537" y="2224443"/>
            <a:ext cx="3246924" cy="3246926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8687386" y="3463511"/>
            <a:ext cx="103612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9636616" y="2224443"/>
            <a:ext cx="1861407" cy="1478882"/>
            <a:chOff x="2092580" y="1897363"/>
            <a:chExt cx="2176103" cy="1728907"/>
          </a:xfrm>
        </p:grpSpPr>
        <p:sp>
          <p:nvSpPr>
            <p:cNvPr id="15" name="圆角矩形 14"/>
            <p:cNvSpPr/>
            <p:nvPr/>
          </p:nvSpPr>
          <p:spPr>
            <a:xfrm>
              <a:off x="2197183" y="3057583"/>
              <a:ext cx="1870137" cy="568687"/>
            </a:xfrm>
            <a:prstGeom prst="roundRect">
              <a:avLst>
                <a:gd name="adj" fmla="val 7843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2015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2580" y="1897363"/>
              <a:ext cx="2176103" cy="1295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+mn-ea"/>
                  <a:sym typeface="+mn-lt"/>
                </a:rPr>
                <a:t>60%</a:t>
              </a:r>
              <a:endPara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9636615" y="3732118"/>
            <a:ext cx="1794081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10-16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3135999" y="3461661"/>
            <a:ext cx="103612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413385" y="2222593"/>
            <a:ext cx="1861407" cy="1478882"/>
            <a:chOff x="2092580" y="1897363"/>
            <a:chExt cx="2176104" cy="1728907"/>
          </a:xfrm>
        </p:grpSpPr>
        <p:sp>
          <p:nvSpPr>
            <p:cNvPr id="20" name="圆角矩形 19"/>
            <p:cNvSpPr/>
            <p:nvPr/>
          </p:nvSpPr>
          <p:spPr>
            <a:xfrm>
              <a:off x="2197183" y="3057583"/>
              <a:ext cx="1870137" cy="568687"/>
            </a:xfrm>
            <a:prstGeom prst="roundRect">
              <a:avLst>
                <a:gd name="adj" fmla="val 7843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2014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92580" y="1897363"/>
              <a:ext cx="2176104" cy="1295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423996" y="3730268"/>
            <a:ext cx="171200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10-16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pPr lvl="0"/>
            <a:r>
              <a:rPr lang="en-US" altLang="zh-CN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1 </a:t>
            </a:r>
            <a:r>
              <a:rPr lang="zh-CN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23485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3526" y="4657396"/>
            <a:ext cx="11628438" cy="1463040"/>
            <a:chOff x="650449" y="2627615"/>
            <a:chExt cx="10186187" cy="972152"/>
          </a:xfrm>
        </p:grpSpPr>
        <p:sp useBgFill="1">
          <p:nvSpPr>
            <p:cNvPr id="9" name="矩形 8"/>
            <p:cNvSpPr/>
            <p:nvPr/>
          </p:nvSpPr>
          <p:spPr>
            <a:xfrm>
              <a:off x="1293463" y="2627615"/>
              <a:ext cx="8431731" cy="972152"/>
            </a:xfrm>
            <a:prstGeom prst="rect">
              <a:avLst/>
            </a:prstGeom>
            <a:ln>
              <a:noFill/>
            </a:ln>
            <a:effectLst>
              <a:outerShdw blurRad="558800" sx="102000" sy="102000" algn="ctr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 useBgFill="1">
          <p:nvSpPr>
            <p:cNvPr id="6" name="矩形 5"/>
            <p:cNvSpPr/>
            <p:nvPr/>
          </p:nvSpPr>
          <p:spPr>
            <a:xfrm>
              <a:off x="650449" y="2627615"/>
              <a:ext cx="10186187" cy="97215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335122" y="5226939"/>
            <a:ext cx="9536078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10-16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335123" y="4726153"/>
            <a:ext cx="7493106" cy="59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2371872110"/>
              </p:ext>
            </p:extLst>
          </p:nvPr>
        </p:nvGraphicFramePr>
        <p:xfrm>
          <a:off x="822762" y="828625"/>
          <a:ext cx="10560797" cy="3828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pPr lvl="0"/>
            <a:r>
              <a:rPr lang="en-US" altLang="zh-CN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1 </a:t>
            </a:r>
            <a:r>
              <a:rPr lang="zh-CN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43908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514850" y="436210"/>
            <a:ext cx="3162300" cy="1089529"/>
          </a:xfrm>
        </p:spPr>
        <p:txBody>
          <a:bodyPr/>
          <a:lstStyle/>
          <a:p>
            <a:pPr lvl="0"/>
            <a:r>
              <a:rPr lang="en-US" altLang="zh-CN" kern="0" dirty="0"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cs typeface="+mn-ea"/>
                <a:sym typeface="+mn-lt"/>
              </a:rPr>
              <a:t>Part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32449" y="3663536"/>
            <a:ext cx="4727103" cy="757130"/>
          </a:xfrm>
        </p:spPr>
        <p:txBody>
          <a:bodyPr/>
          <a:lstStyle/>
          <a:p>
            <a:r>
              <a:rPr lang="zh-CN" altLang="en-US" dirty="0"/>
              <a:t>心得体会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点击此处添加文本内容，如关键词、部分简单介绍等。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49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63526" y="1901072"/>
            <a:ext cx="11628438" cy="4237261"/>
          </a:xfrm>
          <a:prstGeom prst="roundRect">
            <a:avLst>
              <a:gd name="adj" fmla="val 907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525" y="1883804"/>
            <a:ext cx="11642926" cy="2882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353733" y="1407334"/>
            <a:ext cx="0" cy="9424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897533" y="1407334"/>
            <a:ext cx="0" cy="9424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矩形 5"/>
          <p:cNvSpPr/>
          <p:nvPr/>
        </p:nvSpPr>
        <p:spPr>
          <a:xfrm>
            <a:off x="0" y="1283006"/>
            <a:ext cx="12268200" cy="248656"/>
          </a:xfrm>
          <a:prstGeom prst="rect">
            <a:avLst/>
          </a:prstGeom>
          <a:ln>
            <a:noFill/>
          </a:ln>
          <a:effectLst>
            <a:outerShdw blurRad="50800" dist="38100" dir="5400000" sx="96000" sy="9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 rot="10800000">
            <a:off x="1597652" y="3004772"/>
            <a:ext cx="1517435" cy="1517436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 rot="10800000">
            <a:off x="5337282" y="3004772"/>
            <a:ext cx="1517435" cy="1517436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 rot="10800000">
            <a:off x="9076912" y="3004772"/>
            <a:ext cx="1517435" cy="1517436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0374" y="4681101"/>
            <a:ext cx="3806717" cy="62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点击此处添加文本内容，如关键词、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部分简单介绍等。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192641" y="4681101"/>
            <a:ext cx="3806717" cy="62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点击此处添加文本内容，如关键词、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部分简单介绍等。</a:t>
            </a:r>
          </a:p>
        </p:txBody>
      </p:sp>
      <p:sp>
        <p:nvSpPr>
          <p:cNvPr id="37" name="矩形 36"/>
          <p:cNvSpPr/>
          <p:nvPr/>
        </p:nvSpPr>
        <p:spPr>
          <a:xfrm>
            <a:off x="7934908" y="4681101"/>
            <a:ext cx="3806717" cy="62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点击此处添加文本内容，如关键词、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部分简单介绍等。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</a:p>
        </p:txBody>
      </p:sp>
      <p:grpSp>
        <p:nvGrpSpPr>
          <p:cNvPr id="25" name="组合 50"/>
          <p:cNvGrpSpPr/>
          <p:nvPr/>
        </p:nvGrpSpPr>
        <p:grpSpPr>
          <a:xfrm>
            <a:off x="1857697" y="3283633"/>
            <a:ext cx="997344" cy="1049336"/>
            <a:chOff x="6523038" y="1993900"/>
            <a:chExt cx="1339850" cy="1409700"/>
          </a:xfrm>
          <a:solidFill>
            <a:schemeClr val="accent2"/>
          </a:solidFill>
        </p:grpSpPr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cs typeface="+mn-ea"/>
              </a:endParaRPr>
            </a:p>
          </p:txBody>
        </p:sp>
      </p:grpSp>
      <p:grpSp>
        <p:nvGrpSpPr>
          <p:cNvPr id="35" name="组合 50"/>
          <p:cNvGrpSpPr/>
          <p:nvPr/>
        </p:nvGrpSpPr>
        <p:grpSpPr>
          <a:xfrm>
            <a:off x="5586316" y="3283633"/>
            <a:ext cx="997344" cy="1049336"/>
            <a:chOff x="6523038" y="1993900"/>
            <a:chExt cx="1339850" cy="1409700"/>
          </a:xfrm>
          <a:solidFill>
            <a:schemeClr val="accent2"/>
          </a:solidFill>
        </p:grpSpPr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cs typeface="+mn-ea"/>
              </a:endParaRPr>
            </a:p>
          </p:txBody>
        </p:sp>
      </p:grpSp>
      <p:grpSp>
        <p:nvGrpSpPr>
          <p:cNvPr id="41" name="组合 50"/>
          <p:cNvGrpSpPr/>
          <p:nvPr/>
        </p:nvGrpSpPr>
        <p:grpSpPr>
          <a:xfrm>
            <a:off x="9336957" y="3283633"/>
            <a:ext cx="997344" cy="1049336"/>
            <a:chOff x="6523038" y="1993900"/>
            <a:chExt cx="1339850" cy="1409700"/>
          </a:xfrm>
          <a:solidFill>
            <a:schemeClr val="accent2"/>
          </a:solidFill>
        </p:grpSpPr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cs typeface="+mn-ea"/>
              </a:endParaRPr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87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6239930" y="2095705"/>
            <a:ext cx="4605869" cy="804334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6239931" y="2966870"/>
            <a:ext cx="2865876" cy="804334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6239931" y="3838035"/>
            <a:ext cx="3908010" cy="804334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6239930" y="4709201"/>
            <a:ext cx="5592176" cy="804334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903172"/>
            <a:ext cx="6852221" cy="46161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17"/>
          <a:stretch/>
        </p:blipFill>
        <p:spPr>
          <a:xfrm>
            <a:off x="1107330" y="2095705"/>
            <a:ext cx="5132601" cy="332296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67356" y="2134873"/>
            <a:ext cx="3612216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点击此处添加文本内容，如关键词、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部分简单介绍等。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467356" y="3165545"/>
            <a:ext cx="2356093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点击此处添加文本内容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.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67356" y="3866250"/>
            <a:ext cx="342328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点击此处添加文本内容，如关键词、部分简单介绍等。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467355" y="4890486"/>
            <a:ext cx="5169587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点击此处添加文本内容，如关键词、部分简单介绍等。</a:t>
            </a:r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416194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微立体.pptx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4925C"/>
      </a:accent1>
      <a:accent2>
        <a:srgbClr val="124C50"/>
      </a:accent2>
      <a:accent3>
        <a:srgbClr val="DB7051"/>
      </a:accent3>
      <a:accent4>
        <a:srgbClr val="1C737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1031</Words>
  <Application>Microsoft Office PowerPoint</Application>
  <PresentationFormat>宽屏</PresentationFormat>
  <Paragraphs>150</Paragraphs>
  <Slides>23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微软雅黑</vt:lpstr>
      <vt:lpstr>宋体</vt:lpstr>
      <vt:lpstr>Arial</vt:lpstr>
      <vt:lpstr>Calibri</vt:lpstr>
      <vt:lpstr>Century Gothic</vt:lpstr>
      <vt:lpstr>Segoe UI Light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Shiyang Yu (FA TALENT)</cp:lastModifiedBy>
  <cp:revision>60</cp:revision>
  <dcterms:created xsi:type="dcterms:W3CDTF">2015-08-18T02:51:41Z</dcterms:created>
  <dcterms:modified xsi:type="dcterms:W3CDTF">2018-07-24T07:09:16Z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2017-12-21T06:42:20.9565131Z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