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70" r:id="rId2"/>
    <p:sldId id="371" r:id="rId3"/>
    <p:sldId id="340" r:id="rId4"/>
    <p:sldId id="377" r:id="rId5"/>
    <p:sldId id="378" r:id="rId6"/>
    <p:sldId id="391" r:id="rId7"/>
    <p:sldId id="379" r:id="rId8"/>
    <p:sldId id="440" r:id="rId9"/>
    <p:sldId id="441" r:id="rId10"/>
    <p:sldId id="442" r:id="rId11"/>
    <p:sldId id="415" r:id="rId12"/>
    <p:sldId id="383" r:id="rId13"/>
    <p:sldId id="342" r:id="rId14"/>
    <p:sldId id="447" r:id="rId15"/>
    <p:sldId id="384" r:id="rId16"/>
    <p:sldId id="426" r:id="rId17"/>
    <p:sldId id="347" r:id="rId18"/>
    <p:sldId id="349" r:id="rId19"/>
    <p:sldId id="346" r:id="rId20"/>
    <p:sldId id="439" r:id="rId21"/>
    <p:sldId id="386" r:id="rId22"/>
    <p:sldId id="387" r:id="rId23"/>
    <p:sldId id="422" r:id="rId24"/>
    <p:sldId id="389" r:id="rId25"/>
    <p:sldId id="444" r:id="rId26"/>
    <p:sldId id="443" r:id="rId27"/>
    <p:sldId id="406" r:id="rId28"/>
    <p:sldId id="396" r:id="rId29"/>
    <p:sldId id="397" r:id="rId30"/>
    <p:sldId id="398" r:id="rId31"/>
    <p:sldId id="399" r:id="rId32"/>
    <p:sldId id="400" r:id="rId33"/>
    <p:sldId id="401" r:id="rId34"/>
    <p:sldId id="402" r:id="rId35"/>
    <p:sldId id="403" r:id="rId36"/>
    <p:sldId id="404" r:id="rId37"/>
    <p:sldId id="407" r:id="rId38"/>
    <p:sldId id="408" r:id="rId39"/>
    <p:sldId id="409" r:id="rId40"/>
    <p:sldId id="410" r:id="rId41"/>
    <p:sldId id="405" r:id="rId42"/>
    <p:sldId id="435" r:id="rId43"/>
    <p:sldId id="428" r:id="rId44"/>
    <p:sldId id="429" r:id="rId45"/>
    <p:sldId id="430" r:id="rId46"/>
    <p:sldId id="431" r:id="rId47"/>
    <p:sldId id="432" r:id="rId48"/>
    <p:sldId id="433" r:id="rId49"/>
    <p:sldId id="434" r:id="rId50"/>
    <p:sldId id="448" r:id="rId51"/>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21" autoAdjust="0"/>
    <p:restoredTop sz="78675" autoAdjust="0"/>
  </p:normalViewPr>
  <p:slideViewPr>
    <p:cSldViewPr>
      <p:cViewPr varScale="1">
        <p:scale>
          <a:sx n="114" d="100"/>
          <a:sy n="114" d="100"/>
        </p:scale>
        <p:origin x="17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8.wmf"/><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7.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1.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91.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11.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wrap="square" lIns="93141" tIns="46570" rIns="93141" bIns="4657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p:cNvSpPr>
            <a:spLocks noGrp="1"/>
          </p:cNvSpPr>
          <p:nvPr>
            <p:ph type="dt" sz="quarter" idx="1"/>
          </p:nvPr>
        </p:nvSpPr>
        <p:spPr>
          <a:xfrm>
            <a:off x="3897313" y="0"/>
            <a:ext cx="2982912" cy="465138"/>
          </a:xfrm>
          <a:prstGeom prst="rect">
            <a:avLst/>
          </a:prstGeom>
        </p:spPr>
        <p:txBody>
          <a:bodyPr vert="horz" wrap="square" lIns="93141" tIns="46570" rIns="93141" bIns="46570" numCol="1" anchor="t" anchorCtr="0" compatLnSpc="1">
            <a:prstTxWarp prst="textNoShape">
              <a:avLst/>
            </a:prstTxWarp>
          </a:bodyPr>
          <a:lstStyle>
            <a:lvl1pPr algn="r" eaLnBrk="1" hangingPunct="1">
              <a:defRPr sz="1200"/>
            </a:lvl1pPr>
          </a:lstStyle>
          <a:p>
            <a:pPr>
              <a:defRPr/>
            </a:pPr>
            <a:fld id="{B6B6887E-C358-43D4-B5A9-AAE0CBB3BFD4}" type="datetimeFigureOut">
              <a:rPr lang="en-US" altLang="en-US"/>
              <a:pPr>
                <a:defRPr/>
              </a:pPr>
              <a:t>3/9/2022</a:t>
            </a:fld>
            <a:endParaRPr lang="en-US" altLang="en-US"/>
          </a:p>
        </p:txBody>
      </p:sp>
      <p:sp>
        <p:nvSpPr>
          <p:cNvPr id="4" name="Footer Placeholder 3"/>
          <p:cNvSpPr>
            <a:spLocks noGrp="1"/>
          </p:cNvSpPr>
          <p:nvPr>
            <p:ph type="ftr" sz="quarter" idx="2"/>
          </p:nvPr>
        </p:nvSpPr>
        <p:spPr>
          <a:xfrm>
            <a:off x="0" y="8829675"/>
            <a:ext cx="2982913" cy="465138"/>
          </a:xfrm>
          <a:prstGeom prst="rect">
            <a:avLst/>
          </a:prstGeom>
        </p:spPr>
        <p:txBody>
          <a:bodyPr vert="horz" wrap="square" lIns="93141" tIns="46570" rIns="93141" bIns="46570" numCol="1" anchor="b" anchorCtr="0" compatLnSpc="1">
            <a:prstTxWarp prst="textNoShape">
              <a:avLst/>
            </a:prstTxWarp>
          </a:bodyPr>
          <a:lstStyle>
            <a:lvl1pPr eaLnBrk="1" hangingPunct="1">
              <a:defRPr sz="1200"/>
            </a:lvl1pPr>
          </a:lstStyle>
          <a:p>
            <a:pPr>
              <a:defRPr/>
            </a:pPr>
            <a:endParaRPr lang="en-US" alt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wrap="square" lIns="93141" tIns="46570" rIns="93141" bIns="46570" numCol="1" anchor="b" anchorCtr="0" compatLnSpc="1">
            <a:prstTxWarp prst="textNoShape">
              <a:avLst/>
            </a:prstTxWarp>
          </a:bodyPr>
          <a:lstStyle>
            <a:lvl1pPr algn="r" eaLnBrk="1" hangingPunct="1">
              <a:defRPr sz="1200"/>
            </a:lvl1pPr>
          </a:lstStyle>
          <a:p>
            <a:pPr>
              <a:defRPr/>
            </a:pPr>
            <a:fld id="{7C8B0193-0A01-449F-BEDF-A4A5F79BEBFF}" type="slidenum">
              <a:rPr lang="en-US" altLang="en-US"/>
              <a:pPr>
                <a:defRPr/>
              </a:pPr>
              <a:t>‹#›</a:t>
            </a:fld>
            <a:endParaRPr lang="en-US" altLang="en-US"/>
          </a:p>
        </p:txBody>
      </p:sp>
    </p:spTree>
    <p:extLst>
      <p:ext uri="{BB962C8B-B14F-4D97-AF65-F5344CB8AC3E}">
        <p14:creationId xmlns:p14="http://schemas.microsoft.com/office/powerpoint/2010/main" val="2945883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lvl1pPr algn="r" eaLnBrk="0" hangingPunct="0">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7388" y="4416425"/>
            <a:ext cx="5507037" cy="4183063"/>
          </a:xfrm>
          <a:prstGeom prst="rect">
            <a:avLst/>
          </a:prstGeom>
          <a:noFill/>
          <a:ln w="9525">
            <a:noFill/>
            <a:miter lim="800000"/>
            <a:headEnd/>
            <a:tailEnd/>
          </a:ln>
          <a:effectLst/>
        </p:spPr>
        <p:txBody>
          <a:bodyPr vert="horz" wrap="square" lIns="93141" tIns="46570" rIns="93141" bIns="465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3141" tIns="46570" rIns="93141" bIns="46570" numCol="1" anchor="b" anchorCtr="0" compatLnSpc="1">
            <a:prstTxWarp prst="textNoShape">
              <a:avLst/>
            </a:prstTxWarp>
          </a:bodyPr>
          <a:lstStyle>
            <a:lvl1pPr algn="r" eaLnBrk="0" hangingPunct="0">
              <a:defRPr sz="1200"/>
            </a:lvl1pPr>
          </a:lstStyle>
          <a:p>
            <a:pPr>
              <a:defRPr/>
            </a:pPr>
            <a:fld id="{D4435D3E-1BBF-40AA-8D3F-BCF520A261C8}" type="slidenum">
              <a:rPr lang="en-US" altLang="en-US"/>
              <a:pPr>
                <a:defRPr/>
              </a:pPr>
              <a:t>‹#›</a:t>
            </a:fld>
            <a:endParaRPr lang="en-US" altLang="en-US"/>
          </a:p>
        </p:txBody>
      </p:sp>
    </p:spTree>
    <p:extLst>
      <p:ext uri="{BB962C8B-B14F-4D97-AF65-F5344CB8AC3E}">
        <p14:creationId xmlns:p14="http://schemas.microsoft.com/office/powerpoint/2010/main" val="2687755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D53C33-4F99-49D8-B49B-5BE6E0B975EC}"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993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0546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31863" y="4414838"/>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34806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1D2F85-F64B-49FF-A9BE-766DD9BDBC5D}"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1D2F85-F64B-49FF-A9BE-766DD9BDBC5D}" type="slidenum">
              <a:rPr lang="en-US" altLang="en-US" smtClean="0"/>
              <a:pPr>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2FB6C0-B4D3-467D-970B-A61DD3CE4AC3}" type="slidenum">
              <a:rPr lang="en-US" altLang="en-US" smtClean="0"/>
              <a:pPr>
                <a:spcBef>
                  <a:spcPct val="0"/>
                </a:spcBef>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BC83EA-EA9A-4CE6-9123-12E57FD781DB}" type="slidenum">
              <a:rPr lang="en-US" altLang="en-US" smtClean="0"/>
              <a:pPr>
                <a:spcBef>
                  <a:spcPct val="0"/>
                </a:spcBef>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2CF073-B43E-4FCA-A34F-E54004003058}" type="slidenum">
              <a:rPr lang="en-US" altLang="en-US" smtClean="0"/>
              <a:pPr>
                <a:spcBef>
                  <a:spcPct val="0"/>
                </a:spcBef>
              </a:pPr>
              <a:t>23</a:t>
            </a:fld>
            <a:endParaRPr lang="en-US" altLang="en-US"/>
          </a:p>
        </p:txBody>
      </p:sp>
    </p:spTree>
    <p:extLst>
      <p:ext uri="{BB962C8B-B14F-4D97-AF65-F5344CB8AC3E}">
        <p14:creationId xmlns:p14="http://schemas.microsoft.com/office/powerpoint/2010/main" val="810332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C1FC02-BA50-44A5-8871-24D50924AD4C}" type="slidenum">
              <a:rPr lang="en-US" altLang="en-US" smtClean="0"/>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C8C47E-59CD-4311-9B92-3ECB09FB2088}" type="slidenum">
              <a:rPr lang="en-US" altLang="en-US" smtClean="0"/>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DF956C-E1F6-4289-9A37-9CA2E46F21AA}" type="slidenum">
              <a:rPr lang="en-US" altLang="en-US" smtClean="0"/>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A468CE-BE70-49F7-9B1B-450539932262}" type="slidenum">
              <a:rPr lang="en-US" altLang="en-US" smtClean="0"/>
              <a:pPr>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F6B7E3-3A6A-415C-A5D8-DC8D2618F463}" type="slidenum">
              <a:rPr lang="en-US" altLang="en-US" smtClean="0"/>
              <a:pPr>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D9E016-12D4-4F00-8C55-01FF6C3E8A0F}" type="slidenum">
              <a:rPr lang="en-US" altLang="en-US" smtClean="0"/>
              <a:pPr>
                <a:spcBef>
                  <a:spcPct val="0"/>
                </a:spcBef>
              </a:pPr>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BAADE2-4F82-458B-8051-B567F6A7D2A6}" type="slidenum">
              <a:rPr lang="en-US" altLang="en-US" smtClean="0"/>
              <a:pPr>
                <a:spcBef>
                  <a:spcPct val="0"/>
                </a:spcBef>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80C6D8-BE10-4BDB-AC5D-BE9C7185DD99}" type="slidenum">
              <a:rPr lang="en-US" altLang="en-US" smtClean="0"/>
              <a:pPr>
                <a:spcBef>
                  <a:spcPct val="0"/>
                </a:spcBef>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53F730-DB3A-449D-A36B-24E67A17BD11}" type="slidenum">
              <a:rPr lang="en-US" altLang="en-US" smtClean="0"/>
              <a:pPr>
                <a:spcBef>
                  <a:spcPct val="0"/>
                </a:spcBef>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04F7B2-9178-4464-9104-07700E07BF82}" type="slidenum">
              <a:rPr lang="en-US" altLang="en-US" smtClean="0"/>
              <a:pPr>
                <a:spcBef>
                  <a:spcPct val="0"/>
                </a:spcBef>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7755A8-E82F-45B7-9252-894A4C0672F2}" type="slidenum">
              <a:rPr lang="en-US" altLang="en-US" smtClean="0"/>
              <a:pPr>
                <a:spcBef>
                  <a:spcPct val="0"/>
                </a:spcBef>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9AD796-C29B-4CCC-B3D3-CAA79BC8E836}" type="slidenum">
              <a:rPr lang="en-US" altLang="en-US" smtClean="0"/>
              <a:pPr>
                <a:spcBef>
                  <a:spcPct val="0"/>
                </a:spcBef>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2D6964-9F2B-4CEF-AB2D-F2C6D4C1A02C}" type="slidenum">
              <a:rPr lang="en-US" altLang="en-US" smtClean="0"/>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E36C0B-C086-4A1B-83B9-90CFF2639627}" type="slidenum">
              <a:rPr lang="en-US" altLang="en-US" smtClean="0"/>
              <a:pPr>
                <a:spcBef>
                  <a:spcPct val="0"/>
                </a:spcBef>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 Why does the fission neutron source multiply with  delay neutron spectrum? </a:t>
            </a:r>
          </a:p>
          <a:p>
            <a:r>
              <a:rPr lang="en-US" altLang="en-US"/>
              <a:t>A: The averaged fission spectrum is used in fission source term so that it is consistent with steady state  equation, and it also leads to convenient form for reactivity definention.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 Is there any approximation in this variable separation?</a:t>
            </a:r>
          </a:p>
          <a:p>
            <a:r>
              <a:rPr lang="en-US" altLang="en-US"/>
              <a:t>A: No. </a:t>
            </a:r>
          </a:p>
          <a:p>
            <a:r>
              <a:rPr lang="en-US" altLang="en-US"/>
              <a:t>Q: Why does the form function normalized this way instead of keep power form factor been 1?</a:t>
            </a:r>
          </a:p>
          <a:p>
            <a:r>
              <a:rPr lang="en-US" altLang="en-US"/>
              <a:t>A: Show you the reason in next slide. </a:t>
            </a:r>
          </a:p>
          <a:p>
            <a:r>
              <a:rPr lang="en-US" altLang="en-US"/>
              <a:t>Q:Why is adjoint flux used as weight function?</a:t>
            </a:r>
          </a:p>
          <a:p>
            <a:r>
              <a:rPr lang="en-US" altLang="en-US"/>
              <a:t>A:Keep this question in mind, it be answered later.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is the reason for the way form function been normalized, to avoid additional term in time derivative.</a:t>
            </a:r>
          </a:p>
          <a:p>
            <a:r>
              <a:rPr lang="en-US" altLang="en-US"/>
              <a:t>Notice that the averaged fission spectrum is used in F(t)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effective beta is weighted with delay neutron spectrum.</a:t>
            </a:r>
          </a:p>
          <a:p>
            <a:r>
              <a:rPr lang="en-US" altLang="en-US"/>
              <a:t>Q: Why F0 instead of F(t) be divided in precursor definition?</a:t>
            </a:r>
          </a:p>
          <a:p>
            <a:r>
              <a:rPr lang="en-US" altLang="en-US"/>
              <a:t>A:Keep this question in mind, it be answered later.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time invariance relation F(t)L(t)=F0L0 is used to eliminate F(t) from equation.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 Why the produce of delay neutron spectrum and adjoint flux is used as weight function? </a:t>
            </a:r>
          </a:p>
          <a:p>
            <a:r>
              <a:rPr lang="en-US" altLang="en-US"/>
              <a:t>A: to generate consistent term as in flux level equation.</a:t>
            </a:r>
          </a:p>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32253" y="4414177"/>
            <a:ext cx="5139546" cy="4184993"/>
          </a:xfrm>
          <a:noFill/>
          <a:ln/>
        </p:spPr>
        <p:txBody>
          <a:bodyPr/>
          <a:lstStyle/>
          <a:p>
            <a:endParaRPr lang="en-US"/>
          </a:p>
        </p:txBody>
      </p:sp>
    </p:spTree>
    <p:extLst>
      <p:ext uri="{BB962C8B-B14F-4D97-AF65-F5344CB8AC3E}">
        <p14:creationId xmlns:p14="http://schemas.microsoft.com/office/powerpoint/2010/main" val="370594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3E145C-4976-4CDF-8A78-8E4D7496C215}" type="slidenum">
              <a:rPr lang="en-US" altLang="en-US" smtClean="0"/>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362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5988" y="4414838"/>
            <a:ext cx="5049837"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8735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CD3F75BD-57F6-4165-B658-F40EE3B22FD3}"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AB89D8F-0B82-40EA-BBF4-CD0FFA86ACBF}" type="slidenum">
              <a:rPr lang="en-US" altLang="en-US"/>
              <a:pPr>
                <a:defRPr/>
              </a:pPr>
              <a:t>‹#›</a:t>
            </a:fld>
            <a:endParaRPr lang="en-US" altLang="en-US"/>
          </a:p>
        </p:txBody>
      </p:sp>
    </p:spTree>
    <p:extLst>
      <p:ext uri="{BB962C8B-B14F-4D97-AF65-F5344CB8AC3E}">
        <p14:creationId xmlns:p14="http://schemas.microsoft.com/office/powerpoint/2010/main" val="186297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3CCA3E0-A678-4C67-A69A-0D0EBF174036}"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86972A8-CB6C-4F70-8D3B-E13B73B7C7DC}" type="slidenum">
              <a:rPr lang="en-US" altLang="en-US"/>
              <a:pPr>
                <a:defRPr/>
              </a:pPr>
              <a:t>‹#›</a:t>
            </a:fld>
            <a:endParaRPr lang="en-US" altLang="en-US"/>
          </a:p>
        </p:txBody>
      </p:sp>
    </p:spTree>
    <p:extLst>
      <p:ext uri="{BB962C8B-B14F-4D97-AF65-F5344CB8AC3E}">
        <p14:creationId xmlns:p14="http://schemas.microsoft.com/office/powerpoint/2010/main" val="250214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0955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341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517AB50-77D5-48D0-A4E6-47968CA27045}"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F959205-EEDA-488C-970E-5E1EF51158AF}" type="slidenum">
              <a:rPr lang="en-US" altLang="en-US"/>
              <a:pPr>
                <a:defRPr/>
              </a:pPr>
              <a:t>‹#›</a:t>
            </a:fld>
            <a:endParaRPr lang="en-US" altLang="en-US"/>
          </a:p>
        </p:txBody>
      </p:sp>
    </p:spTree>
    <p:extLst>
      <p:ext uri="{BB962C8B-B14F-4D97-AF65-F5344CB8AC3E}">
        <p14:creationId xmlns:p14="http://schemas.microsoft.com/office/powerpoint/2010/main" val="139078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533400"/>
          </a:xfrm>
        </p:spPr>
        <p:txBody>
          <a:bodyPr/>
          <a:lstStyle/>
          <a:p>
            <a:r>
              <a:rPr lang="en-US"/>
              <a:t>Click to edit Master title style</a:t>
            </a:r>
          </a:p>
        </p:txBody>
      </p:sp>
      <p:sp>
        <p:nvSpPr>
          <p:cNvPr id="3" name="Text Placeholder 2"/>
          <p:cNvSpPr>
            <a:spLocks noGrp="1"/>
          </p:cNvSpPr>
          <p:nvPr>
            <p:ph type="body" sz="half" idx="1"/>
          </p:nvPr>
        </p:nvSpPr>
        <p:spPr>
          <a:xfrm>
            <a:off x="381000" y="990600"/>
            <a:ext cx="4114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114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577AB4F-2828-4FE0-B0A5-CEA22CF46527}" type="datetime1">
              <a:rPr lang="en-US" altLang="en-US"/>
              <a:pPr>
                <a:defRPr/>
              </a:pPr>
              <a:t>3/9/2022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71DFAB-556F-4031-8782-4DB6A65717E8}" type="slidenum">
              <a:rPr lang="en-US" altLang="en-US"/>
              <a:pPr>
                <a:defRPr/>
              </a:pPr>
              <a:t>‹#›</a:t>
            </a:fld>
            <a:endParaRPr lang="en-US" altLang="en-US"/>
          </a:p>
        </p:txBody>
      </p:sp>
    </p:spTree>
    <p:extLst>
      <p:ext uri="{BB962C8B-B14F-4D97-AF65-F5344CB8AC3E}">
        <p14:creationId xmlns:p14="http://schemas.microsoft.com/office/powerpoint/2010/main" val="1613892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533400"/>
          </a:xfrm>
        </p:spPr>
        <p:txBody>
          <a:bodyPr/>
          <a:lstStyle/>
          <a:p>
            <a:r>
              <a:rPr lang="en-US"/>
              <a:t>Click to edit Master title style</a:t>
            </a:r>
          </a:p>
        </p:txBody>
      </p:sp>
      <p:sp>
        <p:nvSpPr>
          <p:cNvPr id="3" name="Table Placeholder 2"/>
          <p:cNvSpPr>
            <a:spLocks noGrp="1"/>
          </p:cNvSpPr>
          <p:nvPr>
            <p:ph type="tbl" idx="1"/>
          </p:nvPr>
        </p:nvSpPr>
        <p:spPr>
          <a:xfrm>
            <a:off x="381000" y="990600"/>
            <a:ext cx="8382000" cy="5410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4455305-B135-44EB-8EA0-B003E67A109E}"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DE9E52-3DEB-4524-B76A-64DCB27A50A6}" type="slidenum">
              <a:rPr lang="en-US" altLang="en-US"/>
              <a:pPr>
                <a:defRPr/>
              </a:pPr>
              <a:t>‹#›</a:t>
            </a:fld>
            <a:endParaRPr lang="en-US" altLang="en-US"/>
          </a:p>
        </p:txBody>
      </p:sp>
    </p:spTree>
    <p:extLst>
      <p:ext uri="{BB962C8B-B14F-4D97-AF65-F5344CB8AC3E}">
        <p14:creationId xmlns:p14="http://schemas.microsoft.com/office/powerpoint/2010/main" val="225986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533400"/>
          </a:xfrm>
        </p:spPr>
        <p:txBody>
          <a:bodyPr/>
          <a:lstStyle/>
          <a:p>
            <a:r>
              <a:rPr lang="en-US"/>
              <a:t>Click to edit Master title style</a:t>
            </a:r>
          </a:p>
        </p:txBody>
      </p:sp>
      <p:sp>
        <p:nvSpPr>
          <p:cNvPr id="3" name="Text Placeholder 2"/>
          <p:cNvSpPr>
            <a:spLocks noGrp="1"/>
          </p:cNvSpPr>
          <p:nvPr>
            <p:ph type="body" sz="half" idx="1"/>
          </p:nvPr>
        </p:nvSpPr>
        <p:spPr>
          <a:xfrm>
            <a:off x="381000" y="990600"/>
            <a:ext cx="4114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1148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41148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082301E2-F3F0-4A95-AD9A-B665FC6DA627}" type="datetime1">
              <a:rPr lang="en-US" altLang="en-US"/>
              <a:pPr>
                <a:defRPr/>
              </a:pPr>
              <a:t>3/9/2022</a:t>
            </a:fld>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F74BFBEC-CF5E-4446-A5D1-6756CD794EC4}" type="slidenum">
              <a:rPr lang="en-US" altLang="en-US"/>
              <a:pPr>
                <a:defRPr/>
              </a:pPr>
              <a:t>‹#›</a:t>
            </a:fld>
            <a:endParaRPr lang="en-US" altLang="en-US"/>
          </a:p>
        </p:txBody>
      </p:sp>
    </p:spTree>
    <p:extLst>
      <p:ext uri="{BB962C8B-B14F-4D97-AF65-F5344CB8AC3E}">
        <p14:creationId xmlns:p14="http://schemas.microsoft.com/office/powerpoint/2010/main" val="381558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D922342-C93A-40A5-8E87-A446C18294B1}"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352BC63-9D13-48CB-A90E-B2CFFEDBE330}" type="slidenum">
              <a:rPr lang="en-US" altLang="en-US"/>
              <a:pPr>
                <a:defRPr/>
              </a:pPr>
              <a:t>‹#›</a:t>
            </a:fld>
            <a:endParaRPr lang="en-US" altLang="en-US"/>
          </a:p>
        </p:txBody>
      </p:sp>
    </p:spTree>
    <p:extLst>
      <p:ext uri="{BB962C8B-B14F-4D97-AF65-F5344CB8AC3E}">
        <p14:creationId xmlns:p14="http://schemas.microsoft.com/office/powerpoint/2010/main" val="325420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183669D-96EA-4DAC-8A52-C8D972526966}" type="datetime1">
              <a:rPr lang="en-US" altLang="en-US"/>
              <a:pPr>
                <a:defRPr/>
              </a:pPr>
              <a:t>3/9/2022</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45843F2-6C74-43B5-A948-12F47BB1D44C}" type="slidenum">
              <a:rPr lang="en-US" altLang="en-US"/>
              <a:pPr>
                <a:defRPr/>
              </a:pPr>
              <a:t>‹#›</a:t>
            </a:fld>
            <a:endParaRPr lang="en-US" altLang="en-US"/>
          </a:p>
        </p:txBody>
      </p:sp>
    </p:spTree>
    <p:extLst>
      <p:ext uri="{BB962C8B-B14F-4D97-AF65-F5344CB8AC3E}">
        <p14:creationId xmlns:p14="http://schemas.microsoft.com/office/powerpoint/2010/main" val="253576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990600"/>
            <a:ext cx="4114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114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5A51444-CDD3-4B43-9A82-66B91F051308}" type="datetime1">
              <a:rPr lang="en-US" altLang="en-US"/>
              <a:pPr>
                <a:defRPr/>
              </a:pPr>
              <a:t>3/9/2022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E1ECA3A-BA5B-4127-A3BC-BD955F2795D6}" type="slidenum">
              <a:rPr lang="en-US" altLang="en-US"/>
              <a:pPr>
                <a:defRPr/>
              </a:pPr>
              <a:t>‹#›</a:t>
            </a:fld>
            <a:endParaRPr lang="en-US" altLang="en-US"/>
          </a:p>
        </p:txBody>
      </p:sp>
    </p:spTree>
    <p:extLst>
      <p:ext uri="{BB962C8B-B14F-4D97-AF65-F5344CB8AC3E}">
        <p14:creationId xmlns:p14="http://schemas.microsoft.com/office/powerpoint/2010/main" val="194132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315A3AD2-602A-4DA6-ABAB-F536794380FA}" type="datetime1">
              <a:rPr lang="en-US" altLang="en-US"/>
              <a:pPr>
                <a:defRPr/>
              </a:pPr>
              <a:t>3/9/2022</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0FEA61D8-B014-47CC-9D69-AD3EF5D27E9F}" type="slidenum">
              <a:rPr lang="en-US" altLang="en-US"/>
              <a:pPr>
                <a:defRPr/>
              </a:pPr>
              <a:t>‹#›</a:t>
            </a:fld>
            <a:endParaRPr lang="en-US" altLang="en-US"/>
          </a:p>
        </p:txBody>
      </p:sp>
    </p:spTree>
    <p:extLst>
      <p:ext uri="{BB962C8B-B14F-4D97-AF65-F5344CB8AC3E}">
        <p14:creationId xmlns:p14="http://schemas.microsoft.com/office/powerpoint/2010/main" val="30765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8BD98FE1-3797-4288-B732-2721D815E369}" type="datetime1">
              <a:rPr lang="en-US" altLang="en-US"/>
              <a:pPr>
                <a:defRPr/>
              </a:pPr>
              <a:t>3/9/2022</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29FB7C9-5272-408A-B4C0-C801A8D80C03}" type="slidenum">
              <a:rPr lang="en-US" altLang="en-US"/>
              <a:pPr>
                <a:defRPr/>
              </a:pPr>
              <a:t>‹#›</a:t>
            </a:fld>
            <a:endParaRPr lang="en-US" altLang="en-US"/>
          </a:p>
        </p:txBody>
      </p:sp>
    </p:spTree>
    <p:extLst>
      <p:ext uri="{BB962C8B-B14F-4D97-AF65-F5344CB8AC3E}">
        <p14:creationId xmlns:p14="http://schemas.microsoft.com/office/powerpoint/2010/main" val="369395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BCEC7FB-B734-46B9-8150-8205D4C2864E}" type="datetime1">
              <a:rPr lang="en-US" altLang="en-US"/>
              <a:pPr>
                <a:defRPr/>
              </a:pPr>
              <a:t>3/9/2022</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7EE45A8E-377F-4378-9347-FA7E25A5C96A}" type="slidenum">
              <a:rPr lang="en-US" altLang="en-US"/>
              <a:pPr>
                <a:defRPr/>
              </a:pPr>
              <a:t>‹#›</a:t>
            </a:fld>
            <a:endParaRPr lang="en-US" altLang="en-US"/>
          </a:p>
        </p:txBody>
      </p:sp>
    </p:spTree>
    <p:extLst>
      <p:ext uri="{BB962C8B-B14F-4D97-AF65-F5344CB8AC3E}">
        <p14:creationId xmlns:p14="http://schemas.microsoft.com/office/powerpoint/2010/main" val="11854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9403D3F-491F-4B0D-B2A3-95A720643579}" type="datetime1">
              <a:rPr lang="en-US" altLang="en-US"/>
              <a:pPr>
                <a:defRPr/>
              </a:pPr>
              <a:t>3/9/2022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E515BAB-0E0A-4F30-B5B7-12BE91D11FB7}" type="slidenum">
              <a:rPr lang="en-US" altLang="en-US"/>
              <a:pPr>
                <a:defRPr/>
              </a:pPr>
              <a:t>‹#›</a:t>
            </a:fld>
            <a:endParaRPr lang="en-US" altLang="en-US"/>
          </a:p>
        </p:txBody>
      </p:sp>
    </p:spTree>
    <p:extLst>
      <p:ext uri="{BB962C8B-B14F-4D97-AF65-F5344CB8AC3E}">
        <p14:creationId xmlns:p14="http://schemas.microsoft.com/office/powerpoint/2010/main" val="400433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B57602A-9520-4A58-946B-B84095BFDB9B}" type="datetime1">
              <a:rPr lang="en-US" altLang="en-US"/>
              <a:pPr>
                <a:defRPr/>
              </a:pPr>
              <a:t>3/9/2022</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5278BE8-6B15-4FF6-A47B-D73E927F9256}" type="slidenum">
              <a:rPr lang="en-US" altLang="en-US"/>
              <a:pPr>
                <a:defRPr/>
              </a:pPr>
              <a:t>‹#›</a:t>
            </a:fld>
            <a:endParaRPr lang="en-US" altLang="en-US"/>
          </a:p>
        </p:txBody>
      </p:sp>
    </p:spTree>
    <p:extLst>
      <p:ext uri="{BB962C8B-B14F-4D97-AF65-F5344CB8AC3E}">
        <p14:creationId xmlns:p14="http://schemas.microsoft.com/office/powerpoint/2010/main" val="47634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990600"/>
            <a:ext cx="8382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28600" y="6553200"/>
            <a:ext cx="1600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4EA0B9D7-C5F9-4B94-B422-CEAA3CD7D8C6}" type="datetime1">
              <a:rPr lang="en-US" altLang="en-US"/>
              <a:pPr>
                <a:defRPr/>
              </a:pPr>
              <a:t>3/9/2022</a:t>
            </a:fld>
            <a:endParaRPr lang="en-US" altLang="en-US"/>
          </a:p>
        </p:txBody>
      </p:sp>
      <p:sp>
        <p:nvSpPr>
          <p:cNvPr id="1029" name="Rectangle 5"/>
          <p:cNvSpPr>
            <a:spLocks noGrp="1" noChangeArrowheads="1"/>
          </p:cNvSpPr>
          <p:nvPr>
            <p:ph type="ftr" sz="quarter" idx="3"/>
          </p:nvPr>
        </p:nvSpPr>
        <p:spPr bwMode="auto">
          <a:xfrm>
            <a:off x="3124200" y="6553200"/>
            <a:ext cx="2743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7086600" y="6553200"/>
            <a:ext cx="1828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374ADA-9B00-4AAF-856F-6CBD8D463BF8}" type="slidenum">
              <a:rPr lang="en-US" altLang="en-US"/>
              <a:pPr>
                <a:defRPr/>
              </a:pPr>
              <a:t>‹#›</a:t>
            </a:fld>
            <a:endParaRPr lang="en-US" altLang="en-US"/>
          </a:p>
        </p:txBody>
      </p:sp>
      <p:sp>
        <p:nvSpPr>
          <p:cNvPr id="1031" name="Line 7"/>
          <p:cNvSpPr>
            <a:spLocks noChangeShapeType="1"/>
          </p:cNvSpPr>
          <p:nvPr userDrawn="1"/>
        </p:nvSpPr>
        <p:spPr bwMode="auto">
          <a:xfrm>
            <a:off x="0" y="762000"/>
            <a:ext cx="914400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8"/>
          <p:cNvSpPr>
            <a:spLocks noChangeShapeType="1"/>
          </p:cNvSpPr>
          <p:nvPr userDrawn="1"/>
        </p:nvSpPr>
        <p:spPr bwMode="auto">
          <a:xfrm>
            <a:off x="0" y="8382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9"/>
          <p:cNvSpPr>
            <a:spLocks noChangeShapeType="1"/>
          </p:cNvSpPr>
          <p:nvPr userDrawn="1"/>
        </p:nvSpPr>
        <p:spPr bwMode="auto">
          <a:xfrm>
            <a:off x="0" y="64770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Times New Roman" pitchFamily="18" charset="0"/>
        </a:defRPr>
      </a:lvl2pPr>
      <a:lvl3pPr algn="ctr" rtl="0" eaLnBrk="0" fontAlgn="base" hangingPunct="0">
        <a:spcBef>
          <a:spcPct val="0"/>
        </a:spcBef>
        <a:spcAft>
          <a:spcPct val="0"/>
        </a:spcAft>
        <a:defRPr sz="3600">
          <a:solidFill>
            <a:srgbClr val="000099"/>
          </a:solidFill>
          <a:latin typeface="Times New Roman" pitchFamily="18" charset="0"/>
        </a:defRPr>
      </a:lvl3pPr>
      <a:lvl4pPr algn="ctr" rtl="0" eaLnBrk="0" fontAlgn="base" hangingPunct="0">
        <a:spcBef>
          <a:spcPct val="0"/>
        </a:spcBef>
        <a:spcAft>
          <a:spcPct val="0"/>
        </a:spcAft>
        <a:defRPr sz="3600">
          <a:solidFill>
            <a:srgbClr val="000099"/>
          </a:solidFill>
          <a:latin typeface="Times New Roman" pitchFamily="18" charset="0"/>
        </a:defRPr>
      </a:lvl4pPr>
      <a:lvl5pPr algn="ctr" rtl="0" eaLnBrk="0" fontAlgn="base" hangingPunct="0">
        <a:spcBef>
          <a:spcPct val="0"/>
        </a:spcBef>
        <a:spcAft>
          <a:spcPct val="0"/>
        </a:spcAft>
        <a:defRPr sz="3600">
          <a:solidFill>
            <a:srgbClr val="000099"/>
          </a:solidFill>
          <a:latin typeface="Times New Roman" pitchFamily="18" charset="0"/>
        </a:defRPr>
      </a:lvl5pPr>
      <a:lvl6pPr marL="457200" algn="ctr" rtl="0" fontAlgn="base">
        <a:spcBef>
          <a:spcPct val="0"/>
        </a:spcBef>
        <a:spcAft>
          <a:spcPct val="0"/>
        </a:spcAft>
        <a:defRPr sz="3600">
          <a:solidFill>
            <a:srgbClr val="000099"/>
          </a:solidFill>
          <a:latin typeface="Times New Roman" pitchFamily="18" charset="0"/>
        </a:defRPr>
      </a:lvl6pPr>
      <a:lvl7pPr marL="914400" algn="ctr" rtl="0" fontAlgn="base">
        <a:spcBef>
          <a:spcPct val="0"/>
        </a:spcBef>
        <a:spcAft>
          <a:spcPct val="0"/>
        </a:spcAft>
        <a:defRPr sz="3600">
          <a:solidFill>
            <a:srgbClr val="000099"/>
          </a:solidFill>
          <a:latin typeface="Times New Roman" pitchFamily="18" charset="0"/>
        </a:defRPr>
      </a:lvl7pPr>
      <a:lvl8pPr marL="1371600" algn="ctr" rtl="0" fontAlgn="base">
        <a:spcBef>
          <a:spcPct val="0"/>
        </a:spcBef>
        <a:spcAft>
          <a:spcPct val="0"/>
        </a:spcAft>
        <a:defRPr sz="3600">
          <a:solidFill>
            <a:srgbClr val="000099"/>
          </a:solidFill>
          <a:latin typeface="Times New Roman" pitchFamily="18" charset="0"/>
        </a:defRPr>
      </a:lvl8pPr>
      <a:lvl9pPr marL="1828800" algn="ctr" rtl="0" fontAlgn="base">
        <a:spcBef>
          <a:spcPct val="0"/>
        </a:spcBef>
        <a:spcAft>
          <a:spcPct val="0"/>
        </a:spcAft>
        <a:defRPr sz="36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0.wmf"/><Relationship Id="rId3" Type="http://schemas.openxmlformats.org/officeDocument/2006/relationships/notesSlide" Target="../notesSlides/notesSlide10.xml"/><Relationship Id="rId7" Type="http://schemas.openxmlformats.org/officeDocument/2006/relationships/image" Target="../media/image27.wmf"/><Relationship Id="rId12" Type="http://schemas.openxmlformats.org/officeDocument/2006/relationships/oleObject" Target="../embeddings/oleObject24.bin"/><Relationship Id="rId17" Type="http://schemas.openxmlformats.org/officeDocument/2006/relationships/image" Target="../media/image33.wmf"/><Relationship Id="rId2" Type="http://schemas.openxmlformats.org/officeDocument/2006/relationships/slideLayout" Target="../slideLayouts/slideLayout12.xml"/><Relationship Id="rId16"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oleObject" Target="../embeddings/oleObject21.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oleObject" Target="../embeddings/oleObject25.bin"/><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8.wmf"/><Relationship Id="rId14" Type="http://schemas.openxmlformats.org/officeDocument/2006/relationships/image" Target="../media/image32.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8.wmf"/><Relationship Id="rId3" Type="http://schemas.openxmlformats.org/officeDocument/2006/relationships/notesSlide" Target="../notesSlides/notesSlide12.xml"/><Relationship Id="rId7" Type="http://schemas.openxmlformats.org/officeDocument/2006/relationships/image" Target="../media/image35.wmf"/><Relationship Id="rId12" Type="http://schemas.openxmlformats.org/officeDocument/2006/relationships/oleObject" Target="../embeddings/oleObject31.bin"/><Relationship Id="rId17" Type="http://schemas.openxmlformats.org/officeDocument/2006/relationships/image" Target="../media/image40.wmf"/><Relationship Id="rId2" Type="http://schemas.openxmlformats.org/officeDocument/2006/relationships/slideLayout" Target="../slideLayouts/slideLayout12.xml"/><Relationship Id="rId16"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image" Target="../media/image37.wmf"/><Relationship Id="rId5" Type="http://schemas.openxmlformats.org/officeDocument/2006/relationships/image" Target="../media/image11.wmf"/><Relationship Id="rId15" Type="http://schemas.openxmlformats.org/officeDocument/2006/relationships/image" Target="../media/image3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6.wmf"/><Relationship Id="rId1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5.wmf"/><Relationship Id="rId18" Type="http://schemas.openxmlformats.org/officeDocument/2006/relationships/oleObject" Target="../embeddings/oleObject41.bin"/><Relationship Id="rId3" Type="http://schemas.openxmlformats.org/officeDocument/2006/relationships/notesSlide" Target="../notesSlides/notesSlide13.xml"/><Relationship Id="rId7" Type="http://schemas.openxmlformats.org/officeDocument/2006/relationships/image" Target="../media/image42.wmf"/><Relationship Id="rId12" Type="http://schemas.openxmlformats.org/officeDocument/2006/relationships/oleObject" Target="../embeddings/oleObject38.bin"/><Relationship Id="rId17" Type="http://schemas.openxmlformats.org/officeDocument/2006/relationships/image" Target="../media/image47.wmf"/><Relationship Id="rId2" Type="http://schemas.openxmlformats.org/officeDocument/2006/relationships/slideLayout" Target="../slideLayouts/slideLayout12.xml"/><Relationship Id="rId16" Type="http://schemas.openxmlformats.org/officeDocument/2006/relationships/oleObject" Target="../embeddings/oleObject40.bin"/><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37.bin"/><Relationship Id="rId19" Type="http://schemas.openxmlformats.org/officeDocument/2006/relationships/image" Target="../media/image48.wmf"/><Relationship Id="rId4" Type="http://schemas.openxmlformats.org/officeDocument/2006/relationships/oleObject" Target="../embeddings/oleObject34.bin"/><Relationship Id="rId9" Type="http://schemas.openxmlformats.org/officeDocument/2006/relationships/image" Target="../media/image43.wmf"/><Relationship Id="rId14"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15.xml"/><Relationship Id="rId7"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42.bin"/><Relationship Id="rId5" Type="http://schemas.openxmlformats.org/officeDocument/2006/relationships/image" Target="../media/image84.png"/><Relationship Id="rId10"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86.png"/></Relationships>
</file>

<file path=ppt/slides/_rels/slide1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image" Target="../media/image870.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7.xml"/><Relationship Id="rId7" Type="http://schemas.openxmlformats.org/officeDocument/2006/relationships/image" Target="../media/image50.wmf"/><Relationship Id="rId2" Type="http://schemas.openxmlformats.org/officeDocument/2006/relationships/slideLayout" Target="../slideLayouts/slideLayout12.xml"/><Relationship Id="rId16" Type="http://schemas.openxmlformats.org/officeDocument/2006/relationships/image" Target="../media/image105.png"/><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image" Target="../media/image49.wmf"/><Relationship Id="rId15" Type="http://schemas.openxmlformats.org/officeDocument/2006/relationships/image" Target="../media/image104.png"/><Relationship Id="rId10" Type="http://schemas.openxmlformats.org/officeDocument/2006/relationships/image" Target="../media/image103.png"/><Relationship Id="rId4" Type="http://schemas.openxmlformats.org/officeDocument/2006/relationships/oleObject" Target="../embeddings/oleObject43.bin"/><Relationship Id="rId9" Type="http://schemas.openxmlformats.org/officeDocument/2006/relationships/image" Target="../media/image51.wmf"/><Relationship Id="rId14" Type="http://schemas.openxmlformats.org/officeDocument/2006/relationships/image" Target="../media/image970.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8.xml"/><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7.bin"/><Relationship Id="rId5" Type="http://schemas.openxmlformats.org/officeDocument/2006/relationships/image" Target="../media/image52.wmf"/><Relationship Id="rId4" Type="http://schemas.openxmlformats.org/officeDocument/2006/relationships/oleObject" Target="../embeddings/oleObject46.bin"/><Relationship Id="rId9" Type="http://schemas.openxmlformats.org/officeDocument/2006/relationships/image" Target="../media/image5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19.xm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55.wmf"/><Relationship Id="rId4" Type="http://schemas.openxmlformats.org/officeDocument/2006/relationships/oleObject" Target="../embeddings/oleObject49.bin"/><Relationship Id="rId9" Type="http://schemas.openxmlformats.org/officeDocument/2006/relationships/image" Target="../media/image5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4.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13.png"/><Relationship Id="rId5" Type="http://schemas.openxmlformats.org/officeDocument/2006/relationships/image" Target="../media/image57.wmf"/><Relationship Id="rId4" Type="http://schemas.openxmlformats.org/officeDocument/2006/relationships/oleObject" Target="../embeddings/oleObject51.bin"/></Relationships>
</file>

<file path=ppt/slides/_rels/slide22.xml.rels><?xml version="1.0" encoding="UTF-8" standalone="yes"?>
<Relationships xmlns="http://schemas.openxmlformats.org/package/2006/relationships"><Relationship Id="rId13" Type="http://schemas.openxmlformats.org/officeDocument/2006/relationships/image" Target="../media/image119.png"/><Relationship Id="rId3" Type="http://schemas.openxmlformats.org/officeDocument/2006/relationships/image" Target="../media/image115.png"/><Relationship Id="rId12" Type="http://schemas.openxmlformats.org/officeDocument/2006/relationships/image" Target="../media/image118.png"/><Relationship Id="rId2" Type="http://schemas.openxmlformats.org/officeDocument/2006/relationships/notesSlide" Target="../notesSlides/notesSlide22.xml"/><Relationship Id="rId1" Type="http://schemas.openxmlformats.org/officeDocument/2006/relationships/slideLayout" Target="../slideLayouts/slideLayout2.xml"/><Relationship Id="rId11" Type="http://schemas.openxmlformats.org/officeDocument/2006/relationships/image" Target="../media/image117.png"/><Relationship Id="rId10" Type="http://schemas.openxmlformats.org/officeDocument/2006/relationships/image" Target="../media/image1140.png"/><Relationship Id="rId4" Type="http://schemas.openxmlformats.org/officeDocument/2006/relationships/image" Target="../media/image116.png"/><Relationship Id="rId14" Type="http://schemas.openxmlformats.org/officeDocument/2006/relationships/image" Target="../media/image120.png"/></Relationships>
</file>

<file path=ppt/slides/_rels/slide23.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notesSlide" Target="../notesSlides/notesSlide23.xml"/><Relationship Id="rId7"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22.png"/><Relationship Id="rId5" Type="http://schemas.openxmlformats.org/officeDocument/2006/relationships/image" Target="../media/image58.wmf"/><Relationship Id="rId4" Type="http://schemas.openxmlformats.org/officeDocument/2006/relationships/oleObject" Target="../embeddings/oleObject52.bin"/><Relationship Id="rId9" Type="http://schemas.openxmlformats.org/officeDocument/2006/relationships/image" Target="../media/image125.png"/></Relationships>
</file>

<file path=ppt/slides/_rels/slide24.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7.bin"/><Relationship Id="rId3" Type="http://schemas.openxmlformats.org/officeDocument/2006/relationships/notesSlide" Target="../notesSlides/notesSlide24.xml"/><Relationship Id="rId7" Type="http://schemas.openxmlformats.org/officeDocument/2006/relationships/oleObject" Target="../embeddings/oleObject54.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1.wmf"/><Relationship Id="rId4" Type="http://schemas.openxmlformats.org/officeDocument/2006/relationships/image" Target="../media/image64.png"/><Relationship Id="rId9" Type="http://schemas.openxmlformats.org/officeDocument/2006/relationships/oleObject" Target="../embeddings/oleObject55.bin"/><Relationship Id="rId14" Type="http://schemas.openxmlformats.org/officeDocument/2006/relationships/image" Target="../media/image63.wmf"/></Relationships>
</file>

<file path=ppt/slides/_rels/slide2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notesSlide" Target="../notesSlides/notesSlide25.xml"/><Relationship Id="rId7" Type="http://schemas.openxmlformats.org/officeDocument/2006/relationships/oleObject" Target="../embeddings/oleObject59.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5.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6.wmf"/><Relationship Id="rId4" Type="http://schemas.openxmlformats.org/officeDocument/2006/relationships/image" Target="../media/image64.png"/><Relationship Id="rId9" Type="http://schemas.openxmlformats.org/officeDocument/2006/relationships/oleObject" Target="../embeddings/oleObject60.bin"/></Relationships>
</file>

<file path=ppt/slides/_rels/slide26.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1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84.wmf"/><Relationship Id="rId3" Type="http://schemas.openxmlformats.org/officeDocument/2006/relationships/notesSlide" Target="../notesSlides/notesSlide41.xml"/><Relationship Id="rId7" Type="http://schemas.openxmlformats.org/officeDocument/2006/relationships/image" Target="../media/image81.wmf"/><Relationship Id="rId12"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63.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82.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89.wmf"/><Relationship Id="rId3" Type="http://schemas.openxmlformats.org/officeDocument/2006/relationships/notesSlide" Target="../notesSlides/notesSlide42.xml"/><Relationship Id="rId7" Type="http://schemas.openxmlformats.org/officeDocument/2006/relationships/image" Target="../media/image86.wmf"/><Relationship Id="rId12" Type="http://schemas.openxmlformats.org/officeDocument/2006/relationships/oleObject" Target="../embeddings/oleObject71.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68.bin"/><Relationship Id="rId11" Type="http://schemas.openxmlformats.org/officeDocument/2006/relationships/image" Target="../media/image88.wmf"/><Relationship Id="rId5" Type="http://schemas.openxmlformats.org/officeDocument/2006/relationships/image" Target="../media/image85.wmf"/><Relationship Id="rId15" Type="http://schemas.openxmlformats.org/officeDocument/2006/relationships/image" Target="../media/image90.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7.wmf"/><Relationship Id="rId14"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95.wmf"/><Relationship Id="rId3" Type="http://schemas.openxmlformats.org/officeDocument/2006/relationships/notesSlide" Target="../notesSlides/notesSlide43.xml"/><Relationship Id="rId7" Type="http://schemas.openxmlformats.org/officeDocument/2006/relationships/image" Target="../media/image92.wmf"/><Relationship Id="rId12"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74.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image" Target="../media/image96.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93.wmf"/><Relationship Id="rId14" Type="http://schemas.openxmlformats.org/officeDocument/2006/relationships/oleObject" Target="../embeddings/oleObject78.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44.xml"/><Relationship Id="rId7" Type="http://schemas.openxmlformats.org/officeDocument/2006/relationships/image" Target="../media/image97.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80.bin"/><Relationship Id="rId5" Type="http://schemas.openxmlformats.org/officeDocument/2006/relationships/image" Target="../media/image91.wmf"/><Relationship Id="rId4" Type="http://schemas.openxmlformats.org/officeDocument/2006/relationships/oleObject" Target="../embeddings/oleObject79.bin"/><Relationship Id="rId9" Type="http://schemas.openxmlformats.org/officeDocument/2006/relationships/image" Target="../media/image6.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01.wmf"/><Relationship Id="rId3" Type="http://schemas.openxmlformats.org/officeDocument/2006/relationships/notesSlide" Target="../notesSlides/notesSlide45.xml"/><Relationship Id="rId7" Type="http://schemas.openxmlformats.org/officeDocument/2006/relationships/image" Target="../media/image98.wmf"/><Relationship Id="rId12" Type="http://schemas.openxmlformats.org/officeDocument/2006/relationships/oleObject" Target="../embeddings/oleObject86.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83.bin"/><Relationship Id="rId11" Type="http://schemas.openxmlformats.org/officeDocument/2006/relationships/image" Target="../media/image100.wmf"/><Relationship Id="rId5" Type="http://schemas.openxmlformats.org/officeDocument/2006/relationships/image" Target="../media/image91.wmf"/><Relationship Id="rId15" Type="http://schemas.openxmlformats.org/officeDocument/2006/relationships/image" Target="../media/image102.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99.wmf"/><Relationship Id="rId14" Type="http://schemas.openxmlformats.org/officeDocument/2006/relationships/oleObject" Target="../embeddings/oleObject87.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06.wmf"/><Relationship Id="rId3" Type="http://schemas.openxmlformats.org/officeDocument/2006/relationships/notesSlide" Target="../notesSlides/notesSlide46.xml"/><Relationship Id="rId7" Type="http://schemas.openxmlformats.org/officeDocument/2006/relationships/image" Target="../media/image103.wmf"/><Relationship Id="rId12" Type="http://schemas.openxmlformats.org/officeDocument/2006/relationships/oleObject" Target="../embeddings/oleObject92.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89.bin"/><Relationship Id="rId11" Type="http://schemas.openxmlformats.org/officeDocument/2006/relationships/image" Target="../media/image105.wmf"/><Relationship Id="rId5" Type="http://schemas.openxmlformats.org/officeDocument/2006/relationships/image" Target="../media/image91.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104.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11.wmf"/><Relationship Id="rId18" Type="http://schemas.openxmlformats.org/officeDocument/2006/relationships/oleObject" Target="../embeddings/oleObject100.bin"/><Relationship Id="rId3" Type="http://schemas.openxmlformats.org/officeDocument/2006/relationships/notesSlide" Target="../notesSlides/notesSlide47.xml"/><Relationship Id="rId7" Type="http://schemas.openxmlformats.org/officeDocument/2006/relationships/image" Target="../media/image108.wmf"/><Relationship Id="rId12" Type="http://schemas.openxmlformats.org/officeDocument/2006/relationships/oleObject" Target="../embeddings/oleObject97.bin"/><Relationship Id="rId17" Type="http://schemas.openxmlformats.org/officeDocument/2006/relationships/image" Target="../media/image113.wmf"/><Relationship Id="rId2" Type="http://schemas.openxmlformats.org/officeDocument/2006/relationships/slideLayout" Target="../slideLayouts/slideLayout12.xml"/><Relationship Id="rId16" Type="http://schemas.openxmlformats.org/officeDocument/2006/relationships/oleObject" Target="../embeddings/oleObject99.bin"/><Relationship Id="rId1" Type="http://schemas.openxmlformats.org/officeDocument/2006/relationships/vmlDrawing" Target="../drawings/vmlDrawing22.vml"/><Relationship Id="rId6" Type="http://schemas.openxmlformats.org/officeDocument/2006/relationships/oleObject" Target="../embeddings/oleObject94.bin"/><Relationship Id="rId11" Type="http://schemas.openxmlformats.org/officeDocument/2006/relationships/image" Target="../media/image110.wmf"/><Relationship Id="rId5" Type="http://schemas.openxmlformats.org/officeDocument/2006/relationships/image" Target="../media/image107.wmf"/><Relationship Id="rId15" Type="http://schemas.openxmlformats.org/officeDocument/2006/relationships/image" Target="../media/image112.wmf"/><Relationship Id="rId10" Type="http://schemas.openxmlformats.org/officeDocument/2006/relationships/oleObject" Target="../embeddings/oleObject96.bin"/><Relationship Id="rId19" Type="http://schemas.openxmlformats.org/officeDocument/2006/relationships/image" Target="../media/image114.wmf"/><Relationship Id="rId4" Type="http://schemas.openxmlformats.org/officeDocument/2006/relationships/oleObject" Target="../embeddings/oleObject93.bin"/><Relationship Id="rId9" Type="http://schemas.openxmlformats.org/officeDocument/2006/relationships/image" Target="../media/image109.wmf"/><Relationship Id="rId14" Type="http://schemas.openxmlformats.org/officeDocument/2006/relationships/oleObject" Target="../embeddings/oleObject9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18" Type="http://schemas.openxmlformats.org/officeDocument/2006/relationships/oleObject" Target="../embeddings/oleObject17.bin"/><Relationship Id="rId3" Type="http://schemas.openxmlformats.org/officeDocument/2006/relationships/notesSlide" Target="../notesSlides/notesSlide8.xml"/><Relationship Id="rId21" Type="http://schemas.openxmlformats.org/officeDocument/2006/relationships/image" Target="../media/image19.wmf"/><Relationship Id="rId7" Type="http://schemas.openxmlformats.org/officeDocument/2006/relationships/image" Target="../media/image12.wmf"/><Relationship Id="rId12" Type="http://schemas.openxmlformats.org/officeDocument/2006/relationships/oleObject" Target="../embeddings/oleObject14.bin"/><Relationship Id="rId17" Type="http://schemas.openxmlformats.org/officeDocument/2006/relationships/image" Target="../media/image17.wmf"/><Relationship Id="rId2" Type="http://schemas.openxmlformats.org/officeDocument/2006/relationships/slideLayout" Target="../slideLayouts/slideLayout1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4.wmf"/><Relationship Id="rId24" Type="http://schemas.openxmlformats.org/officeDocument/2006/relationships/image" Target="../media/image21.png"/><Relationship Id="rId5" Type="http://schemas.openxmlformats.org/officeDocument/2006/relationships/image" Target="../media/image11.wmf"/><Relationship Id="rId15" Type="http://schemas.openxmlformats.org/officeDocument/2006/relationships/image" Target="../media/image16.wmf"/><Relationship Id="rId23" Type="http://schemas.openxmlformats.org/officeDocument/2006/relationships/image" Target="../media/image20.wmf"/><Relationship Id="rId10" Type="http://schemas.openxmlformats.org/officeDocument/2006/relationships/oleObject" Target="../embeddings/oleObject13.bin"/><Relationship Id="rId19"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altLang="en-US" sz="3200" dirty="0"/>
              <a:t>NERS551</a:t>
            </a:r>
            <a:br>
              <a:rPr lang="en-US" altLang="en-US" sz="3200" dirty="0"/>
            </a:br>
            <a:r>
              <a:rPr lang="en-US" altLang="en-US" sz="3200" dirty="0"/>
              <a:t>Nuclear Reactor Dynamics</a:t>
            </a:r>
            <a:br>
              <a:rPr lang="en-US" altLang="en-US" sz="3200" dirty="0"/>
            </a:br>
            <a:br>
              <a:rPr lang="en-US" altLang="en-US" sz="3200" dirty="0"/>
            </a:br>
            <a:r>
              <a:rPr lang="en-US" altLang="en-US" sz="3200" dirty="0"/>
              <a:t>Numerical Solution of the Exact Point Kinetics Equations</a:t>
            </a:r>
            <a:br>
              <a:rPr lang="en-US" altLang="en-US" dirty="0"/>
            </a:br>
            <a:br>
              <a:rPr lang="en-US" altLang="en-US" dirty="0"/>
            </a:br>
            <a:r>
              <a:rPr lang="en-US" altLang="en-US" dirty="0"/>
              <a:t> </a:t>
            </a:r>
            <a:r>
              <a:rPr lang="en-US" altLang="en-US" sz="2400" dirty="0"/>
              <a:t>3-8-2022</a:t>
            </a:r>
            <a:endParaRPr lang="en-US" altLang="en-US" dirty="0"/>
          </a:p>
        </p:txBody>
      </p:sp>
      <p:sp>
        <p:nvSpPr>
          <p:cNvPr id="4099" name="Subtitle 2"/>
          <p:cNvSpPr>
            <a:spLocks noGrp="1"/>
          </p:cNvSpPr>
          <p:nvPr>
            <p:ph type="subTitle" idx="1"/>
          </p:nvPr>
        </p:nvSpPr>
        <p:spPr>
          <a:xfrm>
            <a:off x="1600200" y="4953000"/>
            <a:ext cx="6172200" cy="685800"/>
          </a:xfrm>
        </p:spPr>
        <p:txBody>
          <a:bodyPr/>
          <a:lstStyle/>
          <a:p>
            <a:r>
              <a:rPr lang="en-US" altLang="en-US" dirty="0"/>
              <a:t> </a:t>
            </a:r>
            <a:r>
              <a:rPr lang="en-US" altLang="en-US" sz="2800" dirty="0">
                <a:solidFill>
                  <a:schemeClr val="accent6">
                    <a:lumMod val="75000"/>
                  </a:schemeClr>
                </a:solidFill>
              </a:rPr>
              <a:t>Prof  T. </a:t>
            </a:r>
            <a:r>
              <a:rPr lang="en-US" altLang="en-US" sz="2800" dirty="0" err="1">
                <a:solidFill>
                  <a:schemeClr val="accent6">
                    <a:lumMod val="75000"/>
                  </a:schemeClr>
                </a:solidFill>
              </a:rPr>
              <a:t>Downar</a:t>
            </a:r>
            <a:endParaRPr lang="en-US" altLang="en-US" sz="2800" dirty="0">
              <a:solidFill>
                <a:schemeClr val="accent6">
                  <a:lumMod val="75000"/>
                </a:schemeClr>
              </a:solidFill>
            </a:endParaRP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05164C-3ABC-4098-B93F-519E4C4A2D02}" type="slidenum">
              <a:rPr lang="en-US" altLang="en-US" sz="1400" smtClean="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1F2A12-298A-4B48-9EFF-0E4AE6CABF41}" type="slidenum">
              <a:rPr lang="en-US" altLang="en-US" sz="1400" smtClean="0"/>
              <a:pPr>
                <a:spcBef>
                  <a:spcPct val="0"/>
                </a:spcBef>
                <a:buFontTx/>
                <a:buNone/>
              </a:pPr>
              <a:t>10</a:t>
            </a:fld>
            <a:endParaRPr lang="en-US" altLang="en-US" sz="1400"/>
          </a:p>
        </p:txBody>
      </p:sp>
      <p:sp>
        <p:nvSpPr>
          <p:cNvPr id="36867" name="Rectangle 2"/>
          <p:cNvSpPr>
            <a:spLocks noGrp="1" noChangeArrowheads="1"/>
          </p:cNvSpPr>
          <p:nvPr>
            <p:ph type="title"/>
          </p:nvPr>
        </p:nvSpPr>
        <p:spPr>
          <a:xfrm>
            <a:off x="228600" y="152400"/>
            <a:ext cx="8686800" cy="504825"/>
          </a:xfrm>
        </p:spPr>
        <p:txBody>
          <a:bodyPr/>
          <a:lstStyle/>
          <a:p>
            <a:r>
              <a:rPr lang="en-US" altLang="en-US" sz="3200">
                <a:solidFill>
                  <a:schemeClr val="tx1"/>
                </a:solidFill>
              </a:rPr>
              <a:t>Stability of Theta Method</a:t>
            </a:r>
          </a:p>
        </p:txBody>
      </p:sp>
      <p:sp>
        <p:nvSpPr>
          <p:cNvPr id="36868" name="Rectangle 6"/>
          <p:cNvSpPr>
            <a:spLocks noChangeArrowheads="1"/>
          </p:cNvSpPr>
          <p:nvPr/>
        </p:nvSpPr>
        <p:spPr bwMode="auto">
          <a:xfrm>
            <a:off x="152400" y="914400"/>
            <a:ext cx="8991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dirty="0">
                <a:latin typeface="Arial" panose="020B0604020202020204" pitchFamily="34" charset="0"/>
              </a:rPr>
              <a:t>Implicit method is unconditionally stable, Crank-Nicolson is unconditionally neural stable, explicit method is conditionally stable.</a:t>
            </a:r>
          </a:p>
          <a:p>
            <a:pPr eaLnBrk="1" hangingPunct="1">
              <a:lnSpc>
                <a:spcPct val="90000"/>
              </a:lnSpc>
              <a:spcBef>
                <a:spcPts val="1800"/>
              </a:spcBef>
            </a:pPr>
            <a:r>
              <a:rPr lang="en-US" altLang="en-US" sz="2400" dirty="0">
                <a:latin typeface="Arial" panose="020B0604020202020204" pitchFamily="34" charset="0"/>
              </a:rPr>
              <a:t>For the test problem, explicit method is stable when</a:t>
            </a:r>
          </a:p>
          <a:p>
            <a:pPr eaLnBrk="1" hangingPunct="1">
              <a:lnSpc>
                <a:spcPct val="90000"/>
              </a:lnSpc>
              <a:spcBef>
                <a:spcPts val="1800"/>
              </a:spcBef>
            </a:pPr>
            <a:r>
              <a:rPr lang="en-US" altLang="en-US" sz="2400" dirty="0">
                <a:latin typeface="Arial" panose="020B0604020202020204" pitchFamily="34" charset="0"/>
              </a:rPr>
              <a:t>    is called the stiffness of test problem.</a:t>
            </a:r>
          </a:p>
          <a:p>
            <a:pPr eaLnBrk="1" hangingPunct="1">
              <a:lnSpc>
                <a:spcPct val="90000"/>
              </a:lnSpc>
              <a:spcBef>
                <a:spcPts val="1800"/>
              </a:spcBef>
            </a:pPr>
            <a:r>
              <a:rPr lang="en-US" altLang="en-US" sz="2400" dirty="0">
                <a:latin typeface="Arial" panose="020B0604020202020204" pitchFamily="34" charset="0"/>
              </a:rPr>
              <a:t>For system of linear ordinary differential equations</a:t>
            </a:r>
          </a:p>
          <a:p>
            <a:pPr eaLnBrk="1" hangingPunct="1">
              <a:lnSpc>
                <a:spcPct val="90000"/>
              </a:lnSpc>
              <a:spcBef>
                <a:spcPts val="1800"/>
              </a:spcBef>
              <a:buFontTx/>
              <a:buNone/>
            </a:pPr>
            <a:r>
              <a:rPr lang="en-US" altLang="en-US" sz="2400" dirty="0">
                <a:latin typeface="Arial" panose="020B0604020202020204" pitchFamily="34" charset="0"/>
              </a:rPr>
              <a:t>	the stiffness is             where    is eigenvalues of A</a:t>
            </a:r>
          </a:p>
          <a:p>
            <a:pPr eaLnBrk="1" hangingPunct="1">
              <a:lnSpc>
                <a:spcPct val="90000"/>
              </a:lnSpc>
              <a:spcBef>
                <a:spcPts val="1800"/>
              </a:spcBef>
            </a:pPr>
            <a:r>
              <a:rPr lang="en-US" altLang="en-US" sz="2000" dirty="0">
                <a:latin typeface="Arial" panose="020B0604020202020204" pitchFamily="34" charset="0"/>
              </a:rPr>
              <a:t>The max eigenvalues of PKE:</a:t>
            </a:r>
          </a:p>
          <a:p>
            <a:pPr eaLnBrk="1" hangingPunct="1">
              <a:lnSpc>
                <a:spcPct val="90000"/>
              </a:lnSpc>
              <a:spcBef>
                <a:spcPts val="1800"/>
              </a:spcBef>
              <a:buFontTx/>
              <a:buNone/>
            </a:pPr>
            <a:endParaRPr lang="en-US" altLang="en-US" sz="2400" dirty="0">
              <a:latin typeface="Arial" panose="020B0604020202020204" pitchFamily="34" charset="0"/>
            </a:endParaRPr>
          </a:p>
        </p:txBody>
      </p:sp>
      <p:graphicFrame>
        <p:nvGraphicFramePr>
          <p:cNvPr id="36869" name="Object 12"/>
          <p:cNvGraphicFramePr>
            <a:graphicFrameLocks noChangeAspect="1"/>
          </p:cNvGraphicFramePr>
          <p:nvPr/>
        </p:nvGraphicFramePr>
        <p:xfrm>
          <a:off x="7696200" y="2057400"/>
          <a:ext cx="687388" cy="600075"/>
        </p:xfrm>
        <a:graphic>
          <a:graphicData uri="http://schemas.openxmlformats.org/presentationml/2006/ole">
            <mc:AlternateContent xmlns:mc="http://schemas.openxmlformats.org/markup-compatibility/2006">
              <mc:Choice xmlns:v="urn:schemas-microsoft-com:vml" Requires="v">
                <p:oleObj spid="_x0000_s82006" name="Equation" r:id="rId4" imgW="495085" imgH="431613" progId="Equation.DSMT4">
                  <p:embed/>
                </p:oleObj>
              </mc:Choice>
              <mc:Fallback>
                <p:oleObj name="Equation" r:id="rId4" imgW="495085" imgH="431613" progId="Equation.DSMT4">
                  <p:embed/>
                  <p:pic>
                    <p:nvPicPr>
                      <p:cNvPr id="36869"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057400"/>
                        <a:ext cx="6873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6870" name="Object 13"/>
          <p:cNvGraphicFramePr>
            <a:graphicFrameLocks noChangeAspect="1"/>
          </p:cNvGraphicFramePr>
          <p:nvPr/>
        </p:nvGraphicFramePr>
        <p:xfrm>
          <a:off x="609600" y="2749550"/>
          <a:ext cx="228600" cy="282575"/>
        </p:xfrm>
        <a:graphic>
          <a:graphicData uri="http://schemas.openxmlformats.org/presentationml/2006/ole">
            <mc:AlternateContent xmlns:mc="http://schemas.openxmlformats.org/markup-compatibility/2006">
              <mc:Choice xmlns:v="urn:schemas-microsoft-com:vml" Requires="v">
                <p:oleObj spid="_x0000_s82007" name="Equation" r:id="rId6" imgW="164957" imgH="203024" progId="Equation.DSMT4">
                  <p:embed/>
                </p:oleObj>
              </mc:Choice>
              <mc:Fallback>
                <p:oleObj name="Equation" r:id="rId6" imgW="164957" imgH="203024" progId="Equation.DSMT4">
                  <p:embed/>
                  <p:pic>
                    <p:nvPicPr>
                      <p:cNvPr id="3687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749550"/>
                        <a:ext cx="2286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6871" name="Object 5"/>
          <p:cNvGraphicFramePr>
            <a:graphicFrameLocks noChangeAspect="1"/>
          </p:cNvGraphicFramePr>
          <p:nvPr/>
        </p:nvGraphicFramePr>
        <p:xfrm>
          <a:off x="7518400" y="3200400"/>
          <a:ext cx="1252538" cy="550863"/>
        </p:xfrm>
        <a:graphic>
          <a:graphicData uri="http://schemas.openxmlformats.org/presentationml/2006/ole">
            <mc:AlternateContent xmlns:mc="http://schemas.openxmlformats.org/markup-compatibility/2006">
              <mc:Choice xmlns:v="urn:schemas-microsoft-com:vml" Requires="v">
                <p:oleObj spid="_x0000_s82008" name="Equation" r:id="rId8" imgW="901309" imgH="393529" progId="Equation.DSMT4">
                  <p:embed/>
                </p:oleObj>
              </mc:Choice>
              <mc:Fallback>
                <p:oleObj name="Equation" r:id="rId8" imgW="901309" imgH="393529" progId="Equation.DSMT4">
                  <p:embed/>
                  <p:pic>
                    <p:nvPicPr>
                      <p:cNvPr id="3687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8400" y="3200400"/>
                        <a:ext cx="12525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6872" name="Object 5"/>
          <p:cNvGraphicFramePr>
            <a:graphicFrameLocks noChangeAspect="1"/>
          </p:cNvGraphicFramePr>
          <p:nvPr/>
        </p:nvGraphicFramePr>
        <p:xfrm>
          <a:off x="2609850" y="3849688"/>
          <a:ext cx="846138" cy="319087"/>
        </p:xfrm>
        <a:graphic>
          <a:graphicData uri="http://schemas.openxmlformats.org/presentationml/2006/ole">
            <mc:AlternateContent xmlns:mc="http://schemas.openxmlformats.org/markup-compatibility/2006">
              <mc:Choice xmlns:v="urn:schemas-microsoft-com:vml" Requires="v">
                <p:oleObj spid="_x0000_s82009" name="Equation" r:id="rId10" imgW="609600" imgH="228600" progId="Equation.DSMT4">
                  <p:embed/>
                </p:oleObj>
              </mc:Choice>
              <mc:Fallback>
                <p:oleObj name="Equation" r:id="rId10" imgW="609600" imgH="228600" progId="Equation.DSMT4">
                  <p:embed/>
                  <p:pic>
                    <p:nvPicPr>
                      <p:cNvPr id="36872"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850" y="3849688"/>
                        <a:ext cx="846138"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6873" name="Object 6"/>
          <p:cNvGraphicFramePr>
            <a:graphicFrameLocks noChangeAspect="1"/>
          </p:cNvGraphicFramePr>
          <p:nvPr/>
        </p:nvGraphicFramePr>
        <p:xfrm>
          <a:off x="4495800" y="3871913"/>
          <a:ext cx="211138" cy="319087"/>
        </p:xfrm>
        <a:graphic>
          <a:graphicData uri="http://schemas.openxmlformats.org/presentationml/2006/ole">
            <mc:AlternateContent xmlns:mc="http://schemas.openxmlformats.org/markup-compatibility/2006">
              <mc:Choice xmlns:v="urn:schemas-microsoft-com:vml" Requires="v">
                <p:oleObj spid="_x0000_s82010" name="Equation" r:id="rId12" imgW="152334" imgH="228501" progId="Equation.DSMT4">
                  <p:embed/>
                </p:oleObj>
              </mc:Choice>
              <mc:Fallback>
                <p:oleObj name="Equation" r:id="rId12" imgW="152334" imgH="228501" progId="Equation.DSMT4">
                  <p:embed/>
                  <p:pic>
                    <p:nvPicPr>
                      <p:cNvPr id="36873"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3871913"/>
                        <a:ext cx="211138"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pic>
        <p:nvPicPr>
          <p:cNvPr id="36874"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575175"/>
            <a:ext cx="4572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5" name="Object 7"/>
          <p:cNvGraphicFramePr>
            <a:graphicFrameLocks noChangeAspect="1"/>
          </p:cNvGraphicFramePr>
          <p:nvPr/>
        </p:nvGraphicFramePr>
        <p:xfrm>
          <a:off x="5943600" y="5029200"/>
          <a:ext cx="862013" cy="339725"/>
        </p:xfrm>
        <a:graphic>
          <a:graphicData uri="http://schemas.openxmlformats.org/presentationml/2006/ole">
            <mc:AlternateContent xmlns:mc="http://schemas.openxmlformats.org/markup-compatibility/2006">
              <mc:Choice xmlns:v="urn:schemas-microsoft-com:vml" Requires="v">
                <p:oleObj spid="_x0000_s82011" name="Equation" r:id="rId15" imgW="622030" imgH="203112" progId="Equation.DSMT4">
                  <p:embed/>
                </p:oleObj>
              </mc:Choice>
              <mc:Fallback>
                <p:oleObj name="Equation" r:id="rId15" imgW="622030" imgH="203112" progId="Equation.DSMT4">
                  <p:embed/>
                  <p:pic>
                    <p:nvPicPr>
                      <p:cNvPr id="36875"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5029200"/>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pic>
        <p:nvPicPr>
          <p:cNvPr id="36876"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4533900"/>
            <a:ext cx="46482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7" name="Group 13"/>
          <p:cNvGrpSpPr>
            <a:grpSpLocks/>
          </p:cNvGrpSpPr>
          <p:nvPr/>
        </p:nvGrpSpPr>
        <p:grpSpPr bwMode="auto">
          <a:xfrm>
            <a:off x="2057400" y="4832350"/>
            <a:ext cx="2476500" cy="882650"/>
            <a:chOff x="7170" y="3535"/>
            <a:chExt cx="2820" cy="1390"/>
          </a:xfrm>
        </p:grpSpPr>
        <p:sp>
          <p:nvSpPr>
            <p:cNvPr id="36878" name="Text Box 14"/>
            <p:cNvSpPr txBox="1">
              <a:spLocks noChangeArrowheads="1"/>
            </p:cNvSpPr>
            <p:nvPr/>
          </p:nvSpPr>
          <p:spPr bwMode="auto">
            <a:xfrm>
              <a:off x="7170" y="3535"/>
              <a:ext cx="11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000"/>
                </a:spcAft>
                <a:buFontTx/>
                <a:buNone/>
              </a:pPr>
              <a:r>
                <a:rPr lang="en-US" altLang="zh-CN" sz="1600">
                  <a:latin typeface="Calibri" panose="020F0502020204030204" pitchFamily="34" charset="0"/>
                  <a:ea typeface="宋体" panose="02010600030101010101" pitchFamily="2" charset="-122"/>
                </a:rPr>
                <a:t>Λ=1E-4</a:t>
              </a:r>
              <a:endParaRPr lang="en-US" altLang="en-US" sz="1600"/>
            </a:p>
          </p:txBody>
        </p:sp>
        <p:sp>
          <p:nvSpPr>
            <p:cNvPr id="36879" name="Text Box 15"/>
            <p:cNvSpPr txBox="1">
              <a:spLocks noChangeArrowheads="1"/>
            </p:cNvSpPr>
            <p:nvPr/>
          </p:nvSpPr>
          <p:spPr bwMode="auto">
            <a:xfrm>
              <a:off x="8820" y="3597"/>
              <a:ext cx="11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000"/>
                </a:spcAft>
                <a:buFontTx/>
                <a:buNone/>
              </a:pPr>
              <a:r>
                <a:rPr lang="en-US" altLang="zh-CN" sz="1600">
                  <a:latin typeface="Calibri" panose="020F0502020204030204" pitchFamily="34" charset="0"/>
                  <a:ea typeface="宋体" panose="02010600030101010101" pitchFamily="2" charset="-122"/>
                </a:rPr>
                <a:t>Λ=1E-5</a:t>
              </a:r>
              <a:endParaRPr lang="en-US" altLang="en-US" sz="1600"/>
            </a:p>
          </p:txBody>
        </p:sp>
        <p:sp>
          <p:nvSpPr>
            <p:cNvPr id="36880" name="Text Box 16"/>
            <p:cNvSpPr txBox="1">
              <a:spLocks noChangeArrowheads="1"/>
            </p:cNvSpPr>
            <p:nvPr/>
          </p:nvSpPr>
          <p:spPr bwMode="auto">
            <a:xfrm>
              <a:off x="8175" y="4212"/>
              <a:ext cx="1170"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000"/>
                </a:spcAft>
                <a:buFontTx/>
                <a:buNone/>
              </a:pPr>
              <a:r>
                <a:rPr lang="en-US" altLang="zh-CN" sz="1600">
                  <a:latin typeface="Calibri" panose="020F0502020204030204" pitchFamily="34" charset="0"/>
                  <a:ea typeface="宋体" panose="02010600030101010101" pitchFamily="2" charset="-122"/>
                </a:rPr>
                <a:t>Λ=4E-7</a:t>
              </a:r>
              <a:endParaRPr lang="en-US" altLang="en-US" sz="1600"/>
            </a:p>
          </p:txBody>
        </p:sp>
      </p:grpSp>
    </p:spTree>
    <p:extLst>
      <p:ext uri="{BB962C8B-B14F-4D97-AF65-F5344CB8AC3E}">
        <p14:creationId xmlns:p14="http://schemas.microsoft.com/office/powerpoint/2010/main" val="207997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AC252C7E-DF9E-4F8A-8E8B-1A3C9D9E3655}" type="slidenum">
              <a:rPr lang="en-US" altLang="en-US" sz="1400"/>
              <a:pPr algn="r" eaLnBrk="1" hangingPunct="1">
                <a:spcBef>
                  <a:spcPct val="0"/>
                </a:spcBef>
                <a:buFontTx/>
                <a:buNone/>
              </a:pPr>
              <a:t>11</a:t>
            </a:fld>
            <a:endParaRPr lang="en-US" altLang="en-US" sz="1400"/>
          </a:p>
        </p:txBody>
      </p:sp>
      <p:sp>
        <p:nvSpPr>
          <p:cNvPr id="43011" name="Rectangle 2"/>
          <p:cNvSpPr>
            <a:spLocks noGrp="1" noChangeArrowheads="1"/>
          </p:cNvSpPr>
          <p:nvPr>
            <p:ph type="title" idx="4294967295"/>
          </p:nvPr>
        </p:nvSpPr>
        <p:spPr>
          <a:xfrm>
            <a:off x="381000" y="152400"/>
            <a:ext cx="8382000" cy="504825"/>
          </a:xfrm>
        </p:spPr>
        <p:txBody>
          <a:bodyPr/>
          <a:lstStyle/>
          <a:p>
            <a:r>
              <a:rPr lang="en-US" altLang="en-US" sz="3200" dirty="0">
                <a:solidFill>
                  <a:schemeClr val="tx1"/>
                </a:solidFill>
              </a:rPr>
              <a:t>Theta </a:t>
            </a:r>
            <a:r>
              <a:rPr lang="en-US" altLang="en-US" sz="3200">
                <a:solidFill>
                  <a:schemeClr val="tx1"/>
                </a:solidFill>
              </a:rPr>
              <a:t>method applied to EPKE</a:t>
            </a:r>
          </a:p>
        </p:txBody>
      </p:sp>
      <p:sp>
        <p:nvSpPr>
          <p:cNvPr id="43012" name="Rectangle 6"/>
          <p:cNvSpPr>
            <a:spLocks noChangeArrowheads="1"/>
          </p:cNvSpPr>
          <p:nvPr/>
        </p:nvSpPr>
        <p:spPr bwMode="auto">
          <a:xfrm>
            <a:off x="76200" y="990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dirty="0">
                <a:latin typeface="Arial" panose="020B0604020202020204" pitchFamily="34" charset="0"/>
              </a:rPr>
              <a:t>Theta method for flux amplitude equation</a:t>
            </a:r>
          </a:p>
        </p:txBody>
      </p:sp>
      <p:graphicFrame>
        <p:nvGraphicFramePr>
          <p:cNvPr id="43013" name="Object 13"/>
          <p:cNvGraphicFramePr>
            <a:graphicFrameLocks noChangeAspect="1"/>
          </p:cNvGraphicFramePr>
          <p:nvPr>
            <p:extLst>
              <p:ext uri="{D42A27DB-BD31-4B8C-83A1-F6EECF244321}">
                <p14:modId xmlns:p14="http://schemas.microsoft.com/office/powerpoint/2010/main" val="2490369726"/>
              </p:ext>
            </p:extLst>
          </p:nvPr>
        </p:nvGraphicFramePr>
        <p:xfrm>
          <a:off x="1295400" y="1447800"/>
          <a:ext cx="5605463" cy="1270000"/>
        </p:xfrm>
        <a:graphic>
          <a:graphicData uri="http://schemas.openxmlformats.org/presentationml/2006/ole">
            <mc:AlternateContent xmlns:mc="http://schemas.openxmlformats.org/markup-compatibility/2006">
              <mc:Choice xmlns:v="urn:schemas-microsoft-com:vml" Requires="v">
                <p:oleObj spid="_x0000_s43077" name="Equation" r:id="rId4" imgW="4508500" imgH="1016000" progId="Equation.DSMT4">
                  <p:embed/>
                </p:oleObj>
              </mc:Choice>
              <mc:Fallback>
                <p:oleObj name="Equation" r:id="rId4" imgW="4508500" imgH="10160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47800"/>
                        <a:ext cx="5605463" cy="1270000"/>
                      </a:xfrm>
                      <a:prstGeom prst="rect">
                        <a:avLst/>
                      </a:prstGeom>
                      <a:noFill/>
                      <a:ln>
                        <a:noFill/>
                      </a:ln>
                    </p:spPr>
                  </p:pic>
                </p:oleObj>
              </mc:Fallback>
            </mc:AlternateContent>
          </a:graphicData>
        </a:graphic>
      </p:graphicFrame>
      <p:sp>
        <p:nvSpPr>
          <p:cNvPr id="43014" name="Rectangle 6"/>
          <p:cNvSpPr>
            <a:spLocks noChangeArrowheads="1"/>
          </p:cNvSpPr>
          <p:nvPr/>
        </p:nvSpPr>
        <p:spPr bwMode="auto">
          <a:xfrm>
            <a:off x="228600" y="2819400"/>
            <a:ext cx="8534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Where </a:t>
            </a:r>
            <a:r>
              <a:rPr lang="en-US" altLang="en-US" sz="1800" i="1"/>
              <a:t>θ </a:t>
            </a:r>
            <a:r>
              <a:rPr lang="en-US" altLang="en-US" sz="1800"/>
              <a:t>is user input parameter.   </a:t>
            </a:r>
          </a:p>
          <a:p>
            <a:pPr eaLnBrk="1" hangingPunct="1">
              <a:spcBef>
                <a:spcPct val="0"/>
              </a:spcBef>
              <a:buFontTx/>
              <a:buNone/>
            </a:pPr>
            <a:r>
              <a:rPr lang="en-US" altLang="en-US" sz="1800"/>
              <a:t>  If </a:t>
            </a:r>
            <a:r>
              <a:rPr lang="en-US" altLang="en-US" sz="1800" i="1"/>
              <a:t>θ</a:t>
            </a:r>
            <a:r>
              <a:rPr lang="en-US" altLang="en-US" sz="1800"/>
              <a:t>=0, the finite differencing is explicit, </a:t>
            </a:r>
          </a:p>
          <a:p>
            <a:pPr eaLnBrk="1" hangingPunct="1">
              <a:spcBef>
                <a:spcPct val="0"/>
              </a:spcBef>
              <a:buFontTx/>
              <a:buNone/>
            </a:pPr>
            <a:r>
              <a:rPr lang="en-US" altLang="en-US" sz="1800"/>
              <a:t>  If </a:t>
            </a:r>
            <a:r>
              <a:rPr lang="en-US" altLang="en-US" sz="1800" i="1"/>
              <a:t>θ</a:t>
            </a:r>
            <a:r>
              <a:rPr lang="en-US" altLang="en-US" sz="1800"/>
              <a:t>=1, the finite differencing is implicit, </a:t>
            </a:r>
          </a:p>
          <a:p>
            <a:pPr eaLnBrk="1" hangingPunct="1">
              <a:spcBef>
                <a:spcPct val="0"/>
              </a:spcBef>
              <a:buFontTx/>
              <a:buNone/>
            </a:pPr>
            <a:r>
              <a:rPr lang="en-US" altLang="en-US" sz="1800"/>
              <a:t>  If </a:t>
            </a:r>
            <a:r>
              <a:rPr lang="en-US" altLang="en-US" sz="1800" i="1"/>
              <a:t>θ</a:t>
            </a:r>
            <a:r>
              <a:rPr lang="en-US" altLang="en-US" sz="1800"/>
              <a:t>=0.5, the finite differencing is called Crank-Nicolson scheme, which has high accuracy ( 2</a:t>
            </a:r>
            <a:r>
              <a:rPr lang="en-US" altLang="en-US" sz="1800" baseline="30000"/>
              <a:t>nd</a:t>
            </a:r>
            <a:r>
              <a:rPr lang="en-US" altLang="en-US" sz="1800"/>
              <a:t> order)</a:t>
            </a:r>
          </a:p>
          <a:p>
            <a:pPr eaLnBrk="1" hangingPunct="1">
              <a:spcBef>
                <a:spcPct val="0"/>
              </a:spcBef>
              <a:buFontTx/>
              <a:buNone/>
            </a:pPr>
            <a:endParaRPr lang="en-US" altLang="en-US" sz="1800"/>
          </a:p>
          <a:p>
            <a:pPr eaLnBrk="1" hangingPunct="1">
              <a:spcBef>
                <a:spcPct val="0"/>
              </a:spcBef>
              <a:buFontTx/>
              <a:buNone/>
            </a:pPr>
            <a:r>
              <a:rPr lang="en-US" altLang="en-US" sz="1800"/>
              <a:t> If same method is apply to precursor equations (6), then we get K+1 equations for K+1 unknowns.  </a:t>
            </a:r>
          </a:p>
          <a:p>
            <a:pPr eaLnBrk="1" hangingPunct="1">
              <a:spcBef>
                <a:spcPct val="0"/>
              </a:spcBef>
              <a:buFontTx/>
              <a:buNone/>
            </a:pPr>
            <a:endParaRPr lang="en-US" altLang="en-US" sz="1800"/>
          </a:p>
          <a:p>
            <a:pPr eaLnBrk="1" hangingPunct="1">
              <a:spcBef>
                <a:spcPct val="0"/>
              </a:spcBef>
              <a:buFontTx/>
              <a:buNone/>
            </a:pPr>
            <a:r>
              <a:rPr lang="en-US" altLang="en-US" sz="1800"/>
              <a:t>As the precursors depend only on power, and are independent from each other, we can get solution without introducing finite different error to precursor equations.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420788-DB7F-4667-9868-113DF72127A5}" type="slidenum">
              <a:rPr lang="en-US" altLang="en-US" sz="1400" smtClean="0"/>
              <a:pPr>
                <a:spcBef>
                  <a:spcPct val="0"/>
                </a:spcBef>
                <a:buFontTx/>
                <a:buNone/>
              </a:pPr>
              <a:t>12</a:t>
            </a:fld>
            <a:endParaRPr lang="en-US" altLang="en-US" sz="1400"/>
          </a:p>
        </p:txBody>
      </p:sp>
      <p:sp>
        <p:nvSpPr>
          <p:cNvPr id="38915" name="Rectangle 2"/>
          <p:cNvSpPr>
            <a:spLocks noGrp="1" noChangeArrowheads="1"/>
          </p:cNvSpPr>
          <p:nvPr>
            <p:ph type="title"/>
          </p:nvPr>
        </p:nvSpPr>
        <p:spPr>
          <a:xfrm>
            <a:off x="228600" y="152400"/>
            <a:ext cx="8686800" cy="504825"/>
          </a:xfrm>
        </p:spPr>
        <p:txBody>
          <a:bodyPr/>
          <a:lstStyle/>
          <a:p>
            <a:r>
              <a:rPr lang="en-US" altLang="en-US" sz="3200" b="1" dirty="0">
                <a:solidFill>
                  <a:schemeClr val="tx1"/>
                </a:solidFill>
              </a:rPr>
              <a:t>Exponential Transformation</a:t>
            </a:r>
          </a:p>
        </p:txBody>
      </p:sp>
      <p:graphicFrame>
        <p:nvGraphicFramePr>
          <p:cNvPr id="38916" name="Object 6"/>
          <p:cNvGraphicFramePr>
            <a:graphicFrameLocks noChangeAspect="1"/>
          </p:cNvGraphicFramePr>
          <p:nvPr/>
        </p:nvGraphicFramePr>
        <p:xfrm>
          <a:off x="3429000" y="990600"/>
          <a:ext cx="1323975" cy="550863"/>
        </p:xfrm>
        <a:graphic>
          <a:graphicData uri="http://schemas.openxmlformats.org/presentationml/2006/ole">
            <mc:AlternateContent xmlns:mc="http://schemas.openxmlformats.org/markup-compatibility/2006">
              <mc:Choice xmlns:v="urn:schemas-microsoft-com:vml" Requires="v">
                <p:oleObj spid="_x0000_s39356" name="Equation" r:id="rId4" imgW="952087" imgH="393529" progId="Equation.DSMT4">
                  <p:embed/>
                </p:oleObj>
              </mc:Choice>
              <mc:Fallback>
                <p:oleObj name="Equation" r:id="rId4" imgW="952087"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990600"/>
                        <a:ext cx="13239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8917" name="Rectangle 6"/>
          <p:cNvSpPr>
            <a:spLocks noChangeArrowheads="1"/>
          </p:cNvSpPr>
          <p:nvPr/>
        </p:nvSpPr>
        <p:spPr bwMode="auto">
          <a:xfrm>
            <a:off x="381000" y="9906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Test problem:</a:t>
            </a:r>
          </a:p>
        </p:txBody>
      </p:sp>
      <p:graphicFrame>
        <p:nvGraphicFramePr>
          <p:cNvPr id="38918" name="Object 4"/>
          <p:cNvGraphicFramePr>
            <a:graphicFrameLocks noChangeAspect="1"/>
          </p:cNvGraphicFramePr>
          <p:nvPr/>
        </p:nvGraphicFramePr>
        <p:xfrm>
          <a:off x="3505200" y="1738313"/>
          <a:ext cx="1289050" cy="319087"/>
        </p:xfrm>
        <a:graphic>
          <a:graphicData uri="http://schemas.openxmlformats.org/presentationml/2006/ole">
            <mc:AlternateContent xmlns:mc="http://schemas.openxmlformats.org/markup-compatibility/2006">
              <mc:Choice xmlns:v="urn:schemas-microsoft-com:vml" Requires="v">
                <p:oleObj spid="_x0000_s39357" name="Equation" r:id="rId6" imgW="927100" imgH="228600" progId="Equation.DSMT4">
                  <p:embed/>
                </p:oleObj>
              </mc:Choice>
              <mc:Fallback>
                <p:oleObj name="Equation" r:id="rId6" imgW="9271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1738313"/>
                        <a:ext cx="128905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8919" name="Rectangle 6"/>
          <p:cNvSpPr>
            <a:spLocks noChangeArrowheads="1"/>
          </p:cNvSpPr>
          <p:nvPr/>
        </p:nvSpPr>
        <p:spPr bwMode="auto">
          <a:xfrm>
            <a:off x="381000" y="2286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Stiffness:</a:t>
            </a:r>
          </a:p>
        </p:txBody>
      </p:sp>
      <p:sp>
        <p:nvSpPr>
          <p:cNvPr id="38920" name="Rectangle 6"/>
          <p:cNvSpPr>
            <a:spLocks noChangeArrowheads="1"/>
          </p:cNvSpPr>
          <p:nvPr/>
        </p:nvSpPr>
        <p:spPr bwMode="auto">
          <a:xfrm>
            <a:off x="381000" y="2895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Exponential Transformation:</a:t>
            </a:r>
          </a:p>
        </p:txBody>
      </p:sp>
      <p:graphicFrame>
        <p:nvGraphicFramePr>
          <p:cNvPr id="38921" name="Object 4"/>
          <p:cNvGraphicFramePr>
            <a:graphicFrameLocks noChangeAspect="1"/>
          </p:cNvGraphicFramePr>
          <p:nvPr/>
        </p:nvGraphicFramePr>
        <p:xfrm>
          <a:off x="2133600" y="3505200"/>
          <a:ext cx="3389313" cy="550863"/>
        </p:xfrm>
        <a:graphic>
          <a:graphicData uri="http://schemas.openxmlformats.org/presentationml/2006/ole">
            <mc:AlternateContent xmlns:mc="http://schemas.openxmlformats.org/markup-compatibility/2006">
              <mc:Choice xmlns:v="urn:schemas-microsoft-com:vml" Requires="v">
                <p:oleObj spid="_x0000_s39358" name="Equation" r:id="rId8" imgW="2438400" imgH="393700" progId="Equation.DSMT4">
                  <p:embed/>
                </p:oleObj>
              </mc:Choice>
              <mc:Fallback>
                <p:oleObj name="Equation" r:id="rId8" imgW="2438400" imgH="3937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505200"/>
                        <a:ext cx="338931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8922" name="Rectangle 6"/>
          <p:cNvSpPr>
            <a:spLocks noChangeArrowheads="1"/>
          </p:cNvSpPr>
          <p:nvPr/>
        </p:nvSpPr>
        <p:spPr bwMode="auto">
          <a:xfrm>
            <a:off x="381000" y="4724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Stiffness after Exponential Transformation</a:t>
            </a:r>
          </a:p>
        </p:txBody>
      </p:sp>
      <p:graphicFrame>
        <p:nvGraphicFramePr>
          <p:cNvPr id="38923" name="Object 10"/>
          <p:cNvGraphicFramePr>
            <a:graphicFrameLocks noChangeAspect="1"/>
          </p:cNvGraphicFramePr>
          <p:nvPr/>
        </p:nvGraphicFramePr>
        <p:xfrm>
          <a:off x="5080000" y="2949575"/>
          <a:ext cx="1182688" cy="317500"/>
        </p:xfrm>
        <a:graphic>
          <a:graphicData uri="http://schemas.openxmlformats.org/presentationml/2006/ole">
            <mc:AlternateContent xmlns:mc="http://schemas.openxmlformats.org/markup-compatibility/2006">
              <mc:Choice xmlns:v="urn:schemas-microsoft-com:vml" Requires="v">
                <p:oleObj spid="_x0000_s39359" name="Equation" r:id="rId10" imgW="850900" imgH="228600" progId="Equation.DSMT4">
                  <p:embed/>
                </p:oleObj>
              </mc:Choice>
              <mc:Fallback>
                <p:oleObj name="Equation" r:id="rId10" imgW="850900" imgH="228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0000" y="2949575"/>
                        <a:ext cx="11826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8924" name="Rectangle 6"/>
          <p:cNvSpPr>
            <a:spLocks noChangeArrowheads="1"/>
          </p:cNvSpPr>
          <p:nvPr/>
        </p:nvSpPr>
        <p:spPr bwMode="auto">
          <a:xfrm>
            <a:off x="381000" y="1676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Analytic Solution:</a:t>
            </a:r>
          </a:p>
        </p:txBody>
      </p:sp>
      <p:graphicFrame>
        <p:nvGraphicFramePr>
          <p:cNvPr id="38925" name="Object 13"/>
          <p:cNvGraphicFramePr>
            <a:graphicFrameLocks noChangeAspect="1"/>
          </p:cNvGraphicFramePr>
          <p:nvPr/>
        </p:nvGraphicFramePr>
        <p:xfrm>
          <a:off x="3616325" y="2362200"/>
          <a:ext cx="193675" cy="249238"/>
        </p:xfrm>
        <a:graphic>
          <a:graphicData uri="http://schemas.openxmlformats.org/presentationml/2006/ole">
            <mc:AlternateContent xmlns:mc="http://schemas.openxmlformats.org/markup-compatibility/2006">
              <mc:Choice xmlns:v="urn:schemas-microsoft-com:vml" Requires="v">
                <p:oleObj spid="_x0000_s39360" name="Equation" r:id="rId12" imgW="139579" imgH="177646" progId="Equation.DSMT4">
                  <p:embed/>
                </p:oleObj>
              </mc:Choice>
              <mc:Fallback>
                <p:oleObj name="Equation" r:id="rId12" imgW="139579" imgH="177646"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6325" y="2362200"/>
                        <a:ext cx="193675"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8926" name="Object 14"/>
          <p:cNvGraphicFramePr>
            <a:graphicFrameLocks noChangeAspect="1"/>
          </p:cNvGraphicFramePr>
          <p:nvPr/>
        </p:nvGraphicFramePr>
        <p:xfrm>
          <a:off x="2876550" y="4114800"/>
          <a:ext cx="1870075" cy="550863"/>
        </p:xfrm>
        <a:graphic>
          <a:graphicData uri="http://schemas.openxmlformats.org/presentationml/2006/ole">
            <mc:AlternateContent xmlns:mc="http://schemas.openxmlformats.org/markup-compatibility/2006">
              <mc:Choice xmlns:v="urn:schemas-microsoft-com:vml" Requires="v">
                <p:oleObj spid="_x0000_s39361" name="Equation" r:id="rId14" imgW="1345616" imgH="393529" progId="Equation.DSMT4">
                  <p:embed/>
                </p:oleObj>
              </mc:Choice>
              <mc:Fallback>
                <p:oleObj name="Equation" r:id="rId14" imgW="1345616" imgH="393529"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6550" y="4114800"/>
                        <a:ext cx="18700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8927" name="Object 15"/>
          <p:cNvGraphicFramePr>
            <a:graphicFrameLocks noChangeAspect="1"/>
          </p:cNvGraphicFramePr>
          <p:nvPr/>
        </p:nvGraphicFramePr>
        <p:xfrm>
          <a:off x="6732588" y="4732338"/>
          <a:ext cx="598487" cy="355600"/>
        </p:xfrm>
        <a:graphic>
          <a:graphicData uri="http://schemas.openxmlformats.org/presentationml/2006/ole">
            <mc:AlternateContent xmlns:mc="http://schemas.openxmlformats.org/markup-compatibility/2006">
              <mc:Choice xmlns:v="urn:schemas-microsoft-com:vml" Requires="v">
                <p:oleObj spid="_x0000_s39362" name="Equation" r:id="rId16" imgW="431613" imgH="253890" progId="Equation.DSMT4">
                  <p:embed/>
                </p:oleObj>
              </mc:Choice>
              <mc:Fallback>
                <p:oleObj name="Equation" r:id="rId16" imgW="431613" imgH="25389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4732338"/>
                        <a:ext cx="5984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8928" name="Rectangle 6"/>
          <p:cNvSpPr>
            <a:spLocks noChangeArrowheads="1"/>
          </p:cNvSpPr>
          <p:nvPr/>
        </p:nvSpPr>
        <p:spPr bwMode="auto">
          <a:xfrm>
            <a:off x="381000" y="53340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dirty="0">
                <a:latin typeface="Arial" panose="020B0604020202020204" pitchFamily="34" charset="0"/>
              </a:rPr>
              <a:t>If estimated alpha is close to negative of lambda, then the stiffness is “softened”.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188F4C-B79F-46A0-87C0-167498BC3546}" type="slidenum">
              <a:rPr lang="en-US" altLang="en-US" sz="1400" smtClean="0"/>
              <a:pPr>
                <a:spcBef>
                  <a:spcPct val="0"/>
                </a:spcBef>
                <a:buFontTx/>
                <a:buNone/>
              </a:pPr>
              <a:t>13</a:t>
            </a:fld>
            <a:endParaRPr lang="en-US" altLang="en-US" sz="1400"/>
          </a:p>
        </p:txBody>
      </p:sp>
      <p:sp>
        <p:nvSpPr>
          <p:cNvPr id="40963" name="Rectangle 2"/>
          <p:cNvSpPr>
            <a:spLocks noGrp="1" noChangeArrowheads="1"/>
          </p:cNvSpPr>
          <p:nvPr>
            <p:ph type="title"/>
          </p:nvPr>
        </p:nvSpPr>
        <p:spPr>
          <a:xfrm>
            <a:off x="381000" y="152400"/>
            <a:ext cx="8763000" cy="504825"/>
          </a:xfrm>
        </p:spPr>
        <p:txBody>
          <a:bodyPr/>
          <a:lstStyle/>
          <a:p>
            <a:r>
              <a:rPr lang="en-US" altLang="en-US" sz="3200">
                <a:solidFill>
                  <a:schemeClr val="tx1"/>
                </a:solidFill>
                <a:latin typeface="Arial" panose="020B0604020202020204" pitchFamily="34" charset="0"/>
              </a:rPr>
              <a:t>Exponential Transformation for PKE</a:t>
            </a:r>
            <a:endParaRPr lang="en-US" altLang="en-US" sz="3200">
              <a:solidFill>
                <a:schemeClr val="tx1"/>
              </a:solidFill>
            </a:endParaRPr>
          </a:p>
        </p:txBody>
      </p:sp>
      <p:sp>
        <p:nvSpPr>
          <p:cNvPr id="40964" name="Rectangle 6"/>
          <p:cNvSpPr>
            <a:spLocks noChangeArrowheads="1"/>
          </p:cNvSpPr>
          <p:nvPr/>
        </p:nvSpPr>
        <p:spPr bwMode="auto">
          <a:xfrm>
            <a:off x="152400" y="1066800"/>
            <a:ext cx="624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Exact Point Kinetic Equations</a:t>
            </a:r>
          </a:p>
        </p:txBody>
      </p:sp>
      <p:graphicFrame>
        <p:nvGraphicFramePr>
          <p:cNvPr id="40965" name="Object 6"/>
          <p:cNvGraphicFramePr>
            <a:graphicFrameLocks noChangeAspect="1"/>
          </p:cNvGraphicFramePr>
          <p:nvPr/>
        </p:nvGraphicFramePr>
        <p:xfrm>
          <a:off x="381000" y="1582738"/>
          <a:ext cx="4171950" cy="639762"/>
        </p:xfrm>
        <a:graphic>
          <a:graphicData uri="http://schemas.openxmlformats.org/presentationml/2006/ole">
            <mc:AlternateContent xmlns:mc="http://schemas.openxmlformats.org/markup-compatibility/2006">
              <mc:Choice xmlns:v="urn:schemas-microsoft-com:vml" Requires="v">
                <p:oleObj spid="_x0000_s41408" name="Equation" r:id="rId4" imgW="2997200" imgH="457200" progId="Equation.DSMT4">
                  <p:embed/>
                </p:oleObj>
              </mc:Choice>
              <mc:Fallback>
                <p:oleObj name="Equation" r:id="rId4" imgW="299720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582738"/>
                        <a:ext cx="41719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0966" name="Object 7"/>
          <p:cNvGraphicFramePr>
            <a:graphicFrameLocks noChangeAspect="1"/>
          </p:cNvGraphicFramePr>
          <p:nvPr/>
        </p:nvGraphicFramePr>
        <p:xfrm>
          <a:off x="479425" y="2286000"/>
          <a:ext cx="3330575" cy="544513"/>
        </p:xfrm>
        <a:graphic>
          <a:graphicData uri="http://schemas.openxmlformats.org/presentationml/2006/ole">
            <mc:AlternateContent xmlns:mc="http://schemas.openxmlformats.org/markup-compatibility/2006">
              <mc:Choice xmlns:v="urn:schemas-microsoft-com:vml" Requires="v">
                <p:oleObj spid="_x0000_s41409" name="Equation" r:id="rId6" imgW="2552700" imgH="419100" progId="Equation.DSMT4">
                  <p:embed/>
                </p:oleObj>
              </mc:Choice>
              <mc:Fallback>
                <p:oleObj name="Equation" r:id="rId6" imgW="2552700" imgH="4191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425" y="2286000"/>
                        <a:ext cx="3330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6"/>
          <p:cNvSpPr>
            <a:spLocks noChangeArrowheads="1"/>
          </p:cNvSpPr>
          <p:nvPr/>
        </p:nvSpPr>
        <p:spPr bwMode="auto">
          <a:xfrm>
            <a:off x="152400" y="29718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Initial Condition</a:t>
            </a:r>
          </a:p>
        </p:txBody>
      </p:sp>
      <p:graphicFrame>
        <p:nvGraphicFramePr>
          <p:cNvPr id="40968" name="Object 10"/>
          <p:cNvGraphicFramePr>
            <a:graphicFrameLocks noChangeAspect="1"/>
          </p:cNvGraphicFramePr>
          <p:nvPr/>
        </p:nvGraphicFramePr>
        <p:xfrm>
          <a:off x="2895600" y="2819400"/>
          <a:ext cx="2403475" cy="593725"/>
        </p:xfrm>
        <a:graphic>
          <a:graphicData uri="http://schemas.openxmlformats.org/presentationml/2006/ole">
            <mc:AlternateContent xmlns:mc="http://schemas.openxmlformats.org/markup-compatibility/2006">
              <mc:Choice xmlns:v="urn:schemas-microsoft-com:vml" Requires="v">
                <p:oleObj spid="_x0000_s41410" name="Equation" r:id="rId8" imgW="1841500" imgH="457200" progId="Equation.DSMT4">
                  <p:embed/>
                </p:oleObj>
              </mc:Choice>
              <mc:Fallback>
                <p:oleObj name="Equation" r:id="rId8" imgW="1841500" imgH="4572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2819400"/>
                        <a:ext cx="24034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6"/>
          <p:cNvSpPr>
            <a:spLocks noChangeArrowheads="1"/>
          </p:cNvSpPr>
          <p:nvPr/>
        </p:nvSpPr>
        <p:spPr bwMode="auto">
          <a:xfrm>
            <a:off x="152400" y="3657600"/>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Exponential Transformation</a:t>
            </a:r>
          </a:p>
        </p:txBody>
      </p:sp>
      <p:graphicFrame>
        <p:nvGraphicFramePr>
          <p:cNvPr id="40970" name="Object 13"/>
          <p:cNvGraphicFramePr>
            <a:graphicFrameLocks noChangeAspect="1"/>
          </p:cNvGraphicFramePr>
          <p:nvPr/>
        </p:nvGraphicFramePr>
        <p:xfrm>
          <a:off x="609600" y="5105400"/>
          <a:ext cx="5092700" cy="674688"/>
        </p:xfrm>
        <a:graphic>
          <a:graphicData uri="http://schemas.openxmlformats.org/presentationml/2006/ole">
            <mc:AlternateContent xmlns:mc="http://schemas.openxmlformats.org/markup-compatibility/2006">
              <mc:Choice xmlns:v="urn:schemas-microsoft-com:vml" Requires="v">
                <p:oleObj spid="_x0000_s41411" name="Equation" r:id="rId10" imgW="3657600" imgH="482600" progId="Equation.DSMT4">
                  <p:embed/>
                </p:oleObj>
              </mc:Choice>
              <mc:Fallback>
                <p:oleObj name="Equation" r:id="rId10" imgW="3657600" imgH="4826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5105400"/>
                        <a:ext cx="50927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0971" name="Object 14"/>
          <p:cNvGraphicFramePr>
            <a:graphicFrameLocks noChangeAspect="1"/>
          </p:cNvGraphicFramePr>
          <p:nvPr/>
        </p:nvGraphicFramePr>
        <p:xfrm>
          <a:off x="520700" y="4191000"/>
          <a:ext cx="4203700" cy="355600"/>
        </p:xfrm>
        <a:graphic>
          <a:graphicData uri="http://schemas.openxmlformats.org/presentationml/2006/ole">
            <mc:AlternateContent xmlns:mc="http://schemas.openxmlformats.org/markup-compatibility/2006">
              <mc:Choice xmlns:v="urn:schemas-microsoft-com:vml" Requires="v">
                <p:oleObj spid="_x0000_s41412" name="Equation" r:id="rId12" imgW="3022600" imgH="254000" progId="Equation.DSMT4">
                  <p:embed/>
                </p:oleObj>
              </mc:Choice>
              <mc:Fallback>
                <p:oleObj name="Equation" r:id="rId12" imgW="3022600" imgH="2540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700" y="4191000"/>
                        <a:ext cx="4203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0972" name="Object 11"/>
          <p:cNvGraphicFramePr>
            <a:graphicFrameLocks noChangeAspect="1"/>
          </p:cNvGraphicFramePr>
          <p:nvPr/>
        </p:nvGraphicFramePr>
        <p:xfrm>
          <a:off x="646113" y="4648200"/>
          <a:ext cx="954087" cy="319088"/>
        </p:xfrm>
        <a:graphic>
          <a:graphicData uri="http://schemas.openxmlformats.org/presentationml/2006/ole">
            <mc:AlternateContent xmlns:mc="http://schemas.openxmlformats.org/markup-compatibility/2006">
              <mc:Choice xmlns:v="urn:schemas-microsoft-com:vml" Requires="v">
                <p:oleObj spid="_x0000_s41413" name="Equation" r:id="rId14" imgW="685800" imgH="228600" progId="Equation.DSMT4">
                  <p:embed/>
                </p:oleObj>
              </mc:Choice>
              <mc:Fallback>
                <p:oleObj name="Equation" r:id="rId14" imgW="685800" imgH="2286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6113" y="4648200"/>
                        <a:ext cx="95408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0973" name="Object 18"/>
          <p:cNvGraphicFramePr>
            <a:graphicFrameLocks noChangeAspect="1"/>
          </p:cNvGraphicFramePr>
          <p:nvPr/>
        </p:nvGraphicFramePr>
        <p:xfrm>
          <a:off x="609600" y="5867400"/>
          <a:ext cx="5630863" cy="560388"/>
        </p:xfrm>
        <a:graphic>
          <a:graphicData uri="http://schemas.openxmlformats.org/presentationml/2006/ole">
            <mc:AlternateContent xmlns:mc="http://schemas.openxmlformats.org/markup-compatibility/2006">
              <mc:Choice xmlns:v="urn:schemas-microsoft-com:vml" Requires="v">
                <p:oleObj spid="_x0000_s41414" name="Equation" r:id="rId16" imgW="4318000" imgH="431800" progId="Equation.DSMT4">
                  <p:embed/>
                </p:oleObj>
              </mc:Choice>
              <mc:Fallback>
                <p:oleObj name="Equation" r:id="rId16" imgW="4318000" imgH="431800"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5867400"/>
                        <a:ext cx="5630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843510358"/>
              </p:ext>
            </p:extLst>
          </p:nvPr>
        </p:nvGraphicFramePr>
        <p:xfrm>
          <a:off x="5093494" y="4103710"/>
          <a:ext cx="2614612" cy="639763"/>
        </p:xfrm>
        <a:graphic>
          <a:graphicData uri="http://schemas.openxmlformats.org/presentationml/2006/ole">
            <mc:AlternateContent xmlns:mc="http://schemas.openxmlformats.org/markup-compatibility/2006">
              <mc:Choice xmlns:v="urn:schemas-microsoft-com:vml" Requires="v">
                <p:oleObj spid="_x0000_s41415" name="Equation" r:id="rId18" imgW="1879600" imgH="457200" progId="Equation.DSMT4">
                  <p:embed/>
                </p:oleObj>
              </mc:Choice>
              <mc:Fallback>
                <p:oleObj name="Equation" r:id="rId18" imgW="1879600" imgH="457200" progId="Equation.DSMT4">
                  <p:embed/>
                  <p:pic>
                    <p:nvPicPr>
                      <p:cNvPr id="57351"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3494" y="4103710"/>
                        <a:ext cx="26146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409C17-0B3D-4679-B6B5-F7F2F13C38FF}" type="slidenum">
              <a:rPr lang="en-US" altLang="en-US" sz="1400" smtClean="0"/>
              <a:pPr>
                <a:spcBef>
                  <a:spcPct val="0"/>
                </a:spcBef>
                <a:buFontTx/>
                <a:buNone/>
              </a:pPr>
              <a:t>14</a:t>
            </a:fld>
            <a:endParaRPr lang="en-US" altLang="en-US" sz="1400"/>
          </a:p>
        </p:txBody>
      </p:sp>
      <p:sp>
        <p:nvSpPr>
          <p:cNvPr id="30723" name="Rectangle 2"/>
          <p:cNvSpPr>
            <a:spLocks noGrp="1" noChangeArrowheads="1"/>
          </p:cNvSpPr>
          <p:nvPr>
            <p:ph type="title"/>
          </p:nvPr>
        </p:nvSpPr>
        <p:spPr>
          <a:xfrm>
            <a:off x="228600" y="152400"/>
            <a:ext cx="8686800" cy="504825"/>
          </a:xfrm>
        </p:spPr>
        <p:txBody>
          <a:bodyPr/>
          <a:lstStyle/>
          <a:p>
            <a:r>
              <a:rPr lang="en-US" altLang="en-US" sz="3200" b="1" dirty="0">
                <a:solidFill>
                  <a:schemeClr val="tx1"/>
                </a:solidFill>
              </a:rPr>
              <a:t>Analytic Integration of Precursors</a:t>
            </a:r>
          </a:p>
        </p:txBody>
      </p:sp>
      <p:sp>
        <p:nvSpPr>
          <p:cNvPr id="30724" name="Rectangle 6"/>
          <p:cNvSpPr>
            <a:spLocks noChangeArrowheads="1"/>
          </p:cNvSpPr>
          <p:nvPr/>
        </p:nvSpPr>
        <p:spPr bwMode="auto">
          <a:xfrm>
            <a:off x="662690" y="1219200"/>
            <a:ext cx="7200900" cy="197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1800" b="1" dirty="0">
                <a:solidFill>
                  <a:schemeClr val="accent3">
                    <a:lumMod val="65000"/>
                  </a:schemeClr>
                </a:solidFill>
                <a:latin typeface="Arial" panose="020B0604020202020204" pitchFamily="34" charset="0"/>
              </a:rPr>
              <a:t>Theta method </a:t>
            </a:r>
            <a:r>
              <a:rPr lang="en-US" altLang="en-US" sz="1800" dirty="0">
                <a:solidFill>
                  <a:schemeClr val="accent3">
                    <a:lumMod val="65000"/>
                  </a:schemeClr>
                </a:solidFill>
                <a:latin typeface="Arial" panose="020B0604020202020204" pitchFamily="34" charset="0"/>
              </a:rPr>
              <a:t>is used for flux level equation. Explicit, implicit and Crank-Nicolson methods can be realized with 0, 1 and ½ as theta values.</a:t>
            </a:r>
          </a:p>
          <a:p>
            <a:pPr eaLnBrk="1" hangingPunct="1">
              <a:lnSpc>
                <a:spcPct val="90000"/>
              </a:lnSpc>
              <a:spcBef>
                <a:spcPts val="1800"/>
              </a:spcBef>
            </a:pPr>
            <a:r>
              <a:rPr lang="en-US" altLang="en-US" sz="1800" b="1" dirty="0">
                <a:solidFill>
                  <a:schemeClr val="accent3">
                    <a:lumMod val="65000"/>
                  </a:schemeClr>
                </a:solidFill>
                <a:latin typeface="Arial" panose="020B0604020202020204" pitchFamily="34" charset="0"/>
              </a:rPr>
              <a:t>Exponential transformation </a:t>
            </a:r>
            <a:r>
              <a:rPr lang="en-US" altLang="en-US" sz="1800" dirty="0">
                <a:solidFill>
                  <a:schemeClr val="accent3">
                    <a:lumMod val="65000"/>
                  </a:schemeClr>
                </a:solidFill>
                <a:latin typeface="Arial" panose="020B0604020202020204" pitchFamily="34" charset="0"/>
              </a:rPr>
              <a:t>is used to reduce the stiffness of point kinetic equations.</a:t>
            </a:r>
          </a:p>
          <a:p>
            <a:pPr eaLnBrk="1" hangingPunct="1">
              <a:lnSpc>
                <a:spcPct val="90000"/>
              </a:lnSpc>
              <a:spcBef>
                <a:spcPts val="1800"/>
              </a:spcBef>
            </a:pPr>
            <a:r>
              <a:rPr lang="en-US" altLang="en-US" sz="1800" dirty="0">
                <a:latin typeface="Arial" panose="020B0604020202020204" pitchFamily="34" charset="0"/>
              </a:rPr>
              <a:t>The </a:t>
            </a:r>
            <a:r>
              <a:rPr lang="en-US" altLang="en-US" sz="1800" b="1" dirty="0">
                <a:latin typeface="Arial" panose="020B0604020202020204" pitchFamily="34" charset="0"/>
              </a:rPr>
              <a:t>precursors will be analytically </a:t>
            </a:r>
            <a:r>
              <a:rPr lang="en-US" altLang="en-US" sz="1800" dirty="0">
                <a:latin typeface="Arial" panose="020B0604020202020204" pitchFamily="34" charset="0"/>
              </a:rPr>
              <a:t>integrated over time step with linear approximation of flux level during the time step.</a:t>
            </a:r>
          </a:p>
        </p:txBody>
      </p:sp>
      <p:graphicFrame>
        <p:nvGraphicFramePr>
          <p:cNvPr id="5" name="Object 6"/>
          <p:cNvGraphicFramePr>
            <a:graphicFrameLocks noChangeAspect="1"/>
          </p:cNvGraphicFramePr>
          <p:nvPr>
            <p:extLst>
              <p:ext uri="{D42A27DB-BD31-4B8C-83A1-F6EECF244321}">
                <p14:modId xmlns:p14="http://schemas.microsoft.com/office/powerpoint/2010/main" val="3191599073"/>
              </p:ext>
            </p:extLst>
          </p:nvPr>
        </p:nvGraphicFramePr>
        <p:xfrm>
          <a:off x="2295525" y="4343400"/>
          <a:ext cx="3905250" cy="639762"/>
        </p:xfrm>
        <a:graphic>
          <a:graphicData uri="http://schemas.openxmlformats.org/presentationml/2006/ole">
            <mc:AlternateContent xmlns:mc="http://schemas.openxmlformats.org/markup-compatibility/2006">
              <mc:Choice xmlns:v="urn:schemas-microsoft-com:vml" Requires="v">
                <p:oleObj spid="_x0000_s83980" name="Equation" r:id="rId4" imgW="2806700" imgH="457200" progId="Equation.DSMT4">
                  <p:embed/>
                </p:oleObj>
              </mc:Choice>
              <mc:Fallback>
                <p:oleObj name="Equation" r:id="rId4" imgW="2806700" imgH="457200" progId="Equation.DSMT4">
                  <p:embed/>
                  <p:pic>
                    <p:nvPicPr>
                      <p:cNvPr id="2253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525" y="4343400"/>
                        <a:ext cx="3905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496851458"/>
              </p:ext>
            </p:extLst>
          </p:nvPr>
        </p:nvGraphicFramePr>
        <p:xfrm>
          <a:off x="2416670" y="5257800"/>
          <a:ext cx="3811587" cy="544513"/>
        </p:xfrm>
        <a:graphic>
          <a:graphicData uri="http://schemas.openxmlformats.org/presentationml/2006/ole">
            <mc:AlternateContent xmlns:mc="http://schemas.openxmlformats.org/markup-compatibility/2006">
              <mc:Choice xmlns:v="urn:schemas-microsoft-com:vml" Requires="v">
                <p:oleObj spid="_x0000_s83981" name="Equation" r:id="rId6" imgW="2921000" imgH="419100" progId="Equation.DSMT4">
                  <p:embed/>
                </p:oleObj>
              </mc:Choice>
              <mc:Fallback>
                <p:oleObj name="Equation" r:id="rId6" imgW="2921000" imgH="419100" progId="Equation.DSMT4">
                  <p:embed/>
                  <p:pic>
                    <p:nvPicPr>
                      <p:cNvPr id="2253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6670" y="5257800"/>
                        <a:ext cx="38115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685175" y="3781269"/>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dirty="0">
                <a:latin typeface="Arial" panose="020B0604020202020204" pitchFamily="34" charset="0"/>
              </a:rPr>
              <a:t>Exact Point Kinetics</a:t>
            </a:r>
          </a:p>
        </p:txBody>
      </p:sp>
    </p:spTree>
    <p:extLst>
      <p:ext uri="{BB962C8B-B14F-4D97-AF65-F5344CB8AC3E}">
        <p14:creationId xmlns:p14="http://schemas.microsoft.com/office/powerpoint/2010/main" val="415598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A00EA7-4F5F-45B0-8FB6-1766EB3697B0}" type="slidenum">
              <a:rPr lang="en-US" altLang="en-US" sz="1400" smtClean="0"/>
              <a:pPr>
                <a:spcBef>
                  <a:spcPct val="0"/>
                </a:spcBef>
                <a:buFontTx/>
                <a:buNone/>
              </a:pPr>
              <a:t>15</a:t>
            </a:fld>
            <a:endParaRPr lang="en-US" altLang="en-US" sz="1400"/>
          </a:p>
        </p:txBody>
      </p:sp>
      <p:sp>
        <p:nvSpPr>
          <p:cNvPr id="51203" name="Rectangle 2"/>
          <p:cNvSpPr>
            <a:spLocks noGrp="1" noChangeArrowheads="1"/>
          </p:cNvSpPr>
          <p:nvPr>
            <p:ph type="title"/>
          </p:nvPr>
        </p:nvSpPr>
        <p:spPr>
          <a:xfrm>
            <a:off x="152400" y="152400"/>
            <a:ext cx="8991600" cy="504825"/>
          </a:xfrm>
        </p:spPr>
        <p:txBody>
          <a:bodyPr/>
          <a:lstStyle/>
          <a:p>
            <a:r>
              <a:rPr lang="en-US" altLang="en-US" sz="2800" dirty="0">
                <a:solidFill>
                  <a:schemeClr val="tx1"/>
                </a:solidFill>
              </a:rPr>
              <a:t>Analytic Integration of Transformed Linear Precursor</a:t>
            </a:r>
          </a:p>
        </p:txBody>
      </p:sp>
      <mc:AlternateContent xmlns:mc="http://schemas.openxmlformats.org/markup-compatibility/2006" xmlns:a14="http://schemas.microsoft.com/office/drawing/2010/main">
        <mc:Choice Requires="a14">
          <p:sp>
            <p:nvSpPr>
              <p:cNvPr id="51204" name="Rectangle 6"/>
              <p:cNvSpPr>
                <a:spLocks noChangeArrowheads="1"/>
              </p:cNvSpPr>
              <p:nvPr/>
            </p:nvSpPr>
            <p:spPr bwMode="auto">
              <a:xfrm>
                <a:off x="126167" y="1669445"/>
                <a:ext cx="8991600" cy="533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000" dirty="0">
                    <a:latin typeface="Arial" panose="020B0604020202020204" pitchFamily="34" charset="0"/>
                  </a:rPr>
                  <a:t>Assume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Λ</m:t>
                            </m:r>
                          </m:e>
                          <m:sub>
                            <m:r>
                              <a:rPr lang="en-US" sz="2000" i="1">
                                <a:latin typeface="Cambria Math" panose="02040503050406030204" pitchFamily="18" charset="0"/>
                                <a:ea typeface="Cambria Math" panose="02040503050406030204" pitchFamily="18" charset="0"/>
                              </a:rPr>
                              <m:t>0</m:t>
                            </m:r>
                          </m:sub>
                        </m:sSub>
                      </m:num>
                      <m:den>
                        <m:r>
                          <m:rPr>
                            <m:sty m:val="p"/>
                          </m:rPr>
                          <a:rPr lang="el-GR" sz="2000">
                            <a:latin typeface="Cambria Math" panose="02040503050406030204" pitchFamily="18" charset="0"/>
                            <a:ea typeface="Cambria Math" panose="02040503050406030204" pitchFamily="18" charset="0"/>
                          </a:rPr>
                          <m:t>Λ</m:t>
                        </m:r>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den>
                    </m:f>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𝑘</m:t>
                        </m:r>
                      </m:sub>
                      <m:sup>
                        <m:r>
                          <a:rPr lang="en-US" sz="2000" i="1">
                            <a:latin typeface="Cambria Math" panose="02040503050406030204" pitchFamily="18" charset="0"/>
                          </a:rPr>
                          <m:t>𝑒𝑓𝑓</m:t>
                        </m:r>
                      </m:sup>
                    </m:sSubSup>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r>
                      <a:rPr lang="en-US" sz="2000" i="1">
                        <a:latin typeface="Cambria Math" panose="02040503050406030204" pitchFamily="18" charset="0"/>
                        <a:ea typeface="Cambria Math" panose="02040503050406030204" pitchFamily="18" charset="0"/>
                      </a:rPr>
                      <m:t>𝑝</m:t>
                    </m:r>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p>
                    <m:r>
                      <a:rPr lang="en-US" sz="2000" i="1">
                        <a:latin typeface="Cambria Math" panose="02040503050406030204" pitchFamily="18" charset="0"/>
                      </a:rPr>
                      <m:t> </m:t>
                    </m:r>
                  </m:oMath>
                </a14:m>
                <a:r>
                  <a:rPr lang="en-US" altLang="en-US" sz="2000" dirty="0">
                    <a:latin typeface="Arial" panose="020B0604020202020204" pitchFamily="34" charset="0"/>
                  </a:rPr>
                  <a:t> to be linear during step </a:t>
                </a:r>
              </a:p>
            </p:txBody>
          </p:sp>
        </mc:Choice>
        <mc:Fallback xmlns="">
          <p:sp>
            <p:nvSpPr>
              <p:cNvPr id="51204" name="Rectangle 6"/>
              <p:cNvSpPr>
                <a:spLocks noRot="1" noChangeAspect="1" noMove="1" noResize="1" noEditPoints="1" noAdjustHandles="1" noChangeArrowheads="1" noChangeShapeType="1" noTextEdit="1"/>
              </p:cNvSpPr>
              <p:nvPr/>
            </p:nvSpPr>
            <p:spPr bwMode="auto">
              <a:xfrm>
                <a:off x="126167" y="1669445"/>
                <a:ext cx="8991600" cy="533400"/>
              </a:xfrm>
              <a:prstGeom prst="rect">
                <a:avLst/>
              </a:prstGeom>
              <a:blipFill>
                <a:blip r:embed="rId4"/>
                <a:stretch>
                  <a:fillRect l="-610" t="-1149" b="-11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1206" name="Rectangle 6"/>
          <p:cNvSpPr>
            <a:spLocks noChangeArrowheads="1"/>
          </p:cNvSpPr>
          <p:nvPr/>
        </p:nvSpPr>
        <p:spPr bwMode="auto">
          <a:xfrm>
            <a:off x="0" y="3835608"/>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Integrate eq. (6) over step</a:t>
            </a:r>
          </a:p>
        </p:txBody>
      </p:sp>
      <mc:AlternateContent xmlns:mc="http://schemas.openxmlformats.org/markup-compatibility/2006" xmlns:a14="http://schemas.microsoft.com/office/drawing/2010/main">
        <mc:Choice Requires="a14">
          <p:sp>
            <p:nvSpPr>
              <p:cNvPr id="14" name="TextBox 13"/>
              <p:cNvSpPr txBox="1"/>
              <p:nvPr/>
            </p:nvSpPr>
            <p:spPr>
              <a:xfrm>
                <a:off x="76200" y="4497464"/>
                <a:ext cx="7658100" cy="3474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a:ea typeface="Cambria Math"/>
                            </a:rPr>
                            <m:t>𝜁</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𝑛</m:t>
                          </m:r>
                        </m:sup>
                      </m:sSub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up>
                      </m:sSup>
                      <m:sSubSup>
                        <m:sSubSupPr>
                          <m:ctrlPr>
                            <a:rPr lang="en-US" sz="2000" i="1">
                              <a:latin typeface="Cambria Math" panose="02040503050406030204" pitchFamily="18" charset="0"/>
                            </a:rPr>
                          </m:ctrlPr>
                        </m:sSubSupPr>
                        <m:e>
                          <m:r>
                            <a:rPr lang="en-US" sz="2000" i="1">
                              <a:latin typeface="Cambria Math"/>
                              <a:ea typeface="Cambria Math"/>
                            </a:rPr>
                            <m:t>𝜁</m:t>
                          </m:r>
                        </m:e>
                        <m:sub>
                          <m:r>
                            <a:rPr lang="en-US" sz="2000" i="1">
                              <a:latin typeface="Cambria Math" panose="02040503050406030204" pitchFamily="18" charset="0"/>
                            </a:rPr>
                            <m:t>𝑘</m:t>
                          </m:r>
                        </m:sub>
                        <m:sup>
                          <m:r>
                            <a:rPr lang="en-US" sz="2000" i="1">
                              <a:latin typeface="Cambria Math" panose="02040503050406030204" pitchFamily="18" charset="0"/>
                            </a:rPr>
                            <m:t>𝑛</m:t>
                          </m:r>
                          <m:r>
                            <a:rPr lang="en-US" sz="2000" i="1">
                              <a:latin typeface="Cambria Math" panose="02040503050406030204" pitchFamily="18" charset="0"/>
                            </a:rPr>
                            <m:t>−1</m:t>
                          </m:r>
                        </m:sup>
                      </m:sSub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up>
                      </m:sSup>
                      <m:r>
                        <m:rPr>
                          <m:sty m:val="p"/>
                        </m:rPr>
                        <a:rPr lang="el-GR" sz="2000" i="1">
                          <a:latin typeface="Cambria Math" panose="02040503050406030204" pitchFamily="18" charset="0"/>
                          <a:ea typeface="Cambria Math" panose="02040503050406030204" pitchFamily="18" charset="0"/>
                        </a:rPr>
                        <m:t>Δ</m:t>
                      </m:r>
                      <m:sSub>
                        <m:sSubPr>
                          <m:ctrlPr>
                            <a:rPr lang="el-GR"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𝑛</m:t>
                              </m:r>
                            </m:sup>
                          </m:sSup>
                          <m:sSub>
                            <m:sSubPr>
                              <m:ctrlPr>
                                <a:rPr lang="el-GR"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𝑘</m:t>
                                  </m:r>
                                </m:sub>
                                <m:sup>
                                  <m:r>
                                    <a:rPr lang="en-US" sz="2000" i="1">
                                      <a:latin typeface="Cambria Math" panose="02040503050406030204" pitchFamily="18" charset="0"/>
                                    </a:rPr>
                                    <m:t>𝑛</m:t>
                                  </m:r>
                                </m:sup>
                              </m:sSubSup>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𝑛</m:t>
                              </m:r>
                              <m:r>
                                <a:rPr lang="en-US" sz="2000" i="1">
                                  <a:latin typeface="Cambria Math"/>
                                </a:rPr>
                                <m:t>−1</m:t>
                              </m:r>
                            </m:sup>
                          </m:sSup>
                          <m:d>
                            <m:dPr>
                              <m:begChr m:val="["/>
                              <m:endChr m:val="]"/>
                              <m:ctrlPr>
                                <a:rPr lang="el-GR" sz="2000" i="1">
                                  <a:latin typeface="Cambria Math" panose="02040503050406030204" pitchFamily="18" charset="0"/>
                                  <a:ea typeface="Cambria Math" panose="02040503050406030204" pitchFamily="18" charset="0"/>
                                </a:rPr>
                              </m:ctrlPr>
                            </m:dPr>
                            <m:e>
                              <m:sSub>
                                <m:sSubPr>
                                  <m:ctrlPr>
                                    <a:rPr lang="el-GR"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ea typeface="Cambria Math" panose="02040503050406030204" pitchFamily="18" charset="0"/>
                                    </a:rPr>
                                    <m:t>0</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𝑘</m:t>
                                      </m:r>
                                    </m:sub>
                                    <m:sup>
                                      <m:r>
                                        <a:rPr lang="en-US" sz="2000" i="1">
                                          <a:latin typeface="Cambria Math" panose="02040503050406030204" pitchFamily="18" charset="0"/>
                                        </a:rPr>
                                        <m:t>𝑛</m:t>
                                      </m:r>
                                    </m:sup>
                                  </m:sSubSup>
                                </m:e>
                              </m:d>
                              <m:r>
                                <a:rPr lang="en-US" sz="2000" i="1">
                                  <a:latin typeface="Cambria Math"/>
                                </a:rPr>
                                <m:t>−</m:t>
                              </m:r>
                              <m:sSub>
                                <m:sSubPr>
                                  <m:ctrlPr>
                                    <a:rPr lang="el-GR"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𝑘</m:t>
                                      </m:r>
                                    </m:sub>
                                    <m:sup>
                                      <m:r>
                                        <a:rPr lang="en-US" sz="2000" i="1">
                                          <a:latin typeface="Cambria Math" panose="02040503050406030204" pitchFamily="18" charset="0"/>
                                        </a:rPr>
                                        <m:t>𝑛</m:t>
                                      </m:r>
                                    </m:sup>
                                  </m:sSubSup>
                                </m:e>
                              </m:d>
                            </m:e>
                          </m:d>
                        </m:e>
                      </m:d>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6200" y="4497464"/>
                <a:ext cx="7658100" cy="347403"/>
              </a:xfrm>
              <a:prstGeom prst="rect">
                <a:avLst/>
              </a:prstGeom>
              <a:blipFill>
                <a:blip r:embed="rId5"/>
                <a:stretch>
                  <a:fillRect t="-19298" b="-24561"/>
                </a:stretch>
              </a:blipFill>
            </p:spPr>
            <p:txBody>
              <a:bodyPr/>
              <a:lstStyle/>
              <a:p>
                <a:r>
                  <a:rPr lang="en-US">
                    <a:noFill/>
                  </a:rPr>
                  <a:t> </a:t>
                </a:r>
              </a:p>
            </p:txBody>
          </p:sp>
        </mc:Fallback>
      </mc:AlternateContent>
      <p:graphicFrame>
        <p:nvGraphicFramePr>
          <p:cNvPr id="8" name="Object 18"/>
          <p:cNvGraphicFramePr>
            <a:graphicFrameLocks noChangeAspect="1"/>
          </p:cNvGraphicFramePr>
          <p:nvPr>
            <p:extLst>
              <p:ext uri="{D42A27DB-BD31-4B8C-83A1-F6EECF244321}">
                <p14:modId xmlns:p14="http://schemas.microsoft.com/office/powerpoint/2010/main" val="2647620681"/>
              </p:ext>
            </p:extLst>
          </p:nvPr>
        </p:nvGraphicFramePr>
        <p:xfrm>
          <a:off x="1452562" y="942642"/>
          <a:ext cx="6396038" cy="636588"/>
        </p:xfrm>
        <a:graphic>
          <a:graphicData uri="http://schemas.openxmlformats.org/presentationml/2006/ole">
            <mc:AlternateContent xmlns:mc="http://schemas.openxmlformats.org/markup-compatibility/2006">
              <mc:Choice xmlns:v="urn:schemas-microsoft-com:vml" Requires="v">
                <p:oleObj spid="_x0000_s51376" name="Equation" r:id="rId6" imgW="4318000" imgH="431800" progId="Equation.DSMT4">
                  <p:embed/>
                </p:oleObj>
              </mc:Choice>
              <mc:Fallback>
                <p:oleObj name="Equation" r:id="rId6" imgW="4318000" imgH="431800" progId="Equation.DSMT4">
                  <p:embed/>
                  <p:pic>
                    <p:nvPicPr>
                      <p:cNvPr id="45072"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562" y="942642"/>
                        <a:ext cx="639603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943131" y="2355148"/>
                <a:ext cx="7158038" cy="6217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𝑡</m:t>
                              </m:r>
                            </m:e>
                          </m:ac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Λ</m:t>
                              </m:r>
                            </m:e>
                            <m:sub>
                              <m:r>
                                <a:rPr lang="en-US" sz="2000" b="0" i="1" smtClean="0">
                                  <a:latin typeface="Cambria Math" panose="02040503050406030204" pitchFamily="18" charset="0"/>
                                  <a:ea typeface="Cambria Math" panose="02040503050406030204" pitchFamily="18" charset="0"/>
                                </a:rPr>
                                <m:t>0</m:t>
                              </m:r>
                            </m:sub>
                          </m:sSub>
                        </m:num>
                        <m:den>
                          <m:r>
                            <m:rPr>
                              <m:sty m:val="p"/>
                            </m:rPr>
                            <a:rPr lang="el-GR" sz="2000" i="0">
                              <a:latin typeface="Cambria Math" panose="02040503050406030204" pitchFamily="18" charset="0"/>
                              <a:ea typeface="Cambria Math" panose="02040503050406030204" pitchFamily="18" charset="0"/>
                            </a:rPr>
                            <m:t>Λ</m:t>
                          </m:r>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den>
                      </m:f>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𝑒𝑓𝑓</m:t>
                          </m:r>
                        </m:sup>
                      </m:sSubSup>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r>
                        <a:rPr lang="en-US" sz="2000" b="0" i="1" smtClean="0">
                          <a:latin typeface="Cambria Math" panose="02040503050406030204" pitchFamily="18" charset="0"/>
                          <a:ea typeface="Cambria Math" panose="02040503050406030204" pitchFamily="18" charset="0"/>
                        </a:rPr>
                        <m:t>𝑝</m:t>
                      </m:r>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sSup>
                        <m:sSupPr>
                          <m:ctrlPr>
                            <a:rPr lang="en-US" sz="2000" i="1" smtClean="0">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sup>
                      </m:sSup>
                      <m:r>
                        <a:rPr lang="en-US" sz="200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rPr>
                            <m:t>𝐺</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𝑤</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943131" y="2355148"/>
                <a:ext cx="7158038" cy="6217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684713" y="5033194"/>
                <a:ext cx="2328073" cy="488788"/>
              </a:xfrm>
              <a:prstGeom prst="rect">
                <a:avLst/>
              </a:prstGeom>
            </p:spPr>
            <p:txBody>
              <a:bodyPr wrap="none">
                <a:spAutoFit/>
              </a:bodyPr>
              <a:lstStyle/>
              <a:p>
                <a14:m>
                  <m:oMath xmlns:m="http://schemas.openxmlformats.org/officeDocument/2006/math">
                    <m:sSubSup>
                      <m:sSubSupPr>
                        <m:ctrlPr>
                          <a:rPr lang="en-US"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e>
                      <m:sub>
                        <m:r>
                          <a:rPr lang="en-US" i="1">
                            <a:latin typeface="Cambria Math" panose="02040503050406030204" pitchFamily="18" charset="0"/>
                          </a:rPr>
                          <m:t>𝑘</m:t>
                        </m:r>
                      </m:sub>
                      <m:sup>
                        <m:r>
                          <a:rPr lang="en-US" i="1">
                            <a:latin typeface="Cambria Math" panose="02040503050406030204" pitchFamily="18" charset="0"/>
                          </a:rPr>
                          <m:t>𝑛</m:t>
                        </m:r>
                      </m:sup>
                    </m:sSubSup>
                  </m:oMath>
                </a14:m>
                <a:r>
                  <a:rPr lang="en-US" dirty="0"/>
                  <a:t>=</a:t>
                </a:r>
                <a14:m>
                  <m:oMath xmlns:m="http://schemas.openxmlformats.org/officeDocument/2006/math">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e>
                    </m:d>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𝑛</m:t>
                        </m:r>
                      </m:sub>
                    </m:sSub>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684713" y="5033194"/>
                <a:ext cx="2328073" cy="488788"/>
              </a:xfrm>
              <a:prstGeom prst="rect">
                <a:avLst/>
              </a:prstGeom>
              <a:blipFill>
                <a:blip r:embed="rId9"/>
                <a:stretch>
                  <a:fillRect t="-6250" b="-26250"/>
                </a:stretch>
              </a:blipFill>
            </p:spPr>
            <p:txBody>
              <a:bodyPr/>
              <a:lstStyle/>
              <a:p>
                <a:r>
                  <a:rPr lang="en-US">
                    <a:noFill/>
                  </a:rPr>
                  <a:t> </a:t>
                </a:r>
              </a:p>
            </p:txBody>
          </p:sp>
        </mc:Fallback>
      </mc:AlternateContent>
      <p:sp>
        <p:nvSpPr>
          <p:cNvPr id="4" name="Rectangle 3"/>
          <p:cNvSpPr/>
          <p:nvPr/>
        </p:nvSpPr>
        <p:spPr>
          <a:xfrm>
            <a:off x="7848600" y="2297008"/>
            <a:ext cx="756938" cy="492122"/>
          </a:xfrm>
          <a:prstGeom prst="rect">
            <a:avLst/>
          </a:prstGeom>
        </p:spPr>
        <p:txBody>
          <a:bodyPr wrap="none">
            <a:spAutoFit/>
          </a:bodyPr>
          <a:lstStyle/>
          <a:p>
            <a:pPr marL="228600" marR="0">
              <a:lnSpc>
                <a:spcPct val="115000"/>
              </a:lnSpc>
              <a:spcBef>
                <a:spcPts val="0"/>
              </a:spcBef>
              <a:spcAft>
                <a:spcPts val="1000"/>
              </a:spcAft>
            </a:pPr>
            <a:r>
              <a:rPr lang="en-US" dirty="0">
                <a:solidFill>
                  <a:srgbClr val="000000"/>
                </a:solidFill>
                <a:latin typeface="Calibri" panose="020F0502020204030204" pitchFamily="34" charset="0"/>
                <a:ea typeface="SimSun" panose="02010600030101010101" pitchFamily="2" charset="-122"/>
                <a:cs typeface="Times New Roman" panose="02020603050405020304" pitchFamily="18" charset="0"/>
              </a:rPr>
              <a:t>(8)</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Rectangle 4"/>
          <p:cNvSpPr/>
          <p:nvPr/>
        </p:nvSpPr>
        <p:spPr>
          <a:xfrm>
            <a:off x="8014808" y="4467083"/>
            <a:ext cx="526106" cy="461665"/>
          </a:xfrm>
          <a:prstGeom prst="rect">
            <a:avLst/>
          </a:prstGeom>
        </p:spPr>
        <p:txBody>
          <a:bodyPr wrap="none">
            <a:spAutoFit/>
          </a:bodyPr>
          <a:lstStyle/>
          <a:p>
            <a:r>
              <a:rPr lang="en-US" dirty="0">
                <a:solidFill>
                  <a:srgbClr val="000000"/>
                </a:solidFill>
                <a:latin typeface="Calibri" panose="020F0502020204030204" pitchFamily="34" charset="0"/>
                <a:ea typeface="SimSun" panose="02010600030101010101" pitchFamily="2" charset="-122"/>
                <a:cs typeface="Times New Roman" panose="02020603050405020304" pitchFamily="18" charset="0"/>
              </a:rPr>
              <a:t>(9)</a:t>
            </a: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F2A16FE-6B1C-4236-B0B9-706A1170D65B}"/>
                  </a:ext>
                </a:extLst>
              </p:cNvPr>
              <p:cNvSpPr/>
              <p:nvPr/>
            </p:nvSpPr>
            <p:spPr>
              <a:xfrm>
                <a:off x="3428930" y="3150081"/>
                <a:ext cx="1143070" cy="400110"/>
              </a:xfrm>
              <a:prstGeom prst="rect">
                <a:avLst/>
              </a:prstGeom>
            </p:spPr>
            <p:txBody>
              <a:bodyPr wrap="none">
                <a:spAutoFit/>
              </a:bodyPr>
              <a:lstStyle/>
              <a:p>
                <a14:m>
                  <m:oMath xmlns:m="http://schemas.openxmlformats.org/officeDocument/2006/math">
                    <m:r>
                      <a:rPr lang="en-US" sz="2000" b="0" i="1" smtClean="0">
                        <a:latin typeface="Cambria Math" panose="02040503050406030204" pitchFamily="18" charset="0"/>
                      </a:rPr>
                      <m:t>𝑤</m:t>
                    </m:r>
                  </m:oMath>
                </a14:m>
                <a:r>
                  <a:rPr lang="en-US" sz="2000" dirty="0"/>
                  <a:t>=</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𝑛</m:t>
                        </m:r>
                      </m:sub>
                    </m:sSub>
                  </m:oMath>
                </a14:m>
                <a:endParaRPr lang="en-US" sz="2000" dirty="0"/>
              </a:p>
            </p:txBody>
          </p:sp>
        </mc:Choice>
        <mc:Fallback xmlns="">
          <p:sp>
            <p:nvSpPr>
              <p:cNvPr id="13" name="Rectangle 12">
                <a:extLst>
                  <a:ext uri="{FF2B5EF4-FFF2-40B4-BE49-F238E27FC236}">
                    <a16:creationId xmlns:a16="http://schemas.microsoft.com/office/drawing/2014/main" id="{BF2A16FE-6B1C-4236-B0B9-706A1170D65B}"/>
                  </a:ext>
                </a:extLst>
              </p:cNvPr>
              <p:cNvSpPr>
                <a:spLocks noRot="1" noChangeAspect="1" noMove="1" noResize="1" noEditPoints="1" noAdjustHandles="1" noChangeArrowheads="1" noChangeShapeType="1" noTextEdit="1"/>
              </p:cNvSpPr>
              <p:nvPr/>
            </p:nvSpPr>
            <p:spPr>
              <a:xfrm>
                <a:off x="3428930" y="3150081"/>
                <a:ext cx="1143070" cy="400110"/>
              </a:xfrm>
              <a:prstGeom prst="rect">
                <a:avLst/>
              </a:prstGeom>
              <a:blipFill>
                <a:blip r:embed="rId10"/>
                <a:stretch>
                  <a:fillRect t="-9231" b="-27692"/>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B2C2303-E79A-43BE-A3BF-1CC0DEA62CEB}" type="slidenum">
              <a:rPr lang="en-US" altLang="en-US" sz="1400"/>
              <a:pPr algn="r" eaLnBrk="1" hangingPunct="1">
                <a:spcBef>
                  <a:spcPct val="0"/>
                </a:spcBef>
                <a:buFontTx/>
                <a:buNone/>
              </a:pPr>
              <a:t>16</a:t>
            </a:fld>
            <a:endParaRPr lang="en-US" altLang="en-US" sz="1400"/>
          </a:p>
        </p:txBody>
      </p:sp>
      <p:sp>
        <p:nvSpPr>
          <p:cNvPr id="23555" name="Rectangle 2"/>
          <p:cNvSpPr>
            <a:spLocks noGrp="1" noChangeArrowheads="1"/>
          </p:cNvSpPr>
          <p:nvPr>
            <p:ph type="title" idx="4294967295"/>
          </p:nvPr>
        </p:nvSpPr>
        <p:spPr>
          <a:xfrm>
            <a:off x="381000" y="152400"/>
            <a:ext cx="8382000" cy="504825"/>
          </a:xfrm>
        </p:spPr>
        <p:txBody>
          <a:bodyPr/>
          <a:lstStyle/>
          <a:p>
            <a:r>
              <a:rPr lang="en-US" altLang="en-US" sz="3200">
                <a:solidFill>
                  <a:schemeClr val="tx1"/>
                </a:solidFill>
              </a:rPr>
              <a:t>Exponential Integration</a:t>
            </a:r>
          </a:p>
        </p:txBody>
      </p:sp>
      <mc:AlternateContent xmlns:mc="http://schemas.openxmlformats.org/markup-compatibility/2006" xmlns:a14="http://schemas.microsoft.com/office/drawing/2010/main">
        <mc:Choice Requires="a14">
          <p:sp>
            <p:nvSpPr>
              <p:cNvPr id="4" name="Rectangle 3"/>
              <p:cNvSpPr/>
              <p:nvPr/>
            </p:nvSpPr>
            <p:spPr>
              <a:xfrm>
                <a:off x="3488048" y="2804217"/>
                <a:ext cx="4573753" cy="479170"/>
              </a:xfrm>
              <a:prstGeom prst="rect">
                <a:avLst/>
              </a:prstGeom>
            </p:spPr>
            <p:txBody>
              <a:bodyPr wrap="none">
                <a:spAutoFi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𝜅</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a14:m>
                <a:r>
                  <a:rPr lang="en-US" sz="1600" dirty="0"/>
                  <a:t> </a:t>
                </a:r>
                <a14:m>
                  <m:oMath xmlns:m="http://schemas.openxmlformats.org/officeDocument/2006/math">
                    <m:r>
                      <a:rPr lang="en-US" sz="1600">
                        <a:latin typeface="Cambria Math" panose="02040503050406030204" pitchFamily="18" charset="0"/>
                      </a:rPr>
                      <m:t>1−</m:t>
                    </m:r>
                    <m:f>
                      <m:fPr>
                        <m:ctrlPr>
                          <a:rPr lang="en-US" sz="1600" i="1">
                            <a:latin typeface="Cambria Math" panose="02040503050406030204" pitchFamily="18" charset="0"/>
                          </a:rPr>
                        </m:ctrlPr>
                      </m:fPr>
                      <m:num>
                        <m:r>
                          <a:rPr lang="en-US" sz="1600" i="1">
                            <a:latin typeface="Cambria Math" panose="02040503050406030204" pitchFamily="18" charset="0"/>
                          </a:rPr>
                          <m:t>𝑥</m:t>
                        </m:r>
                      </m:num>
                      <m:den>
                        <m:r>
                          <a:rPr lang="en-US" sz="1600">
                            <a:latin typeface="Cambria Math" panose="02040503050406030204" pitchFamily="18" charset="0"/>
                          </a:rPr>
                          <m:t>2</m:t>
                        </m:r>
                      </m:den>
                    </m:f>
                    <m:r>
                      <a:rPr lang="en-US" sz="160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a:latin typeface="Cambria Math" panose="02040503050406030204" pitchFamily="18" charset="0"/>
                              </a:rPr>
                              <m:t>2</m:t>
                            </m:r>
                          </m:sup>
                        </m:sSup>
                      </m:num>
                      <m:den>
                        <m:r>
                          <a:rPr lang="en-US" sz="1600">
                            <a:latin typeface="Cambria Math" panose="02040503050406030204" pitchFamily="18" charset="0"/>
                          </a:rPr>
                          <m:t>6</m:t>
                        </m:r>
                      </m:den>
                    </m:f>
                    <m:r>
                      <a:rPr lang="en-US" sz="160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a:latin typeface="Cambria Math" panose="02040503050406030204" pitchFamily="18" charset="0"/>
                              </a:rPr>
                              <m:t>3</m:t>
                            </m:r>
                          </m:sup>
                        </m:sSup>
                      </m:num>
                      <m:den>
                        <m:r>
                          <a:rPr lang="en-US" sz="1600">
                            <a:latin typeface="Cambria Math" panose="02040503050406030204" pitchFamily="18" charset="0"/>
                          </a:rPr>
                          <m:t>24</m:t>
                        </m:r>
                      </m:den>
                    </m:f>
                    <m:r>
                      <a:rPr lang="en-US" sz="160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a:latin typeface="Cambria Math" panose="02040503050406030204" pitchFamily="18" charset="0"/>
                              </a:rPr>
                              <m:t>4</m:t>
                            </m:r>
                          </m:sup>
                        </m:sSup>
                      </m:num>
                      <m:den>
                        <m:r>
                          <a:rPr lang="en-US" sz="1600">
                            <a:latin typeface="Cambria Math" panose="02040503050406030204" pitchFamily="18" charset="0"/>
                          </a:rPr>
                          <m:t>120</m:t>
                        </m:r>
                      </m:den>
                    </m:f>
                    <m:r>
                      <a:rPr lang="en-US" sz="160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a:latin typeface="Cambria Math" panose="02040503050406030204" pitchFamily="18" charset="0"/>
                              </a:rPr>
                              <m:t>5</m:t>
                            </m:r>
                          </m:sup>
                        </m:sSup>
                      </m:num>
                      <m:den>
                        <m:r>
                          <a:rPr lang="en-US" sz="1600">
                            <a:latin typeface="Cambria Math" panose="02040503050406030204" pitchFamily="18" charset="0"/>
                          </a:rPr>
                          <m:t>720</m:t>
                        </m:r>
                      </m:den>
                    </m:f>
                    <m:r>
                      <a:rPr lang="en-US" sz="160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a:latin typeface="Cambria Math" panose="02040503050406030204" pitchFamily="18" charset="0"/>
                              </a:rPr>
                              <m:t>6</m:t>
                            </m:r>
                          </m:sup>
                        </m:sSup>
                      </m:num>
                      <m:den>
                        <m:r>
                          <a:rPr lang="en-US" sz="1600">
                            <a:latin typeface="Cambria Math" panose="02040503050406030204" pitchFamily="18" charset="0"/>
                          </a:rPr>
                          <m:t>5040</m:t>
                        </m:r>
                      </m:den>
                    </m:f>
                    <m:r>
                      <a:rPr lang="en-US" sz="1600">
                        <a:latin typeface="Cambria Math" panose="02040503050406030204" pitchFamily="18" charset="0"/>
                      </a:rPr>
                      <m:t>+</m:t>
                    </m:r>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𝑂</m:t>
                            </m:r>
                            <m:r>
                              <a:rPr lang="en-US" sz="1600">
                                <a:latin typeface="Cambria Math" panose="02040503050406030204" pitchFamily="18" charset="0"/>
                              </a:rPr>
                              <m:t>[</m:t>
                            </m:r>
                            <m:r>
                              <a:rPr lang="en-US" sz="1600" i="1">
                                <a:latin typeface="Cambria Math" panose="02040503050406030204" pitchFamily="18" charset="0"/>
                              </a:rPr>
                              <m:t>𝑥</m:t>
                            </m:r>
                          </m:e>
                        </m:d>
                      </m:e>
                      <m:sup>
                        <m:r>
                          <a:rPr lang="en-US" sz="1600">
                            <a:latin typeface="Cambria Math" panose="02040503050406030204" pitchFamily="18" charset="0"/>
                          </a:rPr>
                          <m:t>7</m:t>
                        </m:r>
                      </m:sup>
                    </m:sSup>
                  </m:oMath>
                </a14:m>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3488048" y="2804217"/>
                <a:ext cx="4573753" cy="479170"/>
              </a:xfrm>
              <a:prstGeom prst="rect">
                <a:avLst/>
              </a:prstGeom>
              <a:blipFill>
                <a:blip r:embed="rId3"/>
                <a:stretch>
                  <a:fillRect t="-58228" r="-5867" b="-10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143000" y="845304"/>
                <a:ext cx="4572000" cy="936154"/>
              </a:xfrm>
              <a:prstGeom prst="rect">
                <a:avLst/>
              </a:prstGeom>
            </p:spPr>
            <p:txBody>
              <a:bodyPr wrap="square">
                <a:sp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ub>
                      </m:sSub>
                      <m:d>
                        <m:d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sup>
                      </m:sSup>
                      <m:nary>
                        <m:nary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sub>
                        <m: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p>
                        <m:e>
                          <m:sSup>
                            <m:sSup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𝑤</m:t>
                              </m:r>
                            </m:e>
                            <m: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up>
                          </m:sSup>
                          <m:sSup>
                            <m:sSup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𝑥𝑤</m:t>
                              </m:r>
                            </m:sup>
                          </m:s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𝑑𝑤</m:t>
                          </m:r>
                        </m:e>
                      </m:nary>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Sub>
                            <m:sSub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num>
                        <m:den>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den>
                      </m:f>
                    </m:oMath>
                  </m:oMathPara>
                </a14:m>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143000" y="845304"/>
                <a:ext cx="4572000" cy="9361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04800" y="2940696"/>
                <a:ext cx="2514600" cy="539122"/>
              </a:xfrm>
              <a:prstGeom prst="rect">
                <a:avLst/>
              </a:prstGeom>
            </p:spPr>
            <p:txBody>
              <a:bodyPr wrap="square">
                <a:spAutoFit/>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sSub>
                        <m:sSub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sub>
                      </m:sSub>
                      <m:d>
                        <m:d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000000"/>
                          </a:solidFill>
                          <a:latin typeface="Cambria Math" panose="02040503050406030204" pitchFamily="18" charset="0"/>
                          <a:ea typeface="SimSun" panose="02010600030101010101" pitchFamily="2" charset="-122"/>
                          <a:cs typeface="Times New Roman" panose="02020603050405020304" pitchFamily="18" charset="0"/>
                        </a:rPr>
                        <m:t>1−</m:t>
                      </m:r>
                      <m:sSup>
                        <m:sSup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oMath>
                  </m:oMathPara>
                </a14:m>
                <a:endParaRPr lang="en-US" sz="1800" dirty="0">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04800" y="2940696"/>
                <a:ext cx="2514600" cy="5391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2259" y="4021493"/>
                <a:ext cx="2457141" cy="369332"/>
              </a:xfrm>
              <a:prstGeom prst="rect">
                <a:avLst/>
              </a:prstGeom>
            </p:spPr>
            <p:txBody>
              <a:bodyPr wrap="square">
                <a:spAutoFit/>
              </a:bodyPr>
              <a:lstStyle/>
              <a:p>
                <a:pPr eaLnBrk="0"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8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rgbClr val="000000"/>
                              </a:solidFill>
                              <a:latin typeface="Cambria Math" panose="02040503050406030204" pitchFamily="18" charset="0"/>
                              <a:ea typeface="SimSun" panose="02010600030101010101" pitchFamily="2" charset="-122"/>
                              <a:cs typeface="Times New Roman" panose="02020603050405020304" pitchFamily="18" charset="0"/>
                            </a:rPr>
                            <m:t>1−</m:t>
                          </m:r>
                          <m:sSub>
                            <m:sSubPr>
                              <m:ctrlPr>
                                <a:rPr lang="en-US" sz="1800" i="1">
                                  <a:solidFill>
                                    <a:srgbClr val="000000"/>
                                  </a:solidFill>
                                  <a:latin typeface="Cambria Math" panose="02040503050406030204" pitchFamily="18" charset="0"/>
                                  <a:ea typeface="Cambria Math" panose="02040503050406030204" pitchFamily="18" charset="0"/>
                                </a:rPr>
                              </m:ctrlPr>
                            </m:sSubPr>
                            <m:e>
                              <m:r>
                                <a:rPr lang="en-US" sz="1800" i="1">
                                  <a:solidFill>
                                    <a:srgbClr val="000000"/>
                                  </a:solidFill>
                                  <a:latin typeface="Cambria Math" panose="02040503050406030204" pitchFamily="18" charset="0"/>
                                  <a:ea typeface="Cambria Math" panose="02040503050406030204" pitchFamily="18" charset="0"/>
                                </a:rPr>
                                <m:t>𝜅</m:t>
                              </m:r>
                            </m:e>
                            <m:sub>
                              <m:r>
                                <a:rPr lang="en-US" sz="1800" i="1">
                                  <a:solidFill>
                                    <a:srgbClr val="000000"/>
                                  </a:solidFill>
                                  <a:latin typeface="Cambria Math" panose="02040503050406030204" pitchFamily="18" charset="0"/>
                                  <a:ea typeface="Cambria Math" panose="02040503050406030204" pitchFamily="18" charset="0"/>
                                </a:rPr>
                                <m:t>0</m:t>
                              </m:r>
                            </m:sub>
                          </m:sSub>
                          <m:d>
                            <m:dPr>
                              <m:ctrlPr>
                                <a:rPr lang="en-US" sz="1800" i="1">
                                  <a:solidFill>
                                    <a:srgbClr val="000000"/>
                                  </a:solidFill>
                                  <a:latin typeface="Cambria Math" panose="02040503050406030204" pitchFamily="18" charset="0"/>
                                  <a:ea typeface="Cambria Math" panose="02040503050406030204" pitchFamily="18" charset="0"/>
                                </a:rPr>
                              </m:ctrlPr>
                            </m:dPr>
                            <m:e>
                              <m:r>
                                <a:rPr lang="en-US" sz="1800" i="1">
                                  <a:solidFill>
                                    <a:srgbClr val="000000"/>
                                  </a:solidFill>
                                  <a:latin typeface="Cambria Math" panose="02040503050406030204" pitchFamily="18" charset="0"/>
                                  <a:ea typeface="Cambria Math" panose="02040503050406030204" pitchFamily="18" charset="0"/>
                                </a:rPr>
                                <m:t>𝑥</m:t>
                              </m:r>
                            </m:e>
                          </m:d>
                        </m:e>
                      </m:d>
                      <m:r>
                        <a:rPr lang="en-US" sz="1800" i="1">
                          <a:solidFill>
                            <a:srgbClr val="000000"/>
                          </a:solidFill>
                          <a:latin typeface="Cambria Math" panose="02040503050406030204" pitchFamily="18" charset="0"/>
                          <a:ea typeface="Cambria Math" panose="02040503050406030204" pitchFamily="18" charset="0"/>
                        </a:rPr>
                        <m:t>/</m:t>
                      </m:r>
                      <m:r>
                        <a:rPr lang="en-US" sz="1800" i="1">
                          <a:solidFill>
                            <a:srgbClr val="000000"/>
                          </a:solidFill>
                          <a:latin typeface="Cambria Math" panose="02040503050406030204" pitchFamily="18" charset="0"/>
                          <a:ea typeface="Cambria Math" panose="02040503050406030204" pitchFamily="18" charset="0"/>
                        </a:rPr>
                        <m:t>𝑥</m:t>
                      </m:r>
                    </m:oMath>
                  </m:oMathPara>
                </a14:m>
                <a:endParaRPr lang="en-US" sz="1800" dirty="0">
                  <a:ea typeface="SimSun" panose="02010600030101010101" pitchFamily="2" charset="-122"/>
                </a:endParaRPr>
              </a:p>
            </p:txBody>
          </p:sp>
        </mc:Choice>
        <mc:Fallback xmlns="">
          <p:sp>
            <p:nvSpPr>
              <p:cNvPr id="8" name="Rectangle 7"/>
              <p:cNvSpPr>
                <a:spLocks noRot="1" noChangeAspect="1" noMove="1" noResize="1" noEditPoints="1" noAdjustHandles="1" noChangeArrowheads="1" noChangeShapeType="1" noTextEdit="1"/>
              </p:cNvSpPr>
              <p:nvPr/>
            </p:nvSpPr>
            <p:spPr>
              <a:xfrm>
                <a:off x="362259" y="4021493"/>
                <a:ext cx="2457141" cy="369332"/>
              </a:xfrm>
              <a:prstGeom prst="rect">
                <a:avLst/>
              </a:prstGeom>
              <a:blipFill>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76600" y="2169058"/>
                <a:ext cx="11336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i="1">
                          <a:latin typeface="Cambria Math" panose="02040503050406030204" pitchFamily="18" charset="0"/>
                        </a:rPr>
                        <m:t>𝑥</m:t>
                      </m:r>
                      <m:r>
                        <a:rPr lang="en-US" sz="1600" i="0">
                          <a:latin typeface="Cambria Math" panose="02040503050406030204" pitchFamily="18" charset="0"/>
                        </a:rPr>
                        <m:t>|&lt;0.</m:t>
                      </m:r>
                      <m:r>
                        <a:rPr lang="en-US" sz="1600" b="0" i="0" smtClean="0">
                          <a:latin typeface="Cambria Math" panose="02040503050406030204" pitchFamily="18" charset="0"/>
                        </a:rPr>
                        <m:t>06</m:t>
                      </m:r>
                    </m:oMath>
                  </m:oMathPara>
                </a14:m>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3276600" y="2169058"/>
                <a:ext cx="1133644" cy="338554"/>
              </a:xfrm>
              <a:prstGeom prst="rect">
                <a:avLst/>
              </a:prstGeom>
              <a:blipFill>
                <a:blip r:embed="rId7"/>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380485" y="3942336"/>
                <a:ext cx="4876800" cy="5276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𝜅</m:t>
                          </m:r>
                        </m:e>
                        <m:sub>
                          <m:r>
                            <a:rPr lang="en-US" sz="1400" i="1">
                              <a:latin typeface="Cambria Math" panose="02040503050406030204" pitchFamily="18" charset="0"/>
                              <a:ea typeface="Cambria Math" panose="02040503050406030204" pitchFamily="18" charset="0"/>
                            </a:rPr>
                            <m:t>1</m:t>
                          </m:r>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𝑥</m:t>
                          </m:r>
                        </m:e>
                      </m:d>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2</m:t>
                          </m:r>
                        </m:den>
                      </m:f>
                      <m:r>
                        <a:rPr lang="en-US" sz="140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𝑥</m:t>
                          </m:r>
                        </m:num>
                        <m:den>
                          <m:r>
                            <a:rPr lang="en-US" sz="1400">
                              <a:latin typeface="Cambria Math" panose="02040503050406030204" pitchFamily="18" charset="0"/>
                            </a:rPr>
                            <m:t>6</m:t>
                          </m:r>
                        </m:den>
                      </m:f>
                      <m:r>
                        <a:rPr lang="en-US" sz="140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a:latin typeface="Cambria Math" panose="02040503050406030204" pitchFamily="18" charset="0"/>
                                </a:rPr>
                                <m:t>2</m:t>
                              </m:r>
                            </m:sup>
                          </m:sSup>
                        </m:num>
                        <m:den>
                          <m:r>
                            <a:rPr lang="en-US" sz="1400">
                              <a:latin typeface="Cambria Math" panose="02040503050406030204" pitchFamily="18" charset="0"/>
                            </a:rPr>
                            <m:t>24</m:t>
                          </m:r>
                        </m:den>
                      </m:f>
                      <m:r>
                        <a:rPr lang="en-US" sz="140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a:latin typeface="Cambria Math" panose="02040503050406030204" pitchFamily="18" charset="0"/>
                                </a:rPr>
                                <m:t>3</m:t>
                              </m:r>
                            </m:sup>
                          </m:sSup>
                        </m:num>
                        <m:den>
                          <m:r>
                            <a:rPr lang="en-US" sz="1400">
                              <a:latin typeface="Cambria Math" panose="02040503050406030204" pitchFamily="18" charset="0"/>
                            </a:rPr>
                            <m:t>120</m:t>
                          </m:r>
                        </m:den>
                      </m:f>
                      <m:r>
                        <a:rPr lang="en-US" sz="140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a:latin typeface="Cambria Math" panose="02040503050406030204" pitchFamily="18" charset="0"/>
                                </a:rPr>
                                <m:t>4</m:t>
                              </m:r>
                            </m:sup>
                          </m:sSup>
                        </m:num>
                        <m:den>
                          <m:r>
                            <a:rPr lang="en-US" sz="1400">
                              <a:latin typeface="Cambria Math" panose="02040503050406030204" pitchFamily="18" charset="0"/>
                            </a:rPr>
                            <m:t>720</m:t>
                          </m:r>
                        </m:den>
                      </m:f>
                      <m:r>
                        <a:rPr lang="en-US" sz="140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a:latin typeface="Cambria Math" panose="02040503050406030204" pitchFamily="18" charset="0"/>
                                </a:rPr>
                                <m:t>5</m:t>
                              </m:r>
                            </m:sup>
                          </m:sSup>
                        </m:num>
                        <m:den>
                          <m:r>
                            <a:rPr lang="en-US" sz="1400">
                              <a:latin typeface="Cambria Math" panose="02040503050406030204" pitchFamily="18" charset="0"/>
                            </a:rPr>
                            <m:t>5040</m:t>
                          </m:r>
                        </m:den>
                      </m:f>
                      <m:r>
                        <a:rPr lang="en-US" sz="140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a:latin typeface="Cambria Math" panose="02040503050406030204" pitchFamily="18" charset="0"/>
                                </a:rPr>
                                <m:t>6</m:t>
                              </m:r>
                            </m:sup>
                          </m:sSup>
                        </m:num>
                        <m:den>
                          <m:r>
                            <a:rPr lang="en-US" sz="1400">
                              <a:latin typeface="Cambria Math" panose="02040503050406030204" pitchFamily="18" charset="0"/>
                            </a:rPr>
                            <m:t>40320</m:t>
                          </m:r>
                        </m:den>
                      </m:f>
                      <m:r>
                        <a:rPr lang="en-US" sz="1400">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𝑂</m:t>
                              </m:r>
                              <m:r>
                                <a:rPr lang="en-US" sz="1400">
                                  <a:latin typeface="Cambria Math" panose="02040503050406030204" pitchFamily="18" charset="0"/>
                                </a:rPr>
                                <m:t>[</m:t>
                              </m:r>
                              <m:r>
                                <a:rPr lang="en-US" sz="1400" i="1">
                                  <a:latin typeface="Cambria Math" panose="02040503050406030204" pitchFamily="18" charset="0"/>
                                </a:rPr>
                                <m:t>𝑥</m:t>
                              </m:r>
                            </m:e>
                          </m:d>
                        </m:e>
                        <m:sup>
                          <m:r>
                            <a:rPr lang="en-US" sz="1400">
                              <a:latin typeface="Cambria Math" panose="02040503050406030204" pitchFamily="18" charset="0"/>
                            </a:rPr>
                            <m:t>7</m:t>
                          </m:r>
                        </m:sup>
                      </m:sSup>
                    </m:oMath>
                  </m:oMathPara>
                </a14:m>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3380485" y="3942336"/>
                <a:ext cx="4876800" cy="52764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900844" y="4932500"/>
                <a:ext cx="6096000" cy="5899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sub>
                      </m:sSub>
                      <m:d>
                        <m:dPr>
                          <m:ctrlP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𝜅</m:t>
                          </m:r>
                        </m:e>
                        <m:sub>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d>
                        <m:dPr>
                          <m:ctrlP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d>
                      <m:r>
                        <a:rPr lang="en-US"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rPr>
                          </m:ctrlPr>
                        </m:fPr>
                        <m:num>
                          <m:r>
                            <a:rPr lang="en-US" sz="1600">
                              <a:latin typeface="Cambria Math" panose="02040503050406030204" pitchFamily="18" charset="0"/>
                            </a:rPr>
                            <m:t>1</m:t>
                          </m:r>
                        </m:num>
                        <m:den>
                          <m:r>
                            <a:rPr lang="en-US" sz="1600" i="0">
                              <a:latin typeface="Cambria Math" panose="02040503050406030204" pitchFamily="18" charset="0"/>
                            </a:rPr>
                            <m:t>2</m:t>
                          </m:r>
                        </m:den>
                      </m:f>
                      <m:r>
                        <a:rPr lang="en-US" sz="1600" i="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num>
                        <m:den>
                          <m:r>
                            <a:rPr lang="en-US" sz="1600" i="0">
                              <a:latin typeface="Cambria Math" panose="02040503050406030204" pitchFamily="18" charset="0"/>
                            </a:rPr>
                            <m:t>3</m:t>
                          </m:r>
                        </m:den>
                      </m:f>
                      <m:r>
                        <a:rPr lang="en-US" sz="1600" i="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0">
                                  <a:latin typeface="Cambria Math" panose="02040503050406030204" pitchFamily="18" charset="0"/>
                                </a:rPr>
                                <m:t>2</m:t>
                              </m:r>
                            </m:sup>
                          </m:sSup>
                        </m:num>
                        <m:den>
                          <m:r>
                            <a:rPr lang="en-US" sz="1600" i="0">
                              <a:latin typeface="Cambria Math" panose="02040503050406030204" pitchFamily="18" charset="0"/>
                            </a:rPr>
                            <m:t>8</m:t>
                          </m:r>
                        </m:den>
                      </m:f>
                      <m:r>
                        <a:rPr lang="en-US" sz="1600" i="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0">
                                  <a:latin typeface="Cambria Math" panose="02040503050406030204" pitchFamily="18" charset="0"/>
                                </a:rPr>
                                <m:t>3</m:t>
                              </m:r>
                            </m:sup>
                          </m:sSup>
                        </m:num>
                        <m:den>
                          <m:r>
                            <a:rPr lang="en-US" sz="1600" i="0">
                              <a:latin typeface="Cambria Math" panose="02040503050406030204" pitchFamily="18" charset="0"/>
                            </a:rPr>
                            <m:t>30</m:t>
                          </m:r>
                        </m:den>
                      </m:f>
                      <m:r>
                        <a:rPr lang="en-US" sz="1600" i="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0">
                                  <a:latin typeface="Cambria Math" panose="02040503050406030204" pitchFamily="18" charset="0"/>
                                </a:rPr>
                                <m:t>4</m:t>
                              </m:r>
                            </m:sup>
                          </m:sSup>
                        </m:num>
                        <m:den>
                          <m:r>
                            <a:rPr lang="en-US" sz="1600" i="0">
                              <a:latin typeface="Cambria Math" panose="02040503050406030204" pitchFamily="18" charset="0"/>
                            </a:rPr>
                            <m:t>144</m:t>
                          </m:r>
                        </m:den>
                      </m:f>
                      <m:r>
                        <a:rPr lang="en-US" sz="1600" i="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0">
                                  <a:latin typeface="Cambria Math" panose="02040503050406030204" pitchFamily="18" charset="0"/>
                                </a:rPr>
                                <m:t>5</m:t>
                              </m:r>
                            </m:sup>
                          </m:sSup>
                        </m:num>
                        <m:den>
                          <m:r>
                            <a:rPr lang="en-US" sz="1600" i="0">
                              <a:latin typeface="Cambria Math" panose="02040503050406030204" pitchFamily="18" charset="0"/>
                            </a:rPr>
                            <m:t>840</m:t>
                          </m:r>
                        </m:den>
                      </m:f>
                      <m:r>
                        <a:rPr lang="en-US" sz="1600" i="0">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0">
                                  <a:latin typeface="Cambria Math" panose="02040503050406030204" pitchFamily="18" charset="0"/>
                                </a:rPr>
                                <m:t>6</m:t>
                              </m:r>
                            </m:sup>
                          </m:sSup>
                        </m:num>
                        <m:den>
                          <m:r>
                            <a:rPr lang="en-US" sz="1600" i="0">
                              <a:latin typeface="Cambria Math" panose="02040503050406030204" pitchFamily="18" charset="0"/>
                            </a:rPr>
                            <m:t>5760</m:t>
                          </m:r>
                        </m:den>
                      </m:f>
                      <m:r>
                        <a:rPr lang="en-US" sz="1600">
                          <a:latin typeface="Cambria Math" panose="02040503050406030204" pitchFamily="18" charset="0"/>
                        </a:rPr>
                        <m:t>+</m:t>
                      </m:r>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𝑂</m:t>
                              </m:r>
                              <m:r>
                                <a:rPr lang="en-US" sz="1600">
                                  <a:latin typeface="Cambria Math" panose="02040503050406030204" pitchFamily="18" charset="0"/>
                                </a:rPr>
                                <m:t>[</m:t>
                              </m:r>
                              <m:r>
                                <a:rPr lang="en-US" sz="1600" i="1">
                                  <a:latin typeface="Cambria Math" panose="02040503050406030204" pitchFamily="18" charset="0"/>
                                </a:rPr>
                                <m:t>𝑥</m:t>
                              </m:r>
                            </m:e>
                          </m:d>
                        </m:e>
                        <m:sup>
                          <m:r>
                            <a:rPr lang="en-US" sz="1600">
                              <a:latin typeface="Cambria Math" panose="02040503050406030204" pitchFamily="18" charset="0"/>
                            </a:rPr>
                            <m:t>7</m:t>
                          </m:r>
                        </m:sup>
                      </m:sSup>
                    </m:oMath>
                  </m:oMathPara>
                </a14:m>
                <a:endParaRPr lang="en-US" sz="1600" dirty="0"/>
              </a:p>
            </p:txBody>
          </p:sp>
        </mc:Choice>
        <mc:Fallback xmlns="">
          <p:sp>
            <p:nvSpPr>
              <p:cNvPr id="14" name="Rectangle 13"/>
              <p:cNvSpPr>
                <a:spLocks noRot="1" noChangeAspect="1" noMove="1" noResize="1" noEditPoints="1" noAdjustHandles="1" noChangeArrowheads="1" noChangeShapeType="1" noTextEdit="1"/>
              </p:cNvSpPr>
              <p:nvPr/>
            </p:nvSpPr>
            <p:spPr>
              <a:xfrm>
                <a:off x="1900844" y="4932500"/>
                <a:ext cx="6096000" cy="58997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19800" y="1006337"/>
                <a:ext cx="8579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SimSun" panose="02010600030101010101" pitchFamily="2" charset="-122"/>
                          <a:cs typeface="Times New Roman" panose="02020603050405020304" pitchFamily="18" charset="0"/>
                        </a:rPr>
                        <m:t>(10)</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019800" y="1006337"/>
                <a:ext cx="857927" cy="461665"/>
              </a:xfrm>
              <a:prstGeom prst="rect">
                <a:avLst/>
              </a:prstGeom>
              <a:blipFill>
                <a:blip r:embed="rId10"/>
                <a:stretch>
                  <a:fillRect l="-1429" r="-2143"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8061801" y="2848527"/>
                <a:ext cx="6912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r>
                        <a:rPr lang="en-US" sz="1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r>
                        <a:rPr lang="en-US" sz="1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1800"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8061801" y="2848527"/>
                <a:ext cx="691215" cy="369332"/>
              </a:xfrm>
              <a:prstGeom prst="rect">
                <a:avLst/>
              </a:prstGeom>
              <a:blipFill>
                <a:blip r:embed="rId11"/>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8127155" y="4037166"/>
                <a:ext cx="6912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r>
                        <a:rPr lang="en-US" sz="1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2</m:t>
                      </m:r>
                      <m:r>
                        <a:rPr lang="en-US" sz="1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18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127155" y="4037166"/>
                <a:ext cx="691215" cy="369332"/>
              </a:xfrm>
              <a:prstGeom prst="rect">
                <a:avLst/>
              </a:prstGeom>
              <a:blipFill>
                <a:blip r:embed="rId1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127155" y="5013320"/>
                <a:ext cx="6912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(1</m:t>
                      </m:r>
                      <m:r>
                        <a:rPr lang="en-US" sz="1800" b="0"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3</m:t>
                      </m:r>
                      <m:r>
                        <a:rPr lang="en-US" sz="1800" i="1">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18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127155" y="5013320"/>
                <a:ext cx="691215" cy="369332"/>
              </a:xfrm>
              <a:prstGeom prst="rect">
                <a:avLst/>
              </a:prstGeom>
              <a:blipFill>
                <a:blip r:embed="rId1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267708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DD1806-EDF3-4411-B453-073ADCE6C646}" type="slidenum">
              <a:rPr lang="en-US" altLang="en-US" sz="1400" smtClean="0"/>
              <a:pPr>
                <a:spcBef>
                  <a:spcPct val="0"/>
                </a:spcBef>
                <a:buFontTx/>
                <a:buNone/>
              </a:pPr>
              <a:t>17</a:t>
            </a:fld>
            <a:endParaRPr lang="en-US" altLang="en-US" sz="1400"/>
          </a:p>
        </p:txBody>
      </p:sp>
      <p:sp>
        <p:nvSpPr>
          <p:cNvPr id="53251" name="Rectangle 2"/>
          <p:cNvSpPr>
            <a:spLocks noGrp="1" noChangeArrowheads="1"/>
          </p:cNvSpPr>
          <p:nvPr>
            <p:ph type="title"/>
          </p:nvPr>
        </p:nvSpPr>
        <p:spPr>
          <a:xfrm>
            <a:off x="381000" y="152400"/>
            <a:ext cx="8610600" cy="504825"/>
          </a:xfrm>
        </p:spPr>
        <p:txBody>
          <a:bodyPr/>
          <a:lstStyle/>
          <a:p>
            <a:r>
              <a:rPr lang="en-US" altLang="en-US" sz="3200" dirty="0">
                <a:solidFill>
                  <a:schemeClr val="tx1"/>
                </a:solidFill>
              </a:rPr>
              <a:t>Integrated Precursor Transformed Linear Equation</a:t>
            </a:r>
          </a:p>
        </p:txBody>
      </p:sp>
      <p:sp>
        <p:nvSpPr>
          <p:cNvPr id="53252" name="Rectangle 6"/>
          <p:cNvSpPr>
            <a:spLocks noChangeArrowheads="1"/>
          </p:cNvSpPr>
          <p:nvPr/>
        </p:nvSpPr>
        <p:spPr bwMode="auto">
          <a:xfrm>
            <a:off x="0" y="9906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Integrated precursor</a:t>
            </a:r>
          </a:p>
        </p:txBody>
      </p:sp>
      <p:graphicFrame>
        <p:nvGraphicFramePr>
          <p:cNvPr id="53253" name="Object 23"/>
          <p:cNvGraphicFramePr>
            <a:graphicFrameLocks noChangeAspect="1"/>
          </p:cNvGraphicFramePr>
          <p:nvPr/>
        </p:nvGraphicFramePr>
        <p:xfrm>
          <a:off x="3505200" y="1066800"/>
          <a:ext cx="2632075" cy="331788"/>
        </p:xfrm>
        <a:graphic>
          <a:graphicData uri="http://schemas.openxmlformats.org/presentationml/2006/ole">
            <mc:AlternateContent xmlns:mc="http://schemas.openxmlformats.org/markup-compatibility/2006">
              <mc:Choice xmlns:v="urn:schemas-microsoft-com:vml" Requires="v">
                <p:oleObj spid="_x0000_s53564" name="Equation" r:id="rId4" imgW="2019300" imgH="254000" progId="Equation.DSMT4">
                  <p:embed/>
                </p:oleObj>
              </mc:Choice>
              <mc:Fallback>
                <p:oleObj name="Equation" r:id="rId4" imgW="2019300" imgH="254000" progId="Equation.DSMT4">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066800"/>
                        <a:ext cx="26320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14"/>
          <p:cNvGraphicFramePr>
            <a:graphicFrameLocks noChangeAspect="1"/>
          </p:cNvGraphicFramePr>
          <p:nvPr>
            <p:extLst>
              <p:ext uri="{D42A27DB-BD31-4B8C-83A1-F6EECF244321}">
                <p14:modId xmlns:p14="http://schemas.microsoft.com/office/powerpoint/2010/main" val="253429336"/>
              </p:ext>
            </p:extLst>
          </p:nvPr>
        </p:nvGraphicFramePr>
        <p:xfrm>
          <a:off x="1524000" y="4953000"/>
          <a:ext cx="3182937" cy="498475"/>
        </p:xfrm>
        <a:graphic>
          <a:graphicData uri="http://schemas.openxmlformats.org/presentationml/2006/ole">
            <mc:AlternateContent xmlns:mc="http://schemas.openxmlformats.org/markup-compatibility/2006">
              <mc:Choice xmlns:v="urn:schemas-microsoft-com:vml" Requires="v">
                <p:oleObj spid="_x0000_s53565" name="Equation" r:id="rId6" imgW="2286000" imgH="355600" progId="Equation.DSMT4">
                  <p:embed/>
                </p:oleObj>
              </mc:Choice>
              <mc:Fallback>
                <p:oleObj name="Equation" r:id="rId6" imgW="2286000" imgH="3556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953000"/>
                        <a:ext cx="31829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53258" name="Object 11"/>
          <p:cNvGraphicFramePr>
            <a:graphicFrameLocks noChangeAspect="1"/>
          </p:cNvGraphicFramePr>
          <p:nvPr>
            <p:extLst>
              <p:ext uri="{D42A27DB-BD31-4B8C-83A1-F6EECF244321}">
                <p14:modId xmlns:p14="http://schemas.microsoft.com/office/powerpoint/2010/main" val="2074574707"/>
              </p:ext>
            </p:extLst>
          </p:nvPr>
        </p:nvGraphicFramePr>
        <p:xfrm>
          <a:off x="1600200" y="5638800"/>
          <a:ext cx="2717800" cy="465138"/>
        </p:xfrm>
        <a:graphic>
          <a:graphicData uri="http://schemas.openxmlformats.org/presentationml/2006/ole">
            <mc:AlternateContent xmlns:mc="http://schemas.openxmlformats.org/markup-compatibility/2006">
              <mc:Choice xmlns:v="urn:schemas-microsoft-com:vml" Requires="v">
                <p:oleObj spid="_x0000_s53566" name="Equation" r:id="rId8" imgW="2006600" imgH="342900" progId="Equation.DSMT4">
                  <p:embed/>
                </p:oleObj>
              </mc:Choice>
              <mc:Fallback>
                <p:oleObj name="Equation" r:id="rId8" imgW="2006600" imgH="3429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5638800"/>
                        <a:ext cx="2717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9" name="Rectangle 6"/>
          <p:cNvSpPr>
            <a:spLocks noChangeArrowheads="1"/>
          </p:cNvSpPr>
          <p:nvPr/>
        </p:nvSpPr>
        <p:spPr bwMode="auto">
          <a:xfrm>
            <a:off x="152400" y="35052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Delay Neutron terms</a:t>
            </a:r>
          </a:p>
        </p:txBody>
      </p:sp>
      <mc:AlternateContent xmlns:mc="http://schemas.openxmlformats.org/markup-compatibility/2006" xmlns:a14="http://schemas.microsoft.com/office/drawing/2010/main">
        <mc:Choice Requires="a14">
          <p:sp>
            <p:nvSpPr>
              <p:cNvPr id="14" name="TextBox 13"/>
              <p:cNvSpPr txBox="1"/>
              <p:nvPr/>
            </p:nvSpPr>
            <p:spPr>
              <a:xfrm>
                <a:off x="457200" y="2633475"/>
                <a:ext cx="6477000" cy="3890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a:latin typeface="Cambria Math"/>
                                  <a:ea typeface="Cambria Math"/>
                                </a:rPr>
                                <m:t>𝜁</m:t>
                              </m:r>
                            </m:e>
                          </m:acc>
                        </m:e>
                        <m:sub>
                          <m:r>
                            <a:rPr lang="en-US" b="0" i="1" smtClean="0">
                              <a:latin typeface="Cambria Math" panose="02040503050406030204" pitchFamily="18" charset="0"/>
                            </a:rPr>
                            <m:t>𝑘</m:t>
                          </m:r>
                        </m:sub>
                        <m:sup>
                          <m:r>
                            <a:rPr lang="en-US" b="0" i="1" smtClean="0">
                              <a:latin typeface="Cambria Math" panose="02040503050406030204" pitchFamily="18" charset="0"/>
                            </a:rPr>
                            <m:t>𝑛</m:t>
                          </m:r>
                          <m:r>
                            <a:rPr lang="en-US" b="0" i="1" smtClean="0">
                              <a:latin typeface="Cambria Math"/>
                            </a:rPr>
                            <m:t>−1</m:t>
                          </m:r>
                        </m:sup>
                      </m:sSubSup>
                      <m:r>
                        <a:rPr lang="en-US"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a:rPr>
                            <m:t>𝑒</m:t>
                          </m:r>
                        </m:e>
                        <m:sup>
                          <m:r>
                            <a:rPr lang="en-US" sz="2000" b="0" i="1" smtClean="0">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up>
                      </m:sSup>
                      <m:sSubSup>
                        <m:sSubSupPr>
                          <m:ctrlPr>
                            <a:rPr lang="en-US" sz="2000" i="1">
                              <a:latin typeface="Cambria Math" panose="02040503050406030204" pitchFamily="18" charset="0"/>
                            </a:rPr>
                          </m:ctrlPr>
                        </m:sSubSupPr>
                        <m:e>
                          <m:r>
                            <a:rPr lang="en-US" sz="2000" i="1">
                              <a:latin typeface="Cambria Math"/>
                              <a:ea typeface="Cambria Math"/>
                            </a:rPr>
                            <m:t>𝜁</m:t>
                          </m:r>
                        </m:e>
                        <m:sub>
                          <m:r>
                            <a:rPr lang="en-US" sz="2000" i="1">
                              <a:latin typeface="Cambria Math" panose="02040503050406030204" pitchFamily="18" charset="0"/>
                            </a:rPr>
                            <m:t>𝑘</m:t>
                          </m:r>
                        </m:sub>
                        <m:sup>
                          <m:r>
                            <a:rPr lang="en-US" sz="2000" i="1">
                              <a:latin typeface="Cambria Math" panose="02040503050406030204" pitchFamily="18" charset="0"/>
                            </a:rPr>
                            <m:t>𝑛</m:t>
                          </m:r>
                          <m:r>
                            <a:rPr lang="en-US" sz="2000" i="1">
                              <a:latin typeface="Cambria Math" panose="02040503050406030204" pitchFamily="18" charset="0"/>
                            </a:rPr>
                            <m:t>−1</m:t>
                          </m:r>
                        </m:sup>
                      </m:sSubSup>
                      <m:sSup>
                        <m:sSupPr>
                          <m:ctrlPr>
                            <a:rPr lang="en-US" sz="2000" i="1">
                              <a:latin typeface="Cambria Math" panose="02040503050406030204" pitchFamily="18" charset="0"/>
                            </a:rPr>
                          </m:ctrlPr>
                        </m:sSupPr>
                        <m:e>
                          <m:r>
                            <a:rPr lang="en-US" sz="2000" b="0" i="1" smtClean="0">
                              <a:latin typeface="Cambria Math" panose="02040503050406030204" pitchFamily="18" charset="0"/>
                            </a:rPr>
                            <m:t>+</m:t>
                          </m:r>
                          <m:r>
                            <a:rPr lang="en-US" sz="2000" i="1">
                              <a:latin typeface="Cambria Math"/>
                            </a:rPr>
                            <m:t>𝑒</m:t>
                          </m:r>
                        </m:e>
                        <m:sup>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up>
                      </m:sSup>
                      <m:r>
                        <m:rPr>
                          <m:sty m:val="p"/>
                        </m:rPr>
                        <a:rPr lang="el-GR" sz="2000" i="1">
                          <a:latin typeface="Cambria Math" panose="02040503050406030204" pitchFamily="18" charset="0"/>
                          <a:ea typeface="Cambria Math" panose="02040503050406030204" pitchFamily="18" charset="0"/>
                        </a:rPr>
                        <m:t>Δ</m:t>
                      </m:r>
                      <m:sSub>
                        <m:sSubPr>
                          <m:ctrlPr>
                            <a:rPr lang="el-GR"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Sup>
                        <m:sSupPr>
                          <m:ctrlPr>
                            <a:rPr lang="en-US" sz="2000" i="1">
                              <a:latin typeface="Cambria Math" panose="02040503050406030204" pitchFamily="18" charset="0"/>
                            </a:rPr>
                          </m:ctrlPr>
                        </m:sSupPr>
                        <m:e>
                          <m:r>
                            <a:rPr lang="en-US" sz="2000" i="1">
                              <a:latin typeface="Cambria Math" panose="02040503050406030204" pitchFamily="18" charset="0"/>
                            </a:rPr>
                            <m:t>𝐺</m:t>
                          </m:r>
                        </m:e>
                        <m:sup>
                          <m:r>
                            <a:rPr lang="en-US" sz="2000" i="1">
                              <a:latin typeface="Cambria Math" panose="02040503050406030204" pitchFamily="18" charset="0"/>
                            </a:rPr>
                            <m:t>𝑛</m:t>
                          </m:r>
                          <m:r>
                            <a:rPr lang="en-US" sz="2000" i="1">
                              <a:latin typeface="Cambria Math"/>
                            </a:rPr>
                            <m:t>−1</m:t>
                          </m:r>
                        </m:sup>
                      </m:sSup>
                      <m:d>
                        <m:dPr>
                          <m:begChr m:val="["/>
                          <m:endChr m:val="]"/>
                          <m:ctrlPr>
                            <a:rPr lang="el-GR" sz="2000" i="1">
                              <a:latin typeface="Cambria Math" panose="02040503050406030204" pitchFamily="18" charset="0"/>
                              <a:ea typeface="Cambria Math" panose="02040503050406030204" pitchFamily="18" charset="0"/>
                            </a:rPr>
                          </m:ctrlPr>
                        </m:dPr>
                        <m:e>
                          <m:sSub>
                            <m:sSubPr>
                              <m:ctrlPr>
                                <a:rPr lang="el-GR"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ea typeface="Cambria Math" panose="02040503050406030204" pitchFamily="18" charset="0"/>
                                </a:rPr>
                                <m:t>0</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𝑘</m:t>
                                  </m:r>
                                </m:sub>
                                <m:sup>
                                  <m:r>
                                    <a:rPr lang="en-US" sz="2000" i="1">
                                      <a:latin typeface="Cambria Math" panose="02040503050406030204" pitchFamily="18" charset="0"/>
                                    </a:rPr>
                                    <m:t>𝑛</m:t>
                                  </m:r>
                                </m:sup>
                              </m:sSubSup>
                            </m:e>
                          </m:d>
                          <m:r>
                            <a:rPr lang="en-US" altLang="zh-CN" sz="2000" i="1">
                              <a:latin typeface="Cambria Math"/>
                            </a:rPr>
                            <m:t>−</m:t>
                          </m:r>
                          <m:sSub>
                            <m:sSubPr>
                              <m:ctrlPr>
                                <a:rPr lang="el-GR" sz="2000" i="1">
                                  <a:latin typeface="Cambria Math" panose="02040503050406030204" pitchFamily="18" charset="0"/>
                                  <a:ea typeface="Cambria Math" panose="02040503050406030204" pitchFamily="18" charset="0"/>
                                </a:rPr>
                              </m:ctrlPr>
                            </m:sSubPr>
                            <m:e>
                              <m:r>
                                <a:rPr lang="el-GR"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ea typeface="Cambria Math" panose="02040503050406030204" pitchFamily="18" charset="0"/>
                                </a:rPr>
                                <m:t>1</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𝑘</m:t>
                                  </m:r>
                                </m:sub>
                                <m:sup>
                                  <m:r>
                                    <a:rPr lang="en-US" sz="2000" i="1">
                                      <a:latin typeface="Cambria Math" panose="02040503050406030204" pitchFamily="18" charset="0"/>
                                    </a:rPr>
                                    <m:t>𝑛</m:t>
                                  </m:r>
                                </m:sup>
                              </m:sSubSup>
                            </m:e>
                          </m:d>
                        </m:e>
                      </m:d>
                    </m:oMath>
                  </m:oMathPara>
                </a14:m>
                <a:endParaRPr lang="en-US" sz="1600"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57200" y="2633475"/>
                <a:ext cx="6477000" cy="38908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90600" y="4191000"/>
                <a:ext cx="7772400" cy="601383"/>
              </a:xfrm>
              <a:prstGeom prst="rect">
                <a:avLst/>
              </a:prstGeom>
            </p:spPr>
            <p:txBody>
              <a:bodyPr wrap="square">
                <a:spAutoFit/>
              </a:bodyPr>
              <a:lstStyle/>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e>
                    </m:nary>
                    <m:sSubSup>
                      <m:sSubSupPr>
                        <m:ctrlPr>
                          <a:rPr lang="en-US" i="1">
                            <a:latin typeface="Cambria Math" panose="02040503050406030204" pitchFamily="18" charset="0"/>
                          </a:rPr>
                        </m:ctrlPr>
                      </m:sSubSupPr>
                      <m:e>
                        <m:r>
                          <a:rPr lang="en-US" i="1">
                            <a:latin typeface="Cambria Math" panose="02040503050406030204" pitchFamily="18" charset="0"/>
                          </a:rPr>
                          <m:t>𝜁</m:t>
                        </m:r>
                      </m:e>
                      <m:sub>
                        <m:r>
                          <a:rPr lang="en-US" i="1">
                            <a:latin typeface="Cambria Math" panose="02040503050406030204" pitchFamily="18" charset="0"/>
                          </a:rPr>
                          <m:t>𝑘</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𝑛</m:t>
                        </m:r>
                      </m:sup>
                    </m:sSup>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e>
                    </m:nary>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i="1">
                            <a:latin typeface="Cambria Math" panose="02040503050406030204" pitchFamily="18" charset="0"/>
                          </a:rPr>
                          <m:t>𝑘</m:t>
                        </m:r>
                      </m:sub>
                      <m:sup>
                        <m:r>
                          <a:rPr lang="en-US" i="1">
                            <a:latin typeface="Cambria Math" panose="02040503050406030204" pitchFamily="18" charset="0"/>
                          </a:rPr>
                          <m:t>𝑛</m:t>
                        </m:r>
                      </m:sup>
                    </m:sSubSup>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e>
                    </m:nary>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𝜁</m:t>
                            </m:r>
                          </m:e>
                        </m:acc>
                      </m:e>
                      <m:sub>
                        <m:r>
                          <a:rPr lang="en-US" i="1">
                            <a:latin typeface="Cambria Math" panose="02040503050406030204" pitchFamily="18" charset="0"/>
                          </a:rPr>
                          <m:t>𝑘</m:t>
                        </m:r>
                      </m:sub>
                      <m:sup>
                        <m:r>
                          <a:rPr lang="en-US" i="1">
                            <a:latin typeface="Cambria Math" panose="02040503050406030204" pitchFamily="18" charset="0"/>
                          </a:rPr>
                          <m:t>𝑛</m:t>
                        </m:r>
                        <m:r>
                          <a:rPr lang="en-US" i="1">
                            <a:latin typeface="Cambria Math" panose="02040503050406030204" pitchFamily="18" charset="0"/>
                          </a:rPr>
                          <m:t>−1</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𝑛</m:t>
                        </m:r>
                      </m:sup>
                    </m:sSup>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𝑛</m:t>
                        </m:r>
                      </m:sup>
                    </m:sSup>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𝑑</m:t>
                        </m:r>
                      </m:sub>
                      <m:sup>
                        <m:r>
                          <a:rPr lang="en-US" i="1">
                            <a:latin typeface="Cambria Math" panose="02040503050406030204" pitchFamily="18" charset="0"/>
                          </a:rPr>
                          <m:t>𝑛</m:t>
                        </m:r>
                      </m:sup>
                    </m:sSubSup>
                  </m:oMath>
                </a14:m>
                <a:r>
                  <a:rPr lang="en-US" dirty="0"/>
                  <a:t>   (17)</a:t>
                </a:r>
              </a:p>
            </p:txBody>
          </p:sp>
        </mc:Choice>
        <mc:Fallback xmlns="">
          <p:sp>
            <p:nvSpPr>
              <p:cNvPr id="12" name="Rectangle 11"/>
              <p:cNvSpPr>
                <a:spLocks noRot="1" noChangeAspect="1" noMove="1" noResize="1" noEditPoints="1" noAdjustHandles="1" noChangeArrowheads="1" noChangeShapeType="1" noTextEdit="1"/>
              </p:cNvSpPr>
              <p:nvPr/>
            </p:nvSpPr>
            <p:spPr>
              <a:xfrm>
                <a:off x="990600" y="4191000"/>
                <a:ext cx="7772400" cy="601383"/>
              </a:xfrm>
              <a:prstGeom prst="rect">
                <a:avLst/>
              </a:prstGeom>
              <a:blipFill rotWithShape="1">
                <a:blip r:embed="rId14"/>
                <a:stretch>
                  <a:fillRect b="-15306"/>
                </a:stretch>
              </a:blipFill>
            </p:spPr>
            <p:txBody>
              <a:bodyPr/>
              <a:lstStyle/>
              <a:p>
                <a:r>
                  <a:rPr lang="en-US">
                    <a:noFill/>
                  </a:rPr>
                  <a:t> </a:t>
                </a:r>
              </a:p>
            </p:txBody>
          </p:sp>
        </mc:Fallback>
      </mc:AlternateContent>
      <p:sp>
        <p:nvSpPr>
          <p:cNvPr id="15" name="Rectangle 14"/>
          <p:cNvSpPr/>
          <p:nvPr/>
        </p:nvSpPr>
        <p:spPr>
          <a:xfrm>
            <a:off x="5486400" y="4876800"/>
            <a:ext cx="774571" cy="461665"/>
          </a:xfrm>
          <a:prstGeom prst="rect">
            <a:avLst/>
          </a:prstGeom>
        </p:spPr>
        <p:txBody>
          <a:bodyPr wrap="none">
            <a:spAutoFit/>
          </a:bodyPr>
          <a:lstStyle/>
          <a:p>
            <a:r>
              <a:rPr lang="en-US" dirty="0"/>
              <a:t> </a:t>
            </a:r>
            <a:r>
              <a:rPr lang="en-US" dirty="0">
                <a:solidFill>
                  <a:srgbClr val="FF0000"/>
                </a:solidFill>
              </a:rPr>
              <a:t>(18)</a:t>
            </a:r>
          </a:p>
        </p:txBody>
      </p:sp>
      <mc:AlternateContent xmlns:mc="http://schemas.openxmlformats.org/markup-compatibility/2006" xmlns:a14="http://schemas.microsoft.com/office/drawing/2010/main">
        <mc:Choice Requires="a14">
          <p:sp>
            <p:nvSpPr>
              <p:cNvPr id="17" name="TextBox 16"/>
              <p:cNvSpPr txBox="1"/>
              <p:nvPr/>
            </p:nvSpPr>
            <p:spPr>
              <a:xfrm>
                <a:off x="762000" y="1600200"/>
                <a:ext cx="3048000"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rPr>
                          </m:ctrlPr>
                        </m:sSubSupPr>
                        <m:e>
                          <m:r>
                            <m:rPr>
                              <m:sty m:val="p"/>
                            </m:rPr>
                            <a:rPr lang="el-GR" sz="1800" b="0" i="1" smtClean="0">
                              <a:latin typeface="Cambria Math"/>
                              <a:ea typeface="Cambria Math"/>
                            </a:rPr>
                            <m:t>Ω</m:t>
                          </m:r>
                        </m:e>
                        <m:sub>
                          <m:r>
                            <a:rPr lang="en-US" sz="1800" b="0" i="1" smtClean="0">
                              <a:latin typeface="Cambria Math" panose="02040503050406030204" pitchFamily="18" charset="0"/>
                            </a:rPr>
                            <m:t>𝑘</m:t>
                          </m:r>
                        </m:sub>
                        <m:sup>
                          <m:r>
                            <a:rPr lang="en-US" sz="1800" b="0" i="1" smtClean="0">
                              <a:latin typeface="Cambria Math" panose="02040503050406030204" pitchFamily="18" charset="0"/>
                            </a:rPr>
                            <m:t>𝑛</m:t>
                          </m:r>
                        </m:sup>
                      </m:sSubSup>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sSup>
                            <m:sSupPr>
                              <m:ctrlPr>
                                <a:rPr lang="en-US" sz="1800" i="1" smtClean="0">
                                  <a:latin typeface="Cambria Math" panose="02040503050406030204" pitchFamily="18" charset="0"/>
                                </a:rPr>
                              </m:ctrlPr>
                            </m:sSupPr>
                            <m:e>
                              <m:r>
                                <m:rPr>
                                  <m:sty m:val="p"/>
                                </m:rPr>
                                <a:rPr lang="el-GR" sz="1800" i="1">
                                  <a:latin typeface="Cambria Math"/>
                                  <a:ea typeface="Cambria Math"/>
                                </a:rPr>
                                <m:t>Λ</m:t>
                              </m:r>
                            </m:e>
                            <m:sup>
                              <m:r>
                                <a:rPr lang="en-US" sz="1800" b="0" i="1" smtClean="0">
                                  <a:latin typeface="Cambria Math"/>
                                </a:rPr>
                                <m:t>0</m:t>
                              </m:r>
                            </m:sup>
                          </m:sSup>
                        </m:num>
                        <m:den>
                          <m:sSup>
                            <m:sSupPr>
                              <m:ctrlPr>
                                <a:rPr lang="en-US" sz="1800" i="1">
                                  <a:latin typeface="Cambria Math" panose="02040503050406030204" pitchFamily="18" charset="0"/>
                                </a:rPr>
                              </m:ctrlPr>
                            </m:sSupPr>
                            <m:e>
                              <m:r>
                                <m:rPr>
                                  <m:sty m:val="p"/>
                                </m:rPr>
                                <a:rPr lang="el-GR" sz="1800" i="1">
                                  <a:latin typeface="Cambria Math"/>
                                  <a:ea typeface="Cambria Math"/>
                                </a:rPr>
                                <m:t>Λ</m:t>
                              </m:r>
                            </m:e>
                            <m:sup>
                              <m:r>
                                <a:rPr lang="en-US" sz="1800" b="0" i="1" smtClean="0">
                                  <a:latin typeface="Cambria Math"/>
                                </a:rPr>
                                <m:t>𝑛</m:t>
                              </m:r>
                            </m:sup>
                          </m:sSup>
                        </m:den>
                      </m:f>
                      <m:sSubSup>
                        <m:sSubSupPr>
                          <m:ctrlPr>
                            <a:rPr lang="en-US" sz="1800" i="1">
                              <a:latin typeface="Cambria Math" panose="02040503050406030204" pitchFamily="18" charset="0"/>
                            </a:rPr>
                          </m:ctrlPr>
                        </m:sSubSupPr>
                        <m:e>
                          <m:r>
                            <a:rPr lang="en-US" sz="1800" i="1">
                              <a:latin typeface="Cambria Math"/>
                              <a:ea typeface="Cambria Math"/>
                            </a:rPr>
                            <m:t>𝛽</m:t>
                          </m:r>
                        </m:e>
                        <m:sub>
                          <m:r>
                            <a:rPr lang="en-US" sz="1800" i="1">
                              <a:latin typeface="Cambria Math" panose="02040503050406030204" pitchFamily="18" charset="0"/>
                            </a:rPr>
                            <m:t>𝑘</m:t>
                          </m:r>
                        </m:sub>
                        <m:sup>
                          <m:r>
                            <a:rPr lang="en-US" sz="1800" i="1">
                              <a:latin typeface="Cambria Math"/>
                            </a:rPr>
                            <m:t>𝑒𝑓𝑓</m:t>
                          </m:r>
                          <m:r>
                            <a:rPr lang="en-US" sz="1800" i="1">
                              <a:latin typeface="Cambria Math"/>
                            </a:rPr>
                            <m:t>,</m:t>
                          </m:r>
                          <m:r>
                            <a:rPr lang="en-US" sz="1800" i="1">
                              <a:latin typeface="Cambria Math" panose="02040503050406030204" pitchFamily="18" charset="0"/>
                            </a:rPr>
                            <m:t>𝑛</m:t>
                          </m:r>
                        </m:sup>
                      </m:sSubSup>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Δ</m:t>
                          </m:r>
                          <m:sSub>
                            <m:sSubPr>
                              <m:ctrlPr>
                                <a:rPr lang="el-GR"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m:t>
                              </m:r>
                            </m:e>
                            <m:sub>
                              <m:r>
                                <a:rPr lang="en-US" sz="1800" i="1">
                                  <a:latin typeface="Cambria Math" panose="02040503050406030204" pitchFamily="18" charset="0"/>
                                  <a:ea typeface="Cambria Math" panose="02040503050406030204" pitchFamily="18" charset="0"/>
                                </a:rPr>
                                <m:t>𝑛</m:t>
                              </m:r>
                            </m:sub>
                          </m:sSub>
                          <m:r>
                            <a:rPr lang="el-GR" sz="1800" i="1">
                              <a:latin typeface="Cambria Math" panose="02040503050406030204" pitchFamily="18" charset="0"/>
                              <a:ea typeface="Cambria Math" panose="02040503050406030204" pitchFamily="18" charset="0"/>
                            </a:rPr>
                            <m:t>𝜅</m:t>
                          </m:r>
                        </m:e>
                        <m:sub>
                          <m:r>
                            <a:rPr lang="en-US" sz="1800" i="1">
                              <a:latin typeface="Cambria Math" panose="02040503050406030204" pitchFamily="18" charset="0"/>
                              <a:ea typeface="Cambria Math" panose="02040503050406030204" pitchFamily="18" charset="0"/>
                            </a:rPr>
                            <m:t>1</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𝜆</m:t>
                                  </m:r>
                                </m:e>
                              </m:acc>
                            </m:e>
                            <m:sub>
                              <m:r>
                                <a:rPr lang="en-US" sz="1800" i="1">
                                  <a:latin typeface="Cambria Math" panose="02040503050406030204" pitchFamily="18" charset="0"/>
                                </a:rPr>
                                <m:t>𝑘</m:t>
                              </m:r>
                            </m:sub>
                            <m:sup>
                              <m:r>
                                <a:rPr lang="en-US" sz="1800" i="1">
                                  <a:latin typeface="Cambria Math" panose="02040503050406030204" pitchFamily="18" charset="0"/>
                                </a:rPr>
                                <m:t>𝑛</m:t>
                              </m:r>
                            </m:sup>
                          </m:sSubSup>
                        </m:e>
                      </m:d>
                    </m:oMath>
                  </m:oMathPara>
                </a14:m>
                <a:endParaRPr lang="en-US" sz="16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62000" y="1600200"/>
                <a:ext cx="3048000" cy="553998"/>
              </a:xfrm>
              <a:prstGeom prst="rect">
                <a:avLst/>
              </a:prstGeom>
              <a:blipFill>
                <a:blip r:embed="rId15"/>
                <a:stretch>
                  <a:fillRect/>
                </a:stretch>
              </a:blipFill>
            </p:spPr>
            <p:txBody>
              <a:bodyPr/>
              <a:lstStyle/>
              <a:p>
                <a:r>
                  <a:rPr lang="en-US">
                    <a:noFill/>
                  </a:rPr>
                  <a:t> </a:t>
                </a:r>
              </a:p>
            </p:txBody>
          </p:sp>
        </mc:Fallback>
      </mc:AlternateContent>
      <p:sp>
        <p:nvSpPr>
          <p:cNvPr id="2" name="Rectangle 1"/>
          <p:cNvSpPr/>
          <p:nvPr/>
        </p:nvSpPr>
        <p:spPr>
          <a:xfrm>
            <a:off x="4434695" y="1550988"/>
            <a:ext cx="697627" cy="461665"/>
          </a:xfrm>
          <a:prstGeom prst="rect">
            <a:avLst/>
          </a:prstGeom>
        </p:spPr>
        <p:txBody>
          <a:bodyPr wrap="none">
            <a:spAutoFit/>
          </a:bodyPr>
          <a:lstStyle/>
          <a:p>
            <a:r>
              <a:rPr lang="en-US" dirty="0">
                <a:solidFill>
                  <a:srgbClr val="FF0000"/>
                </a:solidFill>
              </a:rPr>
              <a:t>(15)</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7086600" y="2597182"/>
                <a:ext cx="729687" cy="461665"/>
              </a:xfrm>
              <a:prstGeom prst="rect">
                <a:avLst/>
              </a:prstGeom>
            </p:spPr>
            <p:txBody>
              <a:bodyPr wrap="none">
                <a:spAutoFit/>
              </a:bodyPr>
              <a:lstStyle/>
              <a:p>
                <a:r>
                  <a:rPr lang="en-US" dirty="0">
                    <a:solidFill>
                      <a:srgbClr val="FF0000"/>
                    </a:solidFill>
                  </a:rPr>
                  <a:t>(</a:t>
                </a:r>
                <a14:m>
                  <m:oMath xmlns:m="http://schemas.openxmlformats.org/officeDocument/2006/math">
                    <m:r>
                      <a:rPr lang="en-US">
                        <a:solidFill>
                          <a:srgbClr val="FF0000"/>
                        </a:solidFill>
                        <a:latin typeface="Cambria Math" panose="02040503050406030204" pitchFamily="18" charset="0"/>
                      </a:rPr>
                      <m:t>16</m:t>
                    </m:r>
                  </m:oMath>
                </a14:m>
                <a:r>
                  <a:rPr lang="en-US" dirty="0">
                    <a:solidFill>
                      <a:srgbClr val="FF0000"/>
                    </a:solidFill>
                  </a:rPr>
                  <a:t>)</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7086600" y="2597182"/>
                <a:ext cx="729687" cy="461665"/>
              </a:xfrm>
              <a:prstGeom prst="rect">
                <a:avLst/>
              </a:prstGeom>
              <a:blipFill>
                <a:blip r:embed="rId16"/>
                <a:stretch>
                  <a:fillRect l="-13445" t="-10526" r="-12605" b="-28947"/>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63C72462-2821-4853-A92F-4C1DC275DD77}" type="slidenum">
              <a:rPr lang="en-US" altLang="en-US" sz="1400"/>
              <a:pPr algn="r" eaLnBrk="1" hangingPunct="1">
                <a:spcBef>
                  <a:spcPct val="0"/>
                </a:spcBef>
                <a:buFontTx/>
                <a:buNone/>
              </a:pPr>
              <a:t>18</a:t>
            </a:fld>
            <a:endParaRPr lang="en-US" altLang="en-US" sz="1400"/>
          </a:p>
        </p:txBody>
      </p:sp>
      <p:sp>
        <p:nvSpPr>
          <p:cNvPr id="55299" name="Rectangle 2"/>
          <p:cNvSpPr>
            <a:spLocks noGrp="1" noChangeArrowheads="1"/>
          </p:cNvSpPr>
          <p:nvPr>
            <p:ph type="title" idx="4294967295"/>
          </p:nvPr>
        </p:nvSpPr>
        <p:spPr>
          <a:xfrm>
            <a:off x="381000" y="152400"/>
            <a:ext cx="8382000" cy="504825"/>
          </a:xfrm>
        </p:spPr>
        <p:txBody>
          <a:bodyPr/>
          <a:lstStyle/>
          <a:p>
            <a:r>
              <a:rPr lang="en-US" altLang="en-US" sz="2800" dirty="0">
                <a:solidFill>
                  <a:schemeClr val="tx1"/>
                </a:solidFill>
              </a:rPr>
              <a:t>Solution of EPKE</a:t>
            </a:r>
          </a:p>
        </p:txBody>
      </p:sp>
      <p:sp>
        <p:nvSpPr>
          <p:cNvPr id="55300" name="Rectangle 6"/>
          <p:cNvSpPr>
            <a:spLocks noChangeArrowheads="1"/>
          </p:cNvSpPr>
          <p:nvPr/>
        </p:nvSpPr>
        <p:spPr bwMode="auto">
          <a:xfrm>
            <a:off x="76200" y="990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Theta method for flux level equation</a:t>
            </a:r>
          </a:p>
        </p:txBody>
      </p:sp>
      <p:sp>
        <p:nvSpPr>
          <p:cNvPr id="55301" name="Rectangle 6"/>
          <p:cNvSpPr>
            <a:spLocks noChangeArrowheads="1"/>
          </p:cNvSpPr>
          <p:nvPr/>
        </p:nvSpPr>
        <p:spPr bwMode="auto">
          <a:xfrm>
            <a:off x="113675" y="2871391"/>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Flux Level Solution</a:t>
            </a:r>
          </a:p>
        </p:txBody>
      </p:sp>
      <p:graphicFrame>
        <p:nvGraphicFramePr>
          <p:cNvPr id="55302" name="Object 24"/>
          <p:cNvGraphicFramePr>
            <a:graphicFrameLocks noChangeAspect="1"/>
          </p:cNvGraphicFramePr>
          <p:nvPr>
            <p:extLst>
              <p:ext uri="{D42A27DB-BD31-4B8C-83A1-F6EECF244321}">
                <p14:modId xmlns:p14="http://schemas.microsoft.com/office/powerpoint/2010/main" val="1654036779"/>
              </p:ext>
            </p:extLst>
          </p:nvPr>
        </p:nvGraphicFramePr>
        <p:xfrm>
          <a:off x="1219200" y="3517106"/>
          <a:ext cx="5562600" cy="1056384"/>
        </p:xfrm>
        <a:graphic>
          <a:graphicData uri="http://schemas.openxmlformats.org/presentationml/2006/ole">
            <mc:AlternateContent xmlns:mc="http://schemas.openxmlformats.org/markup-compatibility/2006">
              <mc:Choice xmlns:v="urn:schemas-microsoft-com:vml" Requires="v">
                <p:oleObj spid="_x0000_s55499" name="Equation" r:id="rId4" imgW="4902200" imgH="977900" progId="Equation.DSMT4">
                  <p:embed/>
                </p:oleObj>
              </mc:Choice>
              <mc:Fallback>
                <p:oleObj name="Equation" r:id="rId4" imgW="4902200" imgH="97790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17106"/>
                        <a:ext cx="5562600" cy="1056384"/>
                      </a:xfrm>
                      <a:prstGeom prst="rect">
                        <a:avLst/>
                      </a:prstGeom>
                      <a:noFill/>
                      <a:ln>
                        <a:noFill/>
                      </a:ln>
                    </p:spPr>
                  </p:pic>
                </p:oleObj>
              </mc:Fallback>
            </mc:AlternateContent>
          </a:graphicData>
        </a:graphic>
      </p:graphicFrame>
      <p:graphicFrame>
        <p:nvGraphicFramePr>
          <p:cNvPr id="55303" name="Object 8"/>
          <p:cNvGraphicFramePr>
            <a:graphicFrameLocks noChangeAspect="1"/>
          </p:cNvGraphicFramePr>
          <p:nvPr>
            <p:extLst>
              <p:ext uri="{D42A27DB-BD31-4B8C-83A1-F6EECF244321}">
                <p14:modId xmlns:p14="http://schemas.microsoft.com/office/powerpoint/2010/main" val="3366911637"/>
              </p:ext>
            </p:extLst>
          </p:nvPr>
        </p:nvGraphicFramePr>
        <p:xfrm>
          <a:off x="902493" y="1489076"/>
          <a:ext cx="5824537" cy="1270000"/>
        </p:xfrm>
        <a:graphic>
          <a:graphicData uri="http://schemas.openxmlformats.org/presentationml/2006/ole">
            <mc:AlternateContent xmlns:mc="http://schemas.openxmlformats.org/markup-compatibility/2006">
              <mc:Choice xmlns:v="urn:schemas-microsoft-com:vml" Requires="v">
                <p:oleObj spid="_x0000_s55500" name="Equation" r:id="rId6" imgW="4686300" imgH="1016000" progId="Equation.DSMT4">
                  <p:embed/>
                </p:oleObj>
              </mc:Choice>
              <mc:Fallback>
                <p:oleObj name="Equation" r:id="rId6" imgW="4686300" imgH="1016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493" y="1489076"/>
                        <a:ext cx="582453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5304" name="Rectangle 6"/>
          <p:cNvSpPr>
            <a:spLocks noChangeArrowheads="1"/>
          </p:cNvSpPr>
          <p:nvPr/>
        </p:nvSpPr>
        <p:spPr bwMode="auto">
          <a:xfrm>
            <a:off x="228600" y="55626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Fission Power</a:t>
            </a:r>
          </a:p>
        </p:txBody>
      </p:sp>
      <p:graphicFrame>
        <p:nvGraphicFramePr>
          <p:cNvPr id="55305" name="Object 5"/>
          <p:cNvGraphicFramePr>
            <a:graphicFrameLocks noChangeAspect="1"/>
          </p:cNvGraphicFramePr>
          <p:nvPr/>
        </p:nvGraphicFramePr>
        <p:xfrm>
          <a:off x="3725863" y="5562600"/>
          <a:ext cx="2338387" cy="355600"/>
        </p:xfrm>
        <a:graphic>
          <a:graphicData uri="http://schemas.openxmlformats.org/presentationml/2006/ole">
            <mc:AlternateContent xmlns:mc="http://schemas.openxmlformats.org/markup-compatibility/2006">
              <mc:Choice xmlns:v="urn:schemas-microsoft-com:vml" Requires="v">
                <p:oleObj spid="_x0000_s55501" name="Equation" r:id="rId8" imgW="1675673" imgH="253890" progId="Equation.DSMT4">
                  <p:embed/>
                </p:oleObj>
              </mc:Choice>
              <mc:Fallback>
                <p:oleObj name="Equation" r:id="rId8" imgW="1675673" imgH="25389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5863" y="5562600"/>
                        <a:ext cx="23383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33404272-8A3D-4504-B4F0-18B60BAF5CDB}" type="slidenum">
              <a:rPr lang="en-US" altLang="en-US" sz="1400"/>
              <a:pPr algn="r" eaLnBrk="1" hangingPunct="1">
                <a:spcBef>
                  <a:spcPct val="0"/>
                </a:spcBef>
                <a:buFontTx/>
                <a:buNone/>
              </a:pPr>
              <a:t>19</a:t>
            </a:fld>
            <a:endParaRPr lang="en-US" altLang="en-US" sz="1400"/>
          </a:p>
        </p:txBody>
      </p:sp>
      <p:sp>
        <p:nvSpPr>
          <p:cNvPr id="57347" name="Rectangle 2"/>
          <p:cNvSpPr>
            <a:spLocks noGrp="1" noChangeArrowheads="1"/>
          </p:cNvSpPr>
          <p:nvPr>
            <p:ph type="title" idx="4294967295"/>
          </p:nvPr>
        </p:nvSpPr>
        <p:spPr>
          <a:xfrm>
            <a:off x="381000" y="152400"/>
            <a:ext cx="8382000" cy="504825"/>
          </a:xfrm>
        </p:spPr>
        <p:txBody>
          <a:bodyPr/>
          <a:lstStyle/>
          <a:p>
            <a:r>
              <a:rPr lang="en-US" altLang="en-US" sz="3200">
                <a:solidFill>
                  <a:schemeClr val="tx1"/>
                </a:solidFill>
              </a:rPr>
              <a:t>Exponential transformation parameter</a:t>
            </a:r>
          </a:p>
        </p:txBody>
      </p:sp>
      <p:sp>
        <p:nvSpPr>
          <p:cNvPr id="57348" name="Rectangle 6"/>
          <p:cNvSpPr>
            <a:spLocks noChangeArrowheads="1"/>
          </p:cNvSpPr>
          <p:nvPr/>
        </p:nvSpPr>
        <p:spPr bwMode="auto">
          <a:xfrm>
            <a:off x="152400" y="990600"/>
            <a:ext cx="335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First take parameter,</a:t>
            </a:r>
          </a:p>
        </p:txBody>
      </p:sp>
      <p:sp>
        <p:nvSpPr>
          <p:cNvPr id="57349" name="Rectangle 6"/>
          <p:cNvSpPr>
            <a:spLocks noChangeArrowheads="1"/>
          </p:cNvSpPr>
          <p:nvPr/>
        </p:nvSpPr>
        <p:spPr bwMode="auto">
          <a:xfrm>
            <a:off x="152400" y="27432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The transformed solution is closer to linear than original solution, and the transformation parameter is accepted, if</a:t>
            </a:r>
          </a:p>
        </p:txBody>
      </p:sp>
      <p:graphicFrame>
        <p:nvGraphicFramePr>
          <p:cNvPr id="57350" name="Object 5"/>
          <p:cNvGraphicFramePr>
            <a:graphicFrameLocks noChangeAspect="1"/>
          </p:cNvGraphicFramePr>
          <p:nvPr/>
        </p:nvGraphicFramePr>
        <p:xfrm>
          <a:off x="1295400" y="3810000"/>
          <a:ext cx="4932363" cy="461963"/>
        </p:xfrm>
        <a:graphic>
          <a:graphicData uri="http://schemas.openxmlformats.org/presentationml/2006/ole">
            <mc:AlternateContent xmlns:mc="http://schemas.openxmlformats.org/markup-compatibility/2006">
              <mc:Choice xmlns:v="urn:schemas-microsoft-com:vml" Requires="v">
                <p:oleObj spid="_x0000_s57541" name="Equation" r:id="rId4" imgW="3543300" imgH="330200" progId="Equation.DSMT4">
                  <p:embed/>
                </p:oleObj>
              </mc:Choice>
              <mc:Fallback>
                <p:oleObj name="Equation" r:id="rId4" imgW="3543300" imgH="330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810000"/>
                        <a:ext cx="4932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57351" name="Object 6"/>
          <p:cNvGraphicFramePr>
            <a:graphicFrameLocks noChangeAspect="1"/>
          </p:cNvGraphicFramePr>
          <p:nvPr/>
        </p:nvGraphicFramePr>
        <p:xfrm>
          <a:off x="3725863" y="914400"/>
          <a:ext cx="2614612" cy="639763"/>
        </p:xfrm>
        <a:graphic>
          <a:graphicData uri="http://schemas.openxmlformats.org/presentationml/2006/ole">
            <mc:AlternateContent xmlns:mc="http://schemas.openxmlformats.org/markup-compatibility/2006">
              <mc:Choice xmlns:v="urn:schemas-microsoft-com:vml" Requires="v">
                <p:oleObj spid="_x0000_s57542" name="Equation" r:id="rId6" imgW="1879600" imgH="457200" progId="Equation.DSMT4">
                  <p:embed/>
                </p:oleObj>
              </mc:Choice>
              <mc:Fallback>
                <p:oleObj name="Equation" r:id="rId6" imgW="1879600" imgH="457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5863" y="914400"/>
                        <a:ext cx="26146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7352" name="Rectangle 6"/>
          <p:cNvSpPr>
            <a:spLocks noChangeArrowheads="1"/>
          </p:cNvSpPr>
          <p:nvPr/>
        </p:nvSpPr>
        <p:spPr bwMode="auto">
          <a:xfrm>
            <a:off x="152400" y="20574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Evaluate the power. </a:t>
            </a:r>
          </a:p>
        </p:txBody>
      </p:sp>
      <p:graphicFrame>
        <p:nvGraphicFramePr>
          <p:cNvPr id="57353" name="Object 11"/>
          <p:cNvGraphicFramePr>
            <a:graphicFrameLocks noChangeAspect="1"/>
          </p:cNvGraphicFramePr>
          <p:nvPr/>
        </p:nvGraphicFramePr>
        <p:xfrm>
          <a:off x="3429000" y="5410200"/>
          <a:ext cx="654050" cy="284163"/>
        </p:xfrm>
        <a:graphic>
          <a:graphicData uri="http://schemas.openxmlformats.org/presentationml/2006/ole">
            <mc:AlternateContent xmlns:mc="http://schemas.openxmlformats.org/markup-compatibility/2006">
              <mc:Choice xmlns:v="urn:schemas-microsoft-com:vml" Requires="v">
                <p:oleObj spid="_x0000_s57543" name="Equation" r:id="rId8" imgW="469696" imgH="203112" progId="Equation.DSMT4">
                  <p:embed/>
                </p:oleObj>
              </mc:Choice>
              <mc:Fallback>
                <p:oleObj name="Equation" r:id="rId8" imgW="469696" imgH="203112"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5410200"/>
                        <a:ext cx="6540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7354" name="Rectangle 6"/>
          <p:cNvSpPr>
            <a:spLocks noChangeArrowheads="1"/>
          </p:cNvSpPr>
          <p:nvPr/>
        </p:nvSpPr>
        <p:spPr bwMode="auto">
          <a:xfrm>
            <a:off x="152400" y="48006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Otherwise re-evaluate solution without transformation, i.e.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Outline</a:t>
            </a:r>
          </a:p>
        </p:txBody>
      </p:sp>
      <p:sp>
        <p:nvSpPr>
          <p:cNvPr id="6147" name="Content Placeholder 2"/>
          <p:cNvSpPr>
            <a:spLocks noGrp="1"/>
          </p:cNvSpPr>
          <p:nvPr>
            <p:ph idx="1"/>
          </p:nvPr>
        </p:nvSpPr>
        <p:spPr>
          <a:xfrm>
            <a:off x="609600" y="1066800"/>
            <a:ext cx="8382000" cy="5410200"/>
          </a:xfrm>
        </p:spPr>
        <p:txBody>
          <a:bodyPr/>
          <a:lstStyle/>
          <a:p>
            <a:r>
              <a:rPr lang="en-US" altLang="en-US" sz="2400" b="1" dirty="0"/>
              <a:t>Review Exact P.K. Equations (EPKE)</a:t>
            </a:r>
          </a:p>
          <a:p>
            <a:pPr lvl="1"/>
            <a:r>
              <a:rPr lang="en-US" altLang="en-US" sz="2400" b="1" dirty="0"/>
              <a:t>Derivation (See Backup Slides)</a:t>
            </a:r>
          </a:p>
          <a:p>
            <a:pPr lvl="1"/>
            <a:r>
              <a:rPr lang="en-US" altLang="en-US" sz="2400" b="1" dirty="0"/>
              <a:t>Comparison w/ “Conventional” P.K.</a:t>
            </a:r>
          </a:p>
          <a:p>
            <a:r>
              <a:rPr lang="en-US" altLang="en-US" sz="2400" dirty="0"/>
              <a:t>Numerical Solution of P.K. Equations</a:t>
            </a:r>
          </a:p>
          <a:p>
            <a:pPr lvl="1"/>
            <a:r>
              <a:rPr lang="en-US" altLang="en-US" sz="2400" dirty="0"/>
              <a:t>Theta method for temporal discretization</a:t>
            </a:r>
          </a:p>
          <a:p>
            <a:pPr lvl="1"/>
            <a:r>
              <a:rPr lang="en-US" altLang="en-US" sz="2400" dirty="0"/>
              <a:t>Exponential transformation</a:t>
            </a:r>
          </a:p>
          <a:p>
            <a:pPr lvl="1"/>
            <a:r>
              <a:rPr lang="en-US" altLang="en-US" sz="2400" dirty="0"/>
              <a:t>Precursor time integration</a:t>
            </a:r>
          </a:p>
          <a:p>
            <a:pPr lvl="1"/>
            <a:r>
              <a:rPr lang="en-US" altLang="en-US" sz="2400" dirty="0"/>
              <a:t>Solution of EPK</a:t>
            </a:r>
          </a:p>
          <a:p>
            <a:pPr lvl="1"/>
            <a:r>
              <a:rPr lang="en-US" altLang="en-US" sz="2400" dirty="0"/>
              <a:t>Linear feedback model</a:t>
            </a:r>
          </a:p>
          <a:p>
            <a:pPr lvl="1"/>
            <a:r>
              <a:rPr lang="en-US" altLang="en-US" sz="2400" dirty="0"/>
              <a:t>Solution of EPK with feedback</a:t>
            </a:r>
          </a:p>
          <a:p>
            <a:r>
              <a:rPr lang="en-US" altLang="en-US" sz="2400" dirty="0"/>
              <a:t>Application to NEACRP PWR Rod Ejection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B4A8AD-28EA-41BB-811B-23A14652860B}" type="slidenum">
              <a:rPr lang="en-US" altLang="en-US" sz="1400" smtClean="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Outline</a:t>
            </a:r>
          </a:p>
        </p:txBody>
      </p:sp>
      <p:sp>
        <p:nvSpPr>
          <p:cNvPr id="6147" name="Content Placeholder 2"/>
          <p:cNvSpPr>
            <a:spLocks noGrp="1"/>
          </p:cNvSpPr>
          <p:nvPr>
            <p:ph idx="1"/>
          </p:nvPr>
        </p:nvSpPr>
        <p:spPr>
          <a:xfrm>
            <a:off x="609600" y="1066800"/>
            <a:ext cx="8382000" cy="5410200"/>
          </a:xfrm>
        </p:spPr>
        <p:txBody>
          <a:bodyPr/>
          <a:lstStyle/>
          <a:p>
            <a:r>
              <a:rPr lang="en-US" altLang="en-US" sz="2400" dirty="0"/>
              <a:t>Review Exact P.K. Equations</a:t>
            </a:r>
          </a:p>
          <a:p>
            <a:pPr lvl="1"/>
            <a:r>
              <a:rPr lang="en-US" altLang="en-US" sz="2400" dirty="0"/>
              <a:t>Derivation (See Backup Slides)</a:t>
            </a:r>
          </a:p>
          <a:p>
            <a:pPr lvl="1"/>
            <a:r>
              <a:rPr lang="en-US" altLang="en-US" sz="2400" dirty="0"/>
              <a:t>Comparison w/ “Conventional” P.K.</a:t>
            </a:r>
          </a:p>
          <a:p>
            <a:r>
              <a:rPr lang="en-US" altLang="en-US" sz="2400" dirty="0"/>
              <a:t>Numerical Solution of P.K. Equations</a:t>
            </a:r>
          </a:p>
          <a:p>
            <a:pPr lvl="1"/>
            <a:r>
              <a:rPr lang="en-US" altLang="en-US" sz="2400" dirty="0"/>
              <a:t>Theta method for temporal discretization</a:t>
            </a:r>
          </a:p>
          <a:p>
            <a:pPr lvl="1"/>
            <a:r>
              <a:rPr lang="en-US" altLang="en-US" sz="2400" dirty="0"/>
              <a:t>Exponential transformation</a:t>
            </a:r>
          </a:p>
          <a:p>
            <a:pPr lvl="1"/>
            <a:r>
              <a:rPr lang="en-US" altLang="en-US" sz="2400" dirty="0"/>
              <a:t>Precursor time integration</a:t>
            </a:r>
          </a:p>
          <a:p>
            <a:pPr lvl="1"/>
            <a:r>
              <a:rPr lang="en-US" altLang="en-US" sz="2400" dirty="0"/>
              <a:t>Solution of EPK</a:t>
            </a:r>
          </a:p>
          <a:p>
            <a:pPr lvl="1"/>
            <a:r>
              <a:rPr lang="en-US" altLang="en-US" sz="2400" b="1" dirty="0"/>
              <a:t>Linear feedback model</a:t>
            </a:r>
          </a:p>
          <a:p>
            <a:pPr lvl="1"/>
            <a:r>
              <a:rPr lang="en-US" altLang="en-US" sz="2400" dirty="0"/>
              <a:t>Solution of EPK with feedback</a:t>
            </a:r>
          </a:p>
          <a:p>
            <a:r>
              <a:rPr lang="en-US" altLang="en-US" sz="2400" dirty="0"/>
              <a:t>Application to NEACRP PWR Rod Ejection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B4A8AD-28EA-41BB-811B-23A14652860B}" type="slidenum">
              <a:rPr lang="en-US" altLang="en-US" sz="1400" smtClean="0"/>
              <a:pPr>
                <a:spcBef>
                  <a:spcPct val="0"/>
                </a:spcBef>
                <a:buFontTx/>
                <a:buNone/>
              </a:pPr>
              <a:t>20</a:t>
            </a:fld>
            <a:endParaRPr lang="en-US" altLang="en-US" sz="1400"/>
          </a:p>
        </p:txBody>
      </p:sp>
    </p:spTree>
    <p:extLst>
      <p:ext uri="{BB962C8B-B14F-4D97-AF65-F5344CB8AC3E}">
        <p14:creationId xmlns:p14="http://schemas.microsoft.com/office/powerpoint/2010/main" val="225775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Linear Feed Back Model</a:t>
            </a:r>
          </a:p>
        </p:txBody>
      </p:sp>
      <p:sp>
        <p:nvSpPr>
          <p:cNvPr id="59395" name="Content Placeholder 2"/>
          <p:cNvSpPr>
            <a:spLocks noGrp="1"/>
          </p:cNvSpPr>
          <p:nvPr>
            <p:ph idx="1"/>
          </p:nvPr>
        </p:nvSpPr>
        <p:spPr>
          <a:xfrm>
            <a:off x="381000" y="914400"/>
            <a:ext cx="8001000" cy="609600"/>
          </a:xfrm>
        </p:spPr>
        <p:txBody>
          <a:bodyPr/>
          <a:lstStyle/>
          <a:p>
            <a:r>
              <a:rPr lang="en-US" altLang="en-US" dirty="0"/>
              <a:t>Reactivity feed back</a:t>
            </a:r>
          </a:p>
          <a:p>
            <a:endParaRPr lang="en-US" altLang="en-US" dirty="0"/>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C3F57A5-B83A-41C2-9447-19C17E8BED21}" type="slidenum">
              <a:rPr lang="en-US" altLang="en-US" sz="1400" smtClean="0"/>
              <a:pPr>
                <a:spcBef>
                  <a:spcPct val="0"/>
                </a:spcBef>
                <a:buFontTx/>
                <a:buNone/>
              </a:pPr>
              <a:t>21</a:t>
            </a:fld>
            <a:endParaRPr lang="en-US" altLang="en-US" sz="1400"/>
          </a:p>
        </p:txBody>
      </p:sp>
      <p:sp>
        <p:nvSpPr>
          <p:cNvPr id="59397" name="Rectangle 5"/>
          <p:cNvSpPr>
            <a:spLocks noChangeArrowheads="1"/>
          </p:cNvSpPr>
          <p:nvPr/>
        </p:nvSpPr>
        <p:spPr bwMode="auto">
          <a:xfrm>
            <a:off x="533400" y="24384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imposed reactivity</a:t>
            </a:r>
            <a:endParaRPr lang="en-US" altLang="en-US"/>
          </a:p>
        </p:txBody>
      </p:sp>
      <p:sp>
        <p:nvSpPr>
          <p:cNvPr id="59398" name="Rectangle 6"/>
          <p:cNvSpPr>
            <a:spLocks noChangeArrowheads="1"/>
          </p:cNvSpPr>
          <p:nvPr/>
        </p:nvSpPr>
        <p:spPr bwMode="auto">
          <a:xfrm>
            <a:off x="3124200" y="2438400"/>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feed back constant</a:t>
            </a:r>
          </a:p>
        </p:txBody>
      </p:sp>
      <p:sp>
        <p:nvSpPr>
          <p:cNvPr id="59399" name="Rectangle 7"/>
          <p:cNvSpPr>
            <a:spLocks noChangeArrowheads="1"/>
          </p:cNvSpPr>
          <p:nvPr/>
        </p:nvSpPr>
        <p:spPr bwMode="auto">
          <a:xfrm>
            <a:off x="5791200" y="2438400"/>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conduction time constant</a:t>
            </a:r>
          </a:p>
        </p:txBody>
      </p:sp>
      <p:cxnSp>
        <p:nvCxnSpPr>
          <p:cNvPr id="10" name="Straight Arrow Connector 9"/>
          <p:cNvCxnSpPr/>
          <p:nvPr/>
        </p:nvCxnSpPr>
        <p:spPr>
          <a:xfrm flipV="1">
            <a:off x="1213757" y="21336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048000" y="2133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6362700" y="22479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404" name="Content Placeholder 2"/>
          <p:cNvSpPr txBox="1">
            <a:spLocks/>
          </p:cNvSpPr>
          <p:nvPr/>
        </p:nvSpPr>
        <p:spPr bwMode="auto">
          <a:xfrm>
            <a:off x="457200" y="3962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Doppler feedback </a:t>
            </a:r>
          </a:p>
          <a:p>
            <a:endParaRPr lang="en-US" altLang="en-US"/>
          </a:p>
          <a:p>
            <a:endParaRPr lang="en-US" altLang="en-US"/>
          </a:p>
        </p:txBody>
      </p:sp>
      <p:graphicFrame>
        <p:nvGraphicFramePr>
          <p:cNvPr id="59405" name="Object 5"/>
          <p:cNvGraphicFramePr>
            <a:graphicFrameLocks noChangeAspect="1"/>
          </p:cNvGraphicFramePr>
          <p:nvPr/>
        </p:nvGraphicFramePr>
        <p:xfrm>
          <a:off x="4241800" y="3800475"/>
          <a:ext cx="3255963" cy="923925"/>
        </p:xfrm>
        <a:graphic>
          <a:graphicData uri="http://schemas.openxmlformats.org/presentationml/2006/ole">
            <mc:AlternateContent xmlns:mc="http://schemas.openxmlformats.org/markup-compatibility/2006">
              <mc:Choice xmlns:v="urn:schemas-microsoft-com:vml" Requires="v">
                <p:oleObj spid="_x0000_s59511" name="Equation" r:id="rId4" imgW="1574800" imgH="444500" progId="Equation.DSMT4">
                  <p:embed/>
                </p:oleObj>
              </mc:Choice>
              <mc:Fallback>
                <p:oleObj name="Equation" r:id="rId4" imgW="1574800" imgH="4445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800475"/>
                        <a:ext cx="32559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9406" name="Content Placeholder 2"/>
          <p:cNvSpPr txBox="1">
            <a:spLocks/>
          </p:cNvSpPr>
          <p:nvPr/>
        </p:nvSpPr>
        <p:spPr bwMode="auto">
          <a:xfrm>
            <a:off x="457200" y="48006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Feed back Reactivity</a:t>
            </a:r>
          </a:p>
          <a:p>
            <a:endParaRPr lang="en-US" altLang="en-US"/>
          </a:p>
        </p:txBody>
      </p:sp>
      <mc:AlternateContent xmlns:mc="http://schemas.openxmlformats.org/markup-compatibility/2006" xmlns:a14="http://schemas.microsoft.com/office/drawing/2010/main">
        <mc:Choice Requires="a14">
          <p:sp>
            <p:nvSpPr>
              <p:cNvPr id="4" name="Rectangle 3"/>
              <p:cNvSpPr/>
              <p:nvPr/>
            </p:nvSpPr>
            <p:spPr>
              <a:xfrm>
                <a:off x="399011" y="1563449"/>
                <a:ext cx="8382000" cy="589457"/>
              </a:xfrm>
              <a:prstGeom prst="rect">
                <a:avLst/>
              </a:prstGeom>
            </p:spPr>
            <p:txBody>
              <a:bodyPr wrap="square">
                <a:spAutoFit/>
              </a:bodyPr>
              <a:lstStyle/>
              <a:p>
                <a14:m>
                  <m:oMath xmlns:m="http://schemas.openxmlformats.org/officeDocument/2006/math">
                    <m:r>
                      <a:rPr lang="en-US" i="1">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𝑑</m:t>
                        </m:r>
                      </m:sub>
                    </m:sSub>
                    <m:nary>
                      <m:naryPr>
                        <m:limLoc m:val="subSup"/>
                        <m:ctrlPr>
                          <a:rPr lang="en-US" i="1">
                            <a:latin typeface="Cambria Math" panose="02040503050406030204" pitchFamily="18" charset="0"/>
                          </a:rPr>
                        </m:ctrlPr>
                      </m:naryPr>
                      <m:sub>
                        <m:r>
                          <a:rPr lang="en-US">
                            <a:latin typeface="Cambria Math" panose="02040503050406030204" pitchFamily="18" charset="0"/>
                          </a:rPr>
                          <m:t>0</m:t>
                        </m:r>
                      </m:sub>
                      <m:sup>
                        <m:r>
                          <a:rPr lang="en-US" i="1">
                            <a:latin typeface="Cambria Math" panose="02040503050406030204" pitchFamily="18" charset="0"/>
                          </a:rPr>
                          <m:t>𝑡</m:t>
                        </m:r>
                      </m:sup>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0</m:t>
                                </m:r>
                              </m:sub>
                            </m:sSub>
                          </m:e>
                        </m:d>
                        <m:func>
                          <m:funcPr>
                            <m:ctrlPr>
                              <a:rPr lang="en-US" i="1">
                                <a:latin typeface="Cambria Math" panose="02040503050406030204" pitchFamily="18" charset="0"/>
                              </a:rPr>
                            </m:ctrlPr>
                          </m:funcPr>
                          <m:fName>
                            <m:r>
                              <a:rPr lang="en-US" i="1">
                                <a:latin typeface="Cambria Math" panose="02040503050406030204" pitchFamily="18" charset="0"/>
                              </a:rPr>
                              <m:t>𝑒𝑥𝑝</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𝐻</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r>
                                      <a:rPr lang="en-US">
                                        <a:latin typeface="Cambria Math" panose="02040503050406030204" pitchFamily="18" charset="0"/>
                                      </a:rPr>
                                      <m:t>−</m:t>
                                    </m:r>
                                    <m:r>
                                      <a:rPr lang="en-US" i="1">
                                        <a:latin typeface="Cambria Math" panose="02040503050406030204" pitchFamily="18" charset="0"/>
                                      </a:rPr>
                                      <m:t>𝑡</m:t>
                                    </m:r>
                                  </m:e>
                                </m:d>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e>
                        </m:func>
                      </m:e>
                    </m:nary>
                    <m:r>
                      <a:rPr lang="en-US">
                        <a:latin typeface="Cambria Math" panose="02040503050406030204" pitchFamily="18" charset="0"/>
                      </a:rPr>
                      <m:t> (25</m:t>
                    </m:r>
                  </m:oMath>
                </a14:m>
                <a:r>
                  <a:rPr lang="en-US" dirty="0"/>
                  <a:t>)</a:t>
                </a:r>
              </a:p>
            </p:txBody>
          </p:sp>
        </mc:Choice>
        <mc:Fallback xmlns="">
          <p:sp>
            <p:nvSpPr>
              <p:cNvPr id="4" name="Rectangle 3"/>
              <p:cNvSpPr>
                <a:spLocks noRot="1" noChangeAspect="1" noMove="1" noResize="1" noEditPoints="1" noAdjustHandles="1" noChangeArrowheads="1" noChangeShapeType="1" noTextEdit="1"/>
              </p:cNvSpPr>
              <p:nvPr/>
            </p:nvSpPr>
            <p:spPr>
              <a:xfrm>
                <a:off x="399011" y="1563449"/>
                <a:ext cx="8382000" cy="589457"/>
              </a:xfrm>
              <a:prstGeom prst="rect">
                <a:avLst/>
              </a:prstGeom>
              <a:blipFill>
                <a:blip r:embed="rId6"/>
                <a:stretch>
                  <a:fillRect b="-13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0" y="5559969"/>
                <a:ext cx="9296400" cy="589457"/>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𝑑</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𝑑</m:t>
                        </m:r>
                      </m:sub>
                    </m:sSub>
                    <m:nary>
                      <m:naryPr>
                        <m:limLoc m:val="subSup"/>
                        <m:ctrlPr>
                          <a:rPr lang="en-US" i="1">
                            <a:latin typeface="Cambria Math" panose="02040503050406030204" pitchFamily="18" charset="0"/>
                          </a:rPr>
                        </m:ctrlPr>
                      </m:naryPr>
                      <m:sub>
                        <m:r>
                          <a:rPr lang="en-US">
                            <a:latin typeface="Cambria Math" panose="02040503050406030204" pitchFamily="18" charset="0"/>
                          </a:rPr>
                          <m:t>0</m:t>
                        </m:r>
                      </m:sub>
                      <m:sup>
                        <m:r>
                          <a:rPr lang="en-US" i="1">
                            <a:latin typeface="Cambria Math" panose="02040503050406030204" pitchFamily="18" charset="0"/>
                          </a:rPr>
                          <m:t>𝑡</m:t>
                        </m:r>
                      </m:sup>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0</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𝐻</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r>
                                      <a:rPr lang="en-US">
                                        <a:latin typeface="Cambria Math" panose="02040503050406030204" pitchFamily="18" charset="0"/>
                                      </a:rPr>
                                      <m:t>−</m:t>
                                    </m:r>
                                    <m:r>
                                      <a:rPr lang="en-US" i="1">
                                        <a:latin typeface="Cambria Math" panose="02040503050406030204" pitchFamily="18" charset="0"/>
                                      </a:rPr>
                                      <m:t>𝑡</m:t>
                                    </m:r>
                                  </m:e>
                                </m:d>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a:latin typeface="Cambria Math" panose="02040503050406030204" pitchFamily="18" charset="0"/>
                                  </a:rPr>
                                  <m:t>′</m:t>
                                </m:r>
                              </m:sup>
                            </m:sSup>
                          </m:e>
                        </m:func>
                      </m:e>
                    </m:nary>
                    <m:r>
                      <a:rPr lang="en-US">
                        <a:latin typeface="Cambria Math" panose="02040503050406030204" pitchFamily="18" charset="0"/>
                      </a:rPr>
                      <m:t> (27</m:t>
                    </m:r>
                  </m:oMath>
                </a14:m>
                <a:r>
                  <a:rPr lang="en-US" dirty="0"/>
                  <a:t>)</a:t>
                </a:r>
              </a:p>
            </p:txBody>
          </p:sp>
        </mc:Choice>
        <mc:Fallback xmlns="">
          <p:sp>
            <p:nvSpPr>
              <p:cNvPr id="5" name="Rectangle 4"/>
              <p:cNvSpPr>
                <a:spLocks noRot="1" noChangeAspect="1" noMove="1" noResize="1" noEditPoints="1" noAdjustHandles="1" noChangeArrowheads="1" noChangeShapeType="1" noTextEdit="1"/>
              </p:cNvSpPr>
              <p:nvPr/>
            </p:nvSpPr>
            <p:spPr>
              <a:xfrm>
                <a:off x="0" y="5559969"/>
                <a:ext cx="9296400" cy="589457"/>
              </a:xfrm>
              <a:prstGeom prst="rect">
                <a:avLst/>
              </a:prstGeom>
              <a:blipFill>
                <a:blip r:embed="rId7"/>
                <a:stretch>
                  <a:fillRect b="-13402"/>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a:t>Feedback Reactivity at Next Step </a:t>
            </a:r>
          </a:p>
        </p:txBody>
      </p:sp>
      <p:sp>
        <p:nvSpPr>
          <p:cNvPr id="61443" name="Content Placeholder 2"/>
          <p:cNvSpPr>
            <a:spLocks noGrp="1"/>
          </p:cNvSpPr>
          <p:nvPr>
            <p:ph idx="1"/>
          </p:nvPr>
        </p:nvSpPr>
        <p:spPr>
          <a:xfrm>
            <a:off x="381000" y="762000"/>
            <a:ext cx="8001000" cy="609600"/>
          </a:xfrm>
        </p:spPr>
        <p:txBody>
          <a:bodyPr/>
          <a:lstStyle/>
          <a:p>
            <a:r>
              <a:rPr lang="en-US" altLang="en-US"/>
              <a:t>Feed back Reactivity at new step</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F901FE9-4417-4878-9FC3-C231A784EEAB}" type="slidenum">
              <a:rPr lang="en-US" altLang="en-US" sz="1400" smtClean="0"/>
              <a:pPr>
                <a:spcBef>
                  <a:spcPct val="0"/>
                </a:spcBef>
                <a:buFontTx/>
                <a:buNone/>
              </a:pPr>
              <a:t>22</a:t>
            </a:fld>
            <a:endParaRPr lang="en-US" altLang="en-US" sz="1400"/>
          </a:p>
        </p:txBody>
      </p:sp>
      <p:sp>
        <p:nvSpPr>
          <p:cNvPr id="61445" name="Content Placeholder 2"/>
          <p:cNvSpPr txBox="1">
            <a:spLocks/>
          </p:cNvSpPr>
          <p:nvPr/>
        </p:nvSpPr>
        <p:spPr bwMode="auto">
          <a:xfrm>
            <a:off x="381000" y="3147951"/>
            <a:ext cx="472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dirty="0"/>
              <a:t>Linear approximation </a:t>
            </a:r>
          </a:p>
          <a:p>
            <a:endParaRPr lang="en-US" altLang="en-US" dirty="0"/>
          </a:p>
          <a:p>
            <a:endParaRPr lang="en-US" altLang="en-US" dirty="0"/>
          </a:p>
        </p:txBody>
      </p:sp>
      <p:sp>
        <p:nvSpPr>
          <p:cNvPr id="6144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mc:AlternateContent xmlns:mc="http://schemas.openxmlformats.org/markup-compatibility/2006" xmlns:a14="http://schemas.microsoft.com/office/drawing/2010/main">
        <mc:Choice Requires="a14">
          <p:sp>
            <p:nvSpPr>
              <p:cNvPr id="5" name="Rectangle 4"/>
              <p:cNvSpPr/>
              <p:nvPr/>
            </p:nvSpPr>
            <p:spPr>
              <a:xfrm>
                <a:off x="152400" y="1339762"/>
                <a:ext cx="6477000" cy="9182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𝜌</m:t>
                          </m:r>
                        </m:e>
                        <m:sub>
                          <m:r>
                            <a:rPr lang="en-US" i="1">
                              <a:latin typeface="Cambria Math" panose="02040503050406030204" pitchFamily="18" charset="0"/>
                            </a:rPr>
                            <m:t>𝑑</m:t>
                          </m:r>
                        </m:sub>
                        <m:sup>
                          <m:r>
                            <a:rPr lang="en-US" i="1">
                              <a:latin typeface="Cambria Math" panose="02040503050406030204" pitchFamily="18" charset="0"/>
                            </a:rPr>
                            <m:t>𝑛</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𝑑</m:t>
                          </m:r>
                        </m:sub>
                      </m:sSub>
                      <m:nary>
                        <m:naryPr>
                          <m:limLoc m:val="subSup"/>
                          <m:ctrlPr>
                            <a:rPr lang="en-US" i="1">
                              <a:latin typeface="Cambria Math" panose="02040503050406030204" pitchFamily="18" charset="0"/>
                            </a:rPr>
                          </m:ctrlPr>
                        </m:naryPr>
                        <m:sub>
                          <m:r>
                            <a:rPr lang="en-US" i="0">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sup>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m:t>
                                      </m:r>
                                    </m:sup>
                                  </m:sSup>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0">
                                      <a:latin typeface="Cambria Math" panose="02040503050406030204" pitchFamily="18" charset="0"/>
                                    </a:rPr>
                                    <m:t>0</m:t>
                                  </m:r>
                                </m:sub>
                              </m:sSub>
                            </m:e>
                          </m:d>
                          <m:func>
                            <m:funcPr>
                              <m:ctrlPr>
                                <a:rPr lang="en-US" i="1">
                                  <a:latin typeface="Cambria Math" panose="02040503050406030204" pitchFamily="18" charset="0"/>
                                </a:rPr>
                              </m:ctrlPr>
                            </m:funcPr>
                            <m:fName>
                              <m:r>
                                <m:rPr>
                                  <m:sty m:val="p"/>
                                </m:rPr>
                                <a:rPr lang="en-US" i="0">
                                  <a:latin typeface="Cambria Math" panose="02040503050406030204" pitchFamily="18"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𝑡</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e>
                                  </m:d>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m:t>
                                  </m:r>
                                </m:sup>
                              </m:sSup>
                            </m:e>
                          </m:func>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52400" y="1339762"/>
                <a:ext cx="6477000" cy="9182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2400" y="2425307"/>
                <a:ext cx="8632767" cy="519245"/>
              </a:xfrm>
              <a:prstGeom prst="rect">
                <a:avLst/>
              </a:prstGeom>
            </p:spPr>
            <p:txBody>
              <a:bodyPr wrap="square">
                <a:spAutoFit/>
              </a:bodyPr>
              <a:lstStyle/>
              <a:p>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𝜌</m:t>
                        </m:r>
                      </m:e>
                      <m:sub>
                        <m:r>
                          <a:rPr lang="en-US" sz="2000" i="1">
                            <a:latin typeface="Cambria Math" panose="02040503050406030204" pitchFamily="18" charset="0"/>
                          </a:rPr>
                          <m:t>𝑑</m:t>
                        </m:r>
                      </m:sub>
                      <m:sup>
                        <m:r>
                          <a:rPr lang="en-US" sz="2000" i="1">
                            <a:latin typeface="Cambria Math" panose="02040503050406030204" pitchFamily="18" charset="0"/>
                          </a:rPr>
                          <m:t>𝑛</m:t>
                        </m:r>
                      </m:sup>
                    </m:sSubSup>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sup>
                    </m:sSup>
                    <m:sSubSup>
                      <m:sSubSupPr>
                        <m:ctrlPr>
                          <a:rPr lang="en-US" sz="2000" i="1">
                            <a:latin typeface="Cambria Math" panose="02040503050406030204" pitchFamily="18" charset="0"/>
                          </a:rPr>
                        </m:ctrlPr>
                      </m:sSubSupPr>
                      <m:e>
                        <m:r>
                          <a:rPr lang="en-US" sz="2000" i="1">
                            <a:latin typeface="Cambria Math" panose="02040503050406030204" pitchFamily="18" charset="0"/>
                          </a:rPr>
                          <m:t>𝜌</m:t>
                        </m:r>
                      </m:e>
                      <m:sub>
                        <m:r>
                          <a:rPr lang="en-US" sz="2000" i="1">
                            <a:latin typeface="Cambria Math" panose="02040503050406030204" pitchFamily="18" charset="0"/>
                          </a:rPr>
                          <m:t>𝑑</m:t>
                        </m:r>
                      </m:sub>
                      <m:sup>
                        <m:r>
                          <a:rPr lang="en-US" sz="2000" i="1">
                            <a:latin typeface="Cambria Math" panose="02040503050406030204" pitchFamily="18" charset="0"/>
                          </a:rPr>
                          <m:t>𝑛</m:t>
                        </m:r>
                        <m:r>
                          <a:rPr lang="en-US" sz="2000">
                            <a:latin typeface="Cambria Math" panose="02040503050406030204" pitchFamily="18" charset="0"/>
                          </a:rPr>
                          <m:t>−1</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𝑑</m:t>
                        </m:r>
                      </m:sub>
                    </m:sSub>
                    <m:r>
                      <m:rPr>
                        <m:sty m:val="p"/>
                      </m:rPr>
                      <a:rPr lang="el-GR" sz="2000" i="1">
                        <a:latin typeface="Cambria Math" panose="02040503050406030204" pitchFamily="18" charset="0"/>
                        <a:ea typeface="Cambria Math" panose="02040503050406030204" pitchFamily="18" charset="0"/>
                      </a:rPr>
                      <m:t>Δ</m:t>
                    </m:r>
                    <m:sSub>
                      <m:sSubPr>
                        <m:ctrlPr>
                          <a:rPr lang="el-GR"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a:latin typeface="Cambria Math" panose="02040503050406030204" pitchFamily="18" charset="0"/>
                          </a:rPr>
                          <m:t>0</m:t>
                        </m:r>
                      </m:sub>
                    </m:sSub>
                    <m:r>
                      <a:rPr lang="en-US" sz="2000">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𝑑</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𝜆</m:t>
                                </m:r>
                              </m:e>
                            </m:acc>
                          </m:e>
                          <m:sub>
                            <m:r>
                              <a:rPr lang="en-US" sz="2000" i="1">
                                <a:latin typeface="Cambria Math" panose="02040503050406030204" pitchFamily="18" charset="0"/>
                              </a:rPr>
                              <m:t>𝐻</m:t>
                            </m:r>
                          </m:sub>
                        </m:sSub>
                      </m:sup>
                    </m:sSup>
                    <m:nary>
                      <m:naryPr>
                        <m:limLoc m:val="subSup"/>
                        <m:ctrlPr>
                          <a:rPr lang="en-US" sz="2000" i="1">
                            <a:latin typeface="Cambria Math" panose="02040503050406030204" pitchFamily="18" charset="0"/>
                          </a:rPr>
                        </m:ctrlPr>
                      </m:naryPr>
                      <m:sub>
                        <m:r>
                          <a:rPr lang="en-US" sz="2000">
                            <a:latin typeface="Cambria Math" panose="02040503050406030204" pitchFamily="18" charset="0"/>
                          </a:rPr>
                          <m:t>0</m:t>
                        </m:r>
                      </m:sub>
                      <m:sup>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𝑛</m:t>
                            </m:r>
                          </m:sub>
                        </m:sSub>
                      </m:sup>
                      <m:e>
                        <m:r>
                          <a:rPr lang="en-US" sz="2000" i="1">
                            <a:latin typeface="Cambria Math" panose="02040503050406030204" pitchFamily="18" charset="0"/>
                          </a:rPr>
                          <m:t>𝐻</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𝐻</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func>
                      </m:e>
                    </m:nary>
                    <m:r>
                      <a:rPr lang="en-US" sz="2000">
                        <a:latin typeface="Cambria Math" panose="02040503050406030204" pitchFamily="18" charset="0"/>
                      </a:rPr>
                      <m:t> (28</m:t>
                    </m:r>
                  </m:oMath>
                </a14:m>
                <a:r>
                  <a:rPr lang="en-US" sz="20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152400" y="2425307"/>
                <a:ext cx="8632767" cy="519245"/>
              </a:xfrm>
              <a:prstGeom prst="rect">
                <a:avLst/>
              </a:prstGeom>
              <a:blipFill>
                <a:blip r:embed="rId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010400" y="1447800"/>
                <a:ext cx="1777281" cy="5191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𝜆</m:t>
                              </m:r>
                            </m:e>
                          </m:acc>
                        </m:e>
                        <m:sub>
                          <m:r>
                            <a:rPr lang="en-US" i="1">
                              <a:latin typeface="Cambria Math"/>
                            </a:rPr>
                            <m:t>𝐻</m:t>
                          </m:r>
                        </m:sub>
                        <m:sup>
                          <m:r>
                            <a:rPr lang="en-US" i="1">
                              <a:latin typeface="Cambria Math"/>
                            </a:rPr>
                            <m:t>𝑛</m:t>
                          </m:r>
                        </m:sup>
                      </m:sSubSup>
                      <m:r>
                        <a:rPr lang="en-US" i="1">
                          <a:latin typeface="Cambria Math"/>
                        </a:rPr>
                        <m:t>=</m:t>
                      </m:r>
                      <m:sSub>
                        <m:sSubPr>
                          <m:ctrlPr>
                            <a:rPr lang="en-US" i="1">
                              <a:latin typeface="Cambria Math" panose="02040503050406030204" pitchFamily="18" charset="0"/>
                            </a:rPr>
                          </m:ctrlPr>
                        </m:sSubPr>
                        <m:e>
                          <m:r>
                            <a:rPr lang="en-US" i="1">
                              <a:latin typeface="Cambria Math"/>
                            </a:rPr>
                            <m:t>𝜆</m:t>
                          </m:r>
                        </m:e>
                        <m:sub>
                          <m:r>
                            <a:rPr lang="en-US" i="1">
                              <a:latin typeface="Cambria Math"/>
                            </a:rPr>
                            <m:t>𝐻</m:t>
                          </m:r>
                        </m:sub>
                      </m:sSub>
                      <m:r>
                        <m:rPr>
                          <m:sty m:val="p"/>
                        </m:rPr>
                        <a:rPr lang="en-US">
                          <a:latin typeface="Cambria Math"/>
                        </a:rPr>
                        <m:t>Δ</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010400" y="1447800"/>
                <a:ext cx="1777281" cy="519116"/>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81000" y="4210242"/>
                <a:ext cx="5105400" cy="3322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𝑄</m:t>
                      </m:r>
                      <m:d>
                        <m:dPr>
                          <m:ctrlPr>
                            <a:rPr lang="en-US" sz="1800" b="0" i="1" smtClean="0">
                              <a:latin typeface="Cambria Math" panose="02040503050406030204" pitchFamily="18" charset="0"/>
                              <a:ea typeface="Cambria Math" panose="02040503050406030204" pitchFamily="18" charset="0"/>
                            </a:rPr>
                          </m:ctrlPr>
                        </m:dPr>
                        <m:e>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i="1">
                              <a:latin typeface="Cambria Math"/>
                            </a:rPr>
                            <m:t>𝑓</m:t>
                          </m:r>
                        </m:e>
                        <m:sub>
                          <m:r>
                            <a:rPr lang="en-US" sz="1800" b="0" i="1" smtClean="0">
                              <a:latin typeface="Cambria Math"/>
                            </a:rPr>
                            <m:t>𝑓𝑝</m:t>
                          </m:r>
                        </m:sub>
                      </m:sSub>
                      <m:d>
                        <m:dPr>
                          <m:ctrlPr>
                            <a:rPr lang="en-US" sz="1800" b="0" i="1" smtClean="0">
                              <a:latin typeface="Cambria Math" panose="02040503050406030204" pitchFamily="18" charset="0"/>
                            </a:rPr>
                          </m:ctrlPr>
                        </m:dPr>
                        <m:e>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e>
                      </m:d>
                      <m:r>
                        <a:rPr lang="en-US" sz="1800" b="0" i="1" smtClean="0">
                          <a:latin typeface="Cambria Math" panose="02040503050406030204" pitchFamily="18" charset="0"/>
                        </a:rPr>
                        <m:t>𝑝</m:t>
                      </m:r>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r>
                        <a:rPr lang="en-US" sz="1800" b="0" i="1" smtClean="0">
                          <a:latin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acc>
                            <m:accPr>
                              <m:chr m:val="̃"/>
                              <m:ctrlPr>
                                <a:rPr lang="en-US" sz="1800" i="1">
                                  <a:latin typeface="Cambria Math" panose="02040503050406030204" pitchFamily="18" charset="0"/>
                                </a:rPr>
                              </m:ctrlPr>
                            </m:accPr>
                            <m:e>
                              <m:r>
                                <a:rPr lang="en-US" sz="1800" i="1">
                                  <a:latin typeface="Cambria Math" panose="02040503050406030204" pitchFamily="18" charset="0"/>
                                </a:rPr>
                                <m:t>𝑡</m:t>
                              </m:r>
                            </m:e>
                          </m:acc>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𝑄</m:t>
                          </m:r>
                        </m:e>
                        <m:sup>
                          <m:r>
                            <a:rPr lang="en-US" sz="1800" i="1">
                              <a:latin typeface="Cambria Math" panose="02040503050406030204" pitchFamily="18" charset="0"/>
                            </a:rPr>
                            <m:t>𝑛</m:t>
                          </m:r>
                        </m:sup>
                      </m:sSup>
                      <m:r>
                        <a:rPr lang="en-US" sz="1800" i="1" smtClean="0">
                          <a:latin typeface="Cambria Math" panose="02040503050406030204" pitchFamily="18" charset="0"/>
                          <a:ea typeface="Cambria Math" panose="02040503050406030204" pitchFamily="18" charset="0"/>
                        </a:rPr>
                        <m:t>𝑤</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𝑄</m:t>
                          </m:r>
                        </m:e>
                        <m:sup>
                          <m:r>
                            <a:rPr lang="en-US" sz="1800" i="1">
                              <a:latin typeface="Cambria Math" panose="02040503050406030204" pitchFamily="18" charset="0"/>
                            </a:rPr>
                            <m:t>𝑛</m:t>
                          </m:r>
                          <m:r>
                            <a:rPr lang="en-US" sz="1800" b="0" i="1" smtClean="0">
                              <a:latin typeface="Cambria Math"/>
                            </a:rPr>
                            <m:t>−1</m:t>
                          </m:r>
                        </m:sup>
                      </m:sSup>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𝑤</m:t>
                          </m:r>
                        </m:e>
                      </m:d>
                    </m:oMath>
                  </m:oMathPara>
                </a14:m>
                <a:endParaRPr lang="en-US" sz="1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1000" y="4210242"/>
                <a:ext cx="5105400" cy="332207"/>
              </a:xfrm>
              <a:prstGeom prst="rect">
                <a:avLst/>
              </a:prstGeom>
              <a:blipFill>
                <a:blip r:embed="rId11"/>
                <a:stretch>
                  <a:fillRect t="-12963" b="-25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4346" y="4971662"/>
                <a:ext cx="9144000" cy="519245"/>
              </a:xfrm>
              <a:prstGeom prst="rect">
                <a:avLst/>
              </a:prstGeom>
            </p:spPr>
            <p:txBody>
              <a:bodyPr wrap="square">
                <a:spAutoFit/>
              </a:bodyPr>
              <a:lstStyle/>
              <a:p>
                <a14:m>
                  <m:oMath xmlns:m="http://schemas.openxmlformats.org/officeDocument/2006/math">
                    <m:nary>
                      <m:naryPr>
                        <m:limLoc m:val="subSup"/>
                        <m:ctrlPr>
                          <a:rPr lang="en-US" sz="2000" i="1">
                            <a:latin typeface="Cambria Math" panose="02040503050406030204" pitchFamily="18" charset="0"/>
                          </a:rPr>
                        </m:ctrlPr>
                      </m:naryPr>
                      <m:sub>
                        <m:r>
                          <a:rPr lang="en-US" sz="2000" i="0">
                            <a:latin typeface="Cambria Math" panose="02040503050406030204" pitchFamily="18" charset="0"/>
                          </a:rPr>
                          <m:t>0</m:t>
                        </m:r>
                      </m:sub>
                      <m:sup>
                        <m:r>
                          <m:rPr>
                            <m:sty m:val="p"/>
                          </m:rPr>
                          <a:rPr lang="en-US" sz="2000" i="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𝑛</m:t>
                            </m:r>
                          </m:sub>
                        </m:sSub>
                      </m:sup>
                      <m:e>
                        <m:r>
                          <a:rPr lang="en-US" sz="2000" b="0" i="1" smtClean="0">
                            <a:latin typeface="Cambria Math" panose="02040503050406030204" pitchFamily="18" charset="0"/>
                          </a:rPr>
                          <m:t>𝑄</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d>
                        <m:func>
                          <m:funcPr>
                            <m:ctrlPr>
                              <a:rPr lang="en-US" sz="2000" i="1">
                                <a:latin typeface="Cambria Math" panose="02040503050406030204" pitchFamily="18" charset="0"/>
                              </a:rPr>
                            </m:ctrlPr>
                          </m:funcPr>
                          <m:fName>
                            <m:r>
                              <m:rPr>
                                <m:sty m:val="p"/>
                              </m:rPr>
                              <a:rPr lang="en-US" sz="2000" i="0">
                                <a:latin typeface="Cambria Math" panose="02040503050406030204" pitchFamily="18" charset="0"/>
                              </a:rPr>
                              <m:t>exp</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𝐻</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d>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e>
                        </m:func>
                      </m:e>
                    </m:nary>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sup>
                    </m:sSup>
                    <m:r>
                      <m:rPr>
                        <m:sty m:val="p"/>
                      </m:rPr>
                      <a:rPr lang="el-GR" sz="2000" i="1">
                        <a:latin typeface="Cambria Math" panose="02040503050406030204" pitchFamily="18" charset="0"/>
                        <a:ea typeface="Cambria Math" panose="02040503050406030204" pitchFamily="18" charset="0"/>
                      </a:rPr>
                      <m:t>Δ</m:t>
                    </m:r>
                    <m:sSub>
                      <m:sSubPr>
                        <m:ctrlPr>
                          <a:rPr lang="el-GR"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𝑛</m:t>
                        </m:r>
                      </m:sub>
                    </m:sSub>
                    <m:d>
                      <m:dPr>
                        <m:begChr m:val="{"/>
                        <m:endChr m:val="}"/>
                        <m:ctrlPr>
                          <a:rPr lang="en-US" sz="2000" b="0" i="1"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𝑛</m:t>
                            </m:r>
                          </m:sup>
                        </m:sSup>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a:latin typeface="Cambria Math" panose="02040503050406030204" pitchFamily="18" charset="0"/>
                              </a:rPr>
                              <m:t>1</m:t>
                            </m:r>
                          </m:sub>
                        </m:sSub>
                        <m:r>
                          <a:rPr lang="en-US" sz="2000">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𝑄</m:t>
                            </m:r>
                          </m:e>
                          <m:sup>
                            <m:r>
                              <a:rPr lang="en-US" sz="2000" i="1">
                                <a:latin typeface="Cambria Math" panose="02040503050406030204" pitchFamily="18" charset="0"/>
                              </a:rPr>
                              <m:t>𝑛</m:t>
                            </m:r>
                            <m:r>
                              <a:rPr lang="en-US" sz="2000" i="1">
                                <a:latin typeface="Cambria Math"/>
                              </a:rPr>
                              <m:t>−1</m:t>
                            </m:r>
                          </m:sup>
                        </m:sSup>
                        <m:d>
                          <m:dPr>
                            <m:begChr m:val="["/>
                            <m:endChr m:val="]"/>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a:latin typeface="Cambria Math" panose="02040503050406030204" pitchFamily="18" charset="0"/>
                                  </a:rPr>
                                  <m:t>0</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𝜅</m:t>
                                </m:r>
                              </m:e>
                              <m:sub>
                                <m:r>
                                  <a:rPr lang="en-US" sz="2000">
                                    <a:latin typeface="Cambria Math" panose="02040503050406030204" pitchFamily="18" charset="0"/>
                                  </a:rPr>
                                  <m:t>1</m:t>
                                </m:r>
                              </m:sub>
                            </m:sSub>
                            <m:r>
                              <a:rPr lang="en-US" sz="2000">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sub>
                                <m:r>
                                  <a:rPr lang="en-US" sz="2000" i="1">
                                    <a:latin typeface="Cambria Math" panose="02040503050406030204" pitchFamily="18" charset="0"/>
                                  </a:rPr>
                                  <m:t>𝐻</m:t>
                                </m:r>
                              </m:sub>
                              <m:sup>
                                <m:r>
                                  <a:rPr lang="en-US" sz="2000" i="1">
                                    <a:latin typeface="Cambria Math" panose="02040503050406030204" pitchFamily="18" charset="0"/>
                                  </a:rPr>
                                  <m:t>𝑛</m:t>
                                </m:r>
                              </m:sup>
                            </m:sSubSup>
                            <m:r>
                              <a:rPr lang="en-US" sz="2000">
                                <a:latin typeface="Cambria Math" panose="02040503050406030204" pitchFamily="18" charset="0"/>
                              </a:rPr>
                              <m:t>)</m:t>
                            </m:r>
                          </m:e>
                        </m:d>
                      </m:e>
                    </m:d>
                  </m:oMath>
                </a14:m>
                <a:r>
                  <a:rPr lang="en-US" sz="2000" dirty="0"/>
                  <a:t> (30)</a:t>
                </a:r>
              </a:p>
            </p:txBody>
          </p:sp>
        </mc:Choice>
        <mc:Fallback xmlns="">
          <p:sp>
            <p:nvSpPr>
              <p:cNvPr id="14" name="Rectangle 13"/>
              <p:cNvSpPr>
                <a:spLocks noRot="1" noChangeAspect="1" noMove="1" noResize="1" noEditPoints="1" noAdjustHandles="1" noChangeArrowheads="1" noChangeShapeType="1" noTextEdit="1"/>
              </p:cNvSpPr>
              <p:nvPr/>
            </p:nvSpPr>
            <p:spPr>
              <a:xfrm>
                <a:off x="34346" y="4971662"/>
                <a:ext cx="9144000" cy="519245"/>
              </a:xfrm>
              <a:prstGeom prst="rect">
                <a:avLst/>
              </a:prstGeom>
              <a:blipFill>
                <a:blip r:embed="rId12"/>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4346" y="5734195"/>
                <a:ext cx="9144000" cy="4380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rPr>
                          </m:ctrlPr>
                        </m:sSubSupPr>
                        <m:e>
                          <m:r>
                            <a:rPr lang="en-US" sz="1800" i="1">
                              <a:latin typeface="Cambria Math" panose="02040503050406030204" pitchFamily="18" charset="0"/>
                            </a:rPr>
                            <m:t>𝜌</m:t>
                          </m:r>
                        </m:e>
                        <m:sub>
                          <m:r>
                            <a:rPr lang="en-US" sz="1800" i="1">
                              <a:latin typeface="Cambria Math" panose="02040503050406030204" pitchFamily="18" charset="0"/>
                            </a:rPr>
                            <m:t>𝑑</m:t>
                          </m:r>
                        </m:sub>
                        <m:sup>
                          <m:r>
                            <a:rPr lang="en-US" sz="1800" i="1">
                              <a:latin typeface="Cambria Math" panose="02040503050406030204" pitchFamily="18" charset="0"/>
                            </a:rPr>
                            <m:t>𝑛</m:t>
                          </m:r>
                        </m:sup>
                      </m:sSubSup>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r>
                            <a:rPr lang="en-US" sz="1800">
                              <a:latin typeface="Cambria Math" panose="02040503050406030204" pitchFamily="18" charset="0"/>
                            </a:rPr>
                            <m:t>−</m:t>
                          </m:r>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rPr>
                                    <m:t>𝜆</m:t>
                                  </m:r>
                                </m:e>
                              </m:acc>
                            </m:e>
                            <m:sub>
                              <m:r>
                                <a:rPr lang="en-US" sz="1800" i="1">
                                  <a:latin typeface="Cambria Math" panose="02040503050406030204" pitchFamily="18" charset="0"/>
                                </a:rPr>
                                <m:t>𝐻</m:t>
                              </m:r>
                            </m:sub>
                            <m:sup>
                              <m:r>
                                <a:rPr lang="en-US" sz="1800" i="1">
                                  <a:latin typeface="Cambria Math" panose="02040503050406030204" pitchFamily="18" charset="0"/>
                                </a:rPr>
                                <m:t>𝑛</m:t>
                              </m:r>
                            </m:sup>
                          </m:sSubSup>
                        </m:sup>
                      </m:sSup>
                      <m:sSubSup>
                        <m:sSubSupPr>
                          <m:ctrlPr>
                            <a:rPr lang="en-US" sz="1800" i="1">
                              <a:latin typeface="Cambria Math" panose="02040503050406030204" pitchFamily="18" charset="0"/>
                            </a:rPr>
                          </m:ctrlPr>
                        </m:sSubSupPr>
                        <m:e>
                          <m:r>
                            <a:rPr lang="en-US" sz="1800" i="1">
                              <a:latin typeface="Cambria Math" panose="02040503050406030204" pitchFamily="18" charset="0"/>
                            </a:rPr>
                            <m:t>𝜌</m:t>
                          </m:r>
                        </m:e>
                        <m:sub>
                          <m:r>
                            <a:rPr lang="en-US" sz="1800" i="1">
                              <a:latin typeface="Cambria Math" panose="02040503050406030204" pitchFamily="18" charset="0"/>
                            </a:rPr>
                            <m:t>𝑑</m:t>
                          </m:r>
                        </m:sub>
                        <m:sup>
                          <m:r>
                            <a:rPr lang="en-US" sz="1800" i="1">
                              <a:latin typeface="Cambria Math" panose="02040503050406030204" pitchFamily="18" charset="0"/>
                            </a:rPr>
                            <m:t>𝑛</m:t>
                          </m:r>
                          <m:r>
                            <a:rPr lang="en-US" sz="1800">
                              <a:latin typeface="Cambria Math" panose="02040503050406030204" pitchFamily="18" charset="0"/>
                            </a:rPr>
                            <m:t>−1</m:t>
                          </m:r>
                        </m:sup>
                      </m:sSubSup>
                      <m:r>
                        <a:rPr lang="en-US" sz="1800">
                          <a:latin typeface="Cambria Math" panose="02040503050406030204" pitchFamily="18" charset="0"/>
                        </a:rPr>
                        <m:t>−</m:t>
                      </m:r>
                      <m:r>
                        <a:rPr lang="en-US" sz="1800" i="1">
                          <a:latin typeface="Cambria Math" panose="02040503050406030204" pitchFamily="18" charset="0"/>
                        </a:rPr>
                        <m:t>𝜂</m:t>
                      </m:r>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a:latin typeface="Cambria Math" panose="02040503050406030204" pitchFamily="18" charset="0"/>
                            </a:rPr>
                            <m:t>0</m:t>
                          </m:r>
                        </m:sub>
                      </m:sSub>
                      <m:sSub>
                        <m:sSubPr>
                          <m:ctrlPr>
                            <a:rPr lang="en-US" sz="1800" i="1">
                              <a:latin typeface="Cambria Math" panose="02040503050406030204" pitchFamily="18" charset="0"/>
                            </a:rPr>
                          </m:ctrlPr>
                        </m:sSubPr>
                        <m:e>
                          <m:r>
                            <a:rPr lang="en-US" sz="1800" i="1">
                              <a:latin typeface="Cambria Math" panose="02040503050406030204" pitchFamily="18" charset="0"/>
                            </a:rPr>
                            <m:t>𝛾</m:t>
                          </m:r>
                        </m:e>
                        <m:sub>
                          <m:r>
                            <a:rPr lang="en-US" sz="1800" i="1">
                              <a:latin typeface="Cambria Math" panose="02040503050406030204" pitchFamily="18" charset="0"/>
                            </a:rPr>
                            <m:t>𝑑</m:t>
                          </m:r>
                        </m:sub>
                      </m:sSub>
                      <m:r>
                        <m:rPr>
                          <m:sty m:val="p"/>
                        </m:rPr>
                        <a:rPr lang="el-GR" sz="1800" i="1">
                          <a:latin typeface="Cambria Math" panose="02040503050406030204" pitchFamily="18" charset="0"/>
                          <a:ea typeface="Cambria Math" panose="02040503050406030204" pitchFamily="18" charset="0"/>
                        </a:rPr>
                        <m:t>Δ</m:t>
                      </m:r>
                      <m:sSub>
                        <m:sSubPr>
                          <m:ctrlPr>
                            <a:rPr lang="el-GR"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m:t>
                          </m:r>
                        </m:e>
                        <m:sub>
                          <m:r>
                            <a:rPr lang="en-US" sz="1800" i="1">
                              <a:latin typeface="Cambria Math" panose="02040503050406030204" pitchFamily="18" charset="0"/>
                              <a:ea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𝜅</m:t>
                          </m:r>
                        </m:e>
                        <m:sub>
                          <m:r>
                            <a:rPr lang="en-US" sz="1800">
                              <a:latin typeface="Cambria Math" panose="02040503050406030204" pitchFamily="18" charset="0"/>
                            </a:rPr>
                            <m:t>0</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rPr>
                                    <m:t>𝜆</m:t>
                                  </m:r>
                                </m:e>
                              </m:acc>
                            </m:e>
                            <m:sub>
                              <m:r>
                                <a:rPr lang="en-US" sz="1800" i="1">
                                  <a:latin typeface="Cambria Math" panose="02040503050406030204" pitchFamily="18" charset="0"/>
                                </a:rPr>
                                <m:t>𝐻</m:t>
                              </m:r>
                            </m:sub>
                            <m:sup>
                              <m:r>
                                <a:rPr lang="en-US" sz="1800" i="1">
                                  <a:latin typeface="Cambria Math" panose="02040503050406030204" pitchFamily="18" charset="0"/>
                                </a:rPr>
                                <m:t>𝑛</m:t>
                              </m:r>
                            </m:sup>
                          </m:sSubSup>
                        </m:e>
                      </m:d>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r>
                            <a:rPr lang="en-US" sz="1800" i="1" smtClean="0">
                              <a:latin typeface="Cambria Math" panose="02040503050406030204" pitchFamily="18" charset="0"/>
                              <a:ea typeface="Cambria Math" panose="02040503050406030204" pitchFamily="18" charset="0"/>
                            </a:rPr>
                            <m:t>𝛼</m:t>
                          </m:r>
                          <m:r>
                            <m:rPr>
                              <m:sty m:val="p"/>
                            </m:rPr>
                            <a:rPr lang="el-GR" sz="1800" i="1">
                              <a:latin typeface="Cambria Math" panose="02040503050406030204" pitchFamily="18" charset="0"/>
                              <a:ea typeface="Cambria Math" panose="02040503050406030204" pitchFamily="18" charset="0"/>
                            </a:rPr>
                            <m:t>Δ</m:t>
                          </m:r>
                          <m:sSub>
                            <m:sSubPr>
                              <m:ctrlPr>
                                <a:rPr lang="el-GR"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m:t>
                              </m:r>
                            </m:e>
                            <m:sub>
                              <m:r>
                                <a:rPr lang="en-US" sz="1800" i="1">
                                  <a:latin typeface="Cambria Math" panose="02040503050406030204" pitchFamily="18" charset="0"/>
                                  <a:ea typeface="Cambria Math" panose="02040503050406030204" pitchFamily="18" charset="0"/>
                                </a:rPr>
                                <m:t>𝑛</m:t>
                              </m:r>
                            </m:sub>
                          </m:sSub>
                        </m:sup>
                      </m:sSup>
                      <m:sSub>
                        <m:sSubPr>
                          <m:ctrlPr>
                            <a:rPr lang="en-US" sz="1800" i="1">
                              <a:latin typeface="Cambria Math" panose="02040503050406030204" pitchFamily="18" charset="0"/>
                            </a:rPr>
                          </m:ctrlPr>
                        </m:sSubPr>
                        <m:e>
                          <m:r>
                            <a:rPr lang="en-US" sz="1800" i="1">
                              <a:latin typeface="Cambria Math"/>
                            </a:rPr>
                            <m:t>𝛾</m:t>
                          </m:r>
                        </m:e>
                        <m:sub>
                          <m:r>
                            <a:rPr lang="en-US" sz="1800" i="1">
                              <a:latin typeface="Cambria Math"/>
                            </a:rPr>
                            <m:t>𝑑</m:t>
                          </m:r>
                        </m:sub>
                      </m:sSub>
                      <m:r>
                        <m:rPr>
                          <m:sty m:val="p"/>
                        </m:rPr>
                        <a:rPr lang="el-GR" sz="1800" i="1">
                          <a:latin typeface="Cambria Math" panose="02040503050406030204" pitchFamily="18" charset="0"/>
                          <a:ea typeface="Cambria Math" panose="02040503050406030204" pitchFamily="18" charset="0"/>
                        </a:rPr>
                        <m:t>Δ</m:t>
                      </m:r>
                      <m:sSub>
                        <m:sSubPr>
                          <m:ctrlPr>
                            <a:rPr lang="el-GR"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𝑡</m:t>
                          </m:r>
                        </m:e>
                        <m:sub>
                          <m:r>
                            <a:rPr lang="en-US" sz="1800" i="1">
                              <a:latin typeface="Cambria Math" panose="02040503050406030204" pitchFamily="18" charset="0"/>
                              <a:ea typeface="Cambria Math" panose="02040503050406030204" pitchFamily="18" charset="0"/>
                            </a:rPr>
                            <m:t>𝑛</m:t>
                          </m:r>
                        </m:sub>
                      </m:sSub>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𝑄</m:t>
                              </m:r>
                            </m:e>
                            <m:sup>
                              <m:r>
                                <a:rPr lang="en-US" sz="1800" i="1">
                                  <a:latin typeface="Cambria Math" panose="02040503050406030204" pitchFamily="18" charset="0"/>
                                </a:rPr>
                                <m:t>𝑛</m:t>
                              </m:r>
                            </m:sup>
                          </m:sSup>
                          <m:sSub>
                            <m:sSubPr>
                              <m:ctrlPr>
                                <a:rPr lang="en-US" sz="1800" i="1">
                                  <a:latin typeface="Cambria Math" panose="02040503050406030204" pitchFamily="18" charset="0"/>
                                </a:rPr>
                              </m:ctrlPr>
                            </m:sSubPr>
                            <m:e>
                              <m:r>
                                <a:rPr lang="en-US" sz="1800" i="1">
                                  <a:latin typeface="Cambria Math" panose="02040503050406030204" pitchFamily="18" charset="0"/>
                                </a:rPr>
                                <m:t>𝜅</m:t>
                              </m:r>
                            </m:e>
                            <m:sub>
                              <m:r>
                                <a:rPr lang="en-US" sz="1800">
                                  <a:latin typeface="Cambria Math" panose="02040503050406030204" pitchFamily="18" charset="0"/>
                                </a:rPr>
                                <m:t>1</m:t>
                              </m:r>
                            </m:sub>
                          </m:sSub>
                          <m:r>
                            <a:rPr lang="en-US" sz="1800">
                              <a:latin typeface="Cambria Math" panose="02040503050406030204" pitchFamily="18" charset="0"/>
                            </a:rPr>
                            <m:t>(</m:t>
                          </m:r>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𝜆</m:t>
                                  </m:r>
                                </m:e>
                              </m:acc>
                            </m:e>
                            <m:sub>
                              <m:r>
                                <a:rPr lang="en-US" sz="1800" i="1">
                                  <a:latin typeface="Cambria Math" panose="02040503050406030204" pitchFamily="18" charset="0"/>
                                </a:rPr>
                                <m:t>𝐻</m:t>
                              </m:r>
                            </m:sub>
                            <m:sup>
                              <m:r>
                                <a:rPr lang="en-US" sz="1800" i="1">
                                  <a:latin typeface="Cambria Math" panose="02040503050406030204" pitchFamily="18" charset="0"/>
                                </a:rPr>
                                <m:t>𝑛</m:t>
                              </m:r>
                            </m:sup>
                          </m:sSubSup>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𝑄</m:t>
                              </m:r>
                            </m:e>
                            <m:sup>
                              <m:r>
                                <a:rPr lang="en-US" sz="1800" i="1">
                                  <a:latin typeface="Cambria Math" panose="02040503050406030204" pitchFamily="18" charset="0"/>
                                </a:rPr>
                                <m:t>𝑛</m:t>
                              </m:r>
                              <m:r>
                                <a:rPr lang="en-US" sz="1800" i="1">
                                  <a:latin typeface="Cambria Math"/>
                                </a:rPr>
                                <m:t>−1</m:t>
                              </m:r>
                            </m:sup>
                          </m:sSup>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𝜅</m:t>
                                  </m:r>
                                </m:e>
                                <m:sub>
                                  <m:r>
                                    <a:rPr lang="en-US" sz="1800">
                                      <a:latin typeface="Cambria Math" panose="02040503050406030204" pitchFamily="18" charset="0"/>
                                    </a:rPr>
                                    <m:t>0</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𝜆</m:t>
                                          </m:r>
                                        </m:e>
                                      </m:acc>
                                    </m:e>
                                    <m:sub>
                                      <m:r>
                                        <a:rPr lang="en-US" sz="1800" i="1">
                                          <a:latin typeface="Cambria Math" panose="02040503050406030204" pitchFamily="18" charset="0"/>
                                        </a:rPr>
                                        <m:t>𝐻</m:t>
                                      </m:r>
                                    </m:sub>
                                    <m:sup>
                                      <m:r>
                                        <a:rPr lang="en-US" sz="1800" i="1">
                                          <a:latin typeface="Cambria Math" panose="02040503050406030204" pitchFamily="18" charset="0"/>
                                        </a:rPr>
                                        <m:t>𝑛</m:t>
                                      </m:r>
                                    </m:sup>
                                  </m:sSubSup>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𝜅</m:t>
                                  </m:r>
                                </m:e>
                                <m:sub>
                                  <m:r>
                                    <a:rPr lang="en-US" sz="1800">
                                      <a:latin typeface="Cambria Math" panose="02040503050406030204" pitchFamily="18" charset="0"/>
                                    </a:rPr>
                                    <m:t>1</m:t>
                                  </m:r>
                                </m:sub>
                              </m:sSub>
                              <m:r>
                                <a:rPr lang="en-US" sz="1800">
                                  <a:latin typeface="Cambria Math" panose="02040503050406030204" pitchFamily="18" charset="0"/>
                                </a:rPr>
                                <m:t>(</m:t>
                              </m:r>
                              <m:sSubSup>
                                <m:sSubSupPr>
                                  <m:ctrlPr>
                                    <a:rPr lang="en-US" sz="1800" i="1">
                                      <a:latin typeface="Cambria Math" panose="02040503050406030204" pitchFamily="18" charset="0"/>
                                    </a:rPr>
                                  </m:ctrlPr>
                                </m:sSubSup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𝜆</m:t>
                                      </m:r>
                                    </m:e>
                                  </m:acc>
                                </m:e>
                                <m:sub>
                                  <m:r>
                                    <a:rPr lang="en-US" sz="1800" i="1">
                                      <a:latin typeface="Cambria Math" panose="02040503050406030204" pitchFamily="18" charset="0"/>
                                    </a:rPr>
                                    <m:t>𝐻</m:t>
                                  </m:r>
                                </m:sub>
                                <m:sup>
                                  <m:r>
                                    <a:rPr lang="en-US" sz="1800" i="1">
                                      <a:latin typeface="Cambria Math" panose="02040503050406030204" pitchFamily="18" charset="0"/>
                                    </a:rPr>
                                    <m:t>𝑛</m:t>
                                  </m:r>
                                </m:sup>
                              </m:sSubSup>
                              <m:r>
                                <a:rPr lang="en-US" sz="1800">
                                  <a:latin typeface="Cambria Math" panose="02040503050406030204" pitchFamily="18" charset="0"/>
                                </a:rPr>
                                <m:t>)</m:t>
                              </m:r>
                            </m:e>
                          </m:d>
                        </m:e>
                      </m:d>
                    </m:oMath>
                  </m:oMathPara>
                </a14:m>
                <a:endParaRPr lang="en-US" sz="1800" dirty="0"/>
              </a:p>
            </p:txBody>
          </p:sp>
        </mc:Choice>
        <mc:Fallback xmlns="">
          <p:sp>
            <p:nvSpPr>
              <p:cNvPr id="15" name="Rectangle 14"/>
              <p:cNvSpPr>
                <a:spLocks noRot="1" noChangeAspect="1" noMove="1" noResize="1" noEditPoints="1" noAdjustHandles="1" noChangeArrowheads="1" noChangeShapeType="1" noTextEdit="1"/>
              </p:cNvSpPr>
              <p:nvPr/>
            </p:nvSpPr>
            <p:spPr>
              <a:xfrm>
                <a:off x="34346" y="5734195"/>
                <a:ext cx="9144000" cy="438005"/>
              </a:xfrm>
              <a:prstGeom prst="rect">
                <a:avLst/>
              </a:prstGeom>
              <a:blipFill>
                <a:blip r:embed="rId13"/>
                <a:stretch>
                  <a:fillRect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019800" y="3358748"/>
                <a:ext cx="2495298" cy="4780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a:rPr>
                            <m:t>𝜆</m:t>
                          </m:r>
                        </m:e>
                        <m:sub>
                          <m:r>
                            <a:rPr lang="en-US" i="1">
                              <a:latin typeface="Cambria Math"/>
                            </a:rPr>
                            <m:t>𝐻</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0" smtClean="0">
                          <a:latin typeface="Cambria Math" panose="02040503050406030204" pitchFamily="18" charset="0"/>
                          <a:ea typeface="Cambria Math" panose="02040503050406030204" pitchFamily="18" charset="0"/>
                        </a:rPr>
                        <m:t>)</m:t>
                      </m:r>
                      <m:r>
                        <m:rPr>
                          <m:sty m:val="p"/>
                        </m:rPr>
                        <a:rPr lang="en-US">
                          <a:latin typeface="Cambria Math"/>
                        </a:rPr>
                        <m:t>Δ</m:t>
                      </m:r>
                      <m:sSub>
                        <m:sSubPr>
                          <m:ctrlPr>
                            <a:rPr lang="en-US" i="1">
                              <a:latin typeface="Cambria Math" panose="02040503050406030204" pitchFamily="18" charset="0"/>
                            </a:rPr>
                          </m:ctrlPr>
                        </m:sSubPr>
                        <m:e>
                          <m:r>
                            <a:rPr lang="en-US" i="1">
                              <a:latin typeface="Cambria Math"/>
                            </a:rPr>
                            <m:t>𝑡</m:t>
                          </m:r>
                        </m:e>
                        <m:sub>
                          <m:r>
                            <a:rPr lang="en-US" i="1">
                              <a:latin typeface="Cambria Math"/>
                            </a:rPr>
                            <m:t>𝑛</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019800" y="3358748"/>
                <a:ext cx="2495298" cy="478080"/>
              </a:xfrm>
              <a:prstGeom prst="rect">
                <a:avLst/>
              </a:prstGeom>
              <a:blipFill>
                <a:blip r:embed="rId14"/>
                <a:stretch>
                  <a:fillRect/>
                </a:stretch>
              </a:blipFill>
            </p:spPr>
            <p:txBody>
              <a:bodyPr/>
              <a:lstStyle/>
              <a:p>
                <a:r>
                  <a:rPr lang="en-US">
                    <a:noFill/>
                  </a:rPr>
                  <a:t> </a:t>
                </a:r>
              </a:p>
            </p:txBody>
          </p:sp>
        </mc:Fallback>
      </mc:AlternateContent>
      <p:sp>
        <p:nvSpPr>
          <p:cNvPr id="3" name="Rectangle 2"/>
          <p:cNvSpPr/>
          <p:nvPr/>
        </p:nvSpPr>
        <p:spPr>
          <a:xfrm>
            <a:off x="5931773" y="4097950"/>
            <a:ext cx="697627" cy="461665"/>
          </a:xfrm>
          <a:prstGeom prst="rect">
            <a:avLst/>
          </a:prstGeom>
        </p:spPr>
        <p:txBody>
          <a:bodyPr wrap="none">
            <a:spAutoFit/>
          </a:bodyPr>
          <a:lstStyle/>
          <a:p>
            <a:r>
              <a:rPr lang="en-US" dirty="0"/>
              <a:t>(29)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a:t>Linear Expression of Next Step Reactivity</a:t>
            </a:r>
          </a:p>
        </p:txBody>
      </p:sp>
      <p:sp>
        <p:nvSpPr>
          <p:cNvPr id="63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7444AF-2304-4C5A-80EF-0213D3D49C8E}" type="slidenum">
              <a:rPr lang="en-US" altLang="en-US" sz="1400" smtClean="0"/>
              <a:pPr>
                <a:spcBef>
                  <a:spcPct val="0"/>
                </a:spcBef>
                <a:buFontTx/>
                <a:buNone/>
              </a:pPr>
              <a:t>23</a:t>
            </a:fld>
            <a:endParaRPr lang="en-US" altLang="en-US" sz="1400"/>
          </a:p>
        </p:txBody>
      </p:sp>
      <p:graphicFrame>
        <p:nvGraphicFramePr>
          <p:cNvPr id="63492" name="Object 3"/>
          <p:cNvGraphicFramePr>
            <a:graphicFrameLocks noChangeAspect="1"/>
          </p:cNvGraphicFramePr>
          <p:nvPr/>
        </p:nvGraphicFramePr>
        <p:xfrm>
          <a:off x="1090613" y="1295400"/>
          <a:ext cx="2571750" cy="469900"/>
        </p:xfrm>
        <a:graphic>
          <a:graphicData uri="http://schemas.openxmlformats.org/presentationml/2006/ole">
            <mc:AlternateContent xmlns:mc="http://schemas.openxmlformats.org/markup-compatibility/2006">
              <mc:Choice xmlns:v="urn:schemas-microsoft-com:vml" Requires="v">
                <p:oleObj spid="_x0000_s70690" name="Equation" r:id="rId4" imgW="1320227" imgH="241195" progId="Equation.DSMT4">
                  <p:embed/>
                </p:oleObj>
              </mc:Choice>
              <mc:Fallback>
                <p:oleObj name="Equation" r:id="rId4" imgW="1320227" imgH="241195" progId="Equation.DSMT4">
                  <p:embed/>
                  <p:pic>
                    <p:nvPicPr>
                      <p:cNvPr id="6349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1295400"/>
                        <a:ext cx="25717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990600" y="1905000"/>
                <a:ext cx="3052759" cy="527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𝑓</m:t>
                          </m:r>
                        </m:e>
                        <m:sub>
                          <m:r>
                            <a:rPr lang="en-US" i="1">
                              <a:latin typeface="Cambria Math"/>
                            </a:rPr>
                            <m:t>𝑓𝑝</m:t>
                          </m:r>
                        </m:sub>
                        <m:sup>
                          <m:r>
                            <a:rPr lang="en-US" i="1">
                              <a:latin typeface="Cambria Math"/>
                            </a:rPr>
                            <m:t>𝑛</m:t>
                          </m:r>
                        </m:sup>
                      </m:sSubSup>
                      <m:sSub>
                        <m:sSubPr>
                          <m:ctrlPr>
                            <a:rPr lang="en-US" i="1">
                              <a:latin typeface="Cambria Math" panose="02040503050406030204" pitchFamily="18" charset="0"/>
                            </a:rPr>
                          </m:ctrlPr>
                        </m:sSubPr>
                        <m:e>
                          <m:r>
                            <a:rPr lang="en-US" i="1">
                              <a:latin typeface="Cambria Math"/>
                            </a:rPr>
                            <m:t>𝛾</m:t>
                          </m:r>
                        </m:e>
                        <m:sub>
                          <m:r>
                            <a:rPr lang="en-US" i="1">
                              <a:latin typeface="Cambria Math"/>
                            </a:rPr>
                            <m:t>𝑑</m:t>
                          </m:r>
                        </m:sub>
                      </m:sSub>
                      <m:r>
                        <m:rPr>
                          <m:sty m:val="p"/>
                        </m:rPr>
                        <a:rPr lang="el-GR" i="1">
                          <a:latin typeface="Cambria Math" panose="02040503050406030204" pitchFamily="18" charset="0"/>
                          <a:ea typeface="Cambria Math" panose="02040503050406030204" pitchFamily="18" charset="0"/>
                        </a:rPr>
                        <m:t>Δ</m:t>
                      </m:r>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a:rPr>
                            <m:t>𝜅</m:t>
                          </m:r>
                        </m:e>
                        <m:sub>
                          <m:r>
                            <a:rPr lang="en-US">
                              <a:latin typeface="Cambria Math"/>
                            </a:rPr>
                            <m:t>1</m:t>
                          </m:r>
                        </m:sub>
                      </m:sSub>
                      <m:r>
                        <a:rPr lang="en-US">
                          <a:latin typeface="Cambria Math"/>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r>
                        <a:rPr lang="en-US">
                          <a:latin typeface="Cambria Math"/>
                        </a:rPr>
                        <m:t>)</m:t>
                      </m:r>
                    </m:oMath>
                  </m:oMathPara>
                </a14:m>
                <a:endParaRPr lang="en-US"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990600" y="1905000"/>
                <a:ext cx="3052759" cy="5272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9599" y="3063904"/>
                <a:ext cx="6508535" cy="990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𝜌</m:t>
                          </m:r>
                        </m:e>
                        <m:sub>
                          <m:r>
                            <a:rPr lang="en-US" i="1">
                              <a:latin typeface="Cambria Math" panose="02040503050406030204" pitchFamily="18" charset="0"/>
                            </a:rPr>
                            <m:t>𝑖𝑚</m:t>
                          </m:r>
                        </m:sub>
                        <m:sup>
                          <m:r>
                            <a:rPr lang="en-US" i="1">
                              <a:latin typeface="Cambria Math" panose="02040503050406030204" pitchFamily="18" charset="0"/>
                            </a:rPr>
                            <m:t>𝑛</m:t>
                          </m:r>
                        </m:sup>
                      </m:sSub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sup>
                      </m:sSup>
                      <m:sSubSup>
                        <m:sSubSupPr>
                          <m:ctrlPr>
                            <a:rPr lang="en-US" i="1">
                              <a:latin typeface="Cambria Math" panose="02040503050406030204" pitchFamily="18" charset="0"/>
                            </a:rPr>
                          </m:ctrlPr>
                        </m:sSubSupPr>
                        <m:e>
                          <m:r>
                            <a:rPr lang="en-US" i="1">
                              <a:latin typeface="Cambria Math" panose="02040503050406030204" pitchFamily="18" charset="0"/>
                            </a:rPr>
                            <m:t>𝜌</m:t>
                          </m:r>
                        </m:e>
                        <m:sub>
                          <m:r>
                            <a:rPr lang="en-US" i="1">
                              <a:latin typeface="Cambria Math" panose="02040503050406030204" pitchFamily="18" charset="0"/>
                            </a:rPr>
                            <m:t>𝑑</m:t>
                          </m:r>
                        </m:sub>
                        <m:sup>
                          <m:r>
                            <a:rPr lang="en-US" i="1">
                              <a:latin typeface="Cambria Math" panose="02040503050406030204" pitchFamily="18" charset="0"/>
                            </a:rPr>
                            <m:t>𝑛</m:t>
                          </m:r>
                          <m:r>
                            <a:rPr lang="en-US" i="1">
                              <a:latin typeface="Cambria Math" panose="02040503050406030204" pitchFamily="18" charset="0"/>
                            </a:rPr>
                            <m:t>−</m:t>
                          </m:r>
                          <m:r>
                            <a:rPr lang="en-US">
                              <a:latin typeface="Cambria Math" panose="02040503050406030204" pitchFamily="18" charset="0"/>
                            </a:rPr>
                            <m:t>1</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𝑑</m:t>
                          </m:r>
                        </m:sub>
                      </m:sSub>
                      <m:r>
                        <a:rPr lang="el-GR" i="1">
                          <a:latin typeface="Cambria Math" panose="02040503050406030204" pitchFamily="18" charset="0"/>
                        </a:rPr>
                        <m:t>𝛥</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a:latin typeface="Cambria Math" panose="02040503050406030204" pitchFamily="18" charset="0"/>
                            </a:rPr>
                            <m:t>0</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e>
                      </m:d>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𝛼</m:t>
                          </m:r>
                          <m:r>
                            <a:rPr lang="el-GR" i="1">
                              <a:latin typeface="Cambria Math" panose="02040503050406030204" pitchFamily="18" charset="0"/>
                            </a:rPr>
                            <m:t>𝛥</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sup>
                      </m:s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𝑑</m:t>
                          </m:r>
                        </m:sub>
                      </m:sSub>
                      <m:r>
                        <a:rPr lang="el-GR" i="1">
                          <a:latin typeface="Cambria Math" panose="02040503050406030204" pitchFamily="18" charset="0"/>
                        </a:rPr>
                        <m:t>𝛥</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𝑓𝑝</m:t>
                          </m:r>
                        </m:sub>
                        <m:sup>
                          <m:r>
                            <a:rPr lang="en-US" i="1">
                              <a:latin typeface="Cambria Math" panose="02040503050406030204" pitchFamily="18" charset="0"/>
                            </a:rPr>
                            <m:t>𝑛</m:t>
                          </m:r>
                          <m:r>
                            <a:rPr lang="en-US" i="1">
                              <a:latin typeface="Cambria Math" panose="02040503050406030204" pitchFamily="18" charset="0"/>
                            </a:rPr>
                            <m:t>−1</m:t>
                          </m:r>
                        </m:sup>
                      </m:sSubSup>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𝑛</m:t>
                          </m:r>
                          <m:r>
                            <a:rPr lang="en-US" i="1">
                              <a:latin typeface="Cambria Math" panose="02040503050406030204" pitchFamily="18" charset="0"/>
                            </a:rPr>
                            <m:t>−1</m:t>
                          </m:r>
                        </m:sup>
                      </m:s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a:latin typeface="Cambria Math" panose="02040503050406030204" pitchFamily="18" charset="0"/>
                                </a:rPr>
                                <m:t>0</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𝜅</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𝜆</m:t>
                                  </m:r>
                                </m:e>
                              </m:acc>
                            </m:e>
                            <m:sub>
                              <m:r>
                                <a:rPr lang="en-US" i="1">
                                  <a:latin typeface="Cambria Math" panose="02040503050406030204" pitchFamily="18" charset="0"/>
                                </a:rPr>
                                <m:t>𝐻</m:t>
                              </m:r>
                            </m:sub>
                            <m:sup>
                              <m:r>
                                <a:rPr lang="en-US" i="1">
                                  <a:latin typeface="Cambria Math" panose="02040503050406030204" pitchFamily="18" charset="0"/>
                                </a:rPr>
                                <m:t>𝑛</m:t>
                              </m:r>
                            </m:sup>
                          </m:sSubSup>
                          <m:r>
                            <a:rPr lang="en-US">
                              <a:latin typeface="Cambria Math" panose="02040503050406030204" pitchFamily="18" charset="0"/>
                            </a:rPr>
                            <m:t>)</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09599" y="3063904"/>
                <a:ext cx="6508535" cy="99084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95800" y="1905000"/>
                <a:ext cx="729687" cy="461665"/>
              </a:xfrm>
              <a:prstGeom prst="rect">
                <a:avLst/>
              </a:prstGeom>
            </p:spPr>
            <p:txBody>
              <a:bodyPr wrap="none">
                <a:spAutoFit/>
              </a:bodyPr>
              <a:lstStyle/>
              <a:p>
                <a:r>
                  <a:rPr lang="en-US" dirty="0">
                    <a:solidFill>
                      <a:srgbClr val="FF0000"/>
                    </a:solidFill>
                  </a:rPr>
                  <a:t>(</a:t>
                </a:r>
                <a14:m>
                  <m:oMath xmlns:m="http://schemas.openxmlformats.org/officeDocument/2006/math">
                    <m:r>
                      <a:rPr lang="en-US">
                        <a:solidFill>
                          <a:srgbClr val="FF0000"/>
                        </a:solidFill>
                        <a:latin typeface="Cambria Math"/>
                      </a:rPr>
                      <m:t>3</m:t>
                    </m:r>
                    <m:r>
                      <a:rPr lang="en-US">
                        <a:solidFill>
                          <a:srgbClr val="FF0000"/>
                        </a:solidFill>
                        <a:latin typeface="Cambria Math" panose="02040503050406030204" pitchFamily="18" charset="0"/>
                      </a:rPr>
                      <m:t>2</m:t>
                    </m:r>
                  </m:oMath>
                </a14:m>
                <a:r>
                  <a:rPr lang="en-US" dirty="0">
                    <a:solidFill>
                      <a:srgbClr val="FF0000"/>
                    </a:solidFill>
                  </a:rPr>
                  <a:t>)</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495800" y="1905000"/>
                <a:ext cx="729687" cy="461665"/>
              </a:xfrm>
              <a:prstGeom prst="rect">
                <a:avLst/>
              </a:prstGeom>
              <a:blipFill>
                <a:blip r:embed="rId8"/>
                <a:stretch>
                  <a:fillRect l="-13445" t="-10667" r="-12605"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118135" y="3332887"/>
                <a:ext cx="8579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solidFill>
                            <a:srgbClr val="FF0000"/>
                          </a:solidFill>
                          <a:latin typeface="Cambria Math"/>
                        </a:rPr>
                        <m:t>(33)</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118135" y="3332887"/>
                <a:ext cx="857927" cy="461665"/>
              </a:xfrm>
              <a:prstGeom prst="rect">
                <a:avLst/>
              </a:prstGeom>
              <a:blipFill>
                <a:blip r:embed="rId9"/>
                <a:stretch>
                  <a:fillRect l="-1429" r="-2143" b="-20000"/>
                </a:stretch>
              </a:blipFill>
            </p:spPr>
            <p:txBody>
              <a:bodyPr/>
              <a:lstStyle/>
              <a:p>
                <a:r>
                  <a:rPr lang="en-US">
                    <a:noFill/>
                  </a:rPr>
                  <a:t> </a:t>
                </a:r>
              </a:p>
            </p:txBody>
          </p:sp>
        </mc:Fallback>
      </mc:AlternateContent>
    </p:spTree>
    <p:extLst>
      <p:ext uri="{BB962C8B-B14F-4D97-AF65-F5344CB8AC3E}">
        <p14:creationId xmlns:p14="http://schemas.microsoft.com/office/powerpoint/2010/main" val="338542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32A5C412-FE58-4F9B-ADFE-824728051FEF}" type="slidenum">
              <a:rPr lang="en-US" altLang="en-US" sz="1400"/>
              <a:pPr algn="r" eaLnBrk="1" hangingPunct="1">
                <a:spcBef>
                  <a:spcPct val="0"/>
                </a:spcBef>
                <a:buFontTx/>
                <a:buNone/>
              </a:pPr>
              <a:t>24</a:t>
            </a:fld>
            <a:endParaRPr lang="en-US" altLang="en-US" sz="1400"/>
          </a:p>
        </p:txBody>
      </p:sp>
      <p:sp>
        <p:nvSpPr>
          <p:cNvPr id="65539" name="Rectangle 2"/>
          <p:cNvSpPr>
            <a:spLocks noGrp="1" noChangeArrowheads="1"/>
          </p:cNvSpPr>
          <p:nvPr>
            <p:ph type="title" idx="4294967295"/>
          </p:nvPr>
        </p:nvSpPr>
        <p:spPr>
          <a:xfrm>
            <a:off x="381000" y="152400"/>
            <a:ext cx="8382000" cy="504825"/>
          </a:xfrm>
        </p:spPr>
        <p:txBody>
          <a:bodyPr/>
          <a:lstStyle/>
          <a:p>
            <a:r>
              <a:rPr lang="en-US" altLang="en-US" sz="3200">
                <a:solidFill>
                  <a:schemeClr val="tx1"/>
                </a:solidFill>
              </a:rPr>
              <a:t>Solution with Feedback</a:t>
            </a:r>
          </a:p>
        </p:txBody>
      </p:sp>
      <p:sp>
        <p:nvSpPr>
          <p:cNvPr id="65540" name="Rectangle 6"/>
          <p:cNvSpPr>
            <a:spLocks noChangeArrowheads="1"/>
          </p:cNvSpPr>
          <p:nvPr/>
        </p:nvSpPr>
        <p:spPr bwMode="auto">
          <a:xfrm>
            <a:off x="76200" y="990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Substitute (31) into (20)</a:t>
            </a:r>
          </a:p>
        </p:txBody>
      </p:sp>
      <p:sp>
        <p:nvSpPr>
          <p:cNvPr id="65541" name="Rectangle 6"/>
          <p:cNvSpPr>
            <a:spLocks noChangeArrowheads="1"/>
          </p:cNvSpPr>
          <p:nvPr/>
        </p:nvSpPr>
        <p:spPr bwMode="auto">
          <a:xfrm>
            <a:off x="152400" y="28956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Blip>
                <a:blip r:embed="rId4"/>
              </a:buBlip>
            </a:pPr>
            <a:endParaRPr lang="en-US" altLang="en-US" sz="2400">
              <a:latin typeface="Arial" panose="020B0604020202020204" pitchFamily="34" charset="0"/>
            </a:endParaRPr>
          </a:p>
        </p:txBody>
      </p:sp>
      <p:graphicFrame>
        <p:nvGraphicFramePr>
          <p:cNvPr id="65542" name="Object 8"/>
          <p:cNvGraphicFramePr>
            <a:graphicFrameLocks noChangeAspect="1"/>
          </p:cNvGraphicFramePr>
          <p:nvPr/>
        </p:nvGraphicFramePr>
        <p:xfrm>
          <a:off x="828675" y="1447800"/>
          <a:ext cx="5808663" cy="1270000"/>
        </p:xfrm>
        <a:graphic>
          <a:graphicData uri="http://schemas.openxmlformats.org/presentationml/2006/ole">
            <mc:AlternateContent xmlns:mc="http://schemas.openxmlformats.org/markup-compatibility/2006">
              <mc:Choice xmlns:v="urn:schemas-microsoft-com:vml" Requires="v">
                <p:oleObj spid="_x0000_s65855" name="Equation" r:id="rId5" imgW="4673600" imgH="1016000" progId="Equation.DSMT4">
                  <p:embed/>
                </p:oleObj>
              </mc:Choice>
              <mc:Fallback>
                <p:oleObj name="Equation" r:id="rId5" imgW="4673600" imgH="1016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1447800"/>
                        <a:ext cx="580866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5543" name="Rectangle 6"/>
          <p:cNvSpPr>
            <a:spLocks noChangeArrowheads="1"/>
          </p:cNvSpPr>
          <p:nvPr/>
        </p:nvSpPr>
        <p:spPr bwMode="auto">
          <a:xfrm>
            <a:off x="228600" y="28956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Rearrange eq. (34)</a:t>
            </a:r>
          </a:p>
        </p:txBody>
      </p:sp>
      <p:graphicFrame>
        <p:nvGraphicFramePr>
          <p:cNvPr id="65544" name="Object 6"/>
          <p:cNvGraphicFramePr>
            <a:graphicFrameLocks noChangeAspect="1"/>
          </p:cNvGraphicFramePr>
          <p:nvPr/>
        </p:nvGraphicFramePr>
        <p:xfrm>
          <a:off x="3954463" y="2971800"/>
          <a:ext cx="2635250" cy="381000"/>
        </p:xfrm>
        <a:graphic>
          <a:graphicData uri="http://schemas.openxmlformats.org/presentationml/2006/ole">
            <mc:AlternateContent xmlns:mc="http://schemas.openxmlformats.org/markup-compatibility/2006">
              <mc:Choice xmlns:v="urn:schemas-microsoft-com:vml" Requires="v">
                <p:oleObj spid="_x0000_s65856" name="Equation" r:id="rId7" imgW="2120900" imgH="304800" progId="Equation.DSMT4">
                  <p:embed/>
                </p:oleObj>
              </mc:Choice>
              <mc:Fallback>
                <p:oleObj name="Equation" r:id="rId7" imgW="2120900" imgH="304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4463" y="2971800"/>
                        <a:ext cx="2635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65545" name="Object 7"/>
          <p:cNvGraphicFramePr>
            <a:graphicFrameLocks noChangeAspect="1"/>
          </p:cNvGraphicFramePr>
          <p:nvPr/>
        </p:nvGraphicFramePr>
        <p:xfrm>
          <a:off x="889000" y="3360738"/>
          <a:ext cx="6788150" cy="1841500"/>
        </p:xfrm>
        <a:graphic>
          <a:graphicData uri="http://schemas.openxmlformats.org/presentationml/2006/ole">
            <mc:AlternateContent xmlns:mc="http://schemas.openxmlformats.org/markup-compatibility/2006">
              <mc:Choice xmlns:v="urn:schemas-microsoft-com:vml" Requires="v">
                <p:oleObj spid="_x0000_s65857" name="Equation" r:id="rId9" imgW="5461000" imgH="1473200" progId="Equation.DSMT4">
                  <p:embed/>
                </p:oleObj>
              </mc:Choice>
              <mc:Fallback>
                <p:oleObj name="Equation" r:id="rId9" imgW="5461000" imgH="1473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0" y="3360738"/>
                        <a:ext cx="67881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5546" name="Rectangle 6"/>
          <p:cNvSpPr>
            <a:spLocks noChangeArrowheads="1"/>
          </p:cNvSpPr>
          <p:nvPr/>
        </p:nvSpPr>
        <p:spPr bwMode="auto">
          <a:xfrm>
            <a:off x="152400" y="52578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Flux Level Solution</a:t>
            </a:r>
          </a:p>
        </p:txBody>
      </p:sp>
      <p:graphicFrame>
        <p:nvGraphicFramePr>
          <p:cNvPr id="65547" name="Object 5"/>
          <p:cNvGraphicFramePr>
            <a:graphicFrameLocks noChangeAspect="1"/>
          </p:cNvGraphicFramePr>
          <p:nvPr/>
        </p:nvGraphicFramePr>
        <p:xfrm>
          <a:off x="3635375" y="5257800"/>
          <a:ext cx="3128963" cy="555625"/>
        </p:xfrm>
        <a:graphic>
          <a:graphicData uri="http://schemas.openxmlformats.org/presentationml/2006/ole">
            <mc:AlternateContent xmlns:mc="http://schemas.openxmlformats.org/markup-compatibility/2006">
              <mc:Choice xmlns:v="urn:schemas-microsoft-com:vml" Requires="v">
                <p:oleObj spid="_x0000_s65858" name="Equation" r:id="rId11" imgW="2514600" imgH="444500" progId="Equation.DSMT4">
                  <p:embed/>
                </p:oleObj>
              </mc:Choice>
              <mc:Fallback>
                <p:oleObj name="Equation" r:id="rId11" imgW="2514600" imgH="44450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5257800"/>
                        <a:ext cx="312896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5548" name="Rectangle 6"/>
          <p:cNvSpPr>
            <a:spLocks noChangeArrowheads="1"/>
          </p:cNvSpPr>
          <p:nvPr/>
        </p:nvSpPr>
        <p:spPr bwMode="auto">
          <a:xfrm>
            <a:off x="152400" y="5791200"/>
            <a:ext cx="388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No feedback or explicit:</a:t>
            </a:r>
          </a:p>
        </p:txBody>
      </p:sp>
      <p:graphicFrame>
        <p:nvGraphicFramePr>
          <p:cNvPr id="65549" name="Object 9"/>
          <p:cNvGraphicFramePr>
            <a:graphicFrameLocks noChangeAspect="1"/>
          </p:cNvGraphicFramePr>
          <p:nvPr/>
        </p:nvGraphicFramePr>
        <p:xfrm>
          <a:off x="4349750" y="5800725"/>
          <a:ext cx="2054225" cy="492125"/>
        </p:xfrm>
        <a:graphic>
          <a:graphicData uri="http://schemas.openxmlformats.org/presentationml/2006/ole">
            <mc:AlternateContent xmlns:mc="http://schemas.openxmlformats.org/markup-compatibility/2006">
              <mc:Choice xmlns:v="urn:schemas-microsoft-com:vml" Requires="v">
                <p:oleObj spid="_x0000_s65859" name="Equation" r:id="rId13" imgW="1651000" imgH="393700" progId="Equation.DSMT4">
                  <p:embed/>
                </p:oleObj>
              </mc:Choice>
              <mc:Fallback>
                <p:oleObj name="Equation" r:id="rId13" imgW="1651000" imgH="3937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9750" y="5800725"/>
                        <a:ext cx="20542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3B5DF40C-91FC-4A6D-B14B-2CD0869A5BF8}" type="slidenum">
              <a:rPr lang="en-US" altLang="en-US" sz="1400"/>
              <a:pPr algn="r" eaLnBrk="1" hangingPunct="1">
                <a:spcBef>
                  <a:spcPct val="0"/>
                </a:spcBef>
                <a:buFontTx/>
                <a:buNone/>
              </a:pPr>
              <a:t>25</a:t>
            </a:fld>
            <a:endParaRPr lang="en-US" altLang="en-US" sz="1400"/>
          </a:p>
        </p:txBody>
      </p:sp>
      <p:sp>
        <p:nvSpPr>
          <p:cNvPr id="67587" name="Rectangle 2"/>
          <p:cNvSpPr>
            <a:spLocks noGrp="1" noChangeArrowheads="1"/>
          </p:cNvSpPr>
          <p:nvPr>
            <p:ph type="title" idx="4294967295"/>
          </p:nvPr>
        </p:nvSpPr>
        <p:spPr>
          <a:xfrm>
            <a:off x="381000" y="152400"/>
            <a:ext cx="8382000" cy="504825"/>
          </a:xfrm>
        </p:spPr>
        <p:txBody>
          <a:bodyPr/>
          <a:lstStyle/>
          <a:p>
            <a:r>
              <a:rPr lang="en-US" altLang="en-US" sz="3200">
                <a:solidFill>
                  <a:schemeClr val="tx1"/>
                </a:solidFill>
              </a:rPr>
              <a:t>P.K. Solution Scheme</a:t>
            </a:r>
          </a:p>
        </p:txBody>
      </p:sp>
      <p:sp>
        <p:nvSpPr>
          <p:cNvPr id="67588" name="Rectangle 6"/>
          <p:cNvSpPr>
            <a:spLocks noChangeArrowheads="1"/>
          </p:cNvSpPr>
          <p:nvPr/>
        </p:nvSpPr>
        <p:spPr bwMode="auto">
          <a:xfrm>
            <a:off x="76200" y="990600"/>
            <a:ext cx="8915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400" dirty="0">
                <a:latin typeface="Arial" panose="020B0604020202020204" pitchFamily="34" charset="0"/>
              </a:rPr>
              <a:t>   Only formula with red numbers need to be coded, the sequence of these formula in your program should be as follows:</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Prepare    and     with eq. (15),(16)</a:t>
            </a:r>
          </a:p>
          <a:p>
            <a:pPr lvl="1" eaLnBrk="1" hangingPunct="1">
              <a:lnSpc>
                <a:spcPct val="90000"/>
              </a:lnSpc>
              <a:buFontTx/>
              <a:buNone/>
            </a:pPr>
            <a:r>
              <a:rPr lang="en-US" altLang="en-US" sz="2400" dirty="0">
                <a:latin typeface="Arial" panose="020B0604020202020204" pitchFamily="34" charset="0"/>
              </a:rPr>
              <a:t>      the exponential integration functions (10)~(13) are called</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Prepare              with eq. </a:t>
            </a:r>
            <a:r>
              <a:rPr lang="en-US" altLang="en-US" sz="2400">
                <a:latin typeface="Arial" panose="020B0604020202020204" pitchFamily="34" charset="0"/>
              </a:rPr>
              <a:t>(18),(19</a:t>
            </a:r>
            <a:r>
              <a:rPr lang="en-US" altLang="en-US" sz="2400" dirty="0">
                <a:latin typeface="Arial" panose="020B0604020202020204" pitchFamily="34" charset="0"/>
              </a:rPr>
              <a:t>)</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Prepare a1,b1 with eq. (32) and (33)</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Determine transformation parameter with eq. (23)</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Prepare </a:t>
            </a:r>
            <a:r>
              <a:rPr lang="en-US" altLang="en-US" sz="2400" dirty="0" err="1">
                <a:latin typeface="Arial" panose="020B0604020202020204" pitchFamily="34" charset="0"/>
              </a:rPr>
              <a:t>a,b,c</a:t>
            </a:r>
            <a:r>
              <a:rPr lang="en-US" altLang="en-US" sz="2400" dirty="0">
                <a:latin typeface="Arial" panose="020B0604020202020204" pitchFamily="34" charset="0"/>
              </a:rPr>
              <a:t> with eq. (36), (37), and(38)</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Evaluate flux level with eq. (39) or (40)</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Check if exponential transformation is acceptable with eq. (24), if not, redo step 5 and 6 with  </a:t>
            </a:r>
          </a:p>
          <a:p>
            <a:pPr lvl="1" eaLnBrk="1" hangingPunct="1">
              <a:lnSpc>
                <a:spcPct val="90000"/>
              </a:lnSpc>
              <a:buFont typeface="Times New Roman" panose="02020603050405020304" pitchFamily="18" charset="0"/>
              <a:buAutoNum type="arabicPeriod"/>
            </a:pPr>
            <a:r>
              <a:rPr lang="en-US" altLang="en-US" sz="2400" dirty="0">
                <a:latin typeface="Arial" panose="020B0604020202020204" pitchFamily="34" charset="0"/>
              </a:rPr>
              <a:t>Evaluate power level, precursors and reactivity with eq. (22), (14) and (31)</a:t>
            </a:r>
          </a:p>
          <a:p>
            <a:pPr eaLnBrk="1" hangingPunct="1">
              <a:lnSpc>
                <a:spcPct val="90000"/>
              </a:lnSpc>
            </a:pPr>
            <a:endParaRPr lang="en-US" altLang="en-US" sz="2400" dirty="0">
              <a:latin typeface="Arial" panose="020B0604020202020204" pitchFamily="34" charset="0"/>
            </a:endParaRPr>
          </a:p>
        </p:txBody>
      </p:sp>
      <p:sp>
        <p:nvSpPr>
          <p:cNvPr id="67589" name="Rectangle 6"/>
          <p:cNvSpPr>
            <a:spLocks noChangeArrowheads="1"/>
          </p:cNvSpPr>
          <p:nvPr/>
        </p:nvSpPr>
        <p:spPr bwMode="auto">
          <a:xfrm>
            <a:off x="152400" y="289560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Blip>
                <a:blip r:embed="rId4"/>
              </a:buBlip>
            </a:pPr>
            <a:endParaRPr lang="en-US" altLang="en-US" sz="2400">
              <a:latin typeface="Arial" panose="020B0604020202020204" pitchFamily="34" charset="0"/>
            </a:endParaRPr>
          </a:p>
        </p:txBody>
      </p:sp>
      <p:graphicFrame>
        <p:nvGraphicFramePr>
          <p:cNvPr id="67590" name="Object 7"/>
          <p:cNvGraphicFramePr>
            <a:graphicFrameLocks noChangeAspect="1"/>
          </p:cNvGraphicFramePr>
          <p:nvPr/>
        </p:nvGraphicFramePr>
        <p:xfrm>
          <a:off x="3124200" y="2133600"/>
          <a:ext cx="203200" cy="254000"/>
        </p:xfrm>
        <a:graphic>
          <a:graphicData uri="http://schemas.openxmlformats.org/presentationml/2006/ole">
            <mc:AlternateContent xmlns:mc="http://schemas.openxmlformats.org/markup-compatibility/2006">
              <mc:Choice xmlns:v="urn:schemas-microsoft-com:vml" Requires="v">
                <p:oleObj spid="_x0000_s82978" name="Equation" r:id="rId5" imgW="203024" imgH="253780" progId="Equation.DSMT4">
                  <p:embed/>
                </p:oleObj>
              </mc:Choice>
              <mc:Fallback>
                <p:oleObj name="Equation" r:id="rId5" imgW="203024" imgH="253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133600"/>
                        <a:ext cx="203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1" name="Object 8"/>
          <p:cNvGraphicFramePr>
            <a:graphicFrameLocks noChangeAspect="1"/>
          </p:cNvGraphicFramePr>
          <p:nvPr/>
        </p:nvGraphicFramePr>
        <p:xfrm>
          <a:off x="2209800" y="2133600"/>
          <a:ext cx="215900" cy="241300"/>
        </p:xfrm>
        <a:graphic>
          <a:graphicData uri="http://schemas.openxmlformats.org/presentationml/2006/ole">
            <mc:AlternateContent xmlns:mc="http://schemas.openxmlformats.org/markup-compatibility/2006">
              <mc:Choice xmlns:v="urn:schemas-microsoft-com:vml" Requires="v">
                <p:oleObj spid="_x0000_s82979" name="Equation" r:id="rId7" imgW="215713" imgH="241091" progId="Equation.DSMT4">
                  <p:embed/>
                </p:oleObj>
              </mc:Choice>
              <mc:Fallback>
                <p:oleObj name="Equation" r:id="rId7" imgW="215713" imgH="2410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133600"/>
                        <a:ext cx="2159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2" name="Object 11"/>
          <p:cNvGraphicFramePr>
            <a:graphicFrameLocks noChangeAspect="1"/>
          </p:cNvGraphicFramePr>
          <p:nvPr/>
        </p:nvGraphicFramePr>
        <p:xfrm>
          <a:off x="5715000" y="5257800"/>
          <a:ext cx="654050" cy="284163"/>
        </p:xfrm>
        <a:graphic>
          <a:graphicData uri="http://schemas.openxmlformats.org/presentationml/2006/ole">
            <mc:AlternateContent xmlns:mc="http://schemas.openxmlformats.org/markup-compatibility/2006">
              <mc:Choice xmlns:v="urn:schemas-microsoft-com:vml" Requires="v">
                <p:oleObj spid="_x0000_s82980" name="Equation" r:id="rId9" imgW="469696" imgH="203112" progId="Equation.DSMT4">
                  <p:embed/>
                </p:oleObj>
              </mc:Choice>
              <mc:Fallback>
                <p:oleObj name="Equation" r:id="rId9" imgW="469696"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5257800"/>
                        <a:ext cx="6540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67593" name="Object 14"/>
          <p:cNvGraphicFramePr>
            <a:graphicFrameLocks noChangeAspect="1"/>
          </p:cNvGraphicFramePr>
          <p:nvPr/>
        </p:nvGraphicFramePr>
        <p:xfrm>
          <a:off x="2286000" y="2895600"/>
          <a:ext cx="955675" cy="355600"/>
        </p:xfrm>
        <a:graphic>
          <a:graphicData uri="http://schemas.openxmlformats.org/presentationml/2006/ole">
            <mc:AlternateContent xmlns:mc="http://schemas.openxmlformats.org/markup-compatibility/2006">
              <mc:Choice xmlns:v="urn:schemas-microsoft-com:vml" Requires="v">
                <p:oleObj spid="_x0000_s82981" name="Equation" r:id="rId11" imgW="685800" imgH="254000" progId="Equation.DSMT4">
                  <p:embed/>
                </p:oleObj>
              </mc:Choice>
              <mc:Fallback>
                <p:oleObj name="Equation" r:id="rId11" imgW="685800" imgH="254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895600"/>
                        <a:ext cx="9556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162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19400"/>
            <a:ext cx="3886200" cy="533400"/>
          </a:xfrm>
        </p:spPr>
        <p:txBody>
          <a:bodyPr/>
          <a:lstStyle/>
          <a:p>
            <a:r>
              <a:rPr lang="en-US" altLang="en-US" b="1" dirty="0">
                <a:solidFill>
                  <a:srgbClr val="0070C0"/>
                </a:solidFill>
              </a:rPr>
              <a:t>E.P.K.E. Solution Scheme</a:t>
            </a:r>
            <a:endParaRPr lang="en-US" b="1" dirty="0">
              <a:solidFill>
                <a:srgbClr val="0070C0"/>
              </a:solidFill>
            </a:endParaRPr>
          </a:p>
        </p:txBody>
      </p:sp>
      <p:sp>
        <p:nvSpPr>
          <p:cNvPr id="3" name="Slide Number Placeholder 2"/>
          <p:cNvSpPr>
            <a:spLocks noGrp="1"/>
          </p:cNvSpPr>
          <p:nvPr>
            <p:ph type="sldNum" sz="quarter" idx="12"/>
          </p:nvPr>
        </p:nvSpPr>
        <p:spPr/>
        <p:txBody>
          <a:bodyPr/>
          <a:lstStyle/>
          <a:p>
            <a:pPr>
              <a:defRPr/>
            </a:pPr>
            <a:fld id="{229FB7C9-5272-408A-B4C0-C801A8D80C03}" type="slidenum">
              <a:rPr lang="en-US" altLang="en-US" smtClean="0"/>
              <a:pPr>
                <a:defRPr/>
              </a:pPr>
              <a:t>26</a:t>
            </a:fld>
            <a:endParaRPr lang="en-US" altLang="en-US"/>
          </a:p>
        </p:txBody>
      </p:sp>
      <p:pic>
        <p:nvPicPr>
          <p:cNvPr id="6" name="Picture 5"/>
          <p:cNvPicPr>
            <a:picLocks noChangeAspect="1"/>
          </p:cNvPicPr>
          <p:nvPr/>
        </p:nvPicPr>
        <p:blipFill>
          <a:blip r:embed="rId2"/>
          <a:stretch>
            <a:fillRect/>
          </a:stretch>
        </p:blipFill>
        <p:spPr>
          <a:xfrm>
            <a:off x="4179591" y="762000"/>
            <a:ext cx="4706832" cy="5417681"/>
          </a:xfrm>
          <a:prstGeom prst="rect">
            <a:avLst/>
          </a:prstGeom>
        </p:spPr>
      </p:pic>
    </p:spTree>
    <p:extLst>
      <p:ext uri="{BB962C8B-B14F-4D97-AF65-F5344CB8AC3E}">
        <p14:creationId xmlns:p14="http://schemas.microsoft.com/office/powerpoint/2010/main" val="828824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t>Outline</a:t>
            </a:r>
          </a:p>
        </p:txBody>
      </p:sp>
      <p:sp>
        <p:nvSpPr>
          <p:cNvPr id="69635" name="Content Placeholder 2"/>
          <p:cNvSpPr>
            <a:spLocks noGrp="1"/>
          </p:cNvSpPr>
          <p:nvPr>
            <p:ph idx="1"/>
          </p:nvPr>
        </p:nvSpPr>
        <p:spPr>
          <a:xfrm>
            <a:off x="609600" y="1066800"/>
            <a:ext cx="8382000" cy="5410200"/>
          </a:xfrm>
        </p:spPr>
        <p:txBody>
          <a:bodyPr/>
          <a:lstStyle/>
          <a:p>
            <a:r>
              <a:rPr lang="en-US" altLang="en-US" sz="2400" dirty="0"/>
              <a:t>Review Exact P.K. Equations</a:t>
            </a:r>
          </a:p>
          <a:p>
            <a:pPr lvl="1"/>
            <a:r>
              <a:rPr lang="en-US" altLang="en-US" sz="2400" dirty="0"/>
              <a:t>Derivation</a:t>
            </a:r>
          </a:p>
          <a:p>
            <a:pPr lvl="1"/>
            <a:r>
              <a:rPr lang="en-US" altLang="en-US" sz="2400" dirty="0"/>
              <a:t>Comparison w/ “Conventional” P.K.</a:t>
            </a:r>
          </a:p>
          <a:p>
            <a:r>
              <a:rPr lang="en-US" altLang="en-US" sz="2400" dirty="0"/>
              <a:t>Numerical Solution of P.K. Equations</a:t>
            </a:r>
          </a:p>
          <a:p>
            <a:pPr lvl="1"/>
            <a:r>
              <a:rPr lang="en-US" altLang="en-US" sz="2400" dirty="0"/>
              <a:t>Theta method for temporal discretization</a:t>
            </a:r>
          </a:p>
          <a:p>
            <a:pPr lvl="1"/>
            <a:r>
              <a:rPr lang="en-US" altLang="en-US" sz="2400" dirty="0"/>
              <a:t>Exponential transformation</a:t>
            </a:r>
          </a:p>
          <a:p>
            <a:pPr lvl="1"/>
            <a:r>
              <a:rPr lang="en-US" altLang="en-US" sz="2400" dirty="0"/>
              <a:t>Precursor time integration</a:t>
            </a:r>
          </a:p>
          <a:p>
            <a:pPr lvl="1"/>
            <a:r>
              <a:rPr lang="en-US" altLang="en-US" sz="2400" dirty="0"/>
              <a:t>Solution of EPK</a:t>
            </a:r>
          </a:p>
          <a:p>
            <a:pPr lvl="1"/>
            <a:r>
              <a:rPr lang="en-US" altLang="en-US" sz="2400" dirty="0"/>
              <a:t>Linear feedback model</a:t>
            </a:r>
          </a:p>
          <a:p>
            <a:pPr lvl="1"/>
            <a:r>
              <a:rPr lang="en-US" altLang="en-US" sz="2400" dirty="0"/>
              <a:t>Solution of EPK with feedback</a:t>
            </a:r>
          </a:p>
          <a:p>
            <a:r>
              <a:rPr lang="en-US" altLang="en-US" sz="2400" b="1" dirty="0"/>
              <a:t>Application to NEACRP Rod Eject  </a:t>
            </a:r>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5E166F-F2F4-4F2C-A24C-3F4ABA0DA93D}" type="slidenum">
              <a:rPr lang="en-US" altLang="en-US" sz="1400" smtClean="0"/>
              <a:pPr>
                <a:spcBef>
                  <a:spcPct val="0"/>
                </a:spcBef>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38F8422C-B967-4888-AEA7-E636CE880FC9}" type="slidenum">
              <a:rPr lang="en-US" altLang="en-US" sz="1400"/>
              <a:pPr algn="r" eaLnBrk="1" hangingPunct="1">
                <a:spcBef>
                  <a:spcPct val="0"/>
                </a:spcBef>
                <a:buFontTx/>
                <a:buNone/>
              </a:pPr>
              <a:t>28</a:t>
            </a:fld>
            <a:endParaRPr lang="en-US" altLang="en-US" sz="1400"/>
          </a:p>
        </p:txBody>
      </p:sp>
      <p:sp>
        <p:nvSpPr>
          <p:cNvPr id="71683" name="Rectangle 2"/>
          <p:cNvSpPr>
            <a:spLocks noGrp="1" noChangeArrowheads="1"/>
          </p:cNvSpPr>
          <p:nvPr>
            <p:ph type="title" idx="4294967295"/>
          </p:nvPr>
        </p:nvSpPr>
        <p:spPr>
          <a:xfrm>
            <a:off x="381000" y="152400"/>
            <a:ext cx="8382000" cy="504825"/>
          </a:xfrm>
        </p:spPr>
        <p:txBody>
          <a:bodyPr/>
          <a:lstStyle/>
          <a:p>
            <a:r>
              <a:rPr lang="en-US" altLang="en-US" sz="3200" b="1" dirty="0">
                <a:solidFill>
                  <a:schemeClr val="tx1"/>
                </a:solidFill>
              </a:rPr>
              <a:t>Kinetics options implemented in PARCS</a:t>
            </a:r>
          </a:p>
        </p:txBody>
      </p:sp>
      <p:sp>
        <p:nvSpPr>
          <p:cNvPr id="71684" name="Rectangle 6"/>
          <p:cNvSpPr>
            <a:spLocks noChangeArrowheads="1"/>
          </p:cNvSpPr>
          <p:nvPr/>
        </p:nvSpPr>
        <p:spPr bwMode="auto">
          <a:xfrm>
            <a:off x="685800" y="990600"/>
            <a:ext cx="8382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a:latin typeface="Arial" panose="020B0604020202020204" pitchFamily="34" charset="0"/>
              </a:rPr>
              <a:t>Transient card in CNTL block</a:t>
            </a:r>
          </a:p>
          <a:p>
            <a:pPr eaLnBrk="1" hangingPunct="1">
              <a:lnSpc>
                <a:spcPct val="90000"/>
              </a:lnSpc>
              <a:buFontTx/>
              <a:buNone/>
            </a:pPr>
            <a:r>
              <a:rPr lang="en-US" altLang="en-US" sz="2000">
                <a:latin typeface="Arial" panose="020B0604020202020204" pitchFamily="34" charset="0"/>
              </a:rPr>
              <a:t>	transient    (tran)  (kinopt)</a:t>
            </a:r>
          </a:p>
          <a:p>
            <a:pPr eaLnBrk="1" hangingPunct="1">
              <a:lnSpc>
                <a:spcPct val="90000"/>
              </a:lnSpc>
              <a:buFontTx/>
              <a:buNone/>
            </a:pPr>
            <a:endParaRPr lang="en-US" altLang="en-US" sz="2000">
              <a:latin typeface="Arial" panose="020B0604020202020204" pitchFamily="34" charset="0"/>
            </a:endParaRPr>
          </a:p>
          <a:p>
            <a:pPr eaLnBrk="1" hangingPunct="1">
              <a:lnSpc>
                <a:spcPct val="90000"/>
              </a:lnSpc>
              <a:buFontTx/>
              <a:buNone/>
            </a:pPr>
            <a:r>
              <a:rPr lang="en-US" altLang="en-US" sz="2000">
                <a:latin typeface="Arial" panose="020B0604020202020204" pitchFamily="34" charset="0"/>
              </a:rPr>
              <a:t>Kinopt, integer, kinetic option, default 0</a:t>
            </a:r>
          </a:p>
          <a:p>
            <a:pPr eaLnBrk="1" hangingPunct="1">
              <a:lnSpc>
                <a:spcPct val="90000"/>
              </a:lnSpc>
              <a:buFontTx/>
              <a:buNone/>
            </a:pPr>
            <a:endParaRPr lang="en-US" altLang="en-US" sz="2000">
              <a:latin typeface="Arial" panose="020B0604020202020204" pitchFamily="34" charset="0"/>
            </a:endParaRPr>
          </a:p>
          <a:p>
            <a:pPr eaLnBrk="1" hangingPunct="1">
              <a:lnSpc>
                <a:spcPct val="90000"/>
              </a:lnSpc>
              <a:buFontTx/>
              <a:buNone/>
            </a:pPr>
            <a:r>
              <a:rPr lang="en-US" altLang="en-US" sz="2000">
                <a:latin typeface="Arial" panose="020B0604020202020204" pitchFamily="34" charset="0"/>
              </a:rPr>
              <a:t>   0: 3d spatial kinetics </a:t>
            </a:r>
          </a:p>
          <a:p>
            <a:pPr eaLnBrk="1" hangingPunct="1">
              <a:lnSpc>
                <a:spcPct val="90000"/>
              </a:lnSpc>
              <a:buFontTx/>
              <a:buNone/>
            </a:pPr>
            <a:r>
              <a:rPr lang="en-US" altLang="en-US" sz="2000">
                <a:latin typeface="Arial" panose="020B0604020202020204" pitchFamily="34" charset="0"/>
              </a:rPr>
              <a:t>   1: point kinetics with adjoint weighted cross section change     as reactivity exclude control rod  reactivity component,</a:t>
            </a:r>
          </a:p>
          <a:p>
            <a:pPr eaLnBrk="1" hangingPunct="1">
              <a:lnSpc>
                <a:spcPct val="90000"/>
              </a:lnSpc>
              <a:buFontTx/>
              <a:buNone/>
            </a:pPr>
            <a:r>
              <a:rPr lang="en-US" altLang="en-US" sz="2000">
                <a:latin typeface="Arial" panose="020B0604020202020204" pitchFamily="34" charset="0"/>
              </a:rPr>
              <a:t>   2: point kinetics with adjoint weighted cross section change as reactivity, </a:t>
            </a:r>
          </a:p>
          <a:p>
            <a:pPr eaLnBrk="1" hangingPunct="1">
              <a:lnSpc>
                <a:spcPct val="90000"/>
              </a:lnSpc>
              <a:buFontTx/>
              <a:buNone/>
            </a:pPr>
            <a:r>
              <a:rPr lang="en-US" altLang="en-US" sz="2000">
                <a:latin typeface="Arial" panose="020B0604020202020204" pitchFamily="34" charset="0"/>
              </a:rPr>
              <a:t>   3: </a:t>
            </a:r>
            <a:r>
              <a:rPr lang="en-US" altLang="en-US" sz="2000">
                <a:solidFill>
                  <a:srgbClr val="FF0000"/>
                </a:solidFill>
                <a:latin typeface="Arial" panose="020B0604020202020204" pitchFamily="34" charset="0"/>
              </a:rPr>
              <a:t>Conventional</a:t>
            </a:r>
            <a:r>
              <a:rPr lang="en-US" altLang="en-US" sz="2000">
                <a:latin typeface="Arial" panose="020B0604020202020204" pitchFamily="34" charset="0"/>
              </a:rPr>
              <a:t> point kinetics with power weighted core average parameter feedback, </a:t>
            </a:r>
          </a:p>
          <a:p>
            <a:pPr eaLnBrk="1" hangingPunct="1">
              <a:lnSpc>
                <a:spcPct val="90000"/>
              </a:lnSpc>
              <a:buFontTx/>
              <a:buNone/>
            </a:pPr>
            <a:r>
              <a:rPr lang="en-US" altLang="en-US" sz="2000">
                <a:latin typeface="Arial" panose="020B0604020202020204" pitchFamily="34" charset="0"/>
              </a:rPr>
              <a:t>   4: point kinetics with adjoint fission weighted core average parameter feedback, </a:t>
            </a:r>
          </a:p>
          <a:p>
            <a:pPr eaLnBrk="1" hangingPunct="1">
              <a:lnSpc>
                <a:spcPct val="90000"/>
              </a:lnSpc>
              <a:buFontTx/>
              <a:buNone/>
            </a:pPr>
            <a:r>
              <a:rPr lang="en-US" altLang="en-US" sz="2000">
                <a:latin typeface="Arial" panose="020B0604020202020204" pitchFamily="34" charset="0"/>
              </a:rPr>
              <a:t>   5: point kinetics without feedback (user input reactivity), </a:t>
            </a:r>
          </a:p>
          <a:p>
            <a:pPr eaLnBrk="1" hangingPunct="1">
              <a:lnSpc>
                <a:spcPct val="90000"/>
              </a:lnSpc>
              <a:buFontTx/>
              <a:buNone/>
            </a:pPr>
            <a:r>
              <a:rPr lang="en-US" altLang="en-US" sz="2000">
                <a:latin typeface="Arial" panose="020B0604020202020204" pitchFamily="34" charset="0"/>
              </a:rPr>
              <a:t>   6: no kinetics,(user input power levels) </a:t>
            </a:r>
          </a:p>
          <a:p>
            <a:pPr eaLnBrk="1" hangingPunct="1">
              <a:lnSpc>
                <a:spcPct val="90000"/>
              </a:lnSpc>
              <a:buFontTx/>
              <a:buNone/>
            </a:pPr>
            <a:r>
              <a:rPr lang="en-US" altLang="en-US" sz="2000">
                <a:latin typeface="Arial" panose="020B0604020202020204" pitchFamily="34" charset="0"/>
              </a:rPr>
              <a:t>Impose reactivity are acceptable for option 1 to 5</a:t>
            </a:r>
          </a:p>
          <a:p>
            <a:pPr eaLnBrk="1" hangingPunct="1">
              <a:lnSpc>
                <a:spcPct val="90000"/>
              </a:lnSpc>
              <a:buFontTx/>
              <a:buNone/>
            </a:pPr>
            <a:endParaRPr lang="en-US" altLang="en-US" sz="2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6"/>
          <p:cNvSpPr txBox="1">
            <a:spLocks noGrp="1" noChangeArrowheads="1"/>
          </p:cNvSpPr>
          <p:nvPr/>
        </p:nvSpPr>
        <p:spPr bwMode="auto">
          <a:xfrm>
            <a:off x="7086600" y="6553200"/>
            <a:ext cx="182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60BA6B8-0C5D-48DA-ACBA-1D7B183C3A57}" type="slidenum">
              <a:rPr lang="en-US" altLang="en-US" sz="1400"/>
              <a:pPr algn="r" eaLnBrk="1" hangingPunct="1">
                <a:spcBef>
                  <a:spcPct val="0"/>
                </a:spcBef>
                <a:buFontTx/>
                <a:buNone/>
              </a:pPr>
              <a:t>29</a:t>
            </a:fld>
            <a:endParaRPr lang="en-US" altLang="en-US" sz="1400"/>
          </a:p>
        </p:txBody>
      </p:sp>
      <p:sp>
        <p:nvSpPr>
          <p:cNvPr id="73731" name="Rectangle 2"/>
          <p:cNvSpPr>
            <a:spLocks noGrp="1" noChangeArrowheads="1"/>
          </p:cNvSpPr>
          <p:nvPr>
            <p:ph type="title" idx="4294967295"/>
          </p:nvPr>
        </p:nvSpPr>
        <p:spPr>
          <a:xfrm>
            <a:off x="381000" y="152400"/>
            <a:ext cx="8382000" cy="504825"/>
          </a:xfrm>
        </p:spPr>
        <p:txBody>
          <a:bodyPr/>
          <a:lstStyle/>
          <a:p>
            <a:r>
              <a:rPr lang="en-US" altLang="en-US" sz="3200">
                <a:solidFill>
                  <a:schemeClr val="tx1"/>
                </a:solidFill>
              </a:rPr>
              <a:t>Impose Reactivity for point kinetics</a:t>
            </a:r>
          </a:p>
        </p:txBody>
      </p:sp>
      <p:sp>
        <p:nvSpPr>
          <p:cNvPr id="73732" name="Rectangle 6"/>
          <p:cNvSpPr>
            <a:spLocks noChangeArrowheads="1"/>
          </p:cNvSpPr>
          <p:nvPr/>
        </p:nvSpPr>
        <p:spPr bwMode="auto">
          <a:xfrm>
            <a:off x="152400" y="990600"/>
            <a:ext cx="8534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Blip>
                <a:blip r:embed="rId3"/>
              </a:buBlip>
            </a:pPr>
            <a:r>
              <a:rPr lang="en-US" altLang="en-US" sz="2400">
                <a:latin typeface="Arial" panose="020B0604020202020204" pitchFamily="34" charset="0"/>
              </a:rPr>
              <a:t>IMPOSERHO cardsin TRAN block</a:t>
            </a:r>
          </a:p>
          <a:p>
            <a:pPr eaLnBrk="1" hangingPunct="1">
              <a:lnSpc>
                <a:spcPct val="90000"/>
              </a:lnSpc>
              <a:buFontTx/>
              <a:buNone/>
            </a:pPr>
            <a:r>
              <a:rPr lang="en-US" altLang="en-US" sz="2400">
                <a:latin typeface="Arial" panose="020B0604020202020204" pitchFamily="34" charset="0"/>
              </a:rPr>
              <a:t> </a:t>
            </a:r>
            <a:r>
              <a:rPr lang="pt-BR" altLang="en-US" sz="2400">
                <a:latin typeface="Arial" panose="020B0604020202020204" pitchFamily="34" charset="0"/>
              </a:rPr>
              <a:t>imposerho     t1   r1   t2  r2 ...</a:t>
            </a:r>
          </a:p>
          <a:p>
            <a:pPr eaLnBrk="1" hangingPunct="1">
              <a:lnSpc>
                <a:spcPct val="90000"/>
              </a:lnSpc>
              <a:buFontTx/>
              <a:buNone/>
            </a:pPr>
            <a:r>
              <a:rPr lang="pt-BR" altLang="en-US" sz="2400">
                <a:latin typeface="Arial" panose="020B0604020202020204" pitchFamily="34" charset="0"/>
              </a:rPr>
              <a:t>ti: real, time point for impose reactivity</a:t>
            </a:r>
          </a:p>
          <a:p>
            <a:pPr eaLnBrk="1" hangingPunct="1">
              <a:lnSpc>
                <a:spcPct val="90000"/>
              </a:lnSpc>
              <a:buFontTx/>
              <a:buNone/>
            </a:pPr>
            <a:r>
              <a:rPr lang="pt-BR" altLang="en-US" sz="2400">
                <a:latin typeface="Arial" panose="020B0604020202020204" pitchFamily="34" charset="0"/>
              </a:rPr>
              <a:t>ri: real, impose reactivity ( or power level if kinopt=6) </a:t>
            </a:r>
          </a:p>
          <a:p>
            <a:pPr eaLnBrk="1" hangingPunct="1">
              <a:lnSpc>
                <a:spcPct val="90000"/>
              </a:lnSpc>
              <a:buFontTx/>
              <a:buNone/>
            </a:pPr>
            <a:endParaRPr lang="pt-BR" altLang="en-US" sz="2400">
              <a:latin typeface="Arial" panose="020B0604020202020204" pitchFamily="34" charset="0"/>
            </a:endParaRPr>
          </a:p>
          <a:p>
            <a:pPr eaLnBrk="1" hangingPunct="1">
              <a:lnSpc>
                <a:spcPct val="90000"/>
              </a:lnSpc>
              <a:buFontTx/>
              <a:buNone/>
            </a:pPr>
            <a:r>
              <a:rPr lang="pt-BR" altLang="en-US" sz="2400">
                <a:latin typeface="Arial" panose="020B0604020202020204" pitchFamily="34" charset="0"/>
              </a:rPr>
              <a:t>Example:</a:t>
            </a:r>
            <a:endParaRPr lang="en-US" altLang="en-US" sz="2400">
              <a:latin typeface="Arial" panose="020B0604020202020204" pitchFamily="34" charset="0"/>
            </a:endParaRPr>
          </a:p>
          <a:p>
            <a:pPr eaLnBrk="1" hangingPunct="1">
              <a:lnSpc>
                <a:spcPct val="90000"/>
              </a:lnSpc>
              <a:buFontTx/>
              <a:buNone/>
            </a:pPr>
            <a:r>
              <a:rPr lang="pt-BR" altLang="en-US" sz="2400">
                <a:latin typeface="Arial" panose="020B0604020202020204" pitchFamily="34" charset="0"/>
              </a:rPr>
              <a:t>  imposerho   0.000000E+00   0.000000E+00</a:t>
            </a:r>
          </a:p>
          <a:p>
            <a:pPr eaLnBrk="1" hangingPunct="1">
              <a:lnSpc>
                <a:spcPct val="90000"/>
              </a:lnSpc>
              <a:buFontTx/>
              <a:buNone/>
            </a:pPr>
            <a:r>
              <a:rPr lang="pt-BR" altLang="en-US" sz="2400">
                <a:latin typeface="Arial" panose="020B0604020202020204" pitchFamily="34" charset="0"/>
              </a:rPr>
              <a:t>  imposerho   1.000000E-03   2.532442E-04</a:t>
            </a:r>
          </a:p>
          <a:p>
            <a:pPr eaLnBrk="1" hangingPunct="1">
              <a:lnSpc>
                <a:spcPct val="90000"/>
              </a:lnSpc>
              <a:buFontTx/>
              <a:buNone/>
            </a:pPr>
            <a:r>
              <a:rPr lang="pt-BR" altLang="en-US" sz="2400">
                <a:latin typeface="Arial" panose="020B0604020202020204" pitchFamily="34" charset="0"/>
              </a:rPr>
              <a:t>  imposerho   2.000000E-03   5.697343E-04</a:t>
            </a:r>
          </a:p>
          <a:p>
            <a:pPr eaLnBrk="1" hangingPunct="1">
              <a:lnSpc>
                <a:spcPct val="90000"/>
              </a:lnSpc>
              <a:buFontTx/>
              <a:buNone/>
            </a:pPr>
            <a:r>
              <a:rPr lang="pt-BR" altLang="en-US" sz="2400">
                <a:latin typeface="Arial" panose="020B0604020202020204" pitchFamily="34" charset="0"/>
              </a:rPr>
              <a:t>  imposerho   3.000000E-03   9.885548E-04</a:t>
            </a:r>
            <a:endParaRPr lang="en-US" altLang="en-US" sz="2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0F99B9-1365-4FC5-A962-CEFCE9924ED0}" type="slidenum">
              <a:rPr lang="en-US" altLang="en-US" sz="1400" smtClean="0"/>
              <a:pPr>
                <a:spcBef>
                  <a:spcPct val="0"/>
                </a:spcBef>
                <a:buFontTx/>
                <a:buNone/>
              </a:pPr>
              <a:t>3</a:t>
            </a:fld>
            <a:endParaRPr lang="en-US" altLang="en-US" sz="1400"/>
          </a:p>
        </p:txBody>
      </p:sp>
      <p:sp>
        <p:nvSpPr>
          <p:cNvPr id="22531" name="Rectangle 2"/>
          <p:cNvSpPr>
            <a:spLocks noGrp="1" noChangeArrowheads="1"/>
          </p:cNvSpPr>
          <p:nvPr>
            <p:ph type="title"/>
          </p:nvPr>
        </p:nvSpPr>
        <p:spPr>
          <a:xfrm>
            <a:off x="228600" y="152400"/>
            <a:ext cx="8686800" cy="504825"/>
          </a:xfrm>
        </p:spPr>
        <p:txBody>
          <a:bodyPr/>
          <a:lstStyle/>
          <a:p>
            <a:r>
              <a:rPr lang="en-US" altLang="en-US" sz="3200" dirty="0">
                <a:solidFill>
                  <a:schemeClr val="tx1"/>
                </a:solidFill>
              </a:rPr>
              <a:t>Compare Exact and Conventional Point Kinetics</a:t>
            </a:r>
          </a:p>
        </p:txBody>
      </p:sp>
      <p:sp>
        <p:nvSpPr>
          <p:cNvPr id="22532" name="Rectangle 6"/>
          <p:cNvSpPr>
            <a:spLocks noChangeArrowheads="1"/>
          </p:cNvSpPr>
          <p:nvPr/>
        </p:nvSpPr>
        <p:spPr bwMode="auto">
          <a:xfrm>
            <a:off x="152400" y="1066800"/>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Exact Point Kinetics</a:t>
            </a:r>
          </a:p>
        </p:txBody>
      </p:sp>
      <p:graphicFrame>
        <p:nvGraphicFramePr>
          <p:cNvPr id="22533" name="Object 6"/>
          <p:cNvGraphicFramePr>
            <a:graphicFrameLocks noChangeAspect="1"/>
          </p:cNvGraphicFramePr>
          <p:nvPr/>
        </p:nvGraphicFramePr>
        <p:xfrm>
          <a:off x="457200" y="1582738"/>
          <a:ext cx="3905250" cy="639762"/>
        </p:xfrm>
        <a:graphic>
          <a:graphicData uri="http://schemas.openxmlformats.org/presentationml/2006/ole">
            <mc:AlternateContent xmlns:mc="http://schemas.openxmlformats.org/markup-compatibility/2006">
              <mc:Choice xmlns:v="urn:schemas-microsoft-com:vml" Requires="v">
                <p:oleObj spid="_x0000_s23094" name="Equation" r:id="rId4" imgW="2806700" imgH="457200" progId="Equation.DSMT4">
                  <p:embed/>
                </p:oleObj>
              </mc:Choice>
              <mc:Fallback>
                <p:oleObj name="Equation" r:id="rId4" imgW="280670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82738"/>
                        <a:ext cx="3905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2534" name="Object 7"/>
          <p:cNvGraphicFramePr>
            <a:graphicFrameLocks noChangeAspect="1"/>
          </p:cNvGraphicFramePr>
          <p:nvPr/>
        </p:nvGraphicFramePr>
        <p:xfrm>
          <a:off x="455613" y="2286000"/>
          <a:ext cx="3811587" cy="544513"/>
        </p:xfrm>
        <a:graphic>
          <a:graphicData uri="http://schemas.openxmlformats.org/presentationml/2006/ole">
            <mc:AlternateContent xmlns:mc="http://schemas.openxmlformats.org/markup-compatibility/2006">
              <mc:Choice xmlns:v="urn:schemas-microsoft-com:vml" Requires="v">
                <p:oleObj spid="_x0000_s23095" name="Equation" r:id="rId6" imgW="2921000" imgH="419100" progId="Equation.DSMT4">
                  <p:embed/>
                </p:oleObj>
              </mc:Choice>
              <mc:Fallback>
                <p:oleObj name="Equation" r:id="rId6" imgW="2921000" imgH="4191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613" y="2286000"/>
                        <a:ext cx="38115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6"/>
          <p:cNvSpPr>
            <a:spLocks noChangeArrowheads="1"/>
          </p:cNvSpPr>
          <p:nvPr/>
        </p:nvSpPr>
        <p:spPr bwMode="auto">
          <a:xfrm>
            <a:off x="152400" y="29718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EPK Parameters</a:t>
            </a:r>
          </a:p>
        </p:txBody>
      </p:sp>
      <p:graphicFrame>
        <p:nvGraphicFramePr>
          <p:cNvPr id="22536" name="Object 12"/>
          <p:cNvGraphicFramePr>
            <a:graphicFrameLocks noChangeAspect="1"/>
          </p:cNvGraphicFramePr>
          <p:nvPr/>
        </p:nvGraphicFramePr>
        <p:xfrm>
          <a:off x="533400" y="4876800"/>
          <a:ext cx="3070225" cy="627063"/>
        </p:xfrm>
        <a:graphic>
          <a:graphicData uri="http://schemas.openxmlformats.org/presentationml/2006/ole">
            <mc:AlternateContent xmlns:mc="http://schemas.openxmlformats.org/markup-compatibility/2006">
              <mc:Choice xmlns:v="urn:schemas-microsoft-com:vml" Requires="v">
                <p:oleObj spid="_x0000_s23096" name="Equation" r:id="rId8" imgW="2349500" imgH="482600" progId="Equation.DSMT4">
                  <p:embed/>
                </p:oleObj>
              </mc:Choice>
              <mc:Fallback>
                <p:oleObj name="Equation" r:id="rId8" imgW="2349500" imgH="4826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876800"/>
                        <a:ext cx="3070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17"/>
          <p:cNvGraphicFramePr>
            <a:graphicFrameLocks noChangeAspect="1"/>
          </p:cNvGraphicFramePr>
          <p:nvPr/>
        </p:nvGraphicFramePr>
        <p:xfrm>
          <a:off x="609600" y="3429000"/>
          <a:ext cx="3073400" cy="622300"/>
        </p:xfrm>
        <a:graphic>
          <a:graphicData uri="http://schemas.openxmlformats.org/presentationml/2006/ole">
            <mc:AlternateContent xmlns:mc="http://schemas.openxmlformats.org/markup-compatibility/2006">
              <mc:Choice xmlns:v="urn:schemas-microsoft-com:vml" Requires="v">
                <p:oleObj spid="_x0000_s23097" name="Equation" r:id="rId10" imgW="2209800" imgH="444500" progId="Equation.DSMT4">
                  <p:embed/>
                </p:oleObj>
              </mc:Choice>
              <mc:Fallback>
                <p:oleObj name="Equation" r:id="rId10" imgW="2209800" imgH="4445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3429000"/>
                        <a:ext cx="3073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2538" name="Object 18"/>
          <p:cNvGraphicFramePr>
            <a:graphicFrameLocks noChangeAspect="1"/>
          </p:cNvGraphicFramePr>
          <p:nvPr/>
        </p:nvGraphicFramePr>
        <p:xfrm>
          <a:off x="533400" y="4191000"/>
          <a:ext cx="4017963" cy="547688"/>
        </p:xfrm>
        <a:graphic>
          <a:graphicData uri="http://schemas.openxmlformats.org/presentationml/2006/ole">
            <mc:AlternateContent xmlns:mc="http://schemas.openxmlformats.org/markup-compatibility/2006">
              <mc:Choice xmlns:v="urn:schemas-microsoft-com:vml" Requires="v">
                <p:oleObj spid="_x0000_s23098" name="Equation" r:id="rId12" imgW="3073400" imgH="419100" progId="Equation.DSMT4">
                  <p:embed/>
                </p:oleObj>
              </mc:Choice>
              <mc:Fallback>
                <p:oleObj name="Equation" r:id="rId12" imgW="3073400" imgH="4191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4191000"/>
                        <a:ext cx="401796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9"/>
          <p:cNvGraphicFramePr>
            <a:graphicFrameLocks noChangeAspect="1"/>
          </p:cNvGraphicFramePr>
          <p:nvPr/>
        </p:nvGraphicFramePr>
        <p:xfrm>
          <a:off x="609600" y="5562600"/>
          <a:ext cx="3479800" cy="585788"/>
        </p:xfrm>
        <a:graphic>
          <a:graphicData uri="http://schemas.openxmlformats.org/presentationml/2006/ole">
            <mc:AlternateContent xmlns:mc="http://schemas.openxmlformats.org/markup-compatibility/2006">
              <mc:Choice xmlns:v="urn:schemas-microsoft-com:vml" Requires="v">
                <p:oleObj spid="_x0000_s23099" name="Equation" r:id="rId14" imgW="2501900" imgH="419100" progId="Equation.DSMT4">
                  <p:embed/>
                </p:oleObj>
              </mc:Choice>
              <mc:Fallback>
                <p:oleObj name="Equation" r:id="rId14" imgW="2501900" imgH="4191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5562600"/>
                        <a:ext cx="3479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2540" name="Rectangle 6"/>
          <p:cNvSpPr>
            <a:spLocks noChangeArrowheads="1"/>
          </p:cNvSpPr>
          <p:nvPr/>
        </p:nvSpPr>
        <p:spPr bwMode="auto">
          <a:xfrm>
            <a:off x="4800600" y="1066800"/>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Conventional Point Kinetics</a:t>
            </a:r>
          </a:p>
        </p:txBody>
      </p:sp>
      <p:graphicFrame>
        <p:nvGraphicFramePr>
          <p:cNvPr id="22541" name="Object 20"/>
          <p:cNvGraphicFramePr>
            <a:graphicFrameLocks noChangeAspect="1"/>
          </p:cNvGraphicFramePr>
          <p:nvPr/>
        </p:nvGraphicFramePr>
        <p:xfrm>
          <a:off x="5156200" y="1600200"/>
          <a:ext cx="3463925" cy="639763"/>
        </p:xfrm>
        <a:graphic>
          <a:graphicData uri="http://schemas.openxmlformats.org/presentationml/2006/ole">
            <mc:AlternateContent xmlns:mc="http://schemas.openxmlformats.org/markup-compatibility/2006">
              <mc:Choice xmlns:v="urn:schemas-microsoft-com:vml" Requires="v">
                <p:oleObj spid="_x0000_s23100" name="Equation" r:id="rId16" imgW="2489200" imgH="457200" progId="Equation.DSMT4">
                  <p:embed/>
                </p:oleObj>
              </mc:Choice>
              <mc:Fallback>
                <p:oleObj name="Equation" r:id="rId16" imgW="2489200" imgH="4572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56200" y="1600200"/>
                        <a:ext cx="34639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2542" name="Object 21"/>
          <p:cNvGraphicFramePr>
            <a:graphicFrameLocks noChangeAspect="1"/>
          </p:cNvGraphicFramePr>
          <p:nvPr/>
        </p:nvGraphicFramePr>
        <p:xfrm>
          <a:off x="5181600" y="2319338"/>
          <a:ext cx="2965450" cy="511175"/>
        </p:xfrm>
        <a:graphic>
          <a:graphicData uri="http://schemas.openxmlformats.org/presentationml/2006/ole">
            <mc:AlternateContent xmlns:mc="http://schemas.openxmlformats.org/markup-compatibility/2006">
              <mc:Choice xmlns:v="urn:schemas-microsoft-com:vml" Requires="v">
                <p:oleObj spid="_x0000_s23101" name="Equation" r:id="rId18" imgW="2273300" imgH="393700" progId="Equation.DSMT4">
                  <p:embed/>
                </p:oleObj>
              </mc:Choice>
              <mc:Fallback>
                <p:oleObj name="Equation" r:id="rId18" imgW="2273300" imgH="39370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2319338"/>
                        <a:ext cx="29654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3" name="Rectangle 6"/>
          <p:cNvSpPr>
            <a:spLocks noChangeArrowheads="1"/>
          </p:cNvSpPr>
          <p:nvPr/>
        </p:nvSpPr>
        <p:spPr bwMode="auto">
          <a:xfrm>
            <a:off x="4876800" y="2895600"/>
            <a:ext cx="4267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8001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dirty="0">
                <a:latin typeface="Arial" panose="020B0604020202020204" pitchFamily="34" charset="0"/>
              </a:rPr>
              <a:t>CPK Parameters</a:t>
            </a:r>
          </a:p>
          <a:p>
            <a:pPr lvl="1" eaLnBrk="1" hangingPunct="1">
              <a:lnSpc>
                <a:spcPct val="90000"/>
              </a:lnSpc>
              <a:buFont typeface="Arial" panose="020B0604020202020204" pitchFamily="34" charset="0"/>
              <a:buChar char="•"/>
            </a:pPr>
            <a:r>
              <a:rPr lang="en-US" altLang="en-US" sz="2000" dirty="0">
                <a:latin typeface="Arial" panose="020B0604020202020204" pitchFamily="34" charset="0"/>
              </a:rPr>
              <a:t>Initial           are used for entire transient,</a:t>
            </a:r>
          </a:p>
          <a:p>
            <a:pPr lvl="1" eaLnBrk="1" hangingPunct="1">
              <a:lnSpc>
                <a:spcPct val="90000"/>
              </a:lnSpc>
              <a:buFont typeface="Arial" panose="020B0604020202020204" pitchFamily="34" charset="0"/>
              <a:buChar char="•"/>
            </a:pPr>
            <a:r>
              <a:rPr lang="en-US" altLang="en-US" sz="2000" dirty="0">
                <a:latin typeface="Arial" panose="020B0604020202020204" pitchFamily="34" charset="0"/>
              </a:rPr>
              <a:t>The reactivity are often evaluated with core average parameters and reactivity coefficients which were evaluated near steady state condition.</a:t>
            </a:r>
          </a:p>
          <a:p>
            <a:pPr lvl="1" eaLnBrk="1" hangingPunct="1">
              <a:lnSpc>
                <a:spcPct val="90000"/>
              </a:lnSpc>
              <a:buFont typeface="Arial" panose="020B0604020202020204" pitchFamily="34" charset="0"/>
              <a:buChar char="•"/>
            </a:pPr>
            <a:r>
              <a:rPr lang="en-US" altLang="en-US" sz="2000" dirty="0">
                <a:latin typeface="Arial" panose="020B0604020202020204" pitchFamily="34" charset="0"/>
              </a:rPr>
              <a:t>It is hard to obtained accurate reactivity for CPK.</a:t>
            </a:r>
          </a:p>
        </p:txBody>
      </p:sp>
      <p:graphicFrame>
        <p:nvGraphicFramePr>
          <p:cNvPr id="22544" name="Object 22"/>
          <p:cNvGraphicFramePr>
            <a:graphicFrameLocks noChangeAspect="1"/>
          </p:cNvGraphicFramePr>
          <p:nvPr/>
        </p:nvGraphicFramePr>
        <p:xfrm>
          <a:off x="6400800" y="3276600"/>
          <a:ext cx="652463" cy="284163"/>
        </p:xfrm>
        <a:graphic>
          <a:graphicData uri="http://schemas.openxmlformats.org/presentationml/2006/ole">
            <mc:AlternateContent xmlns:mc="http://schemas.openxmlformats.org/markup-compatibility/2006">
              <mc:Choice xmlns:v="urn:schemas-microsoft-com:vml" Requires="v">
                <p:oleObj spid="_x0000_s23102" name="Equation" r:id="rId20" imgW="469696" imgH="203112" progId="Equation.DSMT4">
                  <p:embed/>
                </p:oleObj>
              </mc:Choice>
              <mc:Fallback>
                <p:oleObj name="Equation" r:id="rId20" imgW="469696" imgH="203112"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00800" y="3276600"/>
                        <a:ext cx="6524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5"/>
          <p:cNvSpPr>
            <a:spLocks noGrp="1"/>
          </p:cNvSpPr>
          <p:nvPr>
            <p:ph type="title"/>
          </p:nvPr>
        </p:nvSpPr>
        <p:spPr/>
        <p:txBody>
          <a:bodyPr/>
          <a:lstStyle/>
          <a:p>
            <a:r>
              <a:rPr lang="en-US" altLang="en-US"/>
              <a:t>Point kinetic solutions for NEACRP-A1 </a:t>
            </a:r>
          </a:p>
        </p:txBody>
      </p:sp>
      <p:sp>
        <p:nvSpPr>
          <p:cNvPr id="757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1B3026-2709-45E1-AA94-DCC12BAA80CC}" type="slidenum">
              <a:rPr lang="en-US" altLang="en-US" sz="1400" smtClean="0"/>
              <a:pPr>
                <a:spcBef>
                  <a:spcPct val="0"/>
                </a:spcBef>
                <a:buFontTx/>
                <a:buNone/>
              </a:pPr>
              <a:t>30</a:t>
            </a:fld>
            <a:endParaRPr lang="en-US" altLang="en-US" sz="1400"/>
          </a:p>
        </p:txBody>
      </p:sp>
      <p:pic>
        <p:nvPicPr>
          <p:cNvPr id="7578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5"/>
          <p:cNvSpPr>
            <a:spLocks noGrp="1"/>
          </p:cNvSpPr>
          <p:nvPr>
            <p:ph type="title"/>
          </p:nvPr>
        </p:nvSpPr>
        <p:spPr/>
        <p:txBody>
          <a:bodyPr/>
          <a:lstStyle/>
          <a:p>
            <a:r>
              <a:rPr lang="en-US" altLang="en-US"/>
              <a:t>Reactivity Components from spatial kinetics</a:t>
            </a:r>
          </a:p>
        </p:txBody>
      </p:sp>
      <p:sp>
        <p:nvSpPr>
          <p:cNvPr id="778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6FEB7D-2DFA-409F-B158-DFDA5F32FFFB}" type="slidenum">
              <a:rPr lang="en-US" altLang="en-US" sz="1400" smtClean="0"/>
              <a:pPr>
                <a:spcBef>
                  <a:spcPct val="0"/>
                </a:spcBef>
                <a:buFontTx/>
                <a:buNone/>
              </a:pPr>
              <a:t>31</a:t>
            </a:fld>
            <a:endParaRPr lang="en-US" altLang="en-US" sz="1400"/>
          </a:p>
        </p:txBody>
      </p:sp>
      <p:pic>
        <p:nvPicPr>
          <p:cNvPr id="7782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5"/>
          <p:cNvSpPr>
            <a:spLocks noGrp="1"/>
          </p:cNvSpPr>
          <p:nvPr>
            <p:ph type="title"/>
          </p:nvPr>
        </p:nvSpPr>
        <p:spPr/>
        <p:txBody>
          <a:bodyPr/>
          <a:lstStyle/>
          <a:p>
            <a:r>
              <a:rPr lang="en-US" altLang="en-US" sz="2400" dirty="0"/>
              <a:t>Control Rod Reactivity from Cross Section with initial flux shape </a:t>
            </a:r>
          </a:p>
        </p:txBody>
      </p:sp>
      <p:sp>
        <p:nvSpPr>
          <p:cNvPr id="7987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91424D-60AD-4310-B242-6D596A950415}" type="slidenum">
              <a:rPr lang="en-US" altLang="en-US" sz="1400" smtClean="0"/>
              <a:pPr>
                <a:spcBef>
                  <a:spcPct val="0"/>
                </a:spcBef>
                <a:buFontTx/>
                <a:buNone/>
              </a:pPr>
              <a:t>32</a:t>
            </a:fld>
            <a:endParaRPr lang="en-US" altLang="en-US" sz="1400"/>
          </a:p>
        </p:txBody>
      </p:sp>
      <p:pic>
        <p:nvPicPr>
          <p:cNvPr id="7987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5"/>
          <p:cNvSpPr>
            <a:spLocks noGrp="1"/>
          </p:cNvSpPr>
          <p:nvPr>
            <p:ph type="title"/>
          </p:nvPr>
        </p:nvSpPr>
        <p:spPr>
          <a:xfrm>
            <a:off x="0" y="152400"/>
            <a:ext cx="9144000" cy="533400"/>
          </a:xfrm>
        </p:spPr>
        <p:txBody>
          <a:bodyPr/>
          <a:lstStyle/>
          <a:p>
            <a:r>
              <a:rPr lang="en-US" altLang="en-US" sz="2800" dirty="0"/>
              <a:t>Feed back Reactivity from Cross with initial flux shape </a:t>
            </a:r>
          </a:p>
        </p:txBody>
      </p:sp>
      <p:sp>
        <p:nvSpPr>
          <p:cNvPr id="819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4DBCC6-7494-4E84-B38B-DFD9C019F67F}" type="slidenum">
              <a:rPr lang="en-US" altLang="en-US" sz="1400" smtClean="0"/>
              <a:pPr>
                <a:spcBef>
                  <a:spcPct val="0"/>
                </a:spcBef>
                <a:buFontTx/>
                <a:buNone/>
              </a:pPr>
              <a:t>33</a:t>
            </a:fld>
            <a:endParaRPr lang="en-US" altLang="en-US" sz="1400"/>
          </a:p>
        </p:txBody>
      </p:sp>
      <p:pic>
        <p:nvPicPr>
          <p:cNvPr id="8192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5"/>
          <p:cNvSpPr>
            <a:spLocks noGrp="1"/>
          </p:cNvSpPr>
          <p:nvPr>
            <p:ph type="title"/>
          </p:nvPr>
        </p:nvSpPr>
        <p:spPr>
          <a:xfrm>
            <a:off x="0" y="152400"/>
            <a:ext cx="9144000" cy="533400"/>
          </a:xfrm>
        </p:spPr>
        <p:txBody>
          <a:bodyPr/>
          <a:lstStyle/>
          <a:p>
            <a:r>
              <a:rPr lang="en-US" altLang="en-US" sz="2400" dirty="0"/>
              <a:t>Feed back Reactivity from power weighted core average parameters</a:t>
            </a:r>
          </a:p>
        </p:txBody>
      </p:sp>
      <p:sp>
        <p:nvSpPr>
          <p:cNvPr id="8397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38A4E9-9532-49C1-9E18-6BC5192B3847}" type="slidenum">
              <a:rPr lang="en-US" altLang="en-US" sz="1400" smtClean="0"/>
              <a:pPr>
                <a:spcBef>
                  <a:spcPct val="0"/>
                </a:spcBef>
                <a:buFontTx/>
                <a:buNone/>
              </a:pPr>
              <a:t>34</a:t>
            </a:fld>
            <a:endParaRPr lang="en-US" altLang="en-US" sz="1400"/>
          </a:p>
        </p:txBody>
      </p:sp>
      <p:pic>
        <p:nvPicPr>
          <p:cNvPr id="8397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5"/>
          <p:cNvSpPr>
            <a:spLocks noGrp="1"/>
          </p:cNvSpPr>
          <p:nvPr>
            <p:ph type="title"/>
          </p:nvPr>
        </p:nvSpPr>
        <p:spPr>
          <a:xfrm>
            <a:off x="0" y="152400"/>
            <a:ext cx="9144000" cy="533400"/>
          </a:xfrm>
        </p:spPr>
        <p:txBody>
          <a:bodyPr/>
          <a:lstStyle/>
          <a:p>
            <a:r>
              <a:rPr lang="en-US" altLang="en-US" sz="2000" dirty="0"/>
              <a:t>Feed back Reactivity from </a:t>
            </a:r>
            <a:r>
              <a:rPr lang="en-US" altLang="en-US" sz="2000" dirty="0" err="1"/>
              <a:t>Adjoint</a:t>
            </a:r>
            <a:r>
              <a:rPr lang="en-US" altLang="en-US" sz="2000" dirty="0"/>
              <a:t>*Fission weighted core average parameters</a:t>
            </a:r>
          </a:p>
        </p:txBody>
      </p:sp>
      <p:sp>
        <p:nvSpPr>
          <p:cNvPr id="860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0585749-545E-43CD-8092-056B17493C78}" type="slidenum">
              <a:rPr lang="en-US" altLang="en-US" sz="1400" smtClean="0"/>
              <a:pPr>
                <a:spcBef>
                  <a:spcPct val="0"/>
                </a:spcBef>
                <a:buFontTx/>
                <a:buNone/>
              </a:pPr>
              <a:t>35</a:t>
            </a:fld>
            <a:endParaRPr lang="en-US" altLang="en-US" sz="1400"/>
          </a:p>
        </p:txBody>
      </p:sp>
      <p:pic>
        <p:nvPicPr>
          <p:cNvPr id="8602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5"/>
          <p:cNvSpPr>
            <a:spLocks noGrp="1"/>
          </p:cNvSpPr>
          <p:nvPr>
            <p:ph type="title"/>
          </p:nvPr>
        </p:nvSpPr>
        <p:spPr/>
        <p:txBody>
          <a:bodyPr/>
          <a:lstStyle/>
          <a:p>
            <a:r>
              <a:rPr lang="en-US" altLang="en-US" sz="2400" dirty="0"/>
              <a:t>Point kinetic solutions with corrected imposed reactivity</a:t>
            </a:r>
          </a:p>
        </p:txBody>
      </p:sp>
      <p:sp>
        <p:nvSpPr>
          <p:cNvPr id="880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034BC1-60EB-4098-BD5F-9136C8808A4E}" type="slidenum">
              <a:rPr lang="en-US" altLang="en-US" sz="1400" smtClean="0"/>
              <a:pPr>
                <a:spcBef>
                  <a:spcPct val="0"/>
                </a:spcBef>
                <a:buFontTx/>
                <a:buNone/>
              </a:pPr>
              <a:t>36</a:t>
            </a:fld>
            <a:endParaRPr lang="en-US" altLang="en-US" sz="1400"/>
          </a:p>
        </p:txBody>
      </p:sp>
      <p:pic>
        <p:nvPicPr>
          <p:cNvPr id="8806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9788" y="990600"/>
            <a:ext cx="7464425" cy="54102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0FE7C7A-DBFF-4173-B435-AA5A9554D7A0}" type="slidenum">
              <a:rPr lang="en-US" altLang="en-US" sz="1400" smtClean="0"/>
              <a:pPr>
                <a:spcBef>
                  <a:spcPct val="0"/>
                </a:spcBef>
                <a:buFontTx/>
                <a:buNone/>
              </a:pPr>
              <a:t>37</a:t>
            </a:fld>
            <a:endParaRPr lang="en-US" altLang="en-US" sz="1400"/>
          </a:p>
        </p:txBody>
      </p:sp>
      <p:sp>
        <p:nvSpPr>
          <p:cNvPr id="4" name="Rectangle 2"/>
          <p:cNvSpPr txBox="1">
            <a:spLocks noChangeArrowheads="1"/>
          </p:cNvSpPr>
          <p:nvPr/>
        </p:nvSpPr>
        <p:spPr bwMode="auto">
          <a:xfrm>
            <a:off x="381000" y="152400"/>
            <a:ext cx="8382000" cy="504825"/>
          </a:xfrm>
          <a:prstGeom prst="rect">
            <a:avLst/>
          </a:prstGeom>
          <a:noFill/>
          <a:ln w="9525">
            <a:noFill/>
            <a:miter lim="800000"/>
            <a:headEnd/>
            <a:tailEnd/>
          </a:ln>
        </p:spPr>
        <p:txBody>
          <a:bodyPr anchor="ctr"/>
          <a:lstStyle/>
          <a:p>
            <a:pPr algn="ctr">
              <a:defRPr/>
            </a:pPr>
            <a:r>
              <a:rPr lang="en-US" kern="0" dirty="0">
                <a:latin typeface="+mj-lt"/>
                <a:ea typeface="+mj-ea"/>
                <a:cs typeface="+mj-cs"/>
              </a:rPr>
              <a:t>Analysis of Exponential </a:t>
            </a:r>
            <a:r>
              <a:rPr lang="en-US" kern="0" dirty="0" err="1">
                <a:latin typeface="+mj-lt"/>
                <a:ea typeface="+mj-ea"/>
                <a:cs typeface="+mj-cs"/>
              </a:rPr>
              <a:t>Transportion</a:t>
            </a:r>
            <a:r>
              <a:rPr lang="en-US" kern="0" dirty="0">
                <a:latin typeface="+mj-lt"/>
                <a:ea typeface="+mj-ea"/>
                <a:cs typeface="+mj-cs"/>
              </a:rPr>
              <a:t>:</a:t>
            </a:r>
          </a:p>
          <a:p>
            <a:pPr algn="ctr">
              <a:defRPr/>
            </a:pPr>
            <a:r>
              <a:rPr lang="en-US" kern="0" dirty="0">
                <a:latin typeface="+mj-lt"/>
                <a:ea typeface="+mj-ea"/>
                <a:cs typeface="+mj-cs"/>
              </a:rPr>
              <a:t>EPK solution for NEACRP-A1 with 1ms steps</a:t>
            </a:r>
          </a:p>
        </p:txBody>
      </p:sp>
      <p:pic>
        <p:nvPicPr>
          <p:cNvPr id="901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017588"/>
            <a:ext cx="815657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85DD2D-1314-493F-AC5A-8C8101BEC742}" type="slidenum">
              <a:rPr lang="en-US" altLang="en-US" sz="1400" smtClean="0"/>
              <a:pPr>
                <a:spcBef>
                  <a:spcPct val="0"/>
                </a:spcBef>
                <a:buFontTx/>
                <a:buNone/>
              </a:pPr>
              <a:t>38</a:t>
            </a:fld>
            <a:endParaRPr lang="en-US" altLang="en-US" sz="1400"/>
          </a:p>
        </p:txBody>
      </p:sp>
      <p:sp>
        <p:nvSpPr>
          <p:cNvPr id="4" name="Rectangle 2"/>
          <p:cNvSpPr txBox="1">
            <a:spLocks noChangeArrowheads="1"/>
          </p:cNvSpPr>
          <p:nvPr/>
        </p:nvSpPr>
        <p:spPr bwMode="auto">
          <a:xfrm>
            <a:off x="381000" y="152400"/>
            <a:ext cx="8382000" cy="504825"/>
          </a:xfrm>
          <a:prstGeom prst="rect">
            <a:avLst/>
          </a:prstGeom>
          <a:noFill/>
          <a:ln w="9525">
            <a:noFill/>
            <a:miter lim="800000"/>
            <a:headEnd/>
            <a:tailEnd/>
          </a:ln>
        </p:spPr>
        <p:txBody>
          <a:bodyPr anchor="ctr"/>
          <a:lstStyle/>
          <a:p>
            <a:pPr algn="ctr">
              <a:defRPr/>
            </a:pPr>
            <a:r>
              <a:rPr lang="en-US" kern="0" dirty="0">
                <a:latin typeface="+mj-lt"/>
                <a:ea typeface="+mj-ea"/>
                <a:cs typeface="+mj-cs"/>
              </a:rPr>
              <a:t>EPK  solution for NEACRP-A1 with 10ms steps</a:t>
            </a:r>
          </a:p>
        </p:txBody>
      </p:sp>
      <p:pic>
        <p:nvPicPr>
          <p:cNvPr id="921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014413"/>
            <a:ext cx="81565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E90CB5-A803-4908-A74B-AA306728DEE9}" type="slidenum">
              <a:rPr lang="en-US" altLang="en-US" sz="1400" smtClean="0"/>
              <a:pPr>
                <a:spcBef>
                  <a:spcPct val="0"/>
                </a:spcBef>
                <a:buFontTx/>
                <a:buNone/>
              </a:pPr>
              <a:t>39</a:t>
            </a:fld>
            <a:endParaRPr lang="en-US" altLang="en-US" sz="1400"/>
          </a:p>
        </p:txBody>
      </p:sp>
      <p:sp>
        <p:nvSpPr>
          <p:cNvPr id="4" name="Rectangle 2"/>
          <p:cNvSpPr txBox="1">
            <a:spLocks noChangeArrowheads="1"/>
          </p:cNvSpPr>
          <p:nvPr/>
        </p:nvSpPr>
        <p:spPr bwMode="auto">
          <a:xfrm>
            <a:off x="381000" y="152400"/>
            <a:ext cx="8382000" cy="504825"/>
          </a:xfrm>
          <a:prstGeom prst="rect">
            <a:avLst/>
          </a:prstGeom>
          <a:noFill/>
          <a:ln w="9525">
            <a:noFill/>
            <a:miter lim="800000"/>
            <a:headEnd/>
            <a:tailEnd/>
          </a:ln>
        </p:spPr>
        <p:txBody>
          <a:bodyPr anchor="ctr"/>
          <a:lstStyle/>
          <a:p>
            <a:pPr algn="ctr">
              <a:defRPr/>
            </a:pPr>
            <a:r>
              <a:rPr lang="en-US" sz="2800" kern="0" dirty="0">
                <a:latin typeface="+mj-lt"/>
                <a:ea typeface="+mj-ea"/>
                <a:cs typeface="+mj-cs"/>
              </a:rPr>
              <a:t>EPK  solution for NEACRP-A1 with 20ms steps</a:t>
            </a:r>
          </a:p>
        </p:txBody>
      </p:sp>
      <p:pic>
        <p:nvPicPr>
          <p:cNvPr id="942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017588"/>
            <a:ext cx="725487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52400"/>
            <a:ext cx="9144000" cy="533400"/>
          </a:xfrm>
        </p:spPr>
        <p:txBody>
          <a:bodyPr/>
          <a:lstStyle/>
          <a:p>
            <a:r>
              <a:rPr lang="en-US" altLang="en-US" sz="2800" dirty="0">
                <a:solidFill>
                  <a:schemeClr val="tx1"/>
                </a:solidFill>
              </a:rPr>
              <a:t>EPK and CPK for Rod Eject Benchmark(A1)</a:t>
            </a:r>
            <a:endParaRPr lang="en-US" altLang="en-US" sz="2800" dirty="0"/>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510A9A-FE59-4930-8489-03CE870D785D}" type="slidenum">
              <a:rPr lang="en-US" altLang="en-US" sz="1400" smtClean="0"/>
              <a:pPr>
                <a:spcBef>
                  <a:spcPct val="0"/>
                </a:spcBef>
                <a:buFontTx/>
                <a:buNone/>
              </a:pPr>
              <a:t>4</a:t>
            </a:fld>
            <a:endParaRPr lang="en-US" altLang="en-US" sz="1400"/>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5438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9993A8-EEBD-4A8E-B876-F5A3389B9741}" type="slidenum">
              <a:rPr lang="en-US" altLang="en-US" sz="1400" smtClean="0"/>
              <a:pPr>
                <a:spcBef>
                  <a:spcPct val="0"/>
                </a:spcBef>
                <a:buFontTx/>
                <a:buNone/>
              </a:pPr>
              <a:t>40</a:t>
            </a:fld>
            <a:endParaRPr lang="en-US" altLang="en-US" sz="1400"/>
          </a:p>
        </p:txBody>
      </p:sp>
      <p:sp>
        <p:nvSpPr>
          <p:cNvPr id="4" name="Rectangle 2"/>
          <p:cNvSpPr txBox="1">
            <a:spLocks noChangeArrowheads="1"/>
          </p:cNvSpPr>
          <p:nvPr/>
        </p:nvSpPr>
        <p:spPr bwMode="auto">
          <a:xfrm>
            <a:off x="381000" y="152400"/>
            <a:ext cx="8382000" cy="504825"/>
          </a:xfrm>
          <a:prstGeom prst="rect">
            <a:avLst/>
          </a:prstGeom>
          <a:noFill/>
          <a:ln w="9525">
            <a:noFill/>
            <a:miter lim="800000"/>
            <a:headEnd/>
            <a:tailEnd/>
          </a:ln>
        </p:spPr>
        <p:txBody>
          <a:bodyPr anchor="ctr"/>
          <a:lstStyle/>
          <a:p>
            <a:pPr algn="ctr">
              <a:defRPr/>
            </a:pPr>
            <a:r>
              <a:rPr lang="en-US" sz="2800" kern="0" dirty="0">
                <a:latin typeface="+mj-lt"/>
                <a:ea typeface="+mj-ea"/>
                <a:cs typeface="+mj-cs"/>
              </a:rPr>
              <a:t>EPK  solution for NEACRP-A1 with 50ms steps</a:t>
            </a:r>
          </a:p>
        </p:txBody>
      </p:sp>
      <p:pic>
        <p:nvPicPr>
          <p:cNvPr id="962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044575"/>
            <a:ext cx="725487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dirty="0"/>
              <a:t>Summary of Applications</a:t>
            </a:r>
          </a:p>
        </p:txBody>
      </p:sp>
      <p:sp>
        <p:nvSpPr>
          <p:cNvPr id="98307" name="Content Placeholder 2"/>
          <p:cNvSpPr>
            <a:spLocks noGrp="1"/>
          </p:cNvSpPr>
          <p:nvPr>
            <p:ph idx="1"/>
          </p:nvPr>
        </p:nvSpPr>
        <p:spPr>
          <a:xfrm>
            <a:off x="304800" y="914400"/>
            <a:ext cx="8686800" cy="5410200"/>
          </a:xfrm>
        </p:spPr>
        <p:txBody>
          <a:bodyPr/>
          <a:lstStyle/>
          <a:p>
            <a:r>
              <a:rPr lang="en-US" altLang="en-US" sz="2200" dirty="0"/>
              <a:t>Exact point kinetics can reproduce exactly the same power solution from the spatial kinetics solution with the pre-computed reactivity and time dependent kinetics parameters.</a:t>
            </a:r>
          </a:p>
          <a:p>
            <a:endParaRPr lang="en-US" altLang="en-US" sz="2200" dirty="0"/>
          </a:p>
          <a:p>
            <a:r>
              <a:rPr lang="en-US" altLang="en-US" sz="2200" dirty="0"/>
              <a:t>Point kinetics with pre-computed reactivity and only the initial kinetics parameters predicts power solution slightly different from spatial kinetics solution.</a:t>
            </a:r>
          </a:p>
          <a:p>
            <a:endParaRPr lang="en-US" altLang="en-US" sz="2200" dirty="0"/>
          </a:p>
          <a:p>
            <a:r>
              <a:rPr lang="en-US" altLang="en-US" sz="2200" dirty="0"/>
              <a:t>There is a large error in control rod reactivity using only the initial flux shape.</a:t>
            </a:r>
          </a:p>
          <a:p>
            <a:endParaRPr lang="en-US" altLang="en-US" sz="2200" dirty="0"/>
          </a:p>
          <a:p>
            <a:r>
              <a:rPr lang="en-US" altLang="en-US" sz="2200" dirty="0"/>
              <a:t>There are errors in the feed back reactivity evaluated with cross section or core average parameters. The reactivity evaluated with power weighted core average parameters has the largest error among the three methods.</a:t>
            </a:r>
          </a:p>
        </p:txBody>
      </p:sp>
      <p:sp>
        <p:nvSpPr>
          <p:cNvPr id="983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8A81D3-CD72-4633-9FBE-9A5EBEC93315}" type="slidenum">
              <a:rPr lang="en-US" altLang="en-US" sz="1400" smtClean="0"/>
              <a:pPr>
                <a:spcBef>
                  <a:spcPct val="0"/>
                </a:spcBef>
                <a:buFontTx/>
                <a:buNone/>
              </a:pPr>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Backup Slides</a:t>
            </a:r>
          </a:p>
        </p:txBody>
      </p:sp>
      <p:sp>
        <p:nvSpPr>
          <p:cNvPr id="4" name="Slide Number Placeholder 3"/>
          <p:cNvSpPr>
            <a:spLocks noGrp="1"/>
          </p:cNvSpPr>
          <p:nvPr>
            <p:ph type="sldNum" sz="quarter" idx="12"/>
          </p:nvPr>
        </p:nvSpPr>
        <p:spPr/>
        <p:txBody>
          <a:bodyPr/>
          <a:lstStyle/>
          <a:p>
            <a:pPr>
              <a:defRPr/>
            </a:pPr>
            <a:fld id="{6AB89D8F-0B82-40EA-BBF4-CD0FFA86ACBF}" type="slidenum">
              <a:rPr lang="en-US" altLang="en-US" smtClean="0"/>
              <a:pPr>
                <a:defRPr/>
              </a:pPr>
              <a:t>42</a:t>
            </a:fld>
            <a:endParaRPr lang="en-US" altLang="en-US"/>
          </a:p>
        </p:txBody>
      </p:sp>
    </p:spTree>
    <p:extLst>
      <p:ext uri="{BB962C8B-B14F-4D97-AF65-F5344CB8AC3E}">
        <p14:creationId xmlns:p14="http://schemas.microsoft.com/office/powerpoint/2010/main" val="3452969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34B1E7-E6D3-4566-982F-00D1FD99AFC1}" type="slidenum">
              <a:rPr lang="en-US" altLang="en-US" sz="1400" smtClean="0"/>
              <a:pPr>
                <a:spcBef>
                  <a:spcPct val="0"/>
                </a:spcBef>
                <a:buFontTx/>
                <a:buNone/>
              </a:pPr>
              <a:t>43</a:t>
            </a:fld>
            <a:endParaRPr lang="en-US" altLang="en-US" sz="1400"/>
          </a:p>
        </p:txBody>
      </p:sp>
      <p:sp>
        <p:nvSpPr>
          <p:cNvPr id="8195"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Spatial Kinetics Equations</a:t>
            </a:r>
          </a:p>
        </p:txBody>
      </p:sp>
      <p:graphicFrame>
        <p:nvGraphicFramePr>
          <p:cNvPr id="8196" name="Object 13"/>
          <p:cNvGraphicFramePr>
            <a:graphicFrameLocks noChangeAspect="1"/>
          </p:cNvGraphicFramePr>
          <p:nvPr/>
        </p:nvGraphicFramePr>
        <p:xfrm>
          <a:off x="487363" y="1600200"/>
          <a:ext cx="7243762" cy="1314450"/>
        </p:xfrm>
        <a:graphic>
          <a:graphicData uri="http://schemas.openxmlformats.org/presentationml/2006/ole">
            <mc:AlternateContent xmlns:mc="http://schemas.openxmlformats.org/markup-compatibility/2006">
              <mc:Choice xmlns:v="urn:schemas-microsoft-com:vml" Requires="v">
                <p:oleObj spid="_x0000_s71762" name="Equation" r:id="rId4" imgW="5207000" imgH="939800" progId="Equation.DSMT4">
                  <p:embed/>
                </p:oleObj>
              </mc:Choice>
              <mc:Fallback>
                <p:oleObj name="Equation" r:id="rId4" imgW="52070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63" y="1600200"/>
                        <a:ext cx="7243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8197" name="Object 15"/>
          <p:cNvGraphicFramePr>
            <a:graphicFrameLocks noChangeAspect="1"/>
          </p:cNvGraphicFramePr>
          <p:nvPr/>
        </p:nvGraphicFramePr>
        <p:xfrm>
          <a:off x="4572000" y="3379788"/>
          <a:ext cx="2403475" cy="354012"/>
        </p:xfrm>
        <a:graphic>
          <a:graphicData uri="http://schemas.openxmlformats.org/presentationml/2006/ole">
            <mc:AlternateContent xmlns:mc="http://schemas.openxmlformats.org/markup-compatibility/2006">
              <mc:Choice xmlns:v="urn:schemas-microsoft-com:vml" Requires="v">
                <p:oleObj spid="_x0000_s71763" name="Equation" r:id="rId6" imgW="1726451" imgH="253890" progId="Equation.DSMT4">
                  <p:embed/>
                </p:oleObj>
              </mc:Choice>
              <mc:Fallback>
                <p:oleObj name="Equation" r:id="rId6" imgW="1726451"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379788"/>
                        <a:ext cx="2403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6"/>
          <p:cNvSpPr>
            <a:spLocks noChangeArrowheads="1"/>
          </p:cNvSpPr>
          <p:nvPr/>
        </p:nvSpPr>
        <p:spPr bwMode="auto">
          <a:xfrm>
            <a:off x="228600" y="4876800"/>
            <a:ext cx="342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Precursor equations </a:t>
            </a:r>
          </a:p>
        </p:txBody>
      </p:sp>
      <p:sp>
        <p:nvSpPr>
          <p:cNvPr id="8199" name="Rectangle 6"/>
          <p:cNvSpPr>
            <a:spLocks noChangeArrowheads="1"/>
          </p:cNvSpPr>
          <p:nvPr/>
        </p:nvSpPr>
        <p:spPr bwMode="auto">
          <a:xfrm>
            <a:off x="152400" y="914400"/>
            <a:ext cx="624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Transient Neutron Diffusion Equation</a:t>
            </a:r>
          </a:p>
        </p:txBody>
      </p:sp>
      <p:graphicFrame>
        <p:nvGraphicFramePr>
          <p:cNvPr id="8200" name="Object 9"/>
          <p:cNvGraphicFramePr>
            <a:graphicFrameLocks noChangeAspect="1"/>
          </p:cNvGraphicFramePr>
          <p:nvPr/>
        </p:nvGraphicFramePr>
        <p:xfrm>
          <a:off x="1282700" y="5638800"/>
          <a:ext cx="4275138" cy="512763"/>
        </p:xfrm>
        <a:graphic>
          <a:graphicData uri="http://schemas.openxmlformats.org/presentationml/2006/ole">
            <mc:AlternateContent xmlns:mc="http://schemas.openxmlformats.org/markup-compatibility/2006">
              <mc:Choice xmlns:v="urn:schemas-microsoft-com:vml" Requires="v">
                <p:oleObj spid="_x0000_s71764" name="Equation" r:id="rId8" imgW="3276600" imgH="393700" progId="Equation.DSMT4">
                  <p:embed/>
                </p:oleObj>
              </mc:Choice>
              <mc:Fallback>
                <p:oleObj name="Equation" r:id="rId8" imgW="32766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700" y="5638800"/>
                        <a:ext cx="427513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2"/>
          <p:cNvGraphicFramePr>
            <a:graphicFrameLocks noChangeAspect="1"/>
          </p:cNvGraphicFramePr>
          <p:nvPr/>
        </p:nvGraphicFramePr>
        <p:xfrm>
          <a:off x="685800" y="3276600"/>
          <a:ext cx="2930525" cy="579438"/>
        </p:xfrm>
        <a:graphic>
          <a:graphicData uri="http://schemas.openxmlformats.org/presentationml/2006/ole">
            <mc:AlternateContent xmlns:mc="http://schemas.openxmlformats.org/markup-compatibility/2006">
              <mc:Choice xmlns:v="urn:schemas-microsoft-com:vml" Requires="v">
                <p:oleObj spid="_x0000_s71765" name="Equation" r:id="rId10" imgW="2247900" imgH="444500" progId="Equation.DSMT4">
                  <p:embed/>
                </p:oleObj>
              </mc:Choice>
              <mc:Fallback>
                <p:oleObj name="Equation" r:id="rId10" imgW="2247900" imgH="4445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3276600"/>
                        <a:ext cx="2930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5" name="Object 11"/>
          <p:cNvGraphicFramePr>
            <a:graphicFrameLocks noChangeAspect="1"/>
          </p:cNvGraphicFramePr>
          <p:nvPr/>
        </p:nvGraphicFramePr>
        <p:xfrm>
          <a:off x="2362200" y="4114800"/>
          <a:ext cx="2670175" cy="603250"/>
        </p:xfrm>
        <a:graphic>
          <a:graphicData uri="http://schemas.openxmlformats.org/presentationml/2006/ole">
            <mc:AlternateContent xmlns:mc="http://schemas.openxmlformats.org/markup-compatibility/2006">
              <mc:Choice xmlns:v="urn:schemas-microsoft-com:vml" Requires="v">
                <p:oleObj spid="_x0000_s71766" name="Equation" r:id="rId12" imgW="1917700" imgH="431800" progId="Equation.DSMT4">
                  <p:embed/>
                </p:oleObj>
              </mc:Choice>
              <mc:Fallback>
                <p:oleObj name="Equation" r:id="rId12" imgW="19177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200" y="4114800"/>
                        <a:ext cx="26701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9162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box(in)">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ED6347-B6EC-47E0-ACBA-78DC6096772B}" type="slidenum">
              <a:rPr lang="en-US" altLang="en-US" sz="1400" smtClean="0"/>
              <a:pPr>
                <a:spcBef>
                  <a:spcPct val="0"/>
                </a:spcBef>
                <a:buFontTx/>
                <a:buNone/>
              </a:pPr>
              <a:t>44</a:t>
            </a:fld>
            <a:endParaRPr lang="en-US" altLang="en-US" sz="1400"/>
          </a:p>
        </p:txBody>
      </p:sp>
      <p:sp>
        <p:nvSpPr>
          <p:cNvPr id="10243" name="Rectangle 2"/>
          <p:cNvSpPr>
            <a:spLocks noGrp="1" noChangeArrowheads="1"/>
          </p:cNvSpPr>
          <p:nvPr>
            <p:ph type="title"/>
          </p:nvPr>
        </p:nvSpPr>
        <p:spPr>
          <a:xfrm>
            <a:off x="381000" y="152400"/>
            <a:ext cx="8382000" cy="504825"/>
          </a:xfrm>
        </p:spPr>
        <p:txBody>
          <a:bodyPr/>
          <a:lstStyle/>
          <a:p>
            <a:r>
              <a:rPr lang="en-US" altLang="en-US" sz="3200">
                <a:latin typeface="Arial" panose="020B0604020202020204" pitchFamily="34" charset="0"/>
              </a:rPr>
              <a:t>Magnitude and Form Functions</a:t>
            </a:r>
            <a:endParaRPr lang="en-US" altLang="en-US" sz="3200">
              <a:solidFill>
                <a:schemeClr val="tx1"/>
              </a:solidFill>
            </a:endParaRPr>
          </a:p>
        </p:txBody>
      </p:sp>
      <p:graphicFrame>
        <p:nvGraphicFramePr>
          <p:cNvPr id="10244" name="Object 17"/>
          <p:cNvGraphicFramePr>
            <a:graphicFrameLocks noChangeAspect="1"/>
          </p:cNvGraphicFramePr>
          <p:nvPr/>
        </p:nvGraphicFramePr>
        <p:xfrm>
          <a:off x="1066800" y="1752600"/>
          <a:ext cx="1892300" cy="355600"/>
        </p:xfrm>
        <a:graphic>
          <a:graphicData uri="http://schemas.openxmlformats.org/presentationml/2006/ole">
            <mc:AlternateContent xmlns:mc="http://schemas.openxmlformats.org/markup-compatibility/2006">
              <mc:Choice xmlns:v="urn:schemas-microsoft-com:vml" Requires="v">
                <p:oleObj spid="_x0000_s72802" name="Equation" r:id="rId4" imgW="1358310" imgH="253890" progId="Equation.DSMT4">
                  <p:embed/>
                </p:oleObj>
              </mc:Choice>
              <mc:Fallback>
                <p:oleObj name="Equation" r:id="rId4" imgW="1358310"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1892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0245" name="Object 18"/>
          <p:cNvGraphicFramePr>
            <a:graphicFrameLocks noChangeAspect="1"/>
          </p:cNvGraphicFramePr>
          <p:nvPr/>
        </p:nvGraphicFramePr>
        <p:xfrm>
          <a:off x="5562600" y="2438400"/>
          <a:ext cx="1465263" cy="533400"/>
        </p:xfrm>
        <a:graphic>
          <a:graphicData uri="http://schemas.openxmlformats.org/presentationml/2006/ole">
            <mc:AlternateContent xmlns:mc="http://schemas.openxmlformats.org/markup-compatibility/2006">
              <mc:Choice xmlns:v="urn:schemas-microsoft-com:vml" Requires="v">
                <p:oleObj spid="_x0000_s72803" name="Equation" r:id="rId6" imgW="1054100" imgH="381000" progId="Equation.DSMT4">
                  <p:embed/>
                </p:oleObj>
              </mc:Choice>
              <mc:Fallback>
                <p:oleObj name="Equation" r:id="rId6" imgW="1054100" imgH="38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438400"/>
                        <a:ext cx="14652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0246" name="Rectangle 6"/>
          <p:cNvSpPr>
            <a:spLocks noChangeArrowheads="1"/>
          </p:cNvSpPr>
          <p:nvPr/>
        </p:nvSpPr>
        <p:spPr bwMode="auto">
          <a:xfrm>
            <a:off x="152400" y="106680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Magnitude and Form Functions</a:t>
            </a:r>
          </a:p>
        </p:txBody>
      </p:sp>
      <p:graphicFrame>
        <p:nvGraphicFramePr>
          <p:cNvPr id="10247" name="Object 12"/>
          <p:cNvGraphicFramePr>
            <a:graphicFrameLocks noChangeAspect="1"/>
          </p:cNvGraphicFramePr>
          <p:nvPr/>
        </p:nvGraphicFramePr>
        <p:xfrm>
          <a:off x="762000" y="2819400"/>
          <a:ext cx="4187825" cy="622300"/>
        </p:xfrm>
        <a:graphic>
          <a:graphicData uri="http://schemas.openxmlformats.org/presentationml/2006/ole">
            <mc:AlternateContent xmlns:mc="http://schemas.openxmlformats.org/markup-compatibility/2006">
              <mc:Choice xmlns:v="urn:schemas-microsoft-com:vml" Requires="v">
                <p:oleObj spid="_x0000_s72804" name="Equation" r:id="rId8" imgW="3009900" imgH="444500" progId="Equation.DSMT4">
                  <p:embed/>
                </p:oleObj>
              </mc:Choice>
              <mc:Fallback>
                <p:oleObj name="Equation" r:id="rId8" imgW="3009900" imgH="4445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819400"/>
                        <a:ext cx="41878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0248" name="Rectangle 17"/>
          <p:cNvSpPr>
            <a:spLocks noChangeArrowheads="1"/>
          </p:cNvSpPr>
          <p:nvPr/>
        </p:nvSpPr>
        <p:spPr bwMode="auto">
          <a:xfrm>
            <a:off x="762000" y="3581400"/>
            <a:ext cx="1692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Arial" panose="020B0604020202020204" pitchFamily="34" charset="0"/>
              </a:rPr>
              <a:t>Adjoint flux</a:t>
            </a:r>
            <a:endParaRPr lang="en-US" altLang="en-US" sz="2400"/>
          </a:p>
        </p:txBody>
      </p:sp>
      <p:sp>
        <p:nvSpPr>
          <p:cNvPr id="10249" name="Rectangle 6"/>
          <p:cNvSpPr>
            <a:spLocks noChangeArrowheads="1"/>
          </p:cNvSpPr>
          <p:nvPr/>
        </p:nvSpPr>
        <p:spPr bwMode="auto">
          <a:xfrm>
            <a:off x="152400" y="2286000"/>
            <a:ext cx="502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Normalization of Form Function</a:t>
            </a:r>
          </a:p>
        </p:txBody>
      </p:sp>
      <p:cxnSp>
        <p:nvCxnSpPr>
          <p:cNvPr id="21" name="Straight Arrow Connector 20"/>
          <p:cNvCxnSpPr/>
          <p:nvPr/>
        </p:nvCxnSpPr>
        <p:spPr>
          <a:xfrm rot="16200000" flipV="1">
            <a:off x="1600200" y="13716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514600" y="1371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1219200" y="33528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53" name="Rectangle 6"/>
          <p:cNvSpPr>
            <a:spLocks noChangeArrowheads="1"/>
          </p:cNvSpPr>
          <p:nvPr/>
        </p:nvSpPr>
        <p:spPr bwMode="auto">
          <a:xfrm>
            <a:off x="7010400" y="2209800"/>
            <a:ext cx="228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400">
                <a:latin typeface="Arial" panose="020B0604020202020204" pitchFamily="34" charset="0"/>
              </a:rPr>
              <a:t>: Integration</a:t>
            </a:r>
          </a:p>
          <a:p>
            <a:pPr eaLnBrk="1" hangingPunct="1">
              <a:lnSpc>
                <a:spcPct val="90000"/>
              </a:lnSpc>
              <a:buFontTx/>
              <a:buNone/>
            </a:pPr>
            <a:r>
              <a:rPr lang="en-US" altLang="en-US" sz="2400">
                <a:latin typeface="Arial" panose="020B0604020202020204" pitchFamily="34" charset="0"/>
              </a:rPr>
              <a:t>   notation</a:t>
            </a:r>
          </a:p>
        </p:txBody>
      </p:sp>
      <p:sp>
        <p:nvSpPr>
          <p:cNvPr id="10254" name="Rectangle 6"/>
          <p:cNvSpPr>
            <a:spLocks noChangeArrowheads="1"/>
          </p:cNvSpPr>
          <p:nvPr/>
        </p:nvSpPr>
        <p:spPr bwMode="auto">
          <a:xfrm>
            <a:off x="152400" y="41148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Power Form Factor</a:t>
            </a:r>
          </a:p>
        </p:txBody>
      </p:sp>
      <p:graphicFrame>
        <p:nvGraphicFramePr>
          <p:cNvPr id="10255" name="Object 15"/>
          <p:cNvGraphicFramePr>
            <a:graphicFrameLocks noChangeAspect="1"/>
          </p:cNvGraphicFramePr>
          <p:nvPr/>
        </p:nvGraphicFramePr>
        <p:xfrm>
          <a:off x="1219200" y="4724400"/>
          <a:ext cx="6589713" cy="658813"/>
        </p:xfrm>
        <a:graphic>
          <a:graphicData uri="http://schemas.openxmlformats.org/presentationml/2006/ole">
            <mc:AlternateContent xmlns:mc="http://schemas.openxmlformats.org/markup-compatibility/2006">
              <mc:Choice xmlns:v="urn:schemas-microsoft-com:vml" Requires="v">
                <p:oleObj spid="_x0000_s72805" name="Equation" r:id="rId10" imgW="4737100" imgH="469900" progId="Equation.DSMT4">
                  <p:embed/>
                </p:oleObj>
              </mc:Choice>
              <mc:Fallback>
                <p:oleObj name="Equation" r:id="rId10" imgW="4737100" imgH="4699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4724400"/>
                        <a:ext cx="6589713"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0256" name="Rectangle 6"/>
          <p:cNvSpPr>
            <a:spLocks noChangeArrowheads="1"/>
          </p:cNvSpPr>
          <p:nvPr/>
        </p:nvSpPr>
        <p:spPr bwMode="auto">
          <a:xfrm>
            <a:off x="152400" y="57150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Fission Power Level</a:t>
            </a:r>
          </a:p>
        </p:txBody>
      </p:sp>
      <p:graphicFrame>
        <p:nvGraphicFramePr>
          <p:cNvPr id="10257" name="Object 9"/>
          <p:cNvGraphicFramePr>
            <a:graphicFrameLocks noChangeAspect="1"/>
          </p:cNvGraphicFramePr>
          <p:nvPr/>
        </p:nvGraphicFramePr>
        <p:xfrm>
          <a:off x="4997450" y="5867400"/>
          <a:ext cx="1506538" cy="338138"/>
        </p:xfrm>
        <a:graphic>
          <a:graphicData uri="http://schemas.openxmlformats.org/presentationml/2006/ole">
            <mc:AlternateContent xmlns:mc="http://schemas.openxmlformats.org/markup-compatibility/2006">
              <mc:Choice xmlns:v="urn:schemas-microsoft-com:vml" Requires="v">
                <p:oleObj spid="_x0000_s72806" name="Equation" r:id="rId12" imgW="1079032" imgH="241195" progId="Equation.DSMT4">
                  <p:embed/>
                </p:oleObj>
              </mc:Choice>
              <mc:Fallback>
                <p:oleObj name="Equation" r:id="rId12" imgW="107903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7450" y="5867400"/>
                        <a:ext cx="1506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 name="Object 7"/>
          <p:cNvGraphicFramePr>
            <a:graphicFrameLocks noChangeAspect="1"/>
          </p:cNvGraphicFramePr>
          <p:nvPr/>
        </p:nvGraphicFramePr>
        <p:xfrm>
          <a:off x="5029200" y="4038600"/>
          <a:ext cx="3941763" cy="338138"/>
        </p:xfrm>
        <a:graphic>
          <a:graphicData uri="http://schemas.openxmlformats.org/presentationml/2006/ole">
            <mc:AlternateContent xmlns:mc="http://schemas.openxmlformats.org/markup-compatibility/2006">
              <mc:Choice xmlns:v="urn:schemas-microsoft-com:vml" Requires="v">
                <p:oleObj spid="_x0000_s72807" name="Equation" r:id="rId14" imgW="2832100" imgH="241300" progId="Equation.DSMT4">
                  <p:embed/>
                </p:oleObj>
              </mc:Choice>
              <mc:Fallback>
                <p:oleObj name="Equation" r:id="rId14" imgW="2832100" imgH="2413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29200" y="4038600"/>
                        <a:ext cx="3941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9" name="Rectangle 6"/>
          <p:cNvSpPr>
            <a:spLocks noChangeArrowheads="1"/>
          </p:cNvSpPr>
          <p:nvPr/>
        </p:nvSpPr>
        <p:spPr bwMode="auto">
          <a:xfrm>
            <a:off x="4724400" y="3505200"/>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latin typeface="Arial" panose="020B0604020202020204" pitchFamily="34" charset="0"/>
              </a:rPr>
              <a:t>Alternative Normalization?</a:t>
            </a:r>
          </a:p>
        </p:txBody>
      </p:sp>
    </p:spTree>
    <p:extLst>
      <p:ext uri="{BB962C8B-B14F-4D97-AF65-F5344CB8AC3E}">
        <p14:creationId xmlns:p14="http://schemas.microsoft.com/office/powerpoint/2010/main" val="2560993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8DC0F13-5DE0-4760-9E8D-FFA2002DED7C}" type="slidenum">
              <a:rPr lang="en-US" altLang="en-US" sz="1400" smtClean="0"/>
              <a:pPr>
                <a:spcBef>
                  <a:spcPct val="0"/>
                </a:spcBef>
                <a:buFontTx/>
                <a:buNone/>
              </a:pPr>
              <a:t>45</a:t>
            </a:fld>
            <a:endParaRPr lang="en-US" altLang="en-US" sz="1400"/>
          </a:p>
        </p:txBody>
      </p:sp>
      <p:sp>
        <p:nvSpPr>
          <p:cNvPr id="12291"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Integrate Flux Equation with Adjoint weighting</a:t>
            </a:r>
          </a:p>
        </p:txBody>
      </p:sp>
      <p:graphicFrame>
        <p:nvGraphicFramePr>
          <p:cNvPr id="12292" name="Object 13"/>
          <p:cNvGraphicFramePr>
            <a:graphicFrameLocks noChangeAspect="1"/>
          </p:cNvGraphicFramePr>
          <p:nvPr/>
        </p:nvGraphicFramePr>
        <p:xfrm>
          <a:off x="228600" y="914400"/>
          <a:ext cx="8696325" cy="1312863"/>
        </p:xfrm>
        <a:graphic>
          <a:graphicData uri="http://schemas.openxmlformats.org/presentationml/2006/ole">
            <mc:AlternateContent xmlns:mc="http://schemas.openxmlformats.org/markup-compatibility/2006">
              <mc:Choice xmlns:v="urn:schemas-microsoft-com:vml" Requires="v">
                <p:oleObj spid="_x0000_s73826" name="Equation" r:id="rId4" imgW="6248400" imgH="939800" progId="Equation.DSMT4">
                  <p:embed/>
                </p:oleObj>
              </mc:Choice>
              <mc:Fallback>
                <p:oleObj name="Equation" r:id="rId4" imgW="62484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14400"/>
                        <a:ext cx="86963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2293" name="Object 9"/>
          <p:cNvGraphicFramePr>
            <a:graphicFrameLocks noChangeAspect="1"/>
          </p:cNvGraphicFramePr>
          <p:nvPr/>
        </p:nvGraphicFramePr>
        <p:xfrm>
          <a:off x="533400" y="2590800"/>
          <a:ext cx="8153400" cy="700088"/>
        </p:xfrm>
        <a:graphic>
          <a:graphicData uri="http://schemas.openxmlformats.org/presentationml/2006/ole">
            <mc:AlternateContent xmlns:mc="http://schemas.openxmlformats.org/markup-compatibility/2006">
              <mc:Choice xmlns:v="urn:schemas-microsoft-com:vml" Requires="v">
                <p:oleObj spid="_x0000_s73827" name="Equation" r:id="rId6" imgW="5181600" imgH="444500" progId="Equation.DSMT4">
                  <p:embed/>
                </p:oleObj>
              </mc:Choice>
              <mc:Fallback>
                <p:oleObj name="Equation" r:id="rId6" imgW="5181600" imgH="444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590800"/>
                        <a:ext cx="8153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6"/>
          <p:cNvSpPr>
            <a:spLocks noChangeArrowheads="1"/>
          </p:cNvSpPr>
          <p:nvPr/>
        </p:nvSpPr>
        <p:spPr bwMode="auto">
          <a:xfrm>
            <a:off x="228600" y="22098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Time Derivative Term</a:t>
            </a:r>
            <a:endParaRPr lang="en-US" altLang="en-US" sz="2400">
              <a:latin typeface="Arial" panose="020B0604020202020204" pitchFamily="34" charset="0"/>
            </a:endParaRPr>
          </a:p>
        </p:txBody>
      </p:sp>
      <p:sp>
        <p:nvSpPr>
          <p:cNvPr id="12295" name="Rectangle 6"/>
          <p:cNvSpPr>
            <a:spLocks noChangeArrowheads="1"/>
          </p:cNvSpPr>
          <p:nvPr/>
        </p:nvSpPr>
        <p:spPr bwMode="auto">
          <a:xfrm>
            <a:off x="304800" y="3276600"/>
            <a:ext cx="297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Generation Time</a:t>
            </a:r>
            <a:endParaRPr lang="en-US" altLang="en-US" sz="2400">
              <a:latin typeface="Arial" panose="020B0604020202020204" pitchFamily="34" charset="0"/>
            </a:endParaRPr>
          </a:p>
        </p:txBody>
      </p:sp>
      <p:graphicFrame>
        <p:nvGraphicFramePr>
          <p:cNvPr id="12296" name="Object 4"/>
          <p:cNvGraphicFramePr>
            <a:graphicFrameLocks noChangeAspect="1"/>
          </p:cNvGraphicFramePr>
          <p:nvPr/>
        </p:nvGraphicFramePr>
        <p:xfrm>
          <a:off x="3810000" y="3276600"/>
          <a:ext cx="2755900" cy="946150"/>
        </p:xfrm>
        <a:graphic>
          <a:graphicData uri="http://schemas.openxmlformats.org/presentationml/2006/ole">
            <mc:AlternateContent xmlns:mc="http://schemas.openxmlformats.org/markup-compatibility/2006">
              <mc:Choice xmlns:v="urn:schemas-microsoft-com:vml" Requires="v">
                <p:oleObj spid="_x0000_s73828" name="Equation" r:id="rId8" imgW="1892300" imgH="647700" progId="Equation.DSMT4">
                  <p:embed/>
                </p:oleObj>
              </mc:Choice>
              <mc:Fallback>
                <p:oleObj name="Equation" r:id="rId8" imgW="1892300" imgH="647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276600"/>
                        <a:ext cx="2755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19"/>
          <p:cNvGraphicFramePr>
            <a:graphicFrameLocks noChangeAspect="1"/>
          </p:cNvGraphicFramePr>
          <p:nvPr/>
        </p:nvGraphicFramePr>
        <p:xfrm>
          <a:off x="193675" y="4648200"/>
          <a:ext cx="8950325" cy="625475"/>
        </p:xfrm>
        <a:graphic>
          <a:graphicData uri="http://schemas.openxmlformats.org/presentationml/2006/ole">
            <mc:AlternateContent xmlns:mc="http://schemas.openxmlformats.org/markup-compatibility/2006">
              <mc:Choice xmlns:v="urn:schemas-microsoft-com:vml" Requires="v">
                <p:oleObj spid="_x0000_s73829" name="Equation" r:id="rId10" imgW="6375400" imgH="444500" progId="Equation.DSMT4">
                  <p:embed/>
                </p:oleObj>
              </mc:Choice>
              <mc:Fallback>
                <p:oleObj name="Equation" r:id="rId10" imgW="6375400" imgH="4445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675" y="4648200"/>
                        <a:ext cx="89503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298" name="Rectangle 6"/>
          <p:cNvSpPr>
            <a:spLocks noChangeArrowheads="1"/>
          </p:cNvSpPr>
          <p:nvPr/>
        </p:nvSpPr>
        <p:spPr bwMode="auto">
          <a:xfrm>
            <a:off x="0" y="4191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Adjoint weighted quasi-stationary fission source</a:t>
            </a:r>
            <a:endParaRPr lang="en-US" altLang="en-US" sz="2400">
              <a:latin typeface="Arial" panose="020B0604020202020204" pitchFamily="34" charset="0"/>
            </a:endParaRPr>
          </a:p>
        </p:txBody>
      </p:sp>
      <p:sp>
        <p:nvSpPr>
          <p:cNvPr id="12299" name="Rectangle 6"/>
          <p:cNvSpPr>
            <a:spLocks noChangeArrowheads="1"/>
          </p:cNvSpPr>
          <p:nvPr/>
        </p:nvSpPr>
        <p:spPr bwMode="auto">
          <a:xfrm>
            <a:off x="228600" y="5181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Time invariance</a:t>
            </a:r>
            <a:endParaRPr lang="en-US" altLang="en-US" sz="2400">
              <a:latin typeface="Arial" panose="020B0604020202020204" pitchFamily="34" charset="0"/>
            </a:endParaRPr>
          </a:p>
        </p:txBody>
      </p:sp>
      <p:graphicFrame>
        <p:nvGraphicFramePr>
          <p:cNvPr id="12300" name="Object 11"/>
          <p:cNvGraphicFramePr>
            <a:graphicFrameLocks noChangeAspect="1"/>
          </p:cNvGraphicFramePr>
          <p:nvPr/>
        </p:nvGraphicFramePr>
        <p:xfrm>
          <a:off x="3886200" y="5257800"/>
          <a:ext cx="2908300" cy="377825"/>
        </p:xfrm>
        <a:graphic>
          <a:graphicData uri="http://schemas.openxmlformats.org/presentationml/2006/ole">
            <mc:AlternateContent xmlns:mc="http://schemas.openxmlformats.org/markup-compatibility/2006">
              <mc:Choice xmlns:v="urn:schemas-microsoft-com:vml" Requires="v">
                <p:oleObj spid="_x0000_s73830" name="Equation" r:id="rId12" imgW="1765300" imgH="228600" progId="Equation.DSMT4">
                  <p:embed/>
                </p:oleObj>
              </mc:Choice>
              <mc:Fallback>
                <p:oleObj name="Equation" r:id="rId12" imgW="17653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6200" y="5257800"/>
                        <a:ext cx="29083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1" name="Object 7"/>
          <p:cNvGraphicFramePr>
            <a:graphicFrameLocks noChangeAspect="1"/>
          </p:cNvGraphicFramePr>
          <p:nvPr/>
        </p:nvGraphicFramePr>
        <p:xfrm>
          <a:off x="457200" y="5791200"/>
          <a:ext cx="7969250" cy="711200"/>
        </p:xfrm>
        <a:graphic>
          <a:graphicData uri="http://schemas.openxmlformats.org/presentationml/2006/ole">
            <mc:AlternateContent xmlns:mc="http://schemas.openxmlformats.org/markup-compatibility/2006">
              <mc:Choice xmlns:v="urn:schemas-microsoft-com:vml" Requires="v">
                <p:oleObj spid="_x0000_s73831" name="Equation" r:id="rId14" imgW="5727700" imgH="508000" progId="Equation.DSMT4">
                  <p:embed/>
                </p:oleObj>
              </mc:Choice>
              <mc:Fallback>
                <p:oleObj name="Equation" r:id="rId14" imgW="5727700" imgH="5080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5791200"/>
                        <a:ext cx="79692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1070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8309F01-43BD-4BA3-AD55-4EE3E70EF588}" type="slidenum">
              <a:rPr lang="en-US" altLang="en-US" sz="1400" smtClean="0"/>
              <a:pPr>
                <a:spcBef>
                  <a:spcPct val="0"/>
                </a:spcBef>
                <a:buFontTx/>
                <a:buNone/>
              </a:pPr>
              <a:t>46</a:t>
            </a:fld>
            <a:endParaRPr lang="en-US" altLang="en-US" sz="1400"/>
          </a:p>
        </p:txBody>
      </p:sp>
      <p:sp>
        <p:nvSpPr>
          <p:cNvPr id="14339"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Integrate Flux Equation (cont.)</a:t>
            </a:r>
          </a:p>
        </p:txBody>
      </p:sp>
      <p:sp>
        <p:nvSpPr>
          <p:cNvPr id="14340" name="Rectangle 6"/>
          <p:cNvSpPr>
            <a:spLocks noChangeArrowheads="1"/>
          </p:cNvSpPr>
          <p:nvPr/>
        </p:nvSpPr>
        <p:spPr bwMode="auto">
          <a:xfrm>
            <a:off x="0" y="2286000"/>
            <a:ext cx="297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Reactivity Term</a:t>
            </a:r>
            <a:endParaRPr lang="en-US" altLang="en-US" sz="2400">
              <a:latin typeface="Arial" panose="020B0604020202020204" pitchFamily="34" charset="0"/>
            </a:endParaRPr>
          </a:p>
        </p:txBody>
      </p:sp>
      <p:graphicFrame>
        <p:nvGraphicFramePr>
          <p:cNvPr id="14341" name="Object 13"/>
          <p:cNvGraphicFramePr>
            <a:graphicFrameLocks noChangeAspect="1"/>
          </p:cNvGraphicFramePr>
          <p:nvPr/>
        </p:nvGraphicFramePr>
        <p:xfrm>
          <a:off x="152400" y="914400"/>
          <a:ext cx="8696325" cy="1312863"/>
        </p:xfrm>
        <a:graphic>
          <a:graphicData uri="http://schemas.openxmlformats.org/presentationml/2006/ole">
            <mc:AlternateContent xmlns:mc="http://schemas.openxmlformats.org/markup-compatibility/2006">
              <mc:Choice xmlns:v="urn:schemas-microsoft-com:vml" Requires="v">
                <p:oleObj spid="_x0000_s74802" name="Equation" r:id="rId4" imgW="6248400" imgH="939800" progId="Equation.DSMT4">
                  <p:embed/>
                </p:oleObj>
              </mc:Choice>
              <mc:Fallback>
                <p:oleObj name="Equation" r:id="rId4" imgW="62484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914400"/>
                        <a:ext cx="86963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4342" name="Object 8"/>
          <p:cNvGraphicFramePr>
            <a:graphicFrameLocks noChangeAspect="1"/>
          </p:cNvGraphicFramePr>
          <p:nvPr/>
        </p:nvGraphicFramePr>
        <p:xfrm>
          <a:off x="762000" y="3048000"/>
          <a:ext cx="7404100" cy="976313"/>
        </p:xfrm>
        <a:graphic>
          <a:graphicData uri="http://schemas.openxmlformats.org/presentationml/2006/ole">
            <mc:AlternateContent xmlns:mc="http://schemas.openxmlformats.org/markup-compatibility/2006">
              <mc:Choice xmlns:v="urn:schemas-microsoft-com:vml" Requires="v">
                <p:oleObj spid="_x0000_s74803" name="Equation" r:id="rId6" imgW="5321300" imgH="698500" progId="Equation.DSMT4">
                  <p:embed/>
                </p:oleObj>
              </mc:Choice>
              <mc:Fallback>
                <p:oleObj name="Equation" r:id="rId6" imgW="5321300" imgH="698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048000"/>
                        <a:ext cx="74041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4343" name="Object 5"/>
          <p:cNvGraphicFramePr>
            <a:graphicFrameLocks noChangeAspect="1"/>
          </p:cNvGraphicFramePr>
          <p:nvPr/>
        </p:nvGraphicFramePr>
        <p:xfrm>
          <a:off x="685800" y="4419600"/>
          <a:ext cx="3479800" cy="585788"/>
        </p:xfrm>
        <a:graphic>
          <a:graphicData uri="http://schemas.openxmlformats.org/presentationml/2006/ole">
            <mc:AlternateContent xmlns:mc="http://schemas.openxmlformats.org/markup-compatibility/2006">
              <mc:Choice xmlns:v="urn:schemas-microsoft-com:vml" Requires="v">
                <p:oleObj spid="_x0000_s74804" name="Equation" r:id="rId8" imgW="2501900" imgH="419100" progId="Equation.DSMT4">
                  <p:embed/>
                </p:oleObj>
              </mc:Choice>
              <mc:Fallback>
                <p:oleObj name="Equation" r:id="rId8" imgW="25019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419600"/>
                        <a:ext cx="3479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6001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72308D9-0F51-40DA-8CE9-AA939C05F988}" type="slidenum">
              <a:rPr lang="en-US" altLang="en-US" sz="1400" smtClean="0"/>
              <a:pPr>
                <a:spcBef>
                  <a:spcPct val="0"/>
                </a:spcBef>
                <a:buFontTx/>
                <a:buNone/>
              </a:pPr>
              <a:t>47</a:t>
            </a:fld>
            <a:endParaRPr lang="en-US" altLang="en-US" sz="1400"/>
          </a:p>
        </p:txBody>
      </p:sp>
      <p:sp>
        <p:nvSpPr>
          <p:cNvPr id="16387"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Integrate Flux Equation (cont.)</a:t>
            </a:r>
          </a:p>
        </p:txBody>
      </p:sp>
      <p:sp>
        <p:nvSpPr>
          <p:cNvPr id="16388" name="Rectangle 6"/>
          <p:cNvSpPr>
            <a:spLocks noChangeArrowheads="1"/>
          </p:cNvSpPr>
          <p:nvPr/>
        </p:nvSpPr>
        <p:spPr bwMode="auto">
          <a:xfrm>
            <a:off x="76200" y="22860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Beta Terms</a:t>
            </a:r>
            <a:endParaRPr lang="en-US" altLang="en-US" sz="2400">
              <a:latin typeface="Arial" panose="020B0604020202020204" pitchFamily="34" charset="0"/>
            </a:endParaRPr>
          </a:p>
        </p:txBody>
      </p:sp>
      <p:sp>
        <p:nvSpPr>
          <p:cNvPr id="16389" name="Rectangle 6"/>
          <p:cNvSpPr>
            <a:spLocks noChangeArrowheads="1"/>
          </p:cNvSpPr>
          <p:nvPr/>
        </p:nvSpPr>
        <p:spPr bwMode="auto">
          <a:xfrm>
            <a:off x="76200" y="4114800"/>
            <a:ext cx="373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Delay neutron Terms</a:t>
            </a:r>
            <a:endParaRPr lang="en-US" altLang="en-US" sz="2400">
              <a:latin typeface="Arial" panose="020B0604020202020204" pitchFamily="34" charset="0"/>
            </a:endParaRPr>
          </a:p>
        </p:txBody>
      </p:sp>
      <p:graphicFrame>
        <p:nvGraphicFramePr>
          <p:cNvPr id="16390" name="Object 13"/>
          <p:cNvGraphicFramePr>
            <a:graphicFrameLocks noChangeAspect="1"/>
          </p:cNvGraphicFramePr>
          <p:nvPr/>
        </p:nvGraphicFramePr>
        <p:xfrm>
          <a:off x="304800" y="914400"/>
          <a:ext cx="8696325" cy="1312863"/>
        </p:xfrm>
        <a:graphic>
          <a:graphicData uri="http://schemas.openxmlformats.org/presentationml/2006/ole">
            <mc:AlternateContent xmlns:mc="http://schemas.openxmlformats.org/markup-compatibility/2006">
              <mc:Choice xmlns:v="urn:schemas-microsoft-com:vml" Requires="v">
                <p:oleObj spid="_x0000_s75874" name="Equation" r:id="rId4" imgW="6248400" imgH="939800" progId="Equation.DSMT4">
                  <p:embed/>
                </p:oleObj>
              </mc:Choice>
              <mc:Fallback>
                <p:oleObj name="Equation" r:id="rId4" imgW="62484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86963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6391" name="Object 8"/>
          <p:cNvGraphicFramePr>
            <a:graphicFrameLocks noChangeAspect="1"/>
          </p:cNvGraphicFramePr>
          <p:nvPr/>
        </p:nvGraphicFramePr>
        <p:xfrm>
          <a:off x="765175" y="2713038"/>
          <a:ext cx="5992813" cy="563562"/>
        </p:xfrm>
        <a:graphic>
          <a:graphicData uri="http://schemas.openxmlformats.org/presentationml/2006/ole">
            <mc:AlternateContent xmlns:mc="http://schemas.openxmlformats.org/markup-compatibility/2006">
              <mc:Choice xmlns:v="urn:schemas-microsoft-com:vml" Requires="v">
                <p:oleObj spid="_x0000_s75875" name="Equation" r:id="rId6" imgW="4584700" imgH="431800" progId="Equation.DSMT4">
                  <p:embed/>
                </p:oleObj>
              </mc:Choice>
              <mc:Fallback>
                <p:oleObj name="Equation" r:id="rId6" imgW="45847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2713038"/>
                        <a:ext cx="59928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4"/>
          <p:cNvGraphicFramePr>
            <a:graphicFrameLocks noChangeAspect="1"/>
          </p:cNvGraphicFramePr>
          <p:nvPr/>
        </p:nvGraphicFramePr>
        <p:xfrm>
          <a:off x="736600" y="3359150"/>
          <a:ext cx="6045200" cy="603250"/>
        </p:xfrm>
        <a:graphic>
          <a:graphicData uri="http://schemas.openxmlformats.org/presentationml/2006/ole">
            <mc:AlternateContent xmlns:mc="http://schemas.openxmlformats.org/markup-compatibility/2006">
              <mc:Choice xmlns:v="urn:schemas-microsoft-com:vml" Requires="v">
                <p:oleObj spid="_x0000_s75876" name="Equation" r:id="rId8" imgW="4343400" imgH="431800" progId="Equation.DSMT4">
                  <p:embed/>
                </p:oleObj>
              </mc:Choice>
              <mc:Fallback>
                <p:oleObj name="Equation" r:id="rId8" imgW="43434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600" y="3359150"/>
                        <a:ext cx="6045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6393" name="Object 12"/>
          <p:cNvGraphicFramePr>
            <a:graphicFrameLocks noChangeAspect="1"/>
          </p:cNvGraphicFramePr>
          <p:nvPr/>
        </p:nvGraphicFramePr>
        <p:xfrm>
          <a:off x="914400" y="4783138"/>
          <a:ext cx="3136900" cy="627062"/>
        </p:xfrm>
        <a:graphic>
          <a:graphicData uri="http://schemas.openxmlformats.org/presentationml/2006/ole">
            <mc:AlternateContent xmlns:mc="http://schemas.openxmlformats.org/markup-compatibility/2006">
              <mc:Choice xmlns:v="urn:schemas-microsoft-com:vml" Requires="v">
                <p:oleObj spid="_x0000_s75877" name="Equation" r:id="rId10" imgW="2400300" imgH="482600" progId="Equation.DSMT4">
                  <p:embed/>
                </p:oleObj>
              </mc:Choice>
              <mc:Fallback>
                <p:oleObj name="Equation" r:id="rId10" imgW="2400300" imgH="482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783138"/>
                        <a:ext cx="31369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4" name="Object 10"/>
          <p:cNvGraphicFramePr>
            <a:graphicFrameLocks noChangeAspect="1"/>
          </p:cNvGraphicFramePr>
          <p:nvPr/>
        </p:nvGraphicFramePr>
        <p:xfrm>
          <a:off x="4724400" y="4799013"/>
          <a:ext cx="2736850" cy="611187"/>
        </p:xfrm>
        <a:graphic>
          <a:graphicData uri="http://schemas.openxmlformats.org/presentationml/2006/ole">
            <mc:AlternateContent xmlns:mc="http://schemas.openxmlformats.org/markup-compatibility/2006">
              <mc:Choice xmlns:v="urn:schemas-microsoft-com:vml" Requires="v">
                <p:oleObj spid="_x0000_s75878" name="Equation" r:id="rId12" imgW="2095500" imgH="469900" progId="Equation.DSMT4">
                  <p:embed/>
                </p:oleObj>
              </mc:Choice>
              <mc:Fallback>
                <p:oleObj name="Equation" r:id="rId12" imgW="2095500" imgH="4699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4799013"/>
                        <a:ext cx="27368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5" name="Object 11"/>
          <p:cNvGraphicFramePr>
            <a:graphicFrameLocks noChangeAspect="1"/>
          </p:cNvGraphicFramePr>
          <p:nvPr/>
        </p:nvGraphicFramePr>
        <p:xfrm>
          <a:off x="990600" y="5645150"/>
          <a:ext cx="4348163" cy="603250"/>
        </p:xfrm>
        <a:graphic>
          <a:graphicData uri="http://schemas.openxmlformats.org/presentationml/2006/ole">
            <mc:AlternateContent xmlns:mc="http://schemas.openxmlformats.org/markup-compatibility/2006">
              <mc:Choice xmlns:v="urn:schemas-microsoft-com:vml" Requires="v">
                <p:oleObj spid="_x0000_s75879" name="Equation" r:id="rId14" imgW="3124200" imgH="431800" progId="Equation.DSMT4">
                  <p:embed/>
                </p:oleObj>
              </mc:Choice>
              <mc:Fallback>
                <p:oleObj name="Equation" r:id="rId14" imgW="3124200" imgH="4318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5645150"/>
                        <a:ext cx="4348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8606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257BA79-F8AC-4074-AED4-A86B1D44F022}" type="slidenum">
              <a:rPr lang="en-US" altLang="en-US" sz="1400" smtClean="0"/>
              <a:pPr>
                <a:spcBef>
                  <a:spcPct val="0"/>
                </a:spcBef>
                <a:buFontTx/>
                <a:buNone/>
              </a:pPr>
              <a:t>48</a:t>
            </a:fld>
            <a:endParaRPr lang="en-US" altLang="en-US" sz="1400"/>
          </a:p>
        </p:txBody>
      </p:sp>
      <p:sp>
        <p:nvSpPr>
          <p:cNvPr id="18435"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Integrate Flux Equation (cont.)</a:t>
            </a:r>
          </a:p>
        </p:txBody>
      </p:sp>
      <p:graphicFrame>
        <p:nvGraphicFramePr>
          <p:cNvPr id="18436" name="Object 13"/>
          <p:cNvGraphicFramePr>
            <a:graphicFrameLocks noChangeAspect="1"/>
          </p:cNvGraphicFramePr>
          <p:nvPr/>
        </p:nvGraphicFramePr>
        <p:xfrm>
          <a:off x="304800" y="914400"/>
          <a:ext cx="8696325" cy="1312863"/>
        </p:xfrm>
        <a:graphic>
          <a:graphicData uri="http://schemas.openxmlformats.org/presentationml/2006/ole">
            <mc:AlternateContent xmlns:mc="http://schemas.openxmlformats.org/markup-compatibility/2006">
              <mc:Choice xmlns:v="urn:schemas-microsoft-com:vml" Requires="v">
                <p:oleObj spid="_x0000_s76882" name="Equation" r:id="rId4" imgW="6248400" imgH="939800" progId="Equation.DSMT4">
                  <p:embed/>
                </p:oleObj>
              </mc:Choice>
              <mc:Fallback>
                <p:oleObj name="Equation" r:id="rId4" imgW="62484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86963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8437" name="Rectangle 6"/>
          <p:cNvSpPr>
            <a:spLocks noChangeArrowheads="1"/>
          </p:cNvSpPr>
          <p:nvPr/>
        </p:nvSpPr>
        <p:spPr bwMode="auto">
          <a:xfrm>
            <a:off x="152400" y="22098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Put All Terms Together</a:t>
            </a:r>
            <a:endParaRPr lang="en-US" altLang="en-US" sz="2400">
              <a:latin typeface="Arial" panose="020B0604020202020204" pitchFamily="34" charset="0"/>
            </a:endParaRPr>
          </a:p>
        </p:txBody>
      </p:sp>
      <p:graphicFrame>
        <p:nvGraphicFramePr>
          <p:cNvPr id="18438" name="Object 8"/>
          <p:cNvGraphicFramePr>
            <a:graphicFrameLocks noChangeAspect="1"/>
          </p:cNvGraphicFramePr>
          <p:nvPr/>
        </p:nvGraphicFramePr>
        <p:xfrm>
          <a:off x="3657600" y="2133600"/>
          <a:ext cx="5318125" cy="601663"/>
        </p:xfrm>
        <a:graphic>
          <a:graphicData uri="http://schemas.openxmlformats.org/presentationml/2006/ole">
            <mc:AlternateContent xmlns:mc="http://schemas.openxmlformats.org/markup-compatibility/2006">
              <mc:Choice xmlns:v="urn:schemas-microsoft-com:vml" Requires="v">
                <p:oleObj spid="_x0000_s76883" name="Equation" r:id="rId6" imgW="3822700" imgH="431800" progId="Equation.DSMT4">
                  <p:embed/>
                </p:oleObj>
              </mc:Choice>
              <mc:Fallback>
                <p:oleObj name="Equation" r:id="rId6" imgW="38227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2133600"/>
                        <a:ext cx="53181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8439" name="Object 9"/>
          <p:cNvGraphicFramePr>
            <a:graphicFrameLocks noChangeAspect="1"/>
          </p:cNvGraphicFramePr>
          <p:nvPr/>
        </p:nvGraphicFramePr>
        <p:xfrm>
          <a:off x="1905000" y="2819400"/>
          <a:ext cx="3905250" cy="636588"/>
        </p:xfrm>
        <a:graphic>
          <a:graphicData uri="http://schemas.openxmlformats.org/presentationml/2006/ole">
            <mc:AlternateContent xmlns:mc="http://schemas.openxmlformats.org/markup-compatibility/2006">
              <mc:Choice xmlns:v="urn:schemas-microsoft-com:vml" Requires="v">
                <p:oleObj spid="_x0000_s76884" name="Equation" r:id="rId8" imgW="2806700" imgH="457200" progId="Equation.DSMT4">
                  <p:embed/>
                </p:oleObj>
              </mc:Choice>
              <mc:Fallback>
                <p:oleObj name="Equation" r:id="rId8" imgW="28067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2819400"/>
                        <a:ext cx="390525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8440" name="Rectangle 6"/>
          <p:cNvSpPr>
            <a:spLocks noChangeArrowheads="1"/>
          </p:cNvSpPr>
          <p:nvPr/>
        </p:nvSpPr>
        <p:spPr bwMode="auto">
          <a:xfrm>
            <a:off x="152400" y="34290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Why adjoint weighting?  </a:t>
            </a:r>
            <a:endParaRPr lang="en-US" altLang="en-US" sz="2400">
              <a:latin typeface="Arial" panose="020B0604020202020204" pitchFamily="34" charset="0"/>
            </a:endParaRPr>
          </a:p>
        </p:txBody>
      </p:sp>
      <p:graphicFrame>
        <p:nvGraphicFramePr>
          <p:cNvPr id="18441" name="Object 10"/>
          <p:cNvGraphicFramePr>
            <a:graphicFrameLocks noChangeAspect="1"/>
          </p:cNvGraphicFramePr>
          <p:nvPr/>
        </p:nvGraphicFramePr>
        <p:xfrm>
          <a:off x="720725" y="3886200"/>
          <a:ext cx="6561138" cy="1719263"/>
        </p:xfrm>
        <a:graphic>
          <a:graphicData uri="http://schemas.openxmlformats.org/presentationml/2006/ole">
            <mc:AlternateContent xmlns:mc="http://schemas.openxmlformats.org/markup-compatibility/2006">
              <mc:Choice xmlns:v="urn:schemas-microsoft-com:vml" Requires="v">
                <p:oleObj spid="_x0000_s76885" name="Equation" r:id="rId10" imgW="5016500" imgH="1308100" progId="Equation.DSMT4">
                  <p:embed/>
                </p:oleObj>
              </mc:Choice>
              <mc:Fallback>
                <p:oleObj name="Equation" r:id="rId10" imgW="5016500" imgH="1308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725" y="3886200"/>
                        <a:ext cx="6561138"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8442" name="Object 11"/>
          <p:cNvGraphicFramePr>
            <a:graphicFrameLocks noChangeAspect="1"/>
          </p:cNvGraphicFramePr>
          <p:nvPr/>
        </p:nvGraphicFramePr>
        <p:xfrm>
          <a:off x="382588" y="5824538"/>
          <a:ext cx="8245475" cy="684212"/>
        </p:xfrm>
        <a:graphic>
          <a:graphicData uri="http://schemas.openxmlformats.org/presentationml/2006/ole">
            <mc:AlternateContent xmlns:mc="http://schemas.openxmlformats.org/markup-compatibility/2006">
              <mc:Choice xmlns:v="urn:schemas-microsoft-com:vml" Requires="v">
                <p:oleObj spid="_x0000_s76886" name="Equation" r:id="rId12" imgW="4914900" imgH="406400" progId="Equation.DSMT4">
                  <p:embed/>
                </p:oleObj>
              </mc:Choice>
              <mc:Fallback>
                <p:oleObj name="Equation" r:id="rId12" imgW="4914900" imgH="4064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588" y="5824538"/>
                        <a:ext cx="82454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8443" name="Rectangle 6"/>
          <p:cNvSpPr>
            <a:spLocks noChangeArrowheads="1"/>
          </p:cNvSpPr>
          <p:nvPr/>
        </p:nvSpPr>
        <p:spPr bwMode="auto">
          <a:xfrm>
            <a:off x="152400" y="54864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Select weight function so that:</a:t>
            </a:r>
            <a:endParaRPr lang="en-US" altLang="en-US" sz="2400">
              <a:latin typeface="Arial" panose="020B0604020202020204" pitchFamily="34" charset="0"/>
            </a:endParaRPr>
          </a:p>
        </p:txBody>
      </p:sp>
      <p:sp>
        <p:nvSpPr>
          <p:cNvPr id="18444" name="Rectangle 6"/>
          <p:cNvSpPr>
            <a:spLocks noChangeArrowheads="1"/>
          </p:cNvSpPr>
          <p:nvPr/>
        </p:nvSpPr>
        <p:spPr bwMode="auto">
          <a:xfrm>
            <a:off x="3810000" y="35052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a:latin typeface="Arial" panose="020B0604020202020204" pitchFamily="34" charset="0"/>
              </a:rPr>
              <a:t>Impact on reactivity by form function error</a:t>
            </a:r>
          </a:p>
        </p:txBody>
      </p:sp>
    </p:spTree>
    <p:extLst>
      <p:ext uri="{BB962C8B-B14F-4D97-AF65-F5344CB8AC3E}">
        <p14:creationId xmlns:p14="http://schemas.microsoft.com/office/powerpoint/2010/main" val="1201677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43949CA-0474-4DBE-96BC-3FD42EF0957C}" type="slidenum">
              <a:rPr lang="en-US" altLang="en-US" sz="1400" smtClean="0"/>
              <a:pPr>
                <a:spcBef>
                  <a:spcPct val="0"/>
                </a:spcBef>
                <a:buFontTx/>
                <a:buNone/>
              </a:pPr>
              <a:t>49</a:t>
            </a:fld>
            <a:endParaRPr lang="en-US" altLang="en-US" sz="1400"/>
          </a:p>
        </p:txBody>
      </p:sp>
      <p:sp>
        <p:nvSpPr>
          <p:cNvPr id="20483" name="Rectangle 2"/>
          <p:cNvSpPr>
            <a:spLocks noGrp="1" noChangeArrowheads="1"/>
          </p:cNvSpPr>
          <p:nvPr>
            <p:ph type="title"/>
          </p:nvPr>
        </p:nvSpPr>
        <p:spPr>
          <a:xfrm>
            <a:off x="381000" y="152400"/>
            <a:ext cx="8382000" cy="504825"/>
          </a:xfrm>
        </p:spPr>
        <p:txBody>
          <a:bodyPr/>
          <a:lstStyle/>
          <a:p>
            <a:r>
              <a:rPr lang="en-US" altLang="en-US" sz="3200">
                <a:solidFill>
                  <a:schemeClr val="tx1"/>
                </a:solidFill>
              </a:rPr>
              <a:t>Integrate Precursor Eqns with Adjoint weighting</a:t>
            </a:r>
          </a:p>
        </p:txBody>
      </p:sp>
      <p:graphicFrame>
        <p:nvGraphicFramePr>
          <p:cNvPr id="20484" name="Object 9"/>
          <p:cNvGraphicFramePr>
            <a:graphicFrameLocks noChangeAspect="1"/>
          </p:cNvGraphicFramePr>
          <p:nvPr/>
        </p:nvGraphicFramePr>
        <p:xfrm>
          <a:off x="304800" y="935038"/>
          <a:ext cx="8375650" cy="588962"/>
        </p:xfrm>
        <a:graphic>
          <a:graphicData uri="http://schemas.openxmlformats.org/presentationml/2006/ole">
            <mc:AlternateContent xmlns:mc="http://schemas.openxmlformats.org/markup-compatibility/2006">
              <mc:Choice xmlns:v="urn:schemas-microsoft-com:vml" Requires="v">
                <p:oleObj spid="_x0000_s77954" name="Equation" r:id="rId4" imgW="5588000" imgH="393700" progId="Equation.DSMT4">
                  <p:embed/>
                </p:oleObj>
              </mc:Choice>
              <mc:Fallback>
                <p:oleObj name="Equation" r:id="rId4" imgW="55880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35038"/>
                        <a:ext cx="83756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8"/>
          <p:cNvGraphicFramePr>
            <a:graphicFrameLocks noChangeAspect="1"/>
          </p:cNvGraphicFramePr>
          <p:nvPr/>
        </p:nvGraphicFramePr>
        <p:xfrm>
          <a:off x="3276600" y="3063875"/>
          <a:ext cx="3302000" cy="596900"/>
        </p:xfrm>
        <a:graphic>
          <a:graphicData uri="http://schemas.openxmlformats.org/presentationml/2006/ole">
            <mc:AlternateContent xmlns:mc="http://schemas.openxmlformats.org/markup-compatibility/2006">
              <mc:Choice xmlns:v="urn:schemas-microsoft-com:vml" Requires="v">
                <p:oleObj spid="_x0000_s77955" name="Equation" r:id="rId6" imgW="2527300" imgH="457200" progId="Equation.DSMT4">
                  <p:embed/>
                </p:oleObj>
              </mc:Choice>
              <mc:Fallback>
                <p:oleObj name="Equation" r:id="rId6" imgW="25273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063875"/>
                        <a:ext cx="3302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10"/>
          <p:cNvGraphicFramePr>
            <a:graphicFrameLocks noChangeAspect="1"/>
          </p:cNvGraphicFramePr>
          <p:nvPr/>
        </p:nvGraphicFramePr>
        <p:xfrm>
          <a:off x="3810000" y="1600200"/>
          <a:ext cx="2736850" cy="611188"/>
        </p:xfrm>
        <a:graphic>
          <a:graphicData uri="http://schemas.openxmlformats.org/presentationml/2006/ole">
            <mc:AlternateContent xmlns:mc="http://schemas.openxmlformats.org/markup-compatibility/2006">
              <mc:Choice xmlns:v="urn:schemas-microsoft-com:vml" Requires="v">
                <p:oleObj spid="_x0000_s77956" name="Equation" r:id="rId8" imgW="2095500" imgH="469900" progId="Equation.DSMT4">
                  <p:embed/>
                </p:oleObj>
              </mc:Choice>
              <mc:Fallback>
                <p:oleObj name="Equation" r:id="rId8" imgW="2095500" imgH="469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1600200"/>
                        <a:ext cx="27368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11"/>
          <p:cNvGraphicFramePr>
            <a:graphicFrameLocks noChangeAspect="1"/>
          </p:cNvGraphicFramePr>
          <p:nvPr/>
        </p:nvGraphicFramePr>
        <p:xfrm>
          <a:off x="4027488" y="4973638"/>
          <a:ext cx="3363912" cy="512762"/>
        </p:xfrm>
        <a:graphic>
          <a:graphicData uri="http://schemas.openxmlformats.org/presentationml/2006/ole">
            <mc:AlternateContent xmlns:mc="http://schemas.openxmlformats.org/markup-compatibility/2006">
              <mc:Choice xmlns:v="urn:schemas-microsoft-com:vml" Requires="v">
                <p:oleObj spid="_x0000_s77957" name="Equation" r:id="rId10" imgW="2578100" imgH="393700" progId="Equation.DSMT4">
                  <p:embed/>
                </p:oleObj>
              </mc:Choice>
              <mc:Fallback>
                <p:oleObj name="Equation" r:id="rId10" imgW="2578100" imgH="393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7488" y="4973638"/>
                        <a:ext cx="336391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7"/>
          <p:cNvGraphicFramePr>
            <a:graphicFrameLocks noChangeAspect="1"/>
          </p:cNvGraphicFramePr>
          <p:nvPr/>
        </p:nvGraphicFramePr>
        <p:xfrm>
          <a:off x="1295400" y="5703888"/>
          <a:ext cx="3016250" cy="544512"/>
        </p:xfrm>
        <a:graphic>
          <a:graphicData uri="http://schemas.openxmlformats.org/presentationml/2006/ole">
            <mc:AlternateContent xmlns:mc="http://schemas.openxmlformats.org/markup-compatibility/2006">
              <mc:Choice xmlns:v="urn:schemas-microsoft-com:vml" Requires="v">
                <p:oleObj spid="_x0000_s77958" name="Equation" r:id="rId12" imgW="2311400" imgH="419100" progId="Equation.DSMT4">
                  <p:embed/>
                </p:oleObj>
              </mc:Choice>
              <mc:Fallback>
                <p:oleObj name="Equation" r:id="rId12" imgW="2311400" imgH="4191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5703888"/>
                        <a:ext cx="30162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6"/>
          <p:cNvSpPr>
            <a:spLocks noChangeArrowheads="1"/>
          </p:cNvSpPr>
          <p:nvPr/>
        </p:nvSpPr>
        <p:spPr bwMode="auto">
          <a:xfrm>
            <a:off x="152400" y="16764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Time Derivative Term</a:t>
            </a:r>
            <a:endParaRPr lang="en-US" altLang="en-US" sz="2400">
              <a:latin typeface="Arial" panose="020B0604020202020204" pitchFamily="34" charset="0"/>
            </a:endParaRPr>
          </a:p>
        </p:txBody>
      </p:sp>
      <p:graphicFrame>
        <p:nvGraphicFramePr>
          <p:cNvPr id="20490" name="Object 7"/>
          <p:cNvGraphicFramePr>
            <a:graphicFrameLocks noChangeAspect="1"/>
          </p:cNvGraphicFramePr>
          <p:nvPr/>
        </p:nvGraphicFramePr>
        <p:xfrm>
          <a:off x="762000" y="2286000"/>
          <a:ext cx="7670800" cy="533400"/>
        </p:xfrm>
        <a:graphic>
          <a:graphicData uri="http://schemas.openxmlformats.org/presentationml/2006/ole">
            <mc:AlternateContent xmlns:mc="http://schemas.openxmlformats.org/markup-compatibility/2006">
              <mc:Choice xmlns:v="urn:schemas-microsoft-com:vml" Requires="v">
                <p:oleObj spid="_x0000_s77959" name="Equation" r:id="rId14" imgW="5118100" imgH="393700" progId="Equation.DSMT4">
                  <p:embed/>
                </p:oleObj>
              </mc:Choice>
              <mc:Fallback>
                <p:oleObj name="Equation" r:id="rId14" imgW="5118100" imgH="3937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2286000"/>
                        <a:ext cx="767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6"/>
          <p:cNvSpPr>
            <a:spLocks noChangeArrowheads="1"/>
          </p:cNvSpPr>
          <p:nvPr/>
        </p:nvSpPr>
        <p:spPr bwMode="auto">
          <a:xfrm>
            <a:off x="152400" y="3048000"/>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Source term</a:t>
            </a:r>
            <a:endParaRPr lang="en-US" altLang="en-US" sz="2400">
              <a:latin typeface="Arial" panose="020B0604020202020204" pitchFamily="34" charset="0"/>
            </a:endParaRPr>
          </a:p>
        </p:txBody>
      </p:sp>
      <p:graphicFrame>
        <p:nvGraphicFramePr>
          <p:cNvPr id="20492" name="Object 12"/>
          <p:cNvGraphicFramePr>
            <a:graphicFrameLocks noChangeAspect="1"/>
          </p:cNvGraphicFramePr>
          <p:nvPr/>
        </p:nvGraphicFramePr>
        <p:xfrm>
          <a:off x="2217738" y="3810000"/>
          <a:ext cx="4416425" cy="381000"/>
        </p:xfrm>
        <a:graphic>
          <a:graphicData uri="http://schemas.openxmlformats.org/presentationml/2006/ole">
            <mc:AlternateContent xmlns:mc="http://schemas.openxmlformats.org/markup-compatibility/2006">
              <mc:Choice xmlns:v="urn:schemas-microsoft-com:vml" Requires="v">
                <p:oleObj spid="_x0000_s77960" name="Equation" r:id="rId16" imgW="2946400" imgH="254000" progId="Equation.DSMT4">
                  <p:embed/>
                </p:oleObj>
              </mc:Choice>
              <mc:Fallback>
                <p:oleObj name="Equation" r:id="rId16" imgW="2946400" imgH="2540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7738" y="3810000"/>
                        <a:ext cx="4416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Rectangle 6"/>
          <p:cNvSpPr>
            <a:spLocks noChangeArrowheads="1"/>
          </p:cNvSpPr>
          <p:nvPr/>
        </p:nvSpPr>
        <p:spPr bwMode="auto">
          <a:xfrm>
            <a:off x="152400" y="4267200"/>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Decay term</a:t>
            </a:r>
            <a:endParaRPr lang="en-US" altLang="en-US" sz="2400">
              <a:latin typeface="Arial" panose="020B0604020202020204" pitchFamily="34" charset="0"/>
            </a:endParaRPr>
          </a:p>
        </p:txBody>
      </p:sp>
      <p:graphicFrame>
        <p:nvGraphicFramePr>
          <p:cNvPr id="20494" name="Object 14"/>
          <p:cNvGraphicFramePr>
            <a:graphicFrameLocks noChangeAspect="1"/>
          </p:cNvGraphicFramePr>
          <p:nvPr/>
        </p:nvGraphicFramePr>
        <p:xfrm>
          <a:off x="3067050" y="4391025"/>
          <a:ext cx="3852863" cy="355600"/>
        </p:xfrm>
        <a:graphic>
          <a:graphicData uri="http://schemas.openxmlformats.org/presentationml/2006/ole">
            <mc:AlternateContent xmlns:mc="http://schemas.openxmlformats.org/markup-compatibility/2006">
              <mc:Choice xmlns:v="urn:schemas-microsoft-com:vml" Requires="v">
                <p:oleObj spid="_x0000_s77961" name="Equation" r:id="rId18" imgW="2768600" imgH="254000" progId="Equation.DSMT4">
                  <p:embed/>
                </p:oleObj>
              </mc:Choice>
              <mc:Fallback>
                <p:oleObj name="Equation" r:id="rId18" imgW="2768600" imgH="2540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67050" y="4391025"/>
                        <a:ext cx="38528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0495" name="Rectangle 6"/>
          <p:cNvSpPr>
            <a:spLocks noChangeArrowheads="1"/>
          </p:cNvSpPr>
          <p:nvPr/>
        </p:nvSpPr>
        <p:spPr bwMode="auto">
          <a:xfrm>
            <a:off x="152400" y="49530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en-US" altLang="en-US" sz="2400"/>
              <a:t>Put All Terms Together</a:t>
            </a:r>
            <a:endParaRPr lang="en-US" altLang="en-US" sz="2400">
              <a:latin typeface="Arial" panose="020B0604020202020204" pitchFamily="34" charset="0"/>
            </a:endParaRPr>
          </a:p>
        </p:txBody>
      </p:sp>
    </p:spTree>
    <p:extLst>
      <p:ext uri="{BB962C8B-B14F-4D97-AF65-F5344CB8AC3E}">
        <p14:creationId xmlns:p14="http://schemas.microsoft.com/office/powerpoint/2010/main" val="141928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8319BB-580A-4635-9B94-AEA413038A9E}" type="slidenum">
              <a:rPr lang="en-US" altLang="en-US" sz="1400" smtClean="0"/>
              <a:pPr>
                <a:spcBef>
                  <a:spcPct val="0"/>
                </a:spcBef>
                <a:buFontTx/>
                <a:buNone/>
              </a:pPr>
              <a:t>5</a:t>
            </a:fld>
            <a:endParaRPr lang="en-US" altLang="en-US" sz="1400"/>
          </a:p>
        </p:txBody>
      </p:sp>
      <p:sp>
        <p:nvSpPr>
          <p:cNvPr id="26627" name="Rectangle 2"/>
          <p:cNvSpPr>
            <a:spLocks noGrp="1" noChangeArrowheads="1"/>
          </p:cNvSpPr>
          <p:nvPr>
            <p:ph type="title"/>
          </p:nvPr>
        </p:nvSpPr>
        <p:spPr>
          <a:xfrm>
            <a:off x="228600" y="152400"/>
            <a:ext cx="8686800" cy="504825"/>
          </a:xfrm>
        </p:spPr>
        <p:txBody>
          <a:bodyPr/>
          <a:lstStyle/>
          <a:p>
            <a:r>
              <a:rPr lang="en-US" altLang="en-US" sz="3200">
                <a:solidFill>
                  <a:schemeClr val="tx1"/>
                </a:solidFill>
              </a:rPr>
              <a:t>Benefits from Exact Point Kinetics</a:t>
            </a:r>
          </a:p>
        </p:txBody>
      </p:sp>
      <p:sp>
        <p:nvSpPr>
          <p:cNvPr id="26628" name="Rectangle 6"/>
          <p:cNvSpPr>
            <a:spLocks noChangeArrowheads="1"/>
          </p:cNvSpPr>
          <p:nvPr/>
        </p:nvSpPr>
        <p:spPr bwMode="auto">
          <a:xfrm>
            <a:off x="152400" y="1066800"/>
            <a:ext cx="8991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dirty="0">
                <a:latin typeface="Arial" panose="020B0604020202020204" pitchFamily="34" charset="0"/>
              </a:rPr>
              <a:t>As EPK parameters rely on solutions of spatial kinetics, in order to obtain EPK solution, the spatial kinetics solution is always needed. So, what are the Benefits from EPK?</a:t>
            </a:r>
          </a:p>
          <a:p>
            <a:pPr lvl="1" eaLnBrk="1" hangingPunct="1">
              <a:lnSpc>
                <a:spcPct val="90000"/>
              </a:lnSpc>
              <a:spcBef>
                <a:spcPts val="1800"/>
              </a:spcBef>
              <a:buFont typeface="Times New Roman" panose="02020603050405020304" pitchFamily="18" charset="0"/>
              <a:buAutoNum type="arabicPeriod"/>
            </a:pPr>
            <a:r>
              <a:rPr lang="en-US" altLang="en-US" sz="2400" dirty="0">
                <a:latin typeface="Arial" panose="020B0604020202020204" pitchFamily="34" charset="0"/>
              </a:rPr>
              <a:t>Help user to analyze the mechanism of transient results from spatial kinetics,</a:t>
            </a:r>
          </a:p>
          <a:p>
            <a:pPr lvl="1" eaLnBrk="1" hangingPunct="1">
              <a:lnSpc>
                <a:spcPct val="90000"/>
              </a:lnSpc>
              <a:spcBef>
                <a:spcPts val="1800"/>
              </a:spcBef>
              <a:buFont typeface="Times New Roman" panose="02020603050405020304" pitchFamily="18" charset="0"/>
              <a:buAutoNum type="arabicPeriod"/>
            </a:pPr>
            <a:r>
              <a:rPr lang="en-US" altLang="en-US" sz="2400" dirty="0">
                <a:latin typeface="Arial" panose="020B0604020202020204" pitchFamily="34" charset="0"/>
              </a:rPr>
              <a:t> Identify the error sources of conventional point kinetics,</a:t>
            </a:r>
          </a:p>
          <a:p>
            <a:pPr lvl="1" eaLnBrk="1" hangingPunct="1">
              <a:lnSpc>
                <a:spcPct val="90000"/>
              </a:lnSpc>
              <a:spcBef>
                <a:spcPts val="1800"/>
              </a:spcBef>
              <a:buFont typeface="Times New Roman" panose="02020603050405020304" pitchFamily="18" charset="0"/>
              <a:buAutoNum type="arabicPeriod"/>
            </a:pPr>
            <a:r>
              <a:rPr lang="en-US" altLang="en-US" sz="2400" dirty="0">
                <a:latin typeface="Arial" panose="020B0604020202020204" pitchFamily="34" charset="0"/>
              </a:rPr>
              <a:t>Accelerate the spatial kinetics solution without impacting the accuracy (e.g. improved quasi-static method).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 name="Rectangle 6"/>
          <p:cNvSpPr txBox="1">
            <a:spLocks noGrp="1" noChangeArrowheads="1"/>
          </p:cNvSpPr>
          <p:nvPr/>
        </p:nvSpPr>
        <p:spPr bwMode="auto">
          <a:xfrm>
            <a:off x="7086600" y="6553200"/>
            <a:ext cx="1828800" cy="152400"/>
          </a:xfrm>
          <a:prstGeom prst="rect">
            <a:avLst/>
          </a:prstGeom>
          <a:noFill/>
          <a:ln w="9525">
            <a:noFill/>
            <a:miter lim="800000"/>
            <a:headEnd/>
            <a:tailEnd/>
          </a:ln>
        </p:spPr>
        <p:txBody>
          <a:bodyPr/>
          <a:lstStyle/>
          <a:p>
            <a:pPr algn="r"/>
            <a:fld id="{5973B8CB-0522-4FD3-BB86-EFCFB46FA400}" type="slidenum">
              <a:rPr lang="en-US" sz="1400"/>
              <a:pPr algn="r"/>
              <a:t>50</a:t>
            </a:fld>
            <a:endParaRPr lang="en-US" sz="1400"/>
          </a:p>
        </p:txBody>
      </p:sp>
      <p:sp>
        <p:nvSpPr>
          <p:cNvPr id="2059" name="Rectangle 2"/>
          <p:cNvSpPr>
            <a:spLocks noGrp="1" noChangeArrowheads="1"/>
          </p:cNvSpPr>
          <p:nvPr>
            <p:ph type="title"/>
          </p:nvPr>
        </p:nvSpPr>
        <p:spPr>
          <a:xfrm>
            <a:off x="190500" y="152400"/>
            <a:ext cx="8763000" cy="533400"/>
          </a:xfrm>
        </p:spPr>
        <p:txBody>
          <a:bodyPr/>
          <a:lstStyle/>
          <a:p>
            <a:r>
              <a:rPr lang="en-US" sz="3200" dirty="0">
                <a:solidFill>
                  <a:schemeClr val="tx1"/>
                </a:solidFill>
              </a:rPr>
              <a:t>Numerical error of evaluating Kappa0 and Kappa1</a:t>
            </a:r>
          </a:p>
        </p:txBody>
      </p:sp>
      <p:sp>
        <p:nvSpPr>
          <p:cNvPr id="12" name="TextBox 11"/>
          <p:cNvSpPr txBox="1"/>
          <p:nvPr/>
        </p:nvSpPr>
        <p:spPr>
          <a:xfrm>
            <a:off x="277784" y="4194199"/>
            <a:ext cx="8686800" cy="2677656"/>
          </a:xfrm>
          <a:prstGeom prst="rect">
            <a:avLst/>
          </a:prstGeom>
          <a:noFill/>
        </p:spPr>
        <p:txBody>
          <a:bodyPr wrap="square" rtlCol="0">
            <a:spAutoFit/>
          </a:bodyPr>
          <a:lstStyle/>
          <a:p>
            <a:r>
              <a:rPr lang="en-US" altLang="zh-CN" dirty="0"/>
              <a:t>Differences of 0-8</a:t>
            </a:r>
            <a:r>
              <a:rPr lang="en-US" altLang="zh-CN" baseline="30000" dirty="0"/>
              <a:t>th</a:t>
            </a:r>
            <a:r>
              <a:rPr lang="en-US" altLang="zh-CN" dirty="0"/>
              <a:t> order Taylor expansions and direct evaluation of Kappa0 and Kappa1 from 13</a:t>
            </a:r>
            <a:r>
              <a:rPr lang="en-US" altLang="zh-CN" baseline="30000" dirty="0"/>
              <a:t>th</a:t>
            </a:r>
            <a:r>
              <a:rPr lang="en-US" altLang="zh-CN" dirty="0"/>
              <a:t> order Taylor expansions value. </a:t>
            </a:r>
            <a:r>
              <a:rPr lang="en-US" dirty="0"/>
              <a:t>The Taylor expansions functions have significant truncation error for large input. On the other hand, for small input, there is large round off error in numerical evaluation of kappa2 due to subtract two close numbers. </a:t>
            </a:r>
          </a:p>
          <a:p>
            <a:endParaRPr lang="en-US" dirty="0"/>
          </a:p>
        </p:txBody>
      </p:sp>
      <p:pic>
        <p:nvPicPr>
          <p:cNvPr id="6" name="Content Placeholder 5"/>
          <p:cNvPicPr>
            <a:picLocks noGrp="1" noChangeAspect="1"/>
          </p:cNvPicPr>
          <p:nvPr>
            <p:ph sz="half" idx="1"/>
          </p:nvPr>
        </p:nvPicPr>
        <p:blipFill rotWithShape="1">
          <a:blip r:embed="rId3"/>
          <a:srcRect r="33333" b="30408"/>
          <a:stretch/>
        </p:blipFill>
        <p:spPr>
          <a:xfrm>
            <a:off x="76200" y="1401166"/>
            <a:ext cx="4158535" cy="2667000"/>
          </a:xfrm>
          <a:prstGeom prst="rect">
            <a:avLst/>
          </a:prstGeom>
        </p:spPr>
      </p:pic>
      <p:pic>
        <p:nvPicPr>
          <p:cNvPr id="7" name="Content Placeholder 6"/>
          <p:cNvPicPr>
            <a:picLocks noGrp="1" noChangeAspect="1"/>
          </p:cNvPicPr>
          <p:nvPr>
            <p:ph sz="half" idx="2"/>
          </p:nvPr>
        </p:nvPicPr>
        <p:blipFill rotWithShape="1">
          <a:blip r:embed="rId4"/>
          <a:srcRect r="31482" b="30408"/>
          <a:stretch/>
        </p:blipFill>
        <p:spPr>
          <a:xfrm>
            <a:off x="4451670" y="1365644"/>
            <a:ext cx="4470900" cy="2789834"/>
          </a:xfrm>
          <a:prstGeom prst="rect">
            <a:avLst/>
          </a:prstGeom>
        </p:spPr>
      </p:pic>
    </p:spTree>
    <p:extLst>
      <p:ext uri="{BB962C8B-B14F-4D97-AF65-F5344CB8AC3E}">
        <p14:creationId xmlns:p14="http://schemas.microsoft.com/office/powerpoint/2010/main" val="274719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Outline</a:t>
            </a:r>
          </a:p>
        </p:txBody>
      </p:sp>
      <p:sp>
        <p:nvSpPr>
          <p:cNvPr id="28675" name="Content Placeholder 2"/>
          <p:cNvSpPr>
            <a:spLocks noGrp="1"/>
          </p:cNvSpPr>
          <p:nvPr>
            <p:ph idx="1"/>
          </p:nvPr>
        </p:nvSpPr>
        <p:spPr>
          <a:xfrm>
            <a:off x="609600" y="1066800"/>
            <a:ext cx="8382000" cy="5410200"/>
          </a:xfrm>
        </p:spPr>
        <p:txBody>
          <a:bodyPr/>
          <a:lstStyle/>
          <a:p>
            <a:r>
              <a:rPr lang="en-US" altLang="en-US" sz="2400" dirty="0"/>
              <a:t>Review Exact P.K. Equations</a:t>
            </a:r>
          </a:p>
          <a:p>
            <a:pPr lvl="1"/>
            <a:r>
              <a:rPr lang="en-US" altLang="en-US" sz="2400" dirty="0"/>
              <a:t>Derivation</a:t>
            </a:r>
          </a:p>
          <a:p>
            <a:pPr lvl="1"/>
            <a:r>
              <a:rPr lang="en-US" altLang="en-US" sz="2400" dirty="0"/>
              <a:t>Comparison w/ “Conventional” P.K.</a:t>
            </a:r>
          </a:p>
          <a:p>
            <a:r>
              <a:rPr lang="en-US" altLang="en-US" sz="2400" b="1" dirty="0"/>
              <a:t>Numerical Solution of Exact P.K. Equations</a:t>
            </a:r>
          </a:p>
          <a:p>
            <a:pPr lvl="1"/>
            <a:r>
              <a:rPr lang="en-US" altLang="en-US" sz="2400" b="1" dirty="0"/>
              <a:t>Theta method for temporal discretization</a:t>
            </a:r>
          </a:p>
          <a:p>
            <a:pPr lvl="1"/>
            <a:r>
              <a:rPr lang="en-US" altLang="en-US" sz="2400" b="1" dirty="0"/>
              <a:t>Exponential transformation</a:t>
            </a:r>
          </a:p>
          <a:p>
            <a:pPr lvl="1"/>
            <a:r>
              <a:rPr lang="en-US" altLang="en-US" sz="2400" b="1" dirty="0"/>
              <a:t>Precursor time integration</a:t>
            </a:r>
          </a:p>
          <a:p>
            <a:pPr lvl="1"/>
            <a:r>
              <a:rPr lang="en-US" altLang="en-US" sz="2400" b="1" dirty="0"/>
              <a:t>Solution of EPK</a:t>
            </a:r>
          </a:p>
          <a:p>
            <a:pPr lvl="1"/>
            <a:r>
              <a:rPr lang="en-US" altLang="en-US" sz="2400" b="1" dirty="0"/>
              <a:t>Linear feedback model</a:t>
            </a:r>
          </a:p>
          <a:p>
            <a:pPr lvl="1"/>
            <a:r>
              <a:rPr lang="en-US" altLang="en-US" sz="2400" b="1" dirty="0"/>
              <a:t>Solution of EPK with feedback</a:t>
            </a:r>
          </a:p>
          <a:p>
            <a:r>
              <a:rPr lang="en-US" altLang="en-US" sz="2400" dirty="0"/>
              <a:t>Application to NEACRP Rod Eject</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17B721-3F5D-4FCB-B5DD-E19132943FDD}" type="slidenum">
              <a:rPr lang="en-US" altLang="en-US" sz="1400" smtClean="0"/>
              <a:pPr>
                <a:spcBef>
                  <a:spcPct val="0"/>
                </a:spcBef>
                <a:buFontTx/>
                <a:buNone/>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409C17-0B3D-4679-B6B5-F7F2F13C38FF}" type="slidenum">
              <a:rPr lang="en-US" altLang="en-US" sz="1400" smtClean="0"/>
              <a:pPr>
                <a:spcBef>
                  <a:spcPct val="0"/>
                </a:spcBef>
                <a:buFontTx/>
                <a:buNone/>
              </a:pPr>
              <a:t>7</a:t>
            </a:fld>
            <a:endParaRPr lang="en-US" altLang="en-US" sz="1400"/>
          </a:p>
        </p:txBody>
      </p:sp>
      <p:sp>
        <p:nvSpPr>
          <p:cNvPr id="30723" name="Rectangle 2"/>
          <p:cNvSpPr>
            <a:spLocks noGrp="1" noChangeArrowheads="1"/>
          </p:cNvSpPr>
          <p:nvPr>
            <p:ph type="title"/>
          </p:nvPr>
        </p:nvSpPr>
        <p:spPr>
          <a:xfrm>
            <a:off x="228600" y="152400"/>
            <a:ext cx="8686800" cy="504825"/>
          </a:xfrm>
        </p:spPr>
        <p:txBody>
          <a:bodyPr/>
          <a:lstStyle/>
          <a:p>
            <a:r>
              <a:rPr lang="en-US" altLang="en-US" sz="3200">
                <a:solidFill>
                  <a:schemeClr val="tx1"/>
                </a:solidFill>
              </a:rPr>
              <a:t>Temporal Discretization Method for Point Kinetics</a:t>
            </a:r>
          </a:p>
        </p:txBody>
      </p:sp>
      <p:sp>
        <p:nvSpPr>
          <p:cNvPr id="30724" name="Rectangle 6"/>
          <p:cNvSpPr>
            <a:spLocks noChangeArrowheads="1"/>
          </p:cNvSpPr>
          <p:nvPr/>
        </p:nvSpPr>
        <p:spPr bwMode="auto">
          <a:xfrm>
            <a:off x="685800" y="1247931"/>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endParaRPr lang="en-US" altLang="en-US" sz="2400" b="1" dirty="0">
              <a:latin typeface="Arial" panose="020B0604020202020204" pitchFamily="34" charset="0"/>
            </a:endParaRPr>
          </a:p>
          <a:p>
            <a:pPr eaLnBrk="1" hangingPunct="1">
              <a:lnSpc>
                <a:spcPct val="90000"/>
              </a:lnSpc>
              <a:spcBef>
                <a:spcPts val="1800"/>
              </a:spcBef>
            </a:pPr>
            <a:r>
              <a:rPr lang="en-US" altLang="en-US" sz="2400" b="1" dirty="0">
                <a:latin typeface="Arial" panose="020B0604020202020204" pitchFamily="34" charset="0"/>
              </a:rPr>
              <a:t>Theta method </a:t>
            </a:r>
            <a:r>
              <a:rPr lang="en-US" altLang="en-US" sz="2400" dirty="0">
                <a:latin typeface="Arial" panose="020B0604020202020204" pitchFamily="34" charset="0"/>
              </a:rPr>
              <a:t>is used for flux level equation. Explicit, implicit and Crank-Nicolson methods can be realized with 0, 1 and ½ as theta values.</a:t>
            </a:r>
          </a:p>
          <a:p>
            <a:pPr eaLnBrk="1" hangingPunct="1">
              <a:lnSpc>
                <a:spcPct val="90000"/>
              </a:lnSpc>
              <a:spcBef>
                <a:spcPts val="1800"/>
              </a:spcBef>
            </a:pPr>
            <a:r>
              <a:rPr lang="en-US" altLang="en-US" sz="2400" b="1" dirty="0">
                <a:latin typeface="Arial" panose="020B0604020202020204" pitchFamily="34" charset="0"/>
              </a:rPr>
              <a:t>Exponential transformation </a:t>
            </a:r>
            <a:r>
              <a:rPr lang="en-US" altLang="en-US" sz="2400" dirty="0">
                <a:latin typeface="Arial" panose="020B0604020202020204" pitchFamily="34" charset="0"/>
              </a:rPr>
              <a:t>is used to reduce the stiffness of point kinetic equations.</a:t>
            </a:r>
          </a:p>
          <a:p>
            <a:pPr eaLnBrk="1" hangingPunct="1">
              <a:lnSpc>
                <a:spcPct val="90000"/>
              </a:lnSpc>
              <a:spcBef>
                <a:spcPts val="1800"/>
              </a:spcBef>
            </a:pPr>
            <a:r>
              <a:rPr lang="en-US" altLang="en-US" sz="2400" dirty="0">
                <a:latin typeface="Arial" panose="020B0604020202020204" pitchFamily="34" charset="0"/>
              </a:rPr>
              <a:t>The </a:t>
            </a:r>
            <a:r>
              <a:rPr lang="en-US" altLang="en-US" sz="2400" b="1" dirty="0">
                <a:latin typeface="Arial" panose="020B0604020202020204" pitchFamily="34" charset="0"/>
              </a:rPr>
              <a:t>precursors will be analytically </a:t>
            </a:r>
            <a:r>
              <a:rPr lang="en-US" altLang="en-US" sz="2400" dirty="0">
                <a:latin typeface="Arial" panose="020B0604020202020204" pitchFamily="34" charset="0"/>
              </a:rPr>
              <a:t>integrated over time step with linear approximation of flux level during the time step.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99BA48-CA0E-4DD1-A4A3-B0854CBCB077}" type="slidenum">
              <a:rPr lang="en-US" altLang="en-US" sz="1400" smtClean="0"/>
              <a:pPr>
                <a:spcBef>
                  <a:spcPct val="0"/>
                </a:spcBef>
                <a:buFontTx/>
                <a:buNone/>
              </a:pPr>
              <a:t>8</a:t>
            </a:fld>
            <a:endParaRPr lang="en-US" altLang="en-US" sz="1400"/>
          </a:p>
        </p:txBody>
      </p:sp>
      <p:sp>
        <p:nvSpPr>
          <p:cNvPr id="32771" name="Rectangle 2"/>
          <p:cNvSpPr>
            <a:spLocks noGrp="1" noChangeArrowheads="1"/>
          </p:cNvSpPr>
          <p:nvPr>
            <p:ph type="title"/>
          </p:nvPr>
        </p:nvSpPr>
        <p:spPr>
          <a:xfrm>
            <a:off x="228600" y="152400"/>
            <a:ext cx="8686800" cy="504825"/>
          </a:xfrm>
        </p:spPr>
        <p:txBody>
          <a:bodyPr/>
          <a:lstStyle/>
          <a:p>
            <a:r>
              <a:rPr lang="en-US" altLang="en-US" sz="3200" b="1" dirty="0">
                <a:solidFill>
                  <a:schemeClr val="tx1"/>
                </a:solidFill>
              </a:rPr>
              <a:t>Theta method (Review?)</a:t>
            </a:r>
          </a:p>
        </p:txBody>
      </p:sp>
      <p:sp>
        <p:nvSpPr>
          <p:cNvPr id="32772" name="Rectangle 6"/>
          <p:cNvSpPr>
            <a:spLocks noChangeArrowheads="1"/>
          </p:cNvSpPr>
          <p:nvPr/>
        </p:nvSpPr>
        <p:spPr bwMode="auto">
          <a:xfrm>
            <a:off x="228600" y="10668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System of ordinary differential Equations</a:t>
            </a:r>
          </a:p>
        </p:txBody>
      </p:sp>
      <p:graphicFrame>
        <p:nvGraphicFramePr>
          <p:cNvPr id="32773" name="Object 6"/>
          <p:cNvGraphicFramePr>
            <a:graphicFrameLocks noChangeAspect="1"/>
          </p:cNvGraphicFramePr>
          <p:nvPr/>
        </p:nvGraphicFramePr>
        <p:xfrm>
          <a:off x="3429000" y="2344738"/>
          <a:ext cx="1323975" cy="550862"/>
        </p:xfrm>
        <a:graphic>
          <a:graphicData uri="http://schemas.openxmlformats.org/presentationml/2006/ole">
            <mc:AlternateContent xmlns:mc="http://schemas.openxmlformats.org/markup-compatibility/2006">
              <mc:Choice xmlns:v="urn:schemas-microsoft-com:vml" Requires="v">
                <p:oleObj spid="_x0000_s81038" name="Equation" r:id="rId4" imgW="952087" imgH="393529" progId="Equation.DSMT4">
                  <p:embed/>
                </p:oleObj>
              </mc:Choice>
              <mc:Fallback>
                <p:oleObj name="Equation" r:id="rId4" imgW="952087" imgH="393529" progId="Equation.DSMT4">
                  <p:embed/>
                  <p:pic>
                    <p:nvPicPr>
                      <p:cNvPr id="3277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344738"/>
                        <a:ext cx="13239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2774" name="Rectangle 6"/>
          <p:cNvSpPr>
            <a:spLocks noChangeArrowheads="1"/>
          </p:cNvSpPr>
          <p:nvPr/>
        </p:nvSpPr>
        <p:spPr bwMode="auto">
          <a:xfrm>
            <a:off x="228600" y="1676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Theta method</a:t>
            </a:r>
          </a:p>
        </p:txBody>
      </p:sp>
      <p:sp>
        <p:nvSpPr>
          <p:cNvPr id="32775" name="Rectangle 6"/>
          <p:cNvSpPr>
            <a:spLocks noChangeArrowheads="1"/>
          </p:cNvSpPr>
          <p:nvPr/>
        </p:nvSpPr>
        <p:spPr bwMode="auto">
          <a:xfrm>
            <a:off x="228600" y="23622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Test problem</a:t>
            </a:r>
          </a:p>
        </p:txBody>
      </p:sp>
      <p:graphicFrame>
        <p:nvGraphicFramePr>
          <p:cNvPr id="32776" name="Object 4"/>
          <p:cNvGraphicFramePr>
            <a:graphicFrameLocks noChangeAspect="1"/>
          </p:cNvGraphicFramePr>
          <p:nvPr/>
        </p:nvGraphicFramePr>
        <p:xfrm>
          <a:off x="3124200" y="3048000"/>
          <a:ext cx="2297113" cy="319088"/>
        </p:xfrm>
        <a:graphic>
          <a:graphicData uri="http://schemas.openxmlformats.org/presentationml/2006/ole">
            <mc:AlternateContent xmlns:mc="http://schemas.openxmlformats.org/markup-compatibility/2006">
              <mc:Choice xmlns:v="urn:schemas-microsoft-com:vml" Requires="v">
                <p:oleObj spid="_x0000_s81039" name="Equation" r:id="rId6" imgW="1651000" imgH="228600" progId="Equation.DSMT4">
                  <p:embed/>
                </p:oleObj>
              </mc:Choice>
              <mc:Fallback>
                <p:oleObj name="Equation" r:id="rId6" imgW="1651000" imgH="228600" progId="Equation.DSMT4">
                  <p:embed/>
                  <p:pic>
                    <p:nvPicPr>
                      <p:cNvPr id="327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048000"/>
                        <a:ext cx="22971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2777" name="Object 5"/>
          <p:cNvGraphicFramePr>
            <a:graphicFrameLocks noChangeAspect="1"/>
          </p:cNvGraphicFramePr>
          <p:nvPr/>
        </p:nvGraphicFramePr>
        <p:xfrm>
          <a:off x="6524625" y="973138"/>
          <a:ext cx="1552575" cy="550862"/>
        </p:xfrm>
        <a:graphic>
          <a:graphicData uri="http://schemas.openxmlformats.org/presentationml/2006/ole">
            <mc:AlternateContent xmlns:mc="http://schemas.openxmlformats.org/markup-compatibility/2006">
              <mc:Choice xmlns:v="urn:schemas-microsoft-com:vml" Requires="v">
                <p:oleObj spid="_x0000_s81040" name="Equation" r:id="rId8" imgW="1117115" imgH="393529" progId="Equation.DSMT4">
                  <p:embed/>
                </p:oleObj>
              </mc:Choice>
              <mc:Fallback>
                <p:oleObj name="Equation" r:id="rId8" imgW="1117115" imgH="393529" progId="Equation.DSMT4">
                  <p:embed/>
                  <p:pic>
                    <p:nvPicPr>
                      <p:cNvPr id="3277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4625" y="973138"/>
                        <a:ext cx="15525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2778" name="Rectangle 6"/>
          <p:cNvSpPr>
            <a:spLocks noChangeArrowheads="1"/>
          </p:cNvSpPr>
          <p:nvPr/>
        </p:nvSpPr>
        <p:spPr bwMode="auto">
          <a:xfrm>
            <a:off x="228600" y="2971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Explicit method:</a:t>
            </a:r>
          </a:p>
        </p:txBody>
      </p:sp>
      <p:sp>
        <p:nvSpPr>
          <p:cNvPr id="32779" name="Rectangle 6"/>
          <p:cNvSpPr>
            <a:spLocks noChangeArrowheads="1"/>
          </p:cNvSpPr>
          <p:nvPr/>
        </p:nvSpPr>
        <p:spPr bwMode="auto">
          <a:xfrm>
            <a:off x="228600" y="3733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Implicit method:</a:t>
            </a:r>
          </a:p>
        </p:txBody>
      </p:sp>
      <p:graphicFrame>
        <p:nvGraphicFramePr>
          <p:cNvPr id="32780" name="Object 6"/>
          <p:cNvGraphicFramePr>
            <a:graphicFrameLocks noChangeAspect="1"/>
          </p:cNvGraphicFramePr>
          <p:nvPr/>
        </p:nvGraphicFramePr>
        <p:xfrm>
          <a:off x="3124200" y="3716338"/>
          <a:ext cx="2171700" cy="550862"/>
        </p:xfrm>
        <a:graphic>
          <a:graphicData uri="http://schemas.openxmlformats.org/presentationml/2006/ole">
            <mc:AlternateContent xmlns:mc="http://schemas.openxmlformats.org/markup-compatibility/2006">
              <mc:Choice xmlns:v="urn:schemas-microsoft-com:vml" Requires="v">
                <p:oleObj spid="_x0000_s81041" name="Equation" r:id="rId10" imgW="1562100" imgH="393700" progId="Equation.DSMT4">
                  <p:embed/>
                </p:oleObj>
              </mc:Choice>
              <mc:Fallback>
                <p:oleObj name="Equation" r:id="rId10" imgW="1562100" imgH="393700" progId="Equation.DSMT4">
                  <p:embed/>
                  <p:pic>
                    <p:nvPicPr>
                      <p:cNvPr id="3278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3716338"/>
                        <a:ext cx="21717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2781" name="Rectangle 6"/>
          <p:cNvSpPr>
            <a:spLocks noChangeArrowheads="1"/>
          </p:cNvSpPr>
          <p:nvPr/>
        </p:nvSpPr>
        <p:spPr bwMode="auto">
          <a:xfrm>
            <a:off x="228600" y="4572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400">
                <a:latin typeface="Arial" panose="020B0604020202020204" pitchFamily="34" charset="0"/>
              </a:rPr>
              <a:t>Crank-Nicolson:</a:t>
            </a:r>
          </a:p>
        </p:txBody>
      </p:sp>
      <p:graphicFrame>
        <p:nvGraphicFramePr>
          <p:cNvPr id="32782" name="Object 7"/>
          <p:cNvGraphicFramePr>
            <a:graphicFrameLocks noChangeAspect="1"/>
          </p:cNvGraphicFramePr>
          <p:nvPr/>
        </p:nvGraphicFramePr>
        <p:xfrm>
          <a:off x="3124200" y="4519613"/>
          <a:ext cx="2295525" cy="585787"/>
        </p:xfrm>
        <a:graphic>
          <a:graphicData uri="http://schemas.openxmlformats.org/presentationml/2006/ole">
            <mc:AlternateContent xmlns:mc="http://schemas.openxmlformats.org/markup-compatibility/2006">
              <mc:Choice xmlns:v="urn:schemas-microsoft-com:vml" Requires="v">
                <p:oleObj spid="_x0000_s81042" name="Equation" r:id="rId12" imgW="1651000" imgH="419100" progId="Equation.DSMT4">
                  <p:embed/>
                </p:oleObj>
              </mc:Choice>
              <mc:Fallback>
                <p:oleObj name="Equation" r:id="rId12" imgW="1651000" imgH="419100" progId="Equation.DSMT4">
                  <p:embed/>
                  <p:pic>
                    <p:nvPicPr>
                      <p:cNvPr id="32782"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4519613"/>
                        <a:ext cx="2295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2783" name="Object 8"/>
          <p:cNvGraphicFramePr>
            <a:graphicFrameLocks noChangeAspect="1"/>
          </p:cNvGraphicFramePr>
          <p:nvPr/>
        </p:nvGraphicFramePr>
        <p:xfrm>
          <a:off x="6505575" y="2520950"/>
          <a:ext cx="1571625" cy="231775"/>
        </p:xfrm>
        <a:graphic>
          <a:graphicData uri="http://schemas.openxmlformats.org/presentationml/2006/ole">
            <mc:AlternateContent xmlns:mc="http://schemas.openxmlformats.org/markup-compatibility/2006">
              <mc:Choice xmlns:v="urn:schemas-microsoft-com:vml" Requires="v">
                <p:oleObj spid="_x0000_s81043" name="Equation" r:id="rId14" imgW="1129810" imgH="165028" progId="Equation.DSMT4">
                  <p:embed/>
                </p:oleObj>
              </mc:Choice>
              <mc:Fallback>
                <p:oleObj name="Equation" r:id="rId14" imgW="1129810" imgH="165028" progId="Equation.DSMT4">
                  <p:embed/>
                  <p:pic>
                    <p:nvPicPr>
                      <p:cNvPr id="32783"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05575" y="2520950"/>
                        <a:ext cx="15716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2784" name="Object 10"/>
          <p:cNvGraphicFramePr>
            <a:graphicFrameLocks noChangeAspect="1"/>
          </p:cNvGraphicFramePr>
          <p:nvPr/>
        </p:nvGraphicFramePr>
        <p:xfrm>
          <a:off x="5646738" y="2955925"/>
          <a:ext cx="3497262" cy="549275"/>
        </p:xfrm>
        <a:graphic>
          <a:graphicData uri="http://schemas.openxmlformats.org/presentationml/2006/ole">
            <mc:AlternateContent xmlns:mc="http://schemas.openxmlformats.org/markup-compatibility/2006">
              <mc:Choice xmlns:v="urn:schemas-microsoft-com:vml" Requires="v">
                <p:oleObj spid="_x0000_s81044" name="Equation" r:id="rId16" imgW="2514600" imgH="393700" progId="Equation.DSMT4">
                  <p:embed/>
                </p:oleObj>
              </mc:Choice>
              <mc:Fallback>
                <p:oleObj name="Equation" r:id="rId16" imgW="2514600" imgH="393700" progId="Equation.DSMT4">
                  <p:embed/>
                  <p:pic>
                    <p:nvPicPr>
                      <p:cNvPr id="32784"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46738" y="2955925"/>
                        <a:ext cx="3497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2785" name="Object 18"/>
          <p:cNvGraphicFramePr>
            <a:graphicFrameLocks noChangeAspect="1"/>
          </p:cNvGraphicFramePr>
          <p:nvPr/>
        </p:nvGraphicFramePr>
        <p:xfrm>
          <a:off x="5607050" y="3717925"/>
          <a:ext cx="3408363" cy="549275"/>
        </p:xfrm>
        <a:graphic>
          <a:graphicData uri="http://schemas.openxmlformats.org/presentationml/2006/ole">
            <mc:AlternateContent xmlns:mc="http://schemas.openxmlformats.org/markup-compatibility/2006">
              <mc:Choice xmlns:v="urn:schemas-microsoft-com:vml" Requires="v">
                <p:oleObj spid="_x0000_s81045" name="Equation" r:id="rId18" imgW="2451100" imgH="393700" progId="Equation.DSMT4">
                  <p:embed/>
                </p:oleObj>
              </mc:Choice>
              <mc:Fallback>
                <p:oleObj name="Equation" r:id="rId18" imgW="2451100" imgH="393700" progId="Equation.DSMT4">
                  <p:embed/>
                  <p:pic>
                    <p:nvPicPr>
                      <p:cNvPr id="32785"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07050" y="3717925"/>
                        <a:ext cx="3408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2786" name="Object 19"/>
          <p:cNvGraphicFramePr>
            <a:graphicFrameLocks noChangeAspect="1"/>
          </p:cNvGraphicFramePr>
          <p:nvPr/>
        </p:nvGraphicFramePr>
        <p:xfrm>
          <a:off x="5638800" y="4538663"/>
          <a:ext cx="2736850" cy="584200"/>
        </p:xfrm>
        <a:graphic>
          <a:graphicData uri="http://schemas.openxmlformats.org/presentationml/2006/ole">
            <mc:AlternateContent xmlns:mc="http://schemas.openxmlformats.org/markup-compatibility/2006">
              <mc:Choice xmlns:v="urn:schemas-microsoft-com:vml" Requires="v">
                <p:oleObj spid="_x0000_s81046" name="Equation" r:id="rId20" imgW="1968500" imgH="419100" progId="Equation.DSMT4">
                  <p:embed/>
                </p:oleObj>
              </mc:Choice>
              <mc:Fallback>
                <p:oleObj name="Equation" r:id="rId20" imgW="1968500" imgH="419100" progId="Equation.DSMT4">
                  <p:embed/>
                  <p:pic>
                    <p:nvPicPr>
                      <p:cNvPr id="32786"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38800" y="4538663"/>
                        <a:ext cx="273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2787" name="Rectangle 6"/>
          <p:cNvSpPr>
            <a:spLocks noChangeArrowheads="1"/>
          </p:cNvSpPr>
          <p:nvPr/>
        </p:nvSpPr>
        <p:spPr bwMode="auto">
          <a:xfrm>
            <a:off x="228600" y="52578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ts val="1800"/>
              </a:spcBef>
            </a:pPr>
            <a:r>
              <a:rPr lang="en-US" altLang="en-US" sz="2000" dirty="0">
                <a:latin typeface="Arial" panose="020B0604020202020204" pitchFamily="34" charset="0"/>
              </a:rPr>
              <a:t>Explicit and implicit methods are first order in time, Crank-Nicolson is second order in time which is more accurate for small time step size, i.e.</a:t>
            </a:r>
          </a:p>
        </p:txBody>
      </p:sp>
      <p:graphicFrame>
        <p:nvGraphicFramePr>
          <p:cNvPr id="32788" name="Object 20"/>
          <p:cNvGraphicFramePr>
            <a:graphicFrameLocks noChangeAspect="1"/>
          </p:cNvGraphicFramePr>
          <p:nvPr>
            <p:extLst>
              <p:ext uri="{D42A27DB-BD31-4B8C-83A1-F6EECF244321}">
                <p14:modId xmlns:p14="http://schemas.microsoft.com/office/powerpoint/2010/main" val="1977861975"/>
              </p:ext>
            </p:extLst>
          </p:nvPr>
        </p:nvGraphicFramePr>
        <p:xfrm>
          <a:off x="2730708" y="5839618"/>
          <a:ext cx="3757612" cy="636588"/>
        </p:xfrm>
        <a:graphic>
          <a:graphicData uri="http://schemas.openxmlformats.org/presentationml/2006/ole">
            <mc:AlternateContent xmlns:mc="http://schemas.openxmlformats.org/markup-compatibility/2006">
              <mc:Choice xmlns:v="urn:schemas-microsoft-com:vml" Requires="v">
                <p:oleObj spid="_x0000_s81047" name="Equation" r:id="rId22" imgW="2705100" imgH="457200" progId="Equation.DSMT4">
                  <p:embed/>
                </p:oleObj>
              </mc:Choice>
              <mc:Fallback>
                <p:oleObj name="Equation" r:id="rId22" imgW="2705100" imgH="457200" progId="Equation.DSMT4">
                  <p:embed/>
                  <p:pic>
                    <p:nvPicPr>
                      <p:cNvPr id="32788"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30708" y="5839618"/>
                        <a:ext cx="375761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 name="TextBox 1"/>
          <p:cNvSpPr txBox="1">
            <a:spLocks noRot="1" noChangeAspect="1" noMove="1" noResize="1" noEditPoints="1" noAdjustHandles="1" noChangeArrowheads="1" noChangeShapeType="1" noTextEdit="1"/>
          </p:cNvSpPr>
          <p:nvPr/>
        </p:nvSpPr>
        <p:spPr>
          <a:xfrm>
            <a:off x="2743200" y="1730479"/>
            <a:ext cx="6065635" cy="307777"/>
          </a:xfrm>
          <a:prstGeom prst="rect">
            <a:avLst/>
          </a:prstGeom>
          <a:blipFill>
            <a:blip r:embed="rId24"/>
            <a:stretch>
              <a:fillRect l="-503" r="-1106" b="-38000"/>
            </a:stretch>
          </a:blipFill>
        </p:spPr>
        <p:txBody>
          <a:bodyPr/>
          <a:lstStyle/>
          <a:p>
            <a:pPr>
              <a:defRPr/>
            </a:pPr>
            <a:r>
              <a:rPr lang="en-US" dirty="0">
                <a:noFill/>
              </a:rPr>
              <a:t> </a:t>
            </a:r>
          </a:p>
        </p:txBody>
      </p:sp>
    </p:spTree>
    <p:extLst>
      <p:ext uri="{BB962C8B-B14F-4D97-AF65-F5344CB8AC3E}">
        <p14:creationId xmlns:p14="http://schemas.microsoft.com/office/powerpoint/2010/main" val="403750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83B0FB-4DF6-475C-942F-D16A7302CD64}" type="slidenum">
              <a:rPr lang="en-US" altLang="en-US" sz="1400" smtClean="0"/>
              <a:pPr>
                <a:spcBef>
                  <a:spcPct val="0"/>
                </a:spcBef>
                <a:buFontTx/>
                <a:buNone/>
              </a:pPr>
              <a:t>9</a:t>
            </a:fld>
            <a:endParaRPr lang="en-US" altLang="en-US" sz="1400"/>
          </a:p>
        </p:txBody>
      </p:sp>
      <p:sp>
        <p:nvSpPr>
          <p:cNvPr id="34819" name="Rectangle 2"/>
          <p:cNvSpPr>
            <a:spLocks noGrp="1" noChangeArrowheads="1"/>
          </p:cNvSpPr>
          <p:nvPr>
            <p:ph type="title"/>
          </p:nvPr>
        </p:nvSpPr>
        <p:spPr>
          <a:xfrm>
            <a:off x="228600" y="152400"/>
            <a:ext cx="8686800" cy="504825"/>
          </a:xfrm>
        </p:spPr>
        <p:txBody>
          <a:bodyPr/>
          <a:lstStyle/>
          <a:p>
            <a:r>
              <a:rPr lang="en-US" altLang="en-US" sz="3200">
                <a:solidFill>
                  <a:schemeClr val="tx1"/>
                </a:solidFill>
              </a:rPr>
              <a:t>Theta method solution for test problem</a:t>
            </a:r>
          </a:p>
        </p:txBody>
      </p:sp>
      <p:pic>
        <p:nvPicPr>
          <p:cNvPr id="3482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685800"/>
            <a:ext cx="434975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50" y="685800"/>
            <a:ext cx="434975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250" y="3810000"/>
            <a:ext cx="434975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810000"/>
            <a:ext cx="434975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876048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19841</TotalTime>
  <Words>2347</Words>
  <Application>Microsoft Office PowerPoint</Application>
  <PresentationFormat>On-screen Show (4:3)</PresentationFormat>
  <Paragraphs>364</Paragraphs>
  <Slides>50</Slides>
  <Notes>48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Cambria Math</vt:lpstr>
      <vt:lpstr>Times New Roman</vt:lpstr>
      <vt:lpstr>Default Design</vt:lpstr>
      <vt:lpstr>Equation</vt:lpstr>
      <vt:lpstr>NERS551 Nuclear Reactor Dynamics  Numerical Solution of the Exact Point Kinetics Equations   3-8-2022</vt:lpstr>
      <vt:lpstr>Outline</vt:lpstr>
      <vt:lpstr>Compare Exact and Conventional Point Kinetics</vt:lpstr>
      <vt:lpstr>EPK and CPK for Rod Eject Benchmark(A1)</vt:lpstr>
      <vt:lpstr>Benefits from Exact Point Kinetics</vt:lpstr>
      <vt:lpstr>Outline</vt:lpstr>
      <vt:lpstr>Temporal Discretization Method for Point Kinetics</vt:lpstr>
      <vt:lpstr>Theta method (Review?)</vt:lpstr>
      <vt:lpstr>Theta method solution for test problem</vt:lpstr>
      <vt:lpstr>Stability of Theta Method</vt:lpstr>
      <vt:lpstr>Theta method applied to EPKE</vt:lpstr>
      <vt:lpstr>Exponential Transformation</vt:lpstr>
      <vt:lpstr>Exponential Transformation for PKE</vt:lpstr>
      <vt:lpstr>Analytic Integration of Precursors</vt:lpstr>
      <vt:lpstr>Analytic Integration of Transformed Linear Precursor</vt:lpstr>
      <vt:lpstr>Exponential Integration</vt:lpstr>
      <vt:lpstr>Integrated Precursor Transformed Linear Equation</vt:lpstr>
      <vt:lpstr>Solution of EPKE</vt:lpstr>
      <vt:lpstr>Exponential transformation parameter</vt:lpstr>
      <vt:lpstr>Outline</vt:lpstr>
      <vt:lpstr>Linear Feed Back Model</vt:lpstr>
      <vt:lpstr>Feedback Reactivity at Next Step </vt:lpstr>
      <vt:lpstr>Linear Expression of Next Step Reactivity</vt:lpstr>
      <vt:lpstr>Solution with Feedback</vt:lpstr>
      <vt:lpstr>P.K. Solution Scheme</vt:lpstr>
      <vt:lpstr>E.P.K.E. Solution Scheme</vt:lpstr>
      <vt:lpstr>Outline</vt:lpstr>
      <vt:lpstr>Kinetics options implemented in PARCS</vt:lpstr>
      <vt:lpstr>Impose Reactivity for point kinetics</vt:lpstr>
      <vt:lpstr>Point kinetic solutions for NEACRP-A1 </vt:lpstr>
      <vt:lpstr>Reactivity Components from spatial kinetics</vt:lpstr>
      <vt:lpstr>Control Rod Reactivity from Cross Section with initial flux shape </vt:lpstr>
      <vt:lpstr>Feed back Reactivity from Cross with initial flux shape </vt:lpstr>
      <vt:lpstr>Feed back Reactivity from power weighted core average parameters</vt:lpstr>
      <vt:lpstr>Feed back Reactivity from Adjoint*Fission weighted core average parameters</vt:lpstr>
      <vt:lpstr>Point kinetic solutions with corrected imposed reactivity</vt:lpstr>
      <vt:lpstr>PowerPoint Presentation</vt:lpstr>
      <vt:lpstr>PowerPoint Presentation</vt:lpstr>
      <vt:lpstr>PowerPoint Presentation</vt:lpstr>
      <vt:lpstr>PowerPoint Presentation</vt:lpstr>
      <vt:lpstr>Summary of Applications</vt:lpstr>
      <vt:lpstr>Backup Slides</vt:lpstr>
      <vt:lpstr>Spatial Kinetics Equations</vt:lpstr>
      <vt:lpstr>Magnitude and Form Functions</vt:lpstr>
      <vt:lpstr>Integrate Flux Equation with Adjoint weighting</vt:lpstr>
      <vt:lpstr>Integrate Flux Equation (cont.)</vt:lpstr>
      <vt:lpstr>Integrate Flux Equation (cont.)</vt:lpstr>
      <vt:lpstr>Integrate Flux Equation (cont.)</vt:lpstr>
      <vt:lpstr>Integrate Precursor Eqns with Adjoint weighting</vt:lpstr>
      <vt:lpstr>Numerical error of evaluating Kappa0 and Kappa1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downar</dc:creator>
  <cp:lastModifiedBy>Chen, Zhuo</cp:lastModifiedBy>
  <cp:revision>995</cp:revision>
  <cp:lastPrinted>2019-02-22T17:51:48Z</cp:lastPrinted>
  <dcterms:created xsi:type="dcterms:W3CDTF">1601-01-01T00:00:00Z</dcterms:created>
  <dcterms:modified xsi:type="dcterms:W3CDTF">2022-03-10T04:08:39Z</dcterms:modified>
</cp:coreProperties>
</file>