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64" r:id="rId2"/>
    <p:sldId id="347" r:id="rId3"/>
    <p:sldId id="292" r:id="rId4"/>
    <p:sldId id="291" r:id="rId5"/>
    <p:sldId id="298" r:id="rId6"/>
    <p:sldId id="888" r:id="rId7"/>
    <p:sldId id="893" r:id="rId8"/>
    <p:sldId id="325" r:id="rId9"/>
    <p:sldId id="317" r:id="rId10"/>
    <p:sldId id="887" r:id="rId11"/>
    <p:sldId id="318" r:id="rId12"/>
    <p:sldId id="312" r:id="rId13"/>
    <p:sldId id="316" r:id="rId14"/>
    <p:sldId id="327" r:id="rId15"/>
    <p:sldId id="309" r:id="rId16"/>
    <p:sldId id="901" r:id="rId17"/>
    <p:sldId id="295" r:id="rId18"/>
    <p:sldId id="313" r:id="rId19"/>
    <p:sldId id="314" r:id="rId20"/>
    <p:sldId id="894" r:id="rId21"/>
    <p:sldId id="329" r:id="rId22"/>
    <p:sldId id="895" r:id="rId23"/>
    <p:sldId id="294" r:id="rId24"/>
    <p:sldId id="332" r:id="rId25"/>
    <p:sldId id="315" r:id="rId26"/>
    <p:sldId id="902" r:id="rId27"/>
    <p:sldId id="896" r:id="rId28"/>
    <p:sldId id="891" r:id="rId29"/>
    <p:sldId id="898" r:id="rId30"/>
    <p:sldId id="899" r:id="rId31"/>
    <p:sldId id="299" r:id="rId32"/>
    <p:sldId id="300" r:id="rId33"/>
    <p:sldId id="903" r:id="rId34"/>
    <p:sldId id="308" r:id="rId35"/>
    <p:sldId id="904" r:id="rId36"/>
    <p:sldId id="900" r:id="rId37"/>
    <p:sldId id="889" r:id="rId38"/>
    <p:sldId id="310" r:id="rId39"/>
    <p:sldId id="311" r:id="rId40"/>
    <p:sldId id="897" r:id="rId41"/>
    <p:sldId id="892" r:id="rId42"/>
    <p:sldId id="483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494" initials="y" lastIdx="11" clrIdx="0">
    <p:extLst>
      <p:ext uri="{19B8F6BF-5375-455C-9EA6-DF929625EA0E}">
        <p15:presenceInfo xmlns:p15="http://schemas.microsoft.com/office/powerpoint/2012/main" userId="yang49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FF"/>
    <a:srgbClr val="00A650"/>
    <a:srgbClr val="FFFF99"/>
    <a:srgbClr val="0071BC"/>
    <a:srgbClr val="7B9F07"/>
    <a:srgbClr val="B02A30"/>
    <a:srgbClr val="B88800"/>
    <a:srgbClr val="47A600"/>
    <a:srgbClr val="5FA501"/>
    <a:srgbClr val="32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5" autoAdjust="0"/>
    <p:restoredTop sz="97703" autoAdjust="0"/>
  </p:normalViewPr>
  <p:slideViewPr>
    <p:cSldViewPr snapToGrid="0">
      <p:cViewPr varScale="1">
        <p:scale>
          <a:sx n="67" d="100"/>
          <a:sy n="67" d="100"/>
        </p:scale>
        <p:origin x="116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6" Type="http://schemas.openxmlformats.org/officeDocument/2006/relationships/image" Target="../media/image134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5" Type="http://schemas.openxmlformats.org/officeDocument/2006/relationships/image" Target="../media/image13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Relationship Id="rId14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17" Type="http://schemas.openxmlformats.org/officeDocument/2006/relationships/image" Target="../media/image151.wmf"/><Relationship Id="rId2" Type="http://schemas.openxmlformats.org/officeDocument/2006/relationships/image" Target="../media/image136.wmf"/><Relationship Id="rId16" Type="http://schemas.openxmlformats.org/officeDocument/2006/relationships/image" Target="../media/image150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4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2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464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2"/>
            <a:ext cx="30464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64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40788"/>
            <a:ext cx="3046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72F1B26-DECD-41ED-AD78-E45F27AB9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9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>
            <a:lvl1pPr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5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>
            <a:lvl1pPr algn="r"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416427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65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b" anchorCtr="0" compatLnSpc="1">
            <a:prstTxWarp prst="textNoShape">
              <a:avLst/>
            </a:prstTxWarp>
          </a:bodyPr>
          <a:lstStyle>
            <a:lvl1pPr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5" y="8831265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b" anchorCtr="0" compatLnSpc="1">
            <a:prstTxWarp prst="textNoShape">
              <a:avLst/>
            </a:prstTxWarp>
          </a:bodyPr>
          <a:lstStyle>
            <a:lvl1pPr algn="r" defTabSz="931589">
              <a:defRPr sz="1100"/>
            </a:lvl1pPr>
          </a:lstStyle>
          <a:p>
            <a:pPr>
              <a:defRPr/>
            </a:pPr>
            <a:fld id="{A6E9A276-2B14-42AC-884B-EC73CBBF1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0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B53C63C-E7BE-4C11-8F05-E667B6D6B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3B184D42-F436-48DD-A83C-2FB0D9E994E1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15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7AABB46-B506-4F5B-9CF6-9DC985D5F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84BAF00-FC4A-4582-B76B-B96C3A070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5B33132-1F7A-4C49-9E60-965118636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772FBC1-D00D-495B-A379-71999E41C7BE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16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3FE15B-34F9-449E-856C-0DCEDA39D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23C8FA3-366D-4C79-8BC4-A5B3B767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94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43B170D-D5A5-4DD8-AF7B-E2E8D6D05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C1442287-FD02-48FF-90CA-39F13FF1BB06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17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88D5137-6319-4934-A8A9-113874CC26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DD62B80-D9B4-41F2-B9D9-D2657C534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5B33132-1F7A-4C49-9E60-965118636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772FBC1-D00D-495B-A379-71999E41C7BE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20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3FE15B-34F9-449E-856C-0DCEDA39D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23C8FA3-366D-4C79-8BC4-A5B3B767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87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626FC-DB86-4A8C-B2A7-F7C03910F47A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30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5B33132-1F7A-4C49-9E60-965118636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772FBC1-D00D-495B-A379-71999E41C7BE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22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3FE15B-34F9-449E-856C-0DCEDA39D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23C8FA3-366D-4C79-8BC4-A5B3B767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5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F00AA54-35F2-47FD-B69B-5DD1B8840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D79B8C71-80BC-40FD-A067-D11F83CCBC4C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23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B47350C-1689-4B93-A60C-F0E35A61F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995022B-6B1E-4982-8119-57FC84535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626FC-DB86-4A8C-B2A7-F7C03910F47A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1618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5B33132-1F7A-4C49-9E60-965118636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772FBC1-D00D-495B-A379-71999E41C7BE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26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3FE15B-34F9-449E-856C-0DCEDA39D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23C8FA3-366D-4C79-8BC4-A5B3B767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230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FAB6E3D-FC7F-47BF-8250-0C3C7B5F1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67E96D31-7C37-4FA0-A4B2-854DB31E507D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27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E812011-7004-4605-952F-0EF851861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DACC015-59C1-4C35-AB77-C3B27322D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74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2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80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4F88AD0-7F05-4103-8C3A-6A9A648B4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C2AB69-32DB-4785-8D1F-E0948CDE5DC5}" type="slidenum">
              <a:rPr kumimoji="1" lang="en-US" altLang="ko-KR" sz="1300" b="0" smtClean="0">
                <a:latin typeface="굴림" panose="020B0600000101010101" pitchFamily="34" charset="-127"/>
                <a:ea typeface="굴림" panose="020B0600000101010101" pitchFamily="34" charset="-127"/>
              </a:rPr>
              <a:pPr/>
              <a:t>28</a:t>
            </a:fld>
            <a:endParaRPr kumimoji="1" lang="en-US" altLang="ko-KR" sz="1300" b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BEC09F-8051-41C5-B319-F6C587D7F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6BC605A-1424-4B84-9C1A-6ABB6D2CE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06CB74C-D5FB-4FCB-8923-A6831F01E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EE79D7E8-F0F3-4AC2-B9B3-D55CC42CA210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31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E0B2180-FF62-4EE6-B7A8-BD3D59B11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358933E-05B1-4B92-AB8A-6B36F40DC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D5D2D05-9471-401D-938D-8D5DF2E51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BD304630-7DE7-419B-BBA5-260507F7F832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32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5001ABC-DF89-409E-8BC5-83AEE4C2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E83ED66-F0E4-469A-A46C-6703C3E2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4F88AD0-7F05-4103-8C3A-6A9A648B4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C2AB69-32DB-4785-8D1F-E0948CDE5DC5}" type="slidenum">
              <a:rPr kumimoji="1" lang="en-US" altLang="ko-KR" sz="1300" b="0" smtClean="0">
                <a:latin typeface="굴림" panose="020B0600000101010101" pitchFamily="34" charset="-127"/>
                <a:ea typeface="굴림" panose="020B0600000101010101" pitchFamily="34" charset="-127"/>
              </a:rPr>
              <a:pPr/>
              <a:t>33</a:t>
            </a:fld>
            <a:endParaRPr kumimoji="1" lang="en-US" altLang="ko-KR" sz="1300" b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BEC09F-8051-41C5-B319-F6C587D7F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6BC605A-1424-4B84-9C1A-6ABB6D2CE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078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7178A7C-C3ED-45CC-9AA0-8BE17970D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6916FCAA-8153-4C99-BACC-6C52C6396DBB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34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B64DEBB-7D1D-4EF6-8964-FEE8A8B56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41E6C8-56A8-442D-9B69-6ECA9AE9D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4F88AD0-7F05-4103-8C3A-6A9A648B4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C2AB69-32DB-4785-8D1F-E0948CDE5DC5}" type="slidenum">
              <a:rPr kumimoji="1" lang="en-US" altLang="ko-KR" sz="1300" b="0" smtClean="0">
                <a:latin typeface="굴림" panose="020B0600000101010101" pitchFamily="34" charset="-127"/>
                <a:ea typeface="굴림" panose="020B0600000101010101" pitchFamily="34" charset="-127"/>
              </a:rPr>
              <a:pPr/>
              <a:t>35</a:t>
            </a:fld>
            <a:endParaRPr kumimoji="1" lang="en-US" altLang="ko-KR" sz="1300" b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BEC09F-8051-41C5-B319-F6C587D7F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6BC605A-1424-4B84-9C1A-6ABB6D2CE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686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5EE761A-3361-4F80-9129-CC04D7DCA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62718724-54A9-4C6F-865E-C7C1FA6CA97E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37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12857FC-DC12-42F5-80EC-0C3C6FE03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EBCC74C-0479-441B-828B-637A6BD81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4A8D66C-672B-4D03-9BB1-1532FC0A9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AA6AFE05-406F-41DA-9538-EE090CF61178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38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B763BF6-3620-4CDC-8540-B08F88561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8A0BF22-7B69-44FE-8830-B37313D6E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0284203-CE1E-427F-8E21-3C82626B5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7807CE83-AF38-45DF-8714-4E691A3BBB54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39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4191017-19DC-44D0-9439-2D808E37B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E2829FB-F965-4B90-9A79-B5655A9FF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01DF339-16BD-4619-A06D-B9DEEFC1F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A6AEED8D-F03A-49D2-8DA1-3D2E5683AC7C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40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041007A-2AB5-472B-B285-5BA91A782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EAA0BBF-8782-4D12-A29B-63D8782E5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D81091E5-1F5A-4112-8C6F-8C0F598C7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B0DEBAF1-6D6F-4A9E-8114-E866AA19FDB3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3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645B50E-05E0-4578-B2EE-DB3703423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0363B6A-AF8C-496B-852E-579145276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20E9A-CEAE-4B7C-849A-F81ACE17AD49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85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EC9F624-5106-4BDB-95E2-57C0174B7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702B69F-FAD4-4026-A60D-6A799AA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4A11A3F3-A17D-4001-90F3-2C6DE38D1CC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  <a:spcBef>
                <a:spcPct val="0"/>
              </a:spcBef>
            </a:pPr>
            <a:fld id="{7EF71C4C-2DDB-4A06-88FD-EF761B968E9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lnSpc>
                  <a:spcPct val="85000"/>
                </a:lnSpc>
                <a:spcBef>
                  <a:spcPct val="0"/>
                </a:spcBef>
              </a:pPr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108C48DC-44F8-485E-A0BD-A6734F2E5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A612B881-5066-40C9-8403-25007063B2FB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4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CCD0912-3C9E-40E3-B4F0-58C8A0BF0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E50C514-106E-4936-95AF-F32F9E06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FAB6E3D-FC7F-47BF-8250-0C3C7B5F1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67E96D31-7C37-4FA0-A4B2-854DB31E507D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5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E812011-7004-4605-952F-0EF851861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DACC015-59C1-4C35-AB77-C3B27322D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5B33132-1F7A-4C49-9E60-965118636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772FBC1-D00D-495B-A379-71999E41C7BE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6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3FE15B-34F9-449E-856C-0DCEDA39D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23C8FA3-366D-4C79-8BC4-A5B3B767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95097-1480-4DD9-B3C5-45C1DCA0B4B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87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1CD89859-B315-42BC-858F-92D5ACC5B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defTabSz="955675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defTabSz="955675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CBC50A85-B322-4874-85C4-F0A8992B079B}" type="slidenum">
              <a:rPr lang="en-US" altLang="ko-KR" sz="1300">
                <a:solidFill>
                  <a:schemeClr val="tx1"/>
                </a:solidFill>
                <a:latin typeface="Gulim" panose="020B0600000101010101" pitchFamily="34" charset="-127"/>
              </a:rPr>
              <a:pPr/>
              <a:t>10</a:t>
            </a:fld>
            <a:endParaRPr lang="en-US" altLang="ko-KR" sz="1300">
              <a:solidFill>
                <a:schemeClr val="tx1"/>
              </a:solidFill>
              <a:latin typeface="Gulim" panose="020B0600000101010101" pitchFamily="34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FB872D1-1BCA-475E-965C-9A59EB142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7519A6C-7D13-4A91-9FB2-1791B5CDA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021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7342E-D52B-4211-A906-33F1844C00ED}" type="slidenum">
              <a:rPr lang="en-US"/>
              <a:pPr/>
              <a:t>14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30250"/>
            <a:ext cx="4781550" cy="3586163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76763"/>
            <a:ext cx="5362575" cy="4337050"/>
          </a:xfrm>
        </p:spPr>
        <p:txBody>
          <a:bodyPr/>
          <a:lstStyle/>
          <a:p>
            <a:pPr defTabSz="774700"/>
            <a:endParaRPr lang="en-US" altLang="ko-KR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44619" y="625476"/>
            <a:ext cx="5801518" cy="564696"/>
          </a:xfrm>
          <a:ln w="12700"/>
        </p:spPr>
        <p:txBody>
          <a:bodyPr tIns="45720"/>
          <a:lstStyle>
            <a:lvl1pPr>
              <a:defRPr sz="3200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37475" y="1928814"/>
            <a:ext cx="5815806" cy="451530"/>
          </a:xfrm>
          <a:ln w="12700"/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7" charset="2"/>
              <a:buNone/>
              <a:defRPr sz="2800" b="1" i="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373" y="5814392"/>
            <a:ext cx="3070632" cy="78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3186" y="1028700"/>
            <a:ext cx="2129814" cy="3122386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330200"/>
            <a:ext cx="2111375" cy="27781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6399" y="330200"/>
            <a:ext cx="2129814" cy="2778125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47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10519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9438" y="1400176"/>
            <a:ext cx="3892550" cy="211228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89438" y="2432048"/>
            <a:ext cx="3892550" cy="210519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39725" y="330200"/>
            <a:ext cx="8450263" cy="347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075" y="1400175"/>
            <a:ext cx="3890963" cy="232371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9438" y="1400175"/>
            <a:ext cx="3892550" cy="232371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6075" y="2432048"/>
            <a:ext cx="3890963" cy="207441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432048"/>
            <a:ext cx="3892550" cy="2105192"/>
          </a:xfrm>
        </p:spPr>
        <p:txBody>
          <a:bodyPr/>
          <a:lstStyle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2084" y="251504"/>
            <a:ext cx="5891893" cy="384116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u="none" strike="noStrike" spc="-113" baseline="0">
                <a:solidFill>
                  <a:srgbClr val="324772"/>
                </a:solidFill>
                <a:effectLst/>
              </a:defRPr>
            </a:lvl1pPr>
          </a:lstStyle>
          <a:p>
            <a:r>
              <a:rPr lang="en-US" dirty="0"/>
              <a:t>SLIDE 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5715" y="54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8122-2709-4B22-BE1E-7467385C5C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02085" y="1048215"/>
            <a:ext cx="8137065" cy="4847759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700" baseline="0">
                <a:latin typeface="Calibri body"/>
              </a:defRPr>
            </a:lvl1pPr>
            <a:lvl2pPr marL="685773" indent="-342900">
              <a:buFont typeface="Wingdings" panose="05000000000000000000" pitchFamily="2" charset="2"/>
              <a:buChar char="§"/>
              <a:defRPr sz="2400">
                <a:latin typeface="Calibri body"/>
              </a:defRPr>
            </a:lvl2pPr>
            <a:lvl3pPr marL="946475" indent="-260729">
              <a:buFont typeface="Calibri" panose="020F0502020204030204" pitchFamily="34" charset="0"/>
              <a:buChar char="›"/>
              <a:defRPr sz="2100">
                <a:latin typeface="Calibri body"/>
              </a:defRPr>
            </a:lvl3pPr>
            <a:lvl4pPr marL="1284589" indent="-255967">
              <a:buFont typeface="Calibri" panose="020F0502020204030204" pitchFamily="34" charset="0"/>
              <a:buChar char="›"/>
              <a:defRPr sz="1800" baseline="0">
                <a:latin typeface="Calibri body"/>
              </a:defRPr>
            </a:lvl4pPr>
            <a:lvl5pPr marL="1632225" indent="-260729">
              <a:buFont typeface="Calibri" panose="020F0502020204030204" pitchFamily="34" charset="0"/>
              <a:buChar char="›"/>
              <a:defRPr sz="1500" baseline="0">
                <a:latin typeface="Calibri body"/>
              </a:defRPr>
            </a:lvl5pPr>
            <a:lvl6pPr marL="1970338" indent="-255967">
              <a:buFont typeface="Corbel" panose="020B0503020204020204" pitchFamily="34" charset="0"/>
              <a:buChar char="›"/>
              <a:defRPr baseline="0">
                <a:latin typeface="Calibri body"/>
              </a:defRPr>
            </a:lvl6pPr>
            <a:lvl7pPr marL="2228684" indent="-171438">
              <a:buFont typeface="Corbel" panose="020B0503020204020204" pitchFamily="34" charset="0"/>
              <a:buChar char="›"/>
              <a:defRPr sz="1200" baseline="0">
                <a:latin typeface="Calibri body"/>
              </a:defRPr>
            </a:lvl7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3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109727" y="182880"/>
            <a:ext cx="8948927" cy="715889"/>
          </a:xfrm>
          <a:prstGeom prst="rect">
            <a:avLst/>
          </a:prstGeom>
        </p:spPr>
        <p:txBody>
          <a:bodyPr anchor="ctr"/>
          <a:lstStyle>
            <a:lvl1pPr algn="l">
              <a:defRPr sz="3200" b="1" i="0" u="none" strike="noStrike" spc="-151" baseline="0">
                <a:solidFill>
                  <a:srgbClr val="32477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SLIDE  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58" y="1055077"/>
            <a:ext cx="8777797" cy="4992155"/>
          </a:xfrm>
          <a:prstGeom prst="rect">
            <a:avLst/>
          </a:prstGeom>
        </p:spPr>
        <p:txBody>
          <a:bodyPr/>
          <a:lstStyle>
            <a:lvl1pPr marL="347638" indent="-347638">
              <a:buFont typeface="Wingdings" panose="05000000000000000000" pitchFamily="2" charset="2"/>
              <a:buChar char="Ø"/>
              <a:defRPr sz="2400" baseline="0">
                <a:latin typeface="+mj-lt"/>
              </a:defRPr>
            </a:lvl1pPr>
            <a:lvl2pPr marL="798453" indent="-341289">
              <a:buFont typeface="Wingdings" panose="05000000000000000000" pitchFamily="2" charset="2"/>
              <a:buChar char="Ø"/>
              <a:defRPr sz="2000">
                <a:latin typeface="+mj-lt"/>
              </a:defRPr>
            </a:lvl2pPr>
            <a:lvl3pPr marL="1261967" indent="-347638">
              <a:buFont typeface="Wingdings" panose="05000000000000000000" pitchFamily="2" charset="2"/>
              <a:buChar char="Ø"/>
              <a:defRPr sz="1800">
                <a:latin typeface="+mj-lt"/>
              </a:defRPr>
            </a:lvl3pPr>
            <a:lvl4pPr marL="1712785" indent="-341289">
              <a:buFont typeface="Wingdings" panose="05000000000000000000" pitchFamily="2" charset="2"/>
              <a:buChar char="Ø"/>
              <a:defRPr sz="1600" baseline="0">
                <a:latin typeface="+mj-lt"/>
              </a:defRPr>
            </a:lvl4pPr>
            <a:lvl5pPr marL="2176300" indent="-347638">
              <a:buFont typeface="Wingdings" panose="05000000000000000000" pitchFamily="2" charset="2"/>
              <a:buChar char="Ø"/>
              <a:defRPr sz="1400" baseline="0">
                <a:latin typeface="+mj-lt"/>
              </a:defRPr>
            </a:lvl5pPr>
            <a:lvl6pPr marL="2627117" indent="-341289">
              <a:buFont typeface="Wingdings" panose="05000000000000000000" pitchFamily="2" charset="2"/>
              <a:buChar char="Ø"/>
              <a:defRPr sz="1200" baseline="0">
                <a:latin typeface="+mj-lt"/>
              </a:defRPr>
            </a:lvl6pPr>
            <a:lvl7pPr marL="2971578" indent="-228584">
              <a:buFont typeface="Wingdings" panose="05000000000000000000" pitchFamily="2" charset="2"/>
              <a:buChar char="Ø"/>
              <a:defRPr sz="900" baseline="0">
                <a:latin typeface="+mj-lt"/>
              </a:defRPr>
            </a:lvl7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>
            <a:lvl1pPr>
              <a:defRPr sz="26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60565"/>
            <a:ext cx="8416925" cy="1628138"/>
          </a:xfrm>
        </p:spPr>
        <p:txBody>
          <a:bodyPr/>
          <a:lstStyle>
            <a:lvl1pPr marL="347663" indent="-347663">
              <a:buClr>
                <a:srgbClr val="C00000"/>
              </a:buClr>
              <a:defRPr sz="2000" baseline="0"/>
            </a:lvl1pPr>
            <a:lvl2pPr>
              <a:buClr>
                <a:srgbClr val="C00000"/>
              </a:buClr>
              <a:defRPr sz="1800" baseline="0"/>
            </a:lvl2pPr>
            <a:lvl3pPr>
              <a:buClr>
                <a:srgbClr val="C00000"/>
              </a:buClr>
              <a:defRPr sz="1600" baseline="0"/>
            </a:lvl3pPr>
            <a:lvl4pPr>
              <a:buClr>
                <a:srgbClr val="C00000"/>
              </a:buClr>
              <a:defRPr sz="1500" baseline="0"/>
            </a:lvl4pPr>
            <a:lvl5pPr>
              <a:buClr>
                <a:srgbClr val="C00000"/>
              </a:buCl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26444"/>
            <a:ext cx="7772400" cy="406265"/>
          </a:xfrm>
        </p:spPr>
        <p:txBody>
          <a:bodyPr/>
          <a:lstStyle>
            <a:lvl1pPr algn="ctr">
              <a:defRPr sz="2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037481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2074414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71336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071336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>
            <a:lvl1pPr>
              <a:defRPr sz="2600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698927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869676"/>
            <a:ext cx="84169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8191500" y="647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FE0E5A-A608-420A-8CA0-9B4B009E4183}" type="slidenum">
              <a:rPr lang="en-US" sz="1400" b="1">
                <a:latin typeface="Times New Roman" charset="0"/>
              </a:rPr>
              <a:pPr algn="r">
                <a:defRPr/>
              </a:pPr>
              <a:t>‹#›</a:t>
            </a:fld>
            <a:endParaRPr lang="en-US" sz="1400" b="1" dirty="0">
              <a:latin typeface="Times New Roman" charset="0"/>
            </a:endParaRP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6350" y="6340475"/>
            <a:ext cx="5567363" cy="0"/>
          </a:xfrm>
          <a:prstGeom prst="line">
            <a:avLst/>
          </a:prstGeom>
          <a:noFill/>
          <a:ln w="25400">
            <a:solidFill>
              <a:srgbClr val="B59E7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50" y="6350414"/>
            <a:ext cx="1913382" cy="48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78" r:id="rId14"/>
    <p:sldLayoutId id="2147484179" r:id="rId1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i="0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Arial" charset="0"/>
        <a:buChar char="–"/>
        <a:defRPr sz="1800">
          <a:solidFill>
            <a:schemeClr val="tx1"/>
          </a:solidFill>
          <a:latin typeface="+mn-lt"/>
          <a:ea typeface="ＭＳ Ｐゴシック" pitchFamily="27" charset="-128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•"/>
        <a:defRPr sz="1600" i="1">
          <a:solidFill>
            <a:schemeClr val="tx1"/>
          </a:solidFill>
          <a:latin typeface="+mn-lt"/>
          <a:ea typeface="ＭＳ Ｐゴシック" pitchFamily="27" charset="-128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–"/>
        <a:defRPr sz="1400">
          <a:solidFill>
            <a:schemeClr val="tx1"/>
          </a:solidFill>
          <a:latin typeface="+mn-lt"/>
          <a:ea typeface="ＭＳ Ｐゴシック" pitchFamily="27" charset="-128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•"/>
        <a:defRPr sz="1400" i="1">
          <a:solidFill>
            <a:schemeClr val="tx1"/>
          </a:solidFill>
          <a:latin typeface="+mn-lt"/>
          <a:ea typeface="ＭＳ Ｐゴシック" pitchFamily="27" charset="-128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4.png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0.wmf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1.wmf"/><Relationship Id="rId22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5.png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34.png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60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63.jpe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png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5.png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34.png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5.png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34.png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image" Target="../media/image66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50.png"/><Relationship Id="rId4" Type="http://schemas.openxmlformats.org/officeDocument/2006/relationships/image" Target="../media/image68.jpeg"/><Relationship Id="rId9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png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5.png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34.png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png"/><Relationship Id="rId11" Type="http://schemas.openxmlformats.org/officeDocument/2006/relationships/image" Target="../media/image27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91.wmf"/><Relationship Id="rId34" Type="http://schemas.openxmlformats.org/officeDocument/2006/relationships/oleObject" Target="../embeddings/oleObject64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89.wmf"/><Relationship Id="rId25" Type="http://schemas.openxmlformats.org/officeDocument/2006/relationships/image" Target="../media/image93.wmf"/><Relationship Id="rId33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90.wmf"/><Relationship Id="rId31" Type="http://schemas.openxmlformats.org/officeDocument/2006/relationships/image" Target="../media/image9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94.w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98.wmf"/><Relationship Id="rId8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07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105.wmf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1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png"/><Relationship Id="rId11" Type="http://schemas.openxmlformats.org/officeDocument/2006/relationships/image" Target="../media/image27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11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png"/><Relationship Id="rId11" Type="http://schemas.openxmlformats.org/officeDocument/2006/relationships/image" Target="../media/image27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27.wmf"/><Relationship Id="rId34" Type="http://schemas.openxmlformats.org/officeDocument/2006/relationships/oleObject" Target="../embeddings/oleObject99.bin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125.wmf"/><Relationship Id="rId25" Type="http://schemas.openxmlformats.org/officeDocument/2006/relationships/image" Target="../media/image129.wmf"/><Relationship Id="rId33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29" Type="http://schemas.openxmlformats.org/officeDocument/2006/relationships/image" Target="../media/image131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23" Type="http://schemas.openxmlformats.org/officeDocument/2006/relationships/image" Target="../media/image128.wmf"/><Relationship Id="rId28" Type="http://schemas.openxmlformats.org/officeDocument/2006/relationships/oleObject" Target="../embeddings/oleObject96.bin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126.wmf"/><Relationship Id="rId31" Type="http://schemas.openxmlformats.org/officeDocument/2006/relationships/image" Target="../media/image132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130.wmf"/><Relationship Id="rId30" Type="http://schemas.openxmlformats.org/officeDocument/2006/relationships/oleObject" Target="../embeddings/oleObject97.bin"/><Relationship Id="rId35" Type="http://schemas.openxmlformats.org/officeDocument/2006/relationships/image" Target="../media/image134.wmf"/><Relationship Id="rId8" Type="http://schemas.openxmlformats.org/officeDocument/2006/relationships/oleObject" Target="../embeddings/oleObject86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21" Type="http://schemas.openxmlformats.org/officeDocument/2006/relationships/image" Target="../media/image143.wmf"/><Relationship Id="rId34" Type="http://schemas.openxmlformats.org/officeDocument/2006/relationships/oleObject" Target="../embeddings/oleObject115.bin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33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29" Type="http://schemas.openxmlformats.org/officeDocument/2006/relationships/image" Target="../media/image14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4.bin"/><Relationship Id="rId37" Type="http://schemas.openxmlformats.org/officeDocument/2006/relationships/image" Target="../media/image151.wmf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16.bin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42.wmf"/><Relationship Id="rId31" Type="http://schemas.openxmlformats.org/officeDocument/2006/relationships/image" Target="../media/image148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46.wmf"/><Relationship Id="rId30" Type="http://schemas.openxmlformats.org/officeDocument/2006/relationships/oleObject" Target="../embeddings/oleObject113.bin"/><Relationship Id="rId35" Type="http://schemas.openxmlformats.org/officeDocument/2006/relationships/image" Target="../media/image150.wmf"/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60.wmf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58.wmf"/><Relationship Id="rId25" Type="http://schemas.openxmlformats.org/officeDocument/2006/relationships/image" Target="../media/image1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64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55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23" Type="http://schemas.openxmlformats.org/officeDocument/2006/relationships/image" Target="../media/image161.wmf"/><Relationship Id="rId28" Type="http://schemas.openxmlformats.org/officeDocument/2006/relationships/oleObject" Target="../embeddings/oleObject129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59.wmf"/><Relationship Id="rId31" Type="http://schemas.openxmlformats.org/officeDocument/2006/relationships/image" Target="../media/image165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63.wmf"/><Relationship Id="rId30" Type="http://schemas.openxmlformats.org/officeDocument/2006/relationships/oleObject" Target="../embeddings/oleObject13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9.wmf"/><Relationship Id="rId30" Type="http://schemas.openxmlformats.org/officeDocument/2006/relationships/image" Target="../media/image21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174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72.wmf"/><Relationship Id="rId25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69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23" Type="http://schemas.openxmlformats.org/officeDocument/2006/relationships/image" Target="../media/image175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73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7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.pn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64.png"/><Relationship Id="rId5" Type="http://schemas.openxmlformats.org/officeDocument/2006/relationships/image" Target="../media/image172.png"/><Relationship Id="rId10" Type="http://schemas.openxmlformats.org/officeDocument/2006/relationships/image" Target="../media/image163.png"/><Relationship Id="rId4" Type="http://schemas.openxmlformats.org/officeDocument/2006/relationships/image" Target="../media/image160.png"/><Relationship Id="rId9" Type="http://schemas.openxmlformats.org/officeDocument/2006/relationships/image" Target="../media/image1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5.png"/><Relationship Id="rId4" Type="http://schemas.openxmlformats.org/officeDocument/2006/relationships/image" Target="../media/image17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png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5.png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34.png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596348" y="837779"/>
            <a:ext cx="7986869" cy="47089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NERS 551 </a:t>
            </a:r>
            <a:br>
              <a:rPr lang="en-US" sz="2800" dirty="0"/>
            </a:br>
            <a:r>
              <a:rPr lang="en-US" sz="2800" dirty="0"/>
              <a:t>Nuclear Reactor Dynamics 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Jan. 13, 2022</a:t>
            </a:r>
            <a:br>
              <a:rPr lang="en-US" sz="2800" dirty="0"/>
            </a:br>
            <a:br>
              <a:rPr lang="en-US" sz="2800" dirty="0"/>
            </a:b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Prof. T. Downar</a:t>
            </a: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0487551-A6B8-4C6E-9259-974AF015F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71504"/>
            <a:ext cx="8450263" cy="406265"/>
          </a:xfrm>
        </p:spPr>
        <p:txBody>
          <a:bodyPr/>
          <a:lstStyle/>
          <a:p>
            <a:r>
              <a:rPr lang="en-US" altLang="ko-KR" dirty="0"/>
              <a:t>Time Dependent Neutron Diffusion Equation</a:t>
            </a:r>
          </a:p>
        </p:txBody>
      </p:sp>
      <p:sp>
        <p:nvSpPr>
          <p:cNvPr id="66563" name="Rectangle 3" descr="양피지">
            <a:extLst>
              <a:ext uri="{FF2B5EF4-FFF2-40B4-BE49-F238E27FC236}">
                <a16:creationId xmlns:a16="http://schemas.microsoft.com/office/drawing/2014/main" id="{ED612FAE-E0E2-4E34-B632-B3D50FFF3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14400"/>
            <a:ext cx="4897438" cy="5370701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Prompt Neutrons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Generated simultaneously with fission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Delayed Neutrons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Generated after beta decay of fission product 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Precursor-emitter pair</a:t>
            </a:r>
            <a:endParaRPr lang="en-US" altLang="ko-KR" sz="1600" dirty="0">
              <a:solidFill>
                <a:srgbClr val="FF66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Because of beta decay from precursor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600" dirty="0"/>
              <a:t>   to emitter, </a:t>
            </a:r>
            <a:r>
              <a:rPr lang="en-US" altLang="ko-KR" sz="1600" dirty="0">
                <a:solidFill>
                  <a:srgbClr val="FF6600"/>
                </a:solidFill>
              </a:rPr>
              <a:t>time delay</a:t>
            </a:r>
            <a:r>
              <a:rPr lang="en-US" altLang="ko-KR" sz="1600" dirty="0"/>
              <a:t> occurs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Lower energy neutron from </a:t>
            </a:r>
            <a:r>
              <a:rPr lang="en-US" altLang="ko-KR" sz="1800" dirty="0">
                <a:solidFill>
                  <a:srgbClr val="FF6600"/>
                </a:solidFill>
              </a:rPr>
              <a:t>emitter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Other energy carried by beta particle energy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Delayed Neutron Fraction</a:t>
            </a:r>
          </a:p>
          <a:p>
            <a:pPr lvl="2">
              <a:lnSpc>
                <a:spcPct val="100000"/>
              </a:lnSpc>
            </a:pPr>
            <a:endParaRPr lang="en-US" altLang="ko-KR" sz="1600" dirty="0"/>
          </a:p>
          <a:p>
            <a:pPr lvl="2">
              <a:lnSpc>
                <a:spcPct val="100000"/>
              </a:lnSpc>
            </a:pP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Strongly isotope dependent, weakly energy dependent</a:t>
            </a:r>
          </a:p>
        </p:txBody>
      </p:sp>
      <p:pic>
        <p:nvPicPr>
          <p:cNvPr id="66564" name="Picture 6" descr="스캔0001">
            <a:extLst>
              <a:ext uri="{FF2B5EF4-FFF2-40B4-BE49-F238E27FC236}">
                <a16:creationId xmlns:a16="http://schemas.microsoft.com/office/drawing/2014/main" id="{C7518BB8-68DA-4323-A861-5201EBB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56"/>
          <a:stretch>
            <a:fillRect/>
          </a:stretch>
        </p:blipFill>
        <p:spPr bwMode="auto">
          <a:xfrm>
            <a:off x="5627687" y="1184069"/>
            <a:ext cx="3379788" cy="287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65" name="Object 41">
            <a:extLst>
              <a:ext uri="{FF2B5EF4-FFF2-40B4-BE49-F238E27FC236}">
                <a16:creationId xmlns:a16="http://schemas.microsoft.com/office/drawing/2014/main" id="{680C5600-B9CD-4AAA-9DE2-B80916DB9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782" y="5044143"/>
          <a:ext cx="719182" cy="73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660113" imgH="672808" progId="Equation.DSMT4">
                  <p:embed/>
                </p:oleObj>
              </mc:Choice>
              <mc:Fallback>
                <p:oleObj name="Equation" r:id="rId5" imgW="660113" imgH="672808" progId="Equation.DSMT4">
                  <p:embed/>
                  <p:pic>
                    <p:nvPicPr>
                      <p:cNvPr id="66565" name="Object 41">
                        <a:extLst>
                          <a:ext uri="{FF2B5EF4-FFF2-40B4-BE49-F238E27FC236}">
                            <a16:creationId xmlns:a16="http://schemas.microsoft.com/office/drawing/2014/main" id="{680C5600-B9CD-4AAA-9DE2-B80916DB9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82" y="5044143"/>
                        <a:ext cx="719182" cy="73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45">
            <a:extLst>
              <a:ext uri="{FF2B5EF4-FFF2-40B4-BE49-F238E27FC236}">
                <a16:creationId xmlns:a16="http://schemas.microsoft.com/office/drawing/2014/main" id="{98BD5618-0FA4-4FE0-82F4-2BB69E763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504" y="2269195"/>
          <a:ext cx="19478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1282700" imgH="203200" progId="Equation.DSMT4">
                  <p:embed/>
                </p:oleObj>
              </mc:Choice>
              <mc:Fallback>
                <p:oleObj name="Equation" r:id="rId7" imgW="1282700" imgH="203200" progId="Equation.DSMT4">
                  <p:embed/>
                  <p:pic>
                    <p:nvPicPr>
                      <p:cNvPr id="66566" name="Object 45">
                        <a:extLst>
                          <a:ext uri="{FF2B5EF4-FFF2-40B4-BE49-F238E27FC236}">
                            <a16:creationId xmlns:a16="http://schemas.microsoft.com/office/drawing/2014/main" id="{98BD5618-0FA4-4FE0-82F4-2BB69E763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504" y="2269195"/>
                        <a:ext cx="19478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46">
            <a:extLst>
              <a:ext uri="{FF2B5EF4-FFF2-40B4-BE49-F238E27FC236}">
                <a16:creationId xmlns:a16="http://schemas.microsoft.com/office/drawing/2014/main" id="{574AF5AA-BEF2-45EE-B2A3-EC804877F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2373" y="1247310"/>
          <a:ext cx="1966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9" imgW="1295400" imgH="228600" progId="Equation.DSMT4">
                  <p:embed/>
                </p:oleObj>
              </mc:Choice>
              <mc:Fallback>
                <p:oleObj name="Equation" r:id="rId9" imgW="1295400" imgH="228600" progId="Equation.DSMT4">
                  <p:embed/>
                  <p:pic>
                    <p:nvPicPr>
                      <p:cNvPr id="66567" name="Object 46">
                        <a:extLst>
                          <a:ext uri="{FF2B5EF4-FFF2-40B4-BE49-F238E27FC236}">
                            <a16:creationId xmlns:a16="http://schemas.microsoft.com/office/drawing/2014/main" id="{574AF5AA-BEF2-45EE-B2A3-EC804877F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373" y="1247310"/>
                        <a:ext cx="196691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8" name="Group 48">
            <a:extLst>
              <a:ext uri="{FF2B5EF4-FFF2-40B4-BE49-F238E27FC236}">
                <a16:creationId xmlns:a16="http://schemas.microsoft.com/office/drawing/2014/main" id="{8897CF7B-E8ED-4466-9151-382311139BC6}"/>
              </a:ext>
            </a:extLst>
          </p:cNvPr>
          <p:cNvGraphicFramePr>
            <a:graphicFrameLocks noGrp="1"/>
          </p:cNvGraphicFramePr>
          <p:nvPr/>
        </p:nvGraphicFramePr>
        <p:xfrm>
          <a:off x="5549900" y="4221163"/>
          <a:ext cx="3379788" cy="1903411"/>
        </p:xfrm>
        <a:graphic>
          <a:graphicData uri="http://schemas.openxmlformats.org/drawingml/2006/table">
            <a:tbl>
              <a:tblPr/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Isotope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U-235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0.0167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0.0067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U-238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0.0460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0.0164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2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Pu-239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0.0645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0.0022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4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U-233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0.0667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0.0026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594" name="Object 74">
            <a:extLst>
              <a:ext uri="{FF2B5EF4-FFF2-40B4-BE49-F238E27FC236}">
                <a16:creationId xmlns:a16="http://schemas.microsoft.com/office/drawing/2014/main" id="{D3B287E9-CD1A-43E1-ABFE-B83DB2117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8188" y="4221163"/>
          <a:ext cx="3286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66594" name="Object 74">
                        <a:extLst>
                          <a:ext uri="{FF2B5EF4-FFF2-40B4-BE49-F238E27FC236}">
                            <a16:creationId xmlns:a16="http://schemas.microsoft.com/office/drawing/2014/main" id="{D3B287E9-CD1A-43E1-ABFE-B83DB2117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4221163"/>
                        <a:ext cx="3286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75">
            <a:extLst>
              <a:ext uri="{FF2B5EF4-FFF2-40B4-BE49-F238E27FC236}">
                <a16:creationId xmlns:a16="http://schemas.microsoft.com/office/drawing/2014/main" id="{A636BEA3-D14C-49E3-8F06-20FA713DB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2575" y="4292600"/>
          <a:ext cx="10620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3" imgW="698500" imgH="190500" progId="Equation.DSMT4">
                  <p:embed/>
                </p:oleObj>
              </mc:Choice>
              <mc:Fallback>
                <p:oleObj name="Equation" r:id="rId13" imgW="698500" imgH="190500" progId="Equation.DSMT4">
                  <p:embed/>
                  <p:pic>
                    <p:nvPicPr>
                      <p:cNvPr id="66595" name="Object 75">
                        <a:extLst>
                          <a:ext uri="{FF2B5EF4-FFF2-40B4-BE49-F238E27FC236}">
                            <a16:creationId xmlns:a16="http://schemas.microsoft.com/office/drawing/2014/main" id="{A636BEA3-D14C-49E3-8F06-20FA713DB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4292600"/>
                        <a:ext cx="10620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BF509AFA-926F-4319-B3FC-02346992F830}"/>
                  </a:ext>
                </a:extLst>
              </p:cNvPr>
              <p:cNvSpPr txBox="1"/>
              <p:nvPr/>
            </p:nvSpPr>
            <p:spPr bwMode="auto">
              <a:xfrm>
                <a:off x="973026" y="508493"/>
                <a:ext cx="347869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BF509AFA-926F-4319-B3FC-02346992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026" y="508493"/>
                <a:ext cx="3478694" cy="6159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4">
                <a:extLst>
                  <a:ext uri="{FF2B5EF4-FFF2-40B4-BE49-F238E27FC236}">
                    <a16:creationId xmlns:a16="http://schemas.microsoft.com/office/drawing/2014/main" id="{2C607965-9F65-4BF4-8FE5-CDF6B5126CEC}"/>
                  </a:ext>
                </a:extLst>
              </p:cNvPr>
              <p:cNvSpPr txBox="1"/>
              <p:nvPr/>
            </p:nvSpPr>
            <p:spPr bwMode="auto">
              <a:xfrm>
                <a:off x="5286851" y="652980"/>
                <a:ext cx="3606324" cy="6159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24">
                <a:extLst>
                  <a:ext uri="{FF2B5EF4-FFF2-40B4-BE49-F238E27FC236}">
                    <a16:creationId xmlns:a16="http://schemas.microsoft.com/office/drawing/2014/main" id="{2C607965-9F65-4BF4-8FE5-CDF6B5126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851" y="652980"/>
                <a:ext cx="3606324" cy="615949"/>
              </a:xfrm>
              <a:prstGeom prst="rect">
                <a:avLst/>
              </a:prstGeom>
              <a:blipFill>
                <a:blip r:embed="rId18"/>
                <a:stretch>
                  <a:fillRect l="-7601" t="-92079" b="-930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40FCCE90-7B6D-4DC1-B6E3-DB3D7F505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49135"/>
              </p:ext>
            </p:extLst>
          </p:nvPr>
        </p:nvGraphicFramePr>
        <p:xfrm>
          <a:off x="4800865" y="635725"/>
          <a:ext cx="527579" cy="34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9" imgW="304536" imgH="203024" progId="Equation.DSMT4">
                  <p:embed/>
                </p:oleObj>
              </mc:Choice>
              <mc:Fallback>
                <p:oleObj name="Equation" r:id="rId19" imgW="304536" imgH="203024" progId="Equation.DSMT4">
                  <p:embed/>
                  <p:pic>
                    <p:nvPicPr>
                      <p:cNvPr id="64531" name="Object 25">
                        <a:extLst>
                          <a:ext uri="{FF2B5EF4-FFF2-40B4-BE49-F238E27FC236}">
                            <a16:creationId xmlns:a16="http://schemas.microsoft.com/office/drawing/2014/main" id="{12503111-7819-4ACC-AC81-80D9ABC8E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865" y="635725"/>
                        <a:ext cx="527579" cy="349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C7A850D5-8DE0-4AE5-9468-FAD00C2B9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68700"/>
              </p:ext>
            </p:extLst>
          </p:nvPr>
        </p:nvGraphicFramePr>
        <p:xfrm>
          <a:off x="556591" y="623633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1" imgW="266584" imgH="228501" progId="Equation.DSMT4">
                  <p:embed/>
                </p:oleObj>
              </mc:Choice>
              <mc:Fallback>
                <p:oleObj name="Equation" r:id="rId21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91" y="623633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7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>
            <a:extLst>
              <a:ext uri="{FF2B5EF4-FFF2-40B4-BE49-F238E27FC236}">
                <a16:creationId xmlns:a16="http://schemas.microsoft.com/office/drawing/2014/main" id="{78983074-4F5A-432A-97F7-5C836AB9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43" y="1625601"/>
            <a:ext cx="6254513" cy="423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C375D54-C0C5-4965-8975-87EFF9415D2E}"/>
              </a:ext>
            </a:extLst>
          </p:cNvPr>
          <p:cNvSpPr txBox="1">
            <a:spLocks noChangeArrowheads="1"/>
          </p:cNvSpPr>
          <p:nvPr/>
        </p:nvSpPr>
        <p:spPr>
          <a:xfrm>
            <a:off x="217488" y="620713"/>
            <a:ext cx="8640762" cy="519112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Delayed Neutron “Fraction”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>
            <a:extLst>
              <a:ext uri="{FF2B5EF4-FFF2-40B4-BE49-F238E27FC236}">
                <a16:creationId xmlns:a16="http://schemas.microsoft.com/office/drawing/2014/main" id="{03081C8F-D4CF-4E0D-8FE0-4B944076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85850"/>
            <a:ext cx="79724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B9E2E2-2433-47C8-8CCC-61818694AE10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228600"/>
            <a:ext cx="8640763" cy="519113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Dependence of Delayed Neutron on Isotope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15225C9A-6F6D-4C6C-AD9A-9912F140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141663"/>
            <a:ext cx="47625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>
            <a:extLst>
              <a:ext uri="{FF2B5EF4-FFF2-40B4-BE49-F238E27FC236}">
                <a16:creationId xmlns:a16="http://schemas.microsoft.com/office/drawing/2014/main" id="{7F869092-AE0F-4D94-BF72-4F32D44A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3020219"/>
            <a:ext cx="493395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2">
            <a:extLst>
              <a:ext uri="{FF2B5EF4-FFF2-40B4-BE49-F238E27FC236}">
                <a16:creationId xmlns:a16="http://schemas.microsoft.com/office/drawing/2014/main" id="{F54334E5-B7F6-40D7-8835-CD1BDA29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762000"/>
            <a:ext cx="56007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430ADA3-3ABF-4663-93C5-F8A9DCB31D39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228600"/>
            <a:ext cx="8640763" cy="519113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Dependence of Yield on Incident Neutron Energy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DD80A-77DB-4DB5-96E5-9D9E24C1ACE2}"/>
              </a:ext>
            </a:extLst>
          </p:cNvPr>
          <p:cNvSpPr txBox="1"/>
          <p:nvPr/>
        </p:nvSpPr>
        <p:spPr>
          <a:xfrm>
            <a:off x="1228725" y="3180140"/>
            <a:ext cx="140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Yield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EAE13-4224-442B-8EEA-74791CDFA69C}"/>
              </a:ext>
            </a:extLst>
          </p:cNvPr>
          <p:cNvSpPr txBox="1"/>
          <p:nvPr/>
        </p:nvSpPr>
        <p:spPr>
          <a:xfrm>
            <a:off x="6367463" y="3167232"/>
            <a:ext cx="154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Delayed Yield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06265"/>
          </a:xfrm>
        </p:spPr>
        <p:txBody>
          <a:bodyPr/>
          <a:lstStyle/>
          <a:p>
            <a:r>
              <a:rPr lang="en-US" dirty="0"/>
              <a:t>Total and Delayed Neutron Yields Per Fission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9" y="1041002"/>
            <a:ext cx="4480560" cy="3276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702" y="3064662"/>
            <a:ext cx="4480560" cy="3276409"/>
          </a:xfrm>
          <a:prstGeom prst="rect">
            <a:avLst/>
          </a:prstGeom>
        </p:spPr>
      </p:pic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404619" y="2280088"/>
          <a:ext cx="720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444240" imgH="368280" progId="Equation.DSMT4">
                  <p:embed/>
                </p:oleObj>
              </mc:Choice>
              <mc:Fallback>
                <p:oleObj name="Equation" r:id="rId6" imgW="444240" imgH="36828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619" y="2280088"/>
                        <a:ext cx="720725" cy="596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56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8765772-5FA6-4DCB-AD7B-0B3DD463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Fission Yield</a:t>
            </a:r>
          </a:p>
        </p:txBody>
      </p:sp>
      <p:pic>
        <p:nvPicPr>
          <p:cNvPr id="72707" name="Picture 4" descr="fissionfrag">
            <a:extLst>
              <a:ext uri="{FF2B5EF4-FFF2-40B4-BE49-F238E27FC236}">
                <a16:creationId xmlns:a16="http://schemas.microsoft.com/office/drawing/2014/main" id="{B2ECC1D9-0517-44CD-AAE7-1B89960C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7" y="1022992"/>
            <a:ext cx="7986748" cy="44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id="{6DCF9441-2ECF-4422-9518-6D046B1D0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148" y="1307736"/>
          <a:ext cx="5532419" cy="41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2590800" imgH="190500" progId="Equation.DSMT4">
                  <p:embed/>
                </p:oleObj>
              </mc:Choice>
              <mc:Fallback>
                <p:oleObj name="Equation" r:id="rId4" imgW="2590800" imgH="190500" progId="Equation.DSMT4">
                  <p:embed/>
                  <p:pic>
                    <p:nvPicPr>
                      <p:cNvPr id="64515" name="Object 4">
                        <a:extLst>
                          <a:ext uri="{FF2B5EF4-FFF2-40B4-BE49-F238E27FC236}">
                            <a16:creationId xmlns:a16="http://schemas.microsoft.com/office/drawing/2014/main" id="{6DCF9441-2ECF-4422-9518-6D046B1D0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8" y="1307736"/>
                        <a:ext cx="5532419" cy="413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/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𝜕𝜑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/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blipFill>
                <a:blip r:embed="rId7"/>
                <a:stretch>
                  <a:fillRect l="-4585" t="-64815" b="-629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18" name="Object 7">
            <a:extLst>
              <a:ext uri="{FF2B5EF4-FFF2-40B4-BE49-F238E27FC236}">
                <a16:creationId xmlns:a16="http://schemas.microsoft.com/office/drawing/2014/main" id="{B206CA67-8F8E-44B6-8DA1-C51F944C8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3194785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8" imgW="2006600" imgH="228600" progId="Equation.DSMT4">
                  <p:embed/>
                </p:oleObj>
              </mc:Choice>
              <mc:Fallback>
                <p:oleObj name="Equation" r:id="rId8" imgW="2006600" imgH="228600" progId="Equation.DSMT4">
                  <p:embed/>
                  <p:pic>
                    <p:nvPicPr>
                      <p:cNvPr id="64518" name="Object 7">
                        <a:extLst>
                          <a:ext uri="{FF2B5EF4-FFF2-40B4-BE49-F238E27FC236}">
                            <a16:creationId xmlns:a16="http://schemas.microsoft.com/office/drawing/2014/main" id="{B206CA67-8F8E-44B6-8DA1-C51F944C8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3194785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/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20" name="Object 9">
            <a:extLst>
              <a:ext uri="{FF2B5EF4-FFF2-40B4-BE49-F238E27FC236}">
                <a16:creationId xmlns:a16="http://schemas.microsoft.com/office/drawing/2014/main" id="{78C8B8E2-F0A5-4E7B-BD52-84869A156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591" y="1674067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11" imgW="266584" imgH="228501" progId="Equation.DSMT4">
                  <p:embed/>
                </p:oleObj>
              </mc:Choice>
              <mc:Fallback>
                <p:oleObj name="Equation" r:id="rId11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591" y="1674067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6">
            <a:extLst>
              <a:ext uri="{FF2B5EF4-FFF2-40B4-BE49-F238E27FC236}">
                <a16:creationId xmlns:a16="http://schemas.microsoft.com/office/drawing/2014/main" id="{834AA09B-8FAC-4815-8E66-E79B65ACA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595" y="3893787"/>
          <a:ext cx="764584" cy="33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3" imgW="342751" imgH="190417" progId="Equation.DSMT4">
                  <p:embed/>
                </p:oleObj>
              </mc:Choice>
              <mc:Fallback>
                <p:oleObj name="Equation" r:id="rId13" imgW="342751" imgH="190417" progId="Equation.DSMT4">
                  <p:embed/>
                  <p:pic>
                    <p:nvPicPr>
                      <p:cNvPr id="64523" name="Object 16">
                        <a:extLst>
                          <a:ext uri="{FF2B5EF4-FFF2-40B4-BE49-F238E27FC236}">
                            <a16:creationId xmlns:a16="http://schemas.microsoft.com/office/drawing/2014/main" id="{834AA09B-8FAC-4815-8E66-E79B65ACA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595" y="3893787"/>
                        <a:ext cx="764584" cy="33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23">
            <a:extLst>
              <a:ext uri="{FF2B5EF4-FFF2-40B4-BE49-F238E27FC236}">
                <a16:creationId xmlns:a16="http://schemas.microsoft.com/office/drawing/2014/main" id="{552AAFB9-C422-46B1-93A9-8A4B6FD34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61" y="4370661"/>
          <a:ext cx="3908859" cy="44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5" imgW="1701800" imgH="190500" progId="Equation.DSMT4">
                  <p:embed/>
                </p:oleObj>
              </mc:Choice>
              <mc:Fallback>
                <p:oleObj name="Equation" r:id="rId15" imgW="1701800" imgH="190500" progId="Equation.DSMT4">
                  <p:embed/>
                  <p:pic>
                    <p:nvPicPr>
                      <p:cNvPr id="64529" name="Object 23">
                        <a:extLst>
                          <a:ext uri="{FF2B5EF4-FFF2-40B4-BE49-F238E27FC236}">
                            <a16:creationId xmlns:a16="http://schemas.microsoft.com/office/drawing/2014/main" id="{552AAFB9-C422-46B1-93A9-8A4B6FD34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1" y="4370661"/>
                        <a:ext cx="3908859" cy="44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4">
            <a:extLst>
              <a:ext uri="{FF2B5EF4-FFF2-40B4-BE49-F238E27FC236}">
                <a16:creationId xmlns:a16="http://schemas.microsoft.com/office/drawing/2014/main" id="{246CA9E3-EB50-43DE-9F32-BEF7285B2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5011371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7" imgW="2971800" imgH="368300" progId="Equation.DSMT4">
                  <p:embed/>
                </p:oleObj>
              </mc:Choice>
              <mc:Fallback>
                <p:oleObj name="Equation" r:id="rId17" imgW="2971800" imgH="368300" progId="Equation.DSMT4">
                  <p:embed/>
                  <p:pic>
                    <p:nvPicPr>
                      <p:cNvPr id="64530" name="Object 24">
                        <a:extLst>
                          <a:ext uri="{FF2B5EF4-FFF2-40B4-BE49-F238E27FC236}">
                            <a16:creationId xmlns:a16="http://schemas.microsoft.com/office/drawing/2014/main" id="{246CA9E3-EB50-43DE-9F32-BEF7285B2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5011371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7">
            <a:extLst>
              <a:ext uri="{FF2B5EF4-FFF2-40B4-BE49-F238E27FC236}">
                <a16:creationId xmlns:a16="http://schemas.microsoft.com/office/drawing/2014/main" id="{C6D96651-BFF6-4AAD-95EC-B0F8F2B08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8347" y="5668168"/>
          <a:ext cx="1639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9" imgW="1079500" imgH="368300" progId="Equation.DSMT4">
                  <p:embed/>
                </p:oleObj>
              </mc:Choice>
              <mc:Fallback>
                <p:oleObj name="Equation" r:id="rId19" imgW="1079500" imgH="368300" progId="Equation.DSMT4">
                  <p:embed/>
                  <p:pic>
                    <p:nvPicPr>
                      <p:cNvPr id="64533" name="Object 27">
                        <a:extLst>
                          <a:ext uri="{FF2B5EF4-FFF2-40B4-BE49-F238E27FC236}">
                            <a16:creationId xmlns:a16="http://schemas.microsoft.com/office/drawing/2014/main" id="{C6D96651-BFF6-4AAD-95EC-B0F8F2B08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347" y="5668168"/>
                        <a:ext cx="1639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02DE7259-5426-4C59-A6C5-EEF15FC6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206" y="269871"/>
            <a:ext cx="8450263" cy="406265"/>
          </a:xfrm>
        </p:spPr>
        <p:txBody>
          <a:bodyPr/>
          <a:lstStyle/>
          <a:p>
            <a:r>
              <a:rPr lang="en-US" altLang="ko-KR" dirty="0"/>
              <a:t>Time Dependent Neutron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/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882D18B0-7A2A-459C-865C-09BB44BD3A34}"/>
              </a:ext>
            </a:extLst>
          </p:cNvPr>
          <p:cNvSpPr/>
          <p:nvPr/>
        </p:nvSpPr>
        <p:spPr bwMode="auto">
          <a:xfrm rot="5400000">
            <a:off x="4650607" y="708523"/>
            <a:ext cx="559284" cy="3249197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A6BEF66-78B5-44AF-B0B5-C456DA4996CF}"/>
              </a:ext>
            </a:extLst>
          </p:cNvPr>
          <p:cNvSpPr/>
          <p:nvPr/>
        </p:nvSpPr>
        <p:spPr bwMode="auto">
          <a:xfrm rot="5400000">
            <a:off x="7573415" y="1032478"/>
            <a:ext cx="559284" cy="2320249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4914D8D-6EFC-40F7-94B6-D650E1232E44}"/>
              </a:ext>
            </a:extLst>
          </p:cNvPr>
          <p:cNvSpPr/>
          <p:nvPr/>
        </p:nvSpPr>
        <p:spPr bwMode="auto">
          <a:xfrm rot="16200000">
            <a:off x="4298561" y="705655"/>
            <a:ext cx="351079" cy="5840883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/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C2054F7F-6D47-4E0C-8AD2-D0EF5070F5E8}"/>
              </a:ext>
            </a:extLst>
          </p:cNvPr>
          <p:cNvSpPr/>
          <p:nvPr/>
        </p:nvSpPr>
        <p:spPr bwMode="auto">
          <a:xfrm rot="16200000">
            <a:off x="7984106" y="2798300"/>
            <a:ext cx="420471" cy="31048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B0B45DE-74E7-41F8-AFE6-8F59E029D682}"/>
              </a:ext>
            </a:extLst>
          </p:cNvPr>
          <p:cNvSpPr/>
          <p:nvPr/>
        </p:nvSpPr>
        <p:spPr bwMode="auto">
          <a:xfrm rot="16200000">
            <a:off x="3833443" y="6282731"/>
            <a:ext cx="532888" cy="3366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93FF94C-E2A0-4173-A304-9A21C22950DA}"/>
              </a:ext>
            </a:extLst>
          </p:cNvPr>
          <p:cNvSpPr/>
          <p:nvPr/>
        </p:nvSpPr>
        <p:spPr bwMode="auto">
          <a:xfrm rot="5400000">
            <a:off x="4968330" y="4653162"/>
            <a:ext cx="444911" cy="3248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5C4F080-F376-4704-B89A-54D89FA3CF59}"/>
              </a:ext>
            </a:extLst>
          </p:cNvPr>
          <p:cNvSpPr/>
          <p:nvPr/>
        </p:nvSpPr>
        <p:spPr bwMode="auto">
          <a:xfrm rot="16200000">
            <a:off x="3625707" y="4405487"/>
            <a:ext cx="286202" cy="2193570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14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DCAB630-6BD0-4BE6-9EF1-2BCA51AB9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50" y="115652"/>
            <a:ext cx="8450263" cy="406265"/>
          </a:xfrm>
        </p:spPr>
        <p:txBody>
          <a:bodyPr/>
          <a:lstStyle/>
          <a:p>
            <a:r>
              <a:rPr lang="en-US" altLang="ko-KR" dirty="0"/>
              <a:t>Six Groups of Delayed Neutrons</a:t>
            </a:r>
          </a:p>
        </p:txBody>
      </p:sp>
      <p:sp>
        <p:nvSpPr>
          <p:cNvPr id="67587" name="Rectangle 5" descr="양피지">
            <a:extLst>
              <a:ext uri="{FF2B5EF4-FFF2-40B4-BE49-F238E27FC236}">
                <a16:creationId xmlns:a16="http://schemas.microsoft.com/office/drawing/2014/main" id="{E9FADB05-0D5F-4E5C-AA66-98B6C13B4D5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5450" y="521918"/>
            <a:ext cx="4651375" cy="5155257"/>
          </a:xfrm>
        </p:spPr>
        <p:txBody>
          <a:bodyPr/>
          <a:lstStyle/>
          <a:p>
            <a:r>
              <a:rPr lang="en-US" altLang="ko-KR" sz="2000" dirty="0"/>
              <a:t>Grouping of Delayed Neutron Precursor</a:t>
            </a:r>
          </a:p>
          <a:p>
            <a:pPr lvl="1"/>
            <a:r>
              <a:rPr lang="en-US" altLang="ko-KR" sz="1800" dirty="0"/>
              <a:t>~40 precursors</a:t>
            </a:r>
          </a:p>
          <a:p>
            <a:pPr lvl="1"/>
            <a:r>
              <a:rPr lang="en-US" altLang="ko-KR" sz="1800" dirty="0"/>
              <a:t>Individual dada of decay constant and yield are not known</a:t>
            </a:r>
          </a:p>
          <a:p>
            <a:pPr lvl="1"/>
            <a:r>
              <a:rPr lang="en-US" altLang="ko-KR" sz="1800" dirty="0"/>
              <a:t>Too many for individual representation</a:t>
            </a:r>
          </a:p>
          <a:p>
            <a:pPr lvl="1"/>
            <a:r>
              <a:rPr lang="en-US" altLang="ko-KR" sz="1800" dirty="0"/>
              <a:t>Groupwise representation instead</a:t>
            </a:r>
          </a:p>
          <a:p>
            <a:pPr lvl="2"/>
            <a:r>
              <a:rPr lang="en-US" altLang="ko-KR" sz="1600" dirty="0"/>
              <a:t>6 groups turned out to be enough</a:t>
            </a:r>
          </a:p>
          <a:p>
            <a:endParaRPr lang="en-US" altLang="ko-KR" sz="2000" dirty="0"/>
          </a:p>
          <a:p>
            <a:r>
              <a:rPr lang="en-US" altLang="ko-KR" sz="2000" dirty="0"/>
              <a:t>Determination of Decay Constants and Yield for 6 Groups</a:t>
            </a:r>
          </a:p>
          <a:p>
            <a:pPr lvl="1"/>
            <a:r>
              <a:rPr lang="en-US" altLang="ko-KR" sz="1800" dirty="0"/>
              <a:t>Time wise measurement of neutrons after short irradiation of </a:t>
            </a:r>
            <a:r>
              <a:rPr lang="en-US" altLang="ko-KR" sz="1800" dirty="0" err="1"/>
              <a:t>fissioning</a:t>
            </a:r>
            <a:r>
              <a:rPr lang="en-US" altLang="ko-KR" sz="1800" dirty="0"/>
              <a:t> isotopes</a:t>
            </a:r>
          </a:p>
          <a:p>
            <a:pPr lvl="1"/>
            <a:r>
              <a:rPr lang="en-US" altLang="ko-KR" sz="1800" dirty="0"/>
              <a:t>Least square fitting in </a:t>
            </a:r>
            <a:r>
              <a:rPr lang="en-US" altLang="ko-KR" sz="1800" dirty="0" err="1"/>
              <a:t>semilog</a:t>
            </a:r>
            <a:r>
              <a:rPr lang="en-US" altLang="ko-KR" sz="1800" dirty="0"/>
              <a:t> plot</a:t>
            </a:r>
          </a:p>
        </p:txBody>
      </p:sp>
      <p:pic>
        <p:nvPicPr>
          <p:cNvPr id="67588" name="Picture 4" descr="스캔0002">
            <a:extLst>
              <a:ext uri="{FF2B5EF4-FFF2-40B4-BE49-F238E27FC236}">
                <a16:creationId xmlns:a16="http://schemas.microsoft.com/office/drawing/2014/main" id="{BA45ECAD-65F3-4FAE-8B03-DC0341A7C376}"/>
              </a:ext>
            </a:extLst>
          </p:cNvPr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981075"/>
            <a:ext cx="3529013" cy="295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9" name="Line 6">
            <a:extLst>
              <a:ext uri="{FF2B5EF4-FFF2-40B4-BE49-F238E27FC236}">
                <a16:creationId xmlns:a16="http://schemas.microsoft.com/office/drawing/2014/main" id="{0156F5E8-4C02-49D0-9192-71A80014D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1281113"/>
            <a:ext cx="138113" cy="844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0" name="Line 9">
            <a:extLst>
              <a:ext uri="{FF2B5EF4-FFF2-40B4-BE49-F238E27FC236}">
                <a16:creationId xmlns:a16="http://schemas.microsoft.com/office/drawing/2014/main" id="{826720EE-A701-4C9F-A38D-8402B96C9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1674813"/>
            <a:ext cx="295275" cy="71278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1" name="Line 10">
            <a:extLst>
              <a:ext uri="{FF2B5EF4-FFF2-40B4-BE49-F238E27FC236}">
                <a16:creationId xmlns:a16="http://schemas.microsoft.com/office/drawing/2014/main" id="{84B0650E-1FEB-4952-9527-1273FC3B1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1993900"/>
            <a:ext cx="450850" cy="47783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2" name="Line 11">
            <a:extLst>
              <a:ext uri="{FF2B5EF4-FFF2-40B4-BE49-F238E27FC236}">
                <a16:creationId xmlns:a16="http://schemas.microsoft.com/office/drawing/2014/main" id="{33134466-4709-42BA-9F42-41342279D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413" y="2239963"/>
            <a:ext cx="836612" cy="5064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3" name="Line 12">
            <a:extLst>
              <a:ext uri="{FF2B5EF4-FFF2-40B4-BE49-F238E27FC236}">
                <a16:creationId xmlns:a16="http://schemas.microsoft.com/office/drawing/2014/main" id="{55055A25-1409-46D8-97C6-E0F959F79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2620963"/>
            <a:ext cx="1325562" cy="508000"/>
          </a:xfrm>
          <a:prstGeom prst="line">
            <a:avLst/>
          </a:prstGeom>
          <a:noFill/>
          <a:ln w="19050">
            <a:solidFill>
              <a:srgbClr val="33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594" name="Line 13">
            <a:extLst>
              <a:ext uri="{FF2B5EF4-FFF2-40B4-BE49-F238E27FC236}">
                <a16:creationId xmlns:a16="http://schemas.microsoft.com/office/drawing/2014/main" id="{8154D5B8-AC92-431C-BE5A-9E8B95919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888" y="3032125"/>
            <a:ext cx="1092200" cy="280988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7595" name="Object 14">
            <a:extLst>
              <a:ext uri="{FF2B5EF4-FFF2-40B4-BE49-F238E27FC236}">
                <a16:creationId xmlns:a16="http://schemas.microsoft.com/office/drawing/2014/main" id="{A60DE96D-6345-458F-B947-3DE865CC7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836613"/>
          <a:ext cx="35655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2171700" imgH="190500" progId="Equation.DSMT4">
                  <p:embed/>
                </p:oleObj>
              </mc:Choice>
              <mc:Fallback>
                <p:oleObj name="Equation" r:id="rId5" imgW="2171700" imgH="190500" progId="Equation.DSMT4">
                  <p:embed/>
                  <p:pic>
                    <p:nvPicPr>
                      <p:cNvPr id="67595" name="Object 14">
                        <a:extLst>
                          <a:ext uri="{FF2B5EF4-FFF2-40B4-BE49-F238E27FC236}">
                            <a16:creationId xmlns:a16="http://schemas.microsoft.com/office/drawing/2014/main" id="{A60DE96D-6345-458F-B947-3DE865CC7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836613"/>
                        <a:ext cx="35655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5">
            <a:extLst>
              <a:ext uri="{FF2B5EF4-FFF2-40B4-BE49-F238E27FC236}">
                <a16:creationId xmlns:a16="http://schemas.microsoft.com/office/drawing/2014/main" id="{62B75ECE-4D62-40AB-8B94-5A548420A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51896"/>
              </p:ext>
            </p:extLst>
          </p:nvPr>
        </p:nvGraphicFramePr>
        <p:xfrm>
          <a:off x="1619251" y="5572918"/>
          <a:ext cx="21605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1333500" imgH="431800" progId="Equation.DSMT4">
                  <p:embed/>
                </p:oleObj>
              </mc:Choice>
              <mc:Fallback>
                <p:oleObj name="Equation" r:id="rId7" imgW="1333500" imgH="431800" progId="Equation.DSMT4">
                  <p:embed/>
                  <p:pic>
                    <p:nvPicPr>
                      <p:cNvPr id="67596" name="Object 15">
                        <a:extLst>
                          <a:ext uri="{FF2B5EF4-FFF2-40B4-BE49-F238E27FC236}">
                            <a16:creationId xmlns:a16="http://schemas.microsoft.com/office/drawing/2014/main" id="{62B75ECE-4D62-40AB-8B94-5A548420A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5572918"/>
                        <a:ext cx="216058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315" name="Group 99">
            <a:extLst>
              <a:ext uri="{FF2B5EF4-FFF2-40B4-BE49-F238E27FC236}">
                <a16:creationId xmlns:a16="http://schemas.microsoft.com/office/drawing/2014/main" id="{E1A3A94A-58EE-410E-B3F5-059DF39B5A20}"/>
              </a:ext>
            </a:extLst>
          </p:cNvPr>
          <p:cNvGraphicFramePr>
            <a:graphicFrameLocks noGrp="1"/>
          </p:cNvGraphicFramePr>
          <p:nvPr/>
        </p:nvGraphicFramePr>
        <p:xfrm>
          <a:off x="5364163" y="3933825"/>
          <a:ext cx="3671887" cy="2229086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773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Group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4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0.0124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0.00055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0.033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4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0.0305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0.00366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0.219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4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0.111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0.00327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0.196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4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0.301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0.00659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0.396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4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1.14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0.00192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0.115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46"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92075" marR="92075" marT="46009" marB="46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3.01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0.00070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>
                        <a:spcBef>
                          <a:spcPct val="10000"/>
                        </a:spcBef>
                        <a:buSzPct val="100000"/>
                        <a:buFont typeface="Monotype Sorts" charset="2"/>
                        <a:defRPr kumimoji="1" sz="2000" b="1">
                          <a:solidFill>
                            <a:schemeClr val="hlink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76250" defTabSz="762000">
                        <a:spcBef>
                          <a:spcPct val="0"/>
                        </a:spcBef>
                        <a:defRPr kumimoji="1" b="1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860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rgbClr val="8901F3"/>
                        </a:buClr>
                        <a:buSzPct val="100000"/>
                        <a:defRPr kumimoji="1" sz="1600">
                          <a:solidFill>
                            <a:srgbClr val="0E0EB6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241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buSzPct val="100000"/>
                        <a:defRPr kumimoji="1" sz="1200">
                          <a:solidFill>
                            <a:srgbClr val="0078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622425" defTabSz="762000">
                        <a:lnSpc>
                          <a:spcPct val="110000"/>
                        </a:lnSpc>
                        <a:spcBef>
                          <a:spcPct val="0"/>
                        </a:spcBef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0796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5368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29940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451225" defTabSz="7620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defRPr kumimoji="1" sz="1200">
                          <a:solidFill>
                            <a:srgbClr val="F26F02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0.042</a:t>
                      </a:r>
                    </a:p>
                  </a:txBody>
                  <a:tcPr marL="92075" marR="92075" marT="46009" marB="46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7639" name="Object 47">
            <a:extLst>
              <a:ext uri="{FF2B5EF4-FFF2-40B4-BE49-F238E27FC236}">
                <a16:creationId xmlns:a16="http://schemas.microsoft.com/office/drawing/2014/main" id="{F2908349-309D-4965-A3C3-31C8F562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0338" y="3986213"/>
          <a:ext cx="2682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9" imgW="164957" imgH="203024" progId="Equation.DSMT4">
                  <p:embed/>
                </p:oleObj>
              </mc:Choice>
              <mc:Fallback>
                <p:oleObj name="Equation" r:id="rId9" imgW="164957" imgH="203024" progId="Equation.DSMT4">
                  <p:embed/>
                  <p:pic>
                    <p:nvPicPr>
                      <p:cNvPr id="67639" name="Object 47">
                        <a:extLst>
                          <a:ext uri="{FF2B5EF4-FFF2-40B4-BE49-F238E27FC236}">
                            <a16:creationId xmlns:a16="http://schemas.microsoft.com/office/drawing/2014/main" id="{F2908349-309D-4965-A3C3-31C8F562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3986213"/>
                        <a:ext cx="2682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64">
            <a:extLst>
              <a:ext uri="{FF2B5EF4-FFF2-40B4-BE49-F238E27FC236}">
                <a16:creationId xmlns:a16="http://schemas.microsoft.com/office/drawing/2014/main" id="{5B54973F-DADE-480F-9200-F5E5E097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688" y="3932238"/>
          <a:ext cx="949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11" imgW="583947" imgH="228501" progId="Equation.DSMT4">
                  <p:embed/>
                </p:oleObj>
              </mc:Choice>
              <mc:Fallback>
                <p:oleObj name="Equation" r:id="rId11" imgW="583947" imgH="228501" progId="Equation.DSMT4">
                  <p:embed/>
                  <p:pic>
                    <p:nvPicPr>
                      <p:cNvPr id="67640" name="Object 64">
                        <a:extLst>
                          <a:ext uri="{FF2B5EF4-FFF2-40B4-BE49-F238E27FC236}">
                            <a16:creationId xmlns:a16="http://schemas.microsoft.com/office/drawing/2014/main" id="{5B54973F-DADE-480F-9200-F5E5E097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3932238"/>
                        <a:ext cx="9493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1" name="Object 73">
            <a:extLst>
              <a:ext uri="{FF2B5EF4-FFF2-40B4-BE49-F238E27FC236}">
                <a16:creationId xmlns:a16="http://schemas.microsoft.com/office/drawing/2014/main" id="{7566DD93-D1C6-46D6-A5DF-0965C15B0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1966913"/>
          <a:ext cx="22907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3" imgW="1409700" imgH="368300" progId="Equation.DSMT4">
                  <p:embed/>
                </p:oleObj>
              </mc:Choice>
              <mc:Fallback>
                <p:oleObj name="Equation" r:id="rId13" imgW="1409700" imgH="368300" progId="Equation.DSMT4">
                  <p:embed/>
                  <p:pic>
                    <p:nvPicPr>
                      <p:cNvPr id="67641" name="Object 73">
                        <a:extLst>
                          <a:ext uri="{FF2B5EF4-FFF2-40B4-BE49-F238E27FC236}">
                            <a16:creationId xmlns:a16="http://schemas.microsoft.com/office/drawing/2014/main" id="{7566DD93-D1C6-46D6-A5DF-0965C15B0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966913"/>
                        <a:ext cx="229076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42" name="Freeform 74">
            <a:extLst>
              <a:ext uri="{FF2B5EF4-FFF2-40B4-BE49-F238E27FC236}">
                <a16:creationId xmlns:a16="http://schemas.microsoft.com/office/drawing/2014/main" id="{90DEA603-6DFE-43D7-A210-A1DFA2045B1B}"/>
              </a:ext>
            </a:extLst>
          </p:cNvPr>
          <p:cNvSpPr>
            <a:spLocks/>
          </p:cNvSpPr>
          <p:nvPr/>
        </p:nvSpPr>
        <p:spPr bwMode="auto">
          <a:xfrm>
            <a:off x="6877050" y="2636838"/>
            <a:ext cx="215900" cy="360362"/>
          </a:xfrm>
          <a:custGeom>
            <a:avLst/>
            <a:gdLst>
              <a:gd name="T0" fmla="*/ 2147483647 w 136"/>
              <a:gd name="T1" fmla="*/ 0 h 227"/>
              <a:gd name="T2" fmla="*/ 2147483647 w 136"/>
              <a:gd name="T3" fmla="*/ 2147483647 h 227"/>
              <a:gd name="T4" fmla="*/ 2147483647 w 136"/>
              <a:gd name="T5" fmla="*/ 2147483647 h 227"/>
              <a:gd name="T6" fmla="*/ 0 w 136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227">
                <a:moveTo>
                  <a:pt x="136" y="0"/>
                </a:moveTo>
                <a:cubicBezTo>
                  <a:pt x="121" y="56"/>
                  <a:pt x="106" y="113"/>
                  <a:pt x="91" y="136"/>
                </a:cubicBezTo>
                <a:cubicBezTo>
                  <a:pt x="76" y="159"/>
                  <a:pt x="61" y="121"/>
                  <a:pt x="46" y="136"/>
                </a:cubicBezTo>
                <a:cubicBezTo>
                  <a:pt x="31" y="151"/>
                  <a:pt x="15" y="189"/>
                  <a:pt x="0" y="22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7643" name="Object 100">
            <a:extLst>
              <a:ext uri="{FF2B5EF4-FFF2-40B4-BE49-F238E27FC236}">
                <a16:creationId xmlns:a16="http://schemas.microsoft.com/office/drawing/2014/main" id="{FA4CFCE5-BC0C-4D87-BE40-21C50E805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7225" y="3954463"/>
          <a:ext cx="598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5" imgW="368140" imgH="203112" progId="Equation.DSMT4">
                  <p:embed/>
                </p:oleObj>
              </mc:Choice>
              <mc:Fallback>
                <p:oleObj name="Equation" r:id="rId15" imgW="368140" imgH="203112" progId="Equation.DSMT4">
                  <p:embed/>
                  <p:pic>
                    <p:nvPicPr>
                      <p:cNvPr id="67643" name="Object 100">
                        <a:extLst>
                          <a:ext uri="{FF2B5EF4-FFF2-40B4-BE49-F238E27FC236}">
                            <a16:creationId xmlns:a16="http://schemas.microsoft.com/office/drawing/2014/main" id="{FA4CFCE5-BC0C-4D87-BE40-21C50E805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3954463"/>
                        <a:ext cx="5984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4" name="Object 101">
            <a:extLst>
              <a:ext uri="{FF2B5EF4-FFF2-40B4-BE49-F238E27FC236}">
                <a16:creationId xmlns:a16="http://schemas.microsoft.com/office/drawing/2014/main" id="{02079EC3-D3B6-4A05-B844-D787C3567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6165850"/>
          <a:ext cx="7016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7" imgW="431613" imgH="368140" progId="Equation.DSMT4">
                  <p:embed/>
                </p:oleObj>
              </mc:Choice>
              <mc:Fallback>
                <p:oleObj name="Equation" r:id="rId17" imgW="431613" imgH="368140" progId="Equation.DSMT4">
                  <p:embed/>
                  <p:pic>
                    <p:nvPicPr>
                      <p:cNvPr id="67644" name="Object 101">
                        <a:extLst>
                          <a:ext uri="{FF2B5EF4-FFF2-40B4-BE49-F238E27FC236}">
                            <a16:creationId xmlns:a16="http://schemas.microsoft.com/office/drawing/2014/main" id="{02079EC3-D3B6-4A05-B844-D787C35679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165850"/>
                        <a:ext cx="7016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45" name="Freeform 102">
            <a:extLst>
              <a:ext uri="{FF2B5EF4-FFF2-40B4-BE49-F238E27FC236}">
                <a16:creationId xmlns:a16="http://schemas.microsoft.com/office/drawing/2014/main" id="{3989ADEC-9D7E-4D2C-8720-B0490E3BF5E0}"/>
              </a:ext>
            </a:extLst>
          </p:cNvPr>
          <p:cNvSpPr>
            <a:spLocks/>
          </p:cNvSpPr>
          <p:nvPr/>
        </p:nvSpPr>
        <p:spPr bwMode="auto">
          <a:xfrm>
            <a:off x="6300788" y="6092825"/>
            <a:ext cx="215900" cy="360363"/>
          </a:xfrm>
          <a:custGeom>
            <a:avLst/>
            <a:gdLst>
              <a:gd name="T0" fmla="*/ 2147483647 w 136"/>
              <a:gd name="T1" fmla="*/ 0 h 227"/>
              <a:gd name="T2" fmla="*/ 2147483647 w 136"/>
              <a:gd name="T3" fmla="*/ 2147483647 h 227"/>
              <a:gd name="T4" fmla="*/ 2147483647 w 136"/>
              <a:gd name="T5" fmla="*/ 2147483647 h 227"/>
              <a:gd name="T6" fmla="*/ 0 w 136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227">
                <a:moveTo>
                  <a:pt x="136" y="0"/>
                </a:moveTo>
                <a:cubicBezTo>
                  <a:pt x="121" y="56"/>
                  <a:pt x="106" y="113"/>
                  <a:pt x="91" y="136"/>
                </a:cubicBezTo>
                <a:cubicBezTo>
                  <a:pt x="76" y="159"/>
                  <a:pt x="61" y="121"/>
                  <a:pt x="46" y="136"/>
                </a:cubicBezTo>
                <a:cubicBezTo>
                  <a:pt x="31" y="151"/>
                  <a:pt x="15" y="189"/>
                  <a:pt x="0" y="22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646" name="Freeform 103">
            <a:extLst>
              <a:ext uri="{FF2B5EF4-FFF2-40B4-BE49-F238E27FC236}">
                <a16:creationId xmlns:a16="http://schemas.microsoft.com/office/drawing/2014/main" id="{3A20F954-FE48-4FCD-8CF2-80E735C31452}"/>
              </a:ext>
            </a:extLst>
          </p:cNvPr>
          <p:cNvSpPr>
            <a:spLocks/>
          </p:cNvSpPr>
          <p:nvPr/>
        </p:nvSpPr>
        <p:spPr bwMode="auto">
          <a:xfrm>
            <a:off x="6300788" y="4508500"/>
            <a:ext cx="71437" cy="576263"/>
          </a:xfrm>
          <a:custGeom>
            <a:avLst/>
            <a:gdLst>
              <a:gd name="T0" fmla="*/ 2147483647 w 45"/>
              <a:gd name="T1" fmla="*/ 0 h 363"/>
              <a:gd name="T2" fmla="*/ 0 w 45"/>
              <a:gd name="T3" fmla="*/ 2147483647 h 363"/>
              <a:gd name="T4" fmla="*/ 2147483647 w 45"/>
              <a:gd name="T5" fmla="*/ 2147483647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" h="363">
                <a:moveTo>
                  <a:pt x="45" y="0"/>
                </a:moveTo>
                <a:cubicBezTo>
                  <a:pt x="22" y="61"/>
                  <a:pt x="0" y="122"/>
                  <a:pt x="0" y="182"/>
                </a:cubicBezTo>
                <a:cubicBezTo>
                  <a:pt x="0" y="242"/>
                  <a:pt x="38" y="333"/>
                  <a:pt x="45" y="36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647" name="Freeform 104">
            <a:extLst>
              <a:ext uri="{FF2B5EF4-FFF2-40B4-BE49-F238E27FC236}">
                <a16:creationId xmlns:a16="http://schemas.microsoft.com/office/drawing/2014/main" id="{CAAD71C2-DA15-463F-AE78-3E4C4034FB07}"/>
              </a:ext>
            </a:extLst>
          </p:cNvPr>
          <p:cNvSpPr>
            <a:spLocks/>
          </p:cNvSpPr>
          <p:nvPr/>
        </p:nvSpPr>
        <p:spPr bwMode="auto">
          <a:xfrm>
            <a:off x="6300788" y="5157788"/>
            <a:ext cx="71437" cy="576262"/>
          </a:xfrm>
          <a:custGeom>
            <a:avLst/>
            <a:gdLst>
              <a:gd name="T0" fmla="*/ 2147483647 w 45"/>
              <a:gd name="T1" fmla="*/ 0 h 363"/>
              <a:gd name="T2" fmla="*/ 0 w 45"/>
              <a:gd name="T3" fmla="*/ 2147483647 h 363"/>
              <a:gd name="T4" fmla="*/ 2147483647 w 45"/>
              <a:gd name="T5" fmla="*/ 2147483647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" h="363">
                <a:moveTo>
                  <a:pt x="45" y="0"/>
                </a:moveTo>
                <a:cubicBezTo>
                  <a:pt x="22" y="61"/>
                  <a:pt x="0" y="122"/>
                  <a:pt x="0" y="182"/>
                </a:cubicBezTo>
                <a:cubicBezTo>
                  <a:pt x="0" y="242"/>
                  <a:pt x="38" y="333"/>
                  <a:pt x="45" y="36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7648" name="Object 105">
            <a:extLst>
              <a:ext uri="{FF2B5EF4-FFF2-40B4-BE49-F238E27FC236}">
                <a16:creationId xmlns:a16="http://schemas.microsoft.com/office/drawing/2014/main" id="{A51F4921-2AC6-4210-AC91-63A24D513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9788" y="4508500"/>
          <a:ext cx="38100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9" imgW="279279" imgH="165028" progId="Equation.DSMT4">
                  <p:embed/>
                </p:oleObj>
              </mc:Choice>
              <mc:Fallback>
                <p:oleObj name="Equation" r:id="rId19" imgW="279279" imgH="165028" progId="Equation.DSMT4">
                  <p:embed/>
                  <p:pic>
                    <p:nvPicPr>
                      <p:cNvPr id="67648" name="Object 105">
                        <a:extLst>
                          <a:ext uri="{FF2B5EF4-FFF2-40B4-BE49-F238E27FC236}">
                            <a16:creationId xmlns:a16="http://schemas.microsoft.com/office/drawing/2014/main" id="{A51F4921-2AC6-4210-AC91-63A24D513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4508500"/>
                        <a:ext cx="381000" cy="225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9" name="Object 106">
            <a:extLst>
              <a:ext uri="{FF2B5EF4-FFF2-40B4-BE49-F238E27FC236}">
                <a16:creationId xmlns:a16="http://schemas.microsoft.com/office/drawing/2014/main" id="{C68369D0-C0C6-4CB8-9763-32F1E4946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6557963"/>
          <a:ext cx="28479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21" imgW="1752600" imgH="190500" progId="Equation.DSMT4">
                  <p:embed/>
                </p:oleObj>
              </mc:Choice>
              <mc:Fallback>
                <p:oleObj name="Equation" r:id="rId21" imgW="1752600" imgH="190500" progId="Equation.DSMT4">
                  <p:embed/>
                  <p:pic>
                    <p:nvPicPr>
                      <p:cNvPr id="67649" name="Object 106">
                        <a:extLst>
                          <a:ext uri="{FF2B5EF4-FFF2-40B4-BE49-F238E27FC236}">
                            <a16:creationId xmlns:a16="http://schemas.microsoft.com/office/drawing/2014/main" id="{C68369D0-C0C6-4CB8-9763-32F1E4946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6557963"/>
                        <a:ext cx="28479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>
            <a:extLst>
              <a:ext uri="{FF2B5EF4-FFF2-40B4-BE49-F238E27FC236}">
                <a16:creationId xmlns:a16="http://schemas.microsoft.com/office/drawing/2014/main" id="{806B87B5-CE50-4B50-8A4D-9A5FB0B5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628775"/>
            <a:ext cx="518477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6" descr="스캔0001">
            <a:extLst>
              <a:ext uri="{FF2B5EF4-FFF2-40B4-BE49-F238E27FC236}">
                <a16:creationId xmlns:a16="http://schemas.microsoft.com/office/drawing/2014/main" id="{D4676C56-8988-43F7-BCB6-BC3BB144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56"/>
          <a:stretch>
            <a:fillRect/>
          </a:stretch>
        </p:blipFill>
        <p:spPr bwMode="auto">
          <a:xfrm>
            <a:off x="171450" y="1936750"/>
            <a:ext cx="378777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D34C08B-90F3-47D4-8129-2B63A10FE8BA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496888"/>
            <a:ext cx="8640763" cy="519112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Delayed Neutron Decay Constants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8A26775E-088B-4D91-B913-E54CD5DA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0"/>
            <a:ext cx="7058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828" y="172545"/>
            <a:ext cx="8450263" cy="378565"/>
          </a:xfrm>
        </p:spPr>
        <p:txBody>
          <a:bodyPr/>
          <a:lstStyle/>
          <a:p>
            <a:r>
              <a:rPr lang="en-US" altLang="ko-KR" sz="2400" dirty="0"/>
              <a:t>Time Dependent Phenomena in Nuclear Reactors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0" y="556018"/>
            <a:ext cx="8992383" cy="57800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600" b="1" dirty="0"/>
              <a:t>Three distinct time-dependent phenomena in nuclear reactors</a:t>
            </a:r>
          </a:p>
          <a:p>
            <a:pPr lvl="1">
              <a:spcBef>
                <a:spcPts val="1200"/>
              </a:spcBef>
            </a:pPr>
            <a:r>
              <a:rPr lang="en-US" sz="1600" b="1" dirty="0"/>
              <a:t>Short time phenomena: typical time intervals of milliseconds to seconds. Explicitly Solve Time Dependent Neutron Diffusion Equation w/ Delayed </a:t>
            </a:r>
            <a:r>
              <a:rPr lang="en-US" sz="1600" b="1" dirty="0" err="1"/>
              <a:t>Neturon</a:t>
            </a:r>
            <a:r>
              <a:rPr lang="en-US" sz="1600" b="1" dirty="0"/>
              <a:t> Source:</a:t>
            </a:r>
          </a:p>
          <a:p>
            <a:pPr lvl="2">
              <a:spcBef>
                <a:spcPts val="1200"/>
              </a:spcBef>
            </a:pPr>
            <a:endParaRPr lang="en-US" b="1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Medium time phenomena: hours to days corresponding</a:t>
            </a:r>
          </a:p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to the mean buildup and decay times of certain fission products</a:t>
            </a:r>
          </a:p>
          <a:p>
            <a:pPr marL="800100" lvl="2" indent="0">
              <a:spcBef>
                <a:spcPts val="120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96875" lvl="1" indent="0">
              <a:spcBef>
                <a:spcPts val="1200"/>
              </a:spcBef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Long time phenomena: several months or years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Fuel depletion analysis</a:t>
            </a:r>
          </a:p>
          <a:p>
            <a:pPr marL="800100" lvl="2" indent="0">
              <a:spcBef>
                <a:spcPts val="120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A45487B-9788-41F5-A447-DEF510A7B9C5}"/>
                  </a:ext>
                </a:extLst>
              </p:cNvPr>
              <p:cNvSpPr txBox="1"/>
              <p:nvPr/>
            </p:nvSpPr>
            <p:spPr bwMode="auto">
              <a:xfrm>
                <a:off x="805591" y="3358807"/>
                <a:ext cx="4862473" cy="420688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Te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6.7 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Xe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argPr>
                            <m:argSz m:val="-1"/>
                          </m:argP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9.2 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Ba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stable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A45487B-9788-41F5-A447-DEF510A7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591" y="3358807"/>
                <a:ext cx="4862473" cy="420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EBA8D8C-7DAA-4DD2-9702-616C0C8E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91997"/>
              </p:ext>
            </p:extLst>
          </p:nvPr>
        </p:nvGraphicFramePr>
        <p:xfrm>
          <a:off x="128513" y="2191938"/>
          <a:ext cx="2653189" cy="49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336760" imgH="431640" progId="Equation.DSMT4">
                  <p:embed/>
                </p:oleObj>
              </mc:Choice>
              <mc:Fallback>
                <p:oleObj name="Equation" r:id="rId5" imgW="233676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EBA8D8C-7DAA-4DD2-9702-616C0C8E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13" y="2191938"/>
                        <a:ext cx="2653189" cy="498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5BDD1E-67BE-4676-8ED1-4F3F50168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834415"/>
              </p:ext>
            </p:extLst>
          </p:nvPr>
        </p:nvGraphicFramePr>
        <p:xfrm>
          <a:off x="2849305" y="2198918"/>
          <a:ext cx="3236135" cy="49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2603160" imgH="393480" progId="Equation.DSMT4">
                  <p:embed/>
                </p:oleObj>
              </mc:Choice>
              <mc:Fallback>
                <p:oleObj name="Equation" r:id="rId7" imgW="260316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5BDD1E-67BE-4676-8ED1-4F3F50168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05" y="2198918"/>
                        <a:ext cx="3236135" cy="498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E713F1-DF33-4FA4-8286-824BD792E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83391"/>
              </p:ext>
            </p:extLst>
          </p:nvPr>
        </p:nvGraphicFramePr>
        <p:xfrm>
          <a:off x="1096888" y="3775587"/>
          <a:ext cx="3803802" cy="48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3060700" imgH="393700" progId="Equation.3">
                  <p:embed/>
                </p:oleObj>
              </mc:Choice>
              <mc:Fallback>
                <p:oleObj name="Equation" r:id="rId9" imgW="3060700" imgH="3937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E713F1-DF33-4FA4-8286-824BD792E54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888" y="3775587"/>
                        <a:ext cx="3803802" cy="48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1E4CDA0-6DE6-4700-84B9-1E79E4B68EBC}"/>
                  </a:ext>
                </a:extLst>
              </p:cNvPr>
              <p:cNvSpPr txBox="1"/>
              <p:nvPr/>
            </p:nvSpPr>
            <p:spPr bwMode="auto">
              <a:xfrm>
                <a:off x="193482" y="5385715"/>
                <a:ext cx="4171950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1E4CDA0-6DE6-4700-84B9-1E79E4B6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82" y="5385715"/>
                <a:ext cx="4171950" cy="536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69413BD-97BB-4231-9974-4A7E7223E5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6639" y="1653623"/>
            <a:ext cx="2013871" cy="1641289"/>
          </a:xfrm>
          <a:prstGeom prst="rect">
            <a:avLst/>
          </a:prstGeom>
        </p:spPr>
      </p:pic>
      <p:grpSp>
        <p:nvGrpSpPr>
          <p:cNvPr id="18" name="Group 123">
            <a:extLst>
              <a:ext uri="{FF2B5EF4-FFF2-40B4-BE49-F238E27FC236}">
                <a16:creationId xmlns:a16="http://schemas.microsoft.com/office/drawing/2014/main" id="{7A481EEE-7890-4119-974A-6D35812E9300}"/>
              </a:ext>
            </a:extLst>
          </p:cNvPr>
          <p:cNvGrpSpPr>
            <a:grpSpLocks/>
          </p:cNvGrpSpPr>
          <p:nvPr/>
        </p:nvGrpSpPr>
        <p:grpSpPr bwMode="auto">
          <a:xfrm>
            <a:off x="4051835" y="2957922"/>
            <a:ext cx="5129116" cy="3708947"/>
            <a:chOff x="1872" y="144"/>
            <a:chExt cx="3402" cy="3738"/>
          </a:xfrm>
        </p:grpSpPr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6726D77B-203A-418C-92CC-981EA42DB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5" y="27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357B9C96-BBAB-444D-86EA-70E289DAA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48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E8187AF8-C250-4A39-B90D-71CD039EB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7" y="182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2742FA5A-AF89-441F-997B-5E26ADC18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961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13ACFE9-3060-4988-9A48-30C9A0F91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3" y="72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183EA255-6C21-48C8-91E1-05EFD3F70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7" y="93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0472C2C9-90FE-4E42-A05F-74F3FEAA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117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AED64760-816A-4E70-9379-593D2E2F9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" y="118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0EF6F233-25AF-4241-826C-DA941BE36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160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38F96883-C4CB-4840-9D9E-92C69676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138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A2610CAF-6AEA-4621-893B-743DE0EE6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6" y="116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8983C8A-735B-4BBC-8304-392469FF4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95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7602DF50-1586-45F2-A0F9-073C6DDCE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6" y="161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3FC45D94-5319-4B9E-B46D-39861EB66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838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22AE29BE-3788-4B54-B9E6-F6944DE8E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5" y="1844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4F53A127-EF52-4D79-A56A-F4EB64D38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0" y="207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D716E70C-D86C-467E-A416-E75E20F95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0" y="2289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65F22291-E55D-46AD-9579-7D96927A1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" y="2073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43068B7C-2191-436D-A8B4-515B4C01C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3" y="3202"/>
              <a:ext cx="0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6964F29-DBD0-4DEF-A481-6B53956DB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9" y="3431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C9D66D88-53FC-4727-AC1D-0A6473F4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733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76AB73B4-7D67-4FD8-9C56-7830209A8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9" y="249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F2FD0788-D9E6-40A4-BEB3-3BE99726B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227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B9E7A817-3CFE-4B08-BCAF-A1E95A632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71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6424E20-9FC9-4649-9E4A-2E4D891D6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295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80CF6198-5EE8-45CA-9053-9EE4C6229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0" y="3178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EA28B34-40E5-408E-97C0-BDB5F9E4C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3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24EBCF11-0EC5-46DA-86AD-DD7A70376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9" y="3419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8D24CD84-22F1-47AE-99C6-BD0E29A5C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295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22094465-066E-4858-A1CF-D28C3F680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3" y="3641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62665DAD-A0CC-494B-8860-E7FF6E1C9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1" y="3190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60E5AE6A-6AE2-43B2-98AD-66423E95B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06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402E6830-F134-45E7-850B-DFEDA0C51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3581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8">
              <a:extLst>
                <a:ext uri="{FF2B5EF4-FFF2-40B4-BE49-F238E27FC236}">
                  <a16:creationId xmlns:a16="http://schemas.microsoft.com/office/drawing/2014/main" id="{86D66608-12DF-469A-93AB-D6F022296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3142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F90177B2-D169-4FAF-B914-7241AF8A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3359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DEF53B73-A11B-4973-BD1F-B596685A5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136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0320267C-44B4-4AC9-BD6A-6FC03750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" y="226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2">
              <a:extLst>
                <a:ext uri="{FF2B5EF4-FFF2-40B4-BE49-F238E27FC236}">
                  <a16:creationId xmlns:a16="http://schemas.microsoft.com/office/drawing/2014/main" id="{7751204E-ACD7-4531-9837-DE3EC7A3A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1772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78F20F4A-ED85-43FE-8927-933319B5A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914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BD3C95CC-5933-4F33-A9E2-37BED082C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156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855D8FAD-05DC-404F-ADF3-91F8B5762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2458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71658CD3-BC83-457A-9305-A1D48EC92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79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7">
              <a:extLst>
                <a:ext uri="{FF2B5EF4-FFF2-40B4-BE49-F238E27FC236}">
                  <a16:creationId xmlns:a16="http://schemas.microsoft.com/office/drawing/2014/main" id="{F2BC5D4E-FC56-40C1-9F51-764BCCC27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202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9706A5CC-51F3-4735-869E-5FB288023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679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9">
              <a:extLst>
                <a:ext uri="{FF2B5EF4-FFF2-40B4-BE49-F238E27FC236}">
                  <a16:creationId xmlns:a16="http://schemas.microsoft.com/office/drawing/2014/main" id="{64BC6641-618D-46BD-ACB1-494A3B25B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913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0">
              <a:extLst>
                <a:ext uri="{FF2B5EF4-FFF2-40B4-BE49-F238E27FC236}">
                  <a16:creationId xmlns:a16="http://schemas.microsoft.com/office/drawing/2014/main" id="{E91370D0-E9B5-4641-BA1B-DEC000535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1346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1">
              <a:extLst>
                <a:ext uri="{FF2B5EF4-FFF2-40B4-BE49-F238E27FC236}">
                  <a16:creationId xmlns:a16="http://schemas.microsoft.com/office/drawing/2014/main" id="{9A293501-A08D-43D6-9CAC-E49039186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5" y="1118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8932A6B5-538B-4818-AFF3-605D8266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1130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4A2DE4FF-22DC-4819-B4A8-3CBAB8C64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7" y="1021"/>
              <a:ext cx="0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8950C2A3-C85D-4FC1-BA54-30E66B1B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1" y="1021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4B6932E-B365-4504-9213-71D03FF6B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1033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A5180CCE-DFA7-4192-AA5E-BE5A15E6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1160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13105831-A9CF-4704-AF57-30D33CAE7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2" y="2019"/>
              <a:ext cx="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D80560F0-2FD2-4A2B-B348-F3B27C891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3371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243529C2-86BF-4CBF-AB34-D188A74E6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2530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9F3450FF-8FBF-40A0-BAA4-F0319D4D9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2686"/>
              <a:ext cx="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652CCE32-C1CF-403C-8032-FDBB4A79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692"/>
              <a:ext cx="0" cy="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2">
              <a:extLst>
                <a:ext uri="{FF2B5EF4-FFF2-40B4-BE49-F238E27FC236}">
                  <a16:creationId xmlns:a16="http://schemas.microsoft.com/office/drawing/2014/main" id="{502A7CF1-53CA-4049-B4BB-B7F56E26A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3" y="3593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3">
              <a:extLst>
                <a:ext uri="{FF2B5EF4-FFF2-40B4-BE49-F238E27FC236}">
                  <a16:creationId xmlns:a16="http://schemas.microsoft.com/office/drawing/2014/main" id="{7830EAE2-B95C-4B48-9959-4B1DB079D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6" y="2830"/>
              <a:ext cx="9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4">
              <a:extLst>
                <a:ext uri="{FF2B5EF4-FFF2-40B4-BE49-F238E27FC236}">
                  <a16:creationId xmlns:a16="http://schemas.microsoft.com/office/drawing/2014/main" id="{1B4F9B48-B59C-4B28-84B2-78FED1AE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2842"/>
              <a:ext cx="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5">
              <a:extLst>
                <a:ext uri="{FF2B5EF4-FFF2-40B4-BE49-F238E27FC236}">
                  <a16:creationId xmlns:a16="http://schemas.microsoft.com/office/drawing/2014/main" id="{49943637-E2D5-4BF6-AB81-DE8469367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2842"/>
              <a:ext cx="0" cy="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6">
              <a:extLst>
                <a:ext uri="{FF2B5EF4-FFF2-40B4-BE49-F238E27FC236}">
                  <a16:creationId xmlns:a16="http://schemas.microsoft.com/office/drawing/2014/main" id="{9F842B55-A7A1-4F43-ADB4-A7F496CD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3803"/>
              <a:ext cx="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7">
              <a:extLst>
                <a:ext uri="{FF2B5EF4-FFF2-40B4-BE49-F238E27FC236}">
                  <a16:creationId xmlns:a16="http://schemas.microsoft.com/office/drawing/2014/main" id="{DA0BFE81-0B9C-469E-9016-D65239C05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90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8">
              <a:extLst>
                <a:ext uri="{FF2B5EF4-FFF2-40B4-BE49-F238E27FC236}">
                  <a16:creationId xmlns:a16="http://schemas.microsoft.com/office/drawing/2014/main" id="{55D2CF80-C661-43F3-A604-C6C60CE6D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2908"/>
              <a:ext cx="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9">
              <a:extLst>
                <a:ext uri="{FF2B5EF4-FFF2-40B4-BE49-F238E27FC236}">
                  <a16:creationId xmlns:a16="http://schemas.microsoft.com/office/drawing/2014/main" id="{DC45E1E4-D75D-4F50-93E9-8D98126D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3136"/>
              <a:ext cx="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0">
              <a:extLst>
                <a:ext uri="{FF2B5EF4-FFF2-40B4-BE49-F238E27FC236}">
                  <a16:creationId xmlns:a16="http://schemas.microsoft.com/office/drawing/2014/main" id="{56B3F168-4A8C-47ED-A83F-CA949150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136"/>
              <a:ext cx="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1">
              <a:extLst>
                <a:ext uri="{FF2B5EF4-FFF2-40B4-BE49-F238E27FC236}">
                  <a16:creationId xmlns:a16="http://schemas.microsoft.com/office/drawing/2014/main" id="{CC1DC052-3DC0-4322-AB47-0A3F6F110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395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2">
              <a:extLst>
                <a:ext uri="{FF2B5EF4-FFF2-40B4-BE49-F238E27FC236}">
                  <a16:creationId xmlns:a16="http://schemas.microsoft.com/office/drawing/2014/main" id="{66A90122-4904-439B-B40F-DA235EAA2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81"/>
              <a:ext cx="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3">
              <a:extLst>
                <a:ext uri="{FF2B5EF4-FFF2-40B4-BE49-F238E27FC236}">
                  <a16:creationId xmlns:a16="http://schemas.microsoft.com/office/drawing/2014/main" id="{39DAFBA8-2EE2-434F-A61C-9CA403281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9" y="3359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4">
              <a:extLst>
                <a:ext uri="{FF2B5EF4-FFF2-40B4-BE49-F238E27FC236}">
                  <a16:creationId xmlns:a16="http://schemas.microsoft.com/office/drawing/2014/main" id="{02933BF8-B8EE-41B4-B4FF-372C6B11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99"/>
              <a:ext cx="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75">
              <a:extLst>
                <a:ext uri="{FF2B5EF4-FFF2-40B4-BE49-F238E27FC236}">
                  <a16:creationId xmlns:a16="http://schemas.microsoft.com/office/drawing/2014/main" id="{4B1961DD-94AB-48D0-8098-09E7696E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Cm246</a:t>
              </a:r>
            </a:p>
          </p:txBody>
        </p:sp>
        <p:sp>
          <p:nvSpPr>
            <p:cNvPr id="90" name="Text Box 76">
              <a:extLst>
                <a:ext uri="{FF2B5EF4-FFF2-40B4-BE49-F238E27FC236}">
                  <a16:creationId xmlns:a16="http://schemas.microsoft.com/office/drawing/2014/main" id="{B647B916-45E8-4D41-AEED-3284E1138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7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Cm245</a:t>
              </a:r>
            </a:p>
          </p:txBody>
        </p:sp>
        <p:sp>
          <p:nvSpPr>
            <p:cNvPr id="91" name="Text Box 77">
              <a:extLst>
                <a:ext uri="{FF2B5EF4-FFF2-40B4-BE49-F238E27FC236}">
                  <a16:creationId xmlns:a16="http://schemas.microsoft.com/office/drawing/2014/main" id="{78D0E36B-1942-429F-957C-742E89FB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60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Cm244</a:t>
              </a:r>
            </a:p>
          </p:txBody>
        </p:sp>
        <p:sp>
          <p:nvSpPr>
            <p:cNvPr id="92" name="Text Box 78">
              <a:extLst>
                <a:ext uri="{FF2B5EF4-FFF2-40B4-BE49-F238E27FC236}">
                  <a16:creationId xmlns:a16="http://schemas.microsoft.com/office/drawing/2014/main" id="{F0405F63-CE06-4C3D-BF69-1C94D8461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3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Cm243</a:t>
              </a:r>
            </a:p>
          </p:txBody>
        </p:sp>
        <p:sp>
          <p:nvSpPr>
            <p:cNvPr id="93" name="Text Box 79">
              <a:extLst>
                <a:ext uri="{FF2B5EF4-FFF2-40B4-BE49-F238E27FC236}">
                  <a16:creationId xmlns:a16="http://schemas.microsoft.com/office/drawing/2014/main" id="{F077748C-C5B7-4154-BCEE-B42D0CF7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03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Cm242</a:t>
              </a:r>
            </a:p>
          </p:txBody>
        </p:sp>
        <p:sp>
          <p:nvSpPr>
            <p:cNvPr id="94" name="Text Box 80">
              <a:extLst>
                <a:ext uri="{FF2B5EF4-FFF2-40B4-BE49-F238E27FC236}">
                  <a16:creationId xmlns:a16="http://schemas.microsoft.com/office/drawing/2014/main" id="{1B8FC0C7-0053-43BF-B4D4-05A1B177C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59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Am244</a:t>
              </a:r>
            </a:p>
          </p:txBody>
        </p:sp>
        <p:sp>
          <p:nvSpPr>
            <p:cNvPr id="95" name="Text Box 81">
              <a:extLst>
                <a:ext uri="{FF2B5EF4-FFF2-40B4-BE49-F238E27FC236}">
                  <a16:creationId xmlns:a16="http://schemas.microsoft.com/office/drawing/2014/main" id="{45877454-F1F3-4CBF-BD09-324E3665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0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Am242</a:t>
              </a:r>
            </a:p>
          </p:txBody>
        </p:sp>
        <p:sp>
          <p:nvSpPr>
            <p:cNvPr id="96" name="Text Box 82">
              <a:extLst>
                <a:ext uri="{FF2B5EF4-FFF2-40B4-BE49-F238E27FC236}">
                  <a16:creationId xmlns:a16="http://schemas.microsoft.com/office/drawing/2014/main" id="{A718D957-14EE-445E-9702-B0380BC18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82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Pu243</a:t>
              </a:r>
            </a:p>
          </p:txBody>
        </p:sp>
        <p:sp>
          <p:nvSpPr>
            <p:cNvPr id="97" name="Text Box 83">
              <a:extLst>
                <a:ext uri="{FF2B5EF4-FFF2-40B4-BE49-F238E27FC236}">
                  <a16:creationId xmlns:a16="http://schemas.microsoft.com/office/drawing/2014/main" id="{05B63149-EA75-4E18-8989-FB2FB83F4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Am241</a:t>
              </a:r>
            </a:p>
          </p:txBody>
        </p:sp>
        <p:sp>
          <p:nvSpPr>
            <p:cNvPr id="98" name="Text Box 84">
              <a:extLst>
                <a:ext uri="{FF2B5EF4-FFF2-40B4-BE49-F238E27FC236}">
                  <a16:creationId xmlns:a16="http://schemas.microsoft.com/office/drawing/2014/main" id="{50371090-70D5-4CF0-88D0-C526F3CD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" y="1032"/>
              <a:ext cx="5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Am242</a:t>
              </a:r>
              <a:r>
                <a:rPr lang="en-US" altLang="en-US" sz="1200" baseline="30000" dirty="0">
                  <a:latin typeface="Times New Roman" panose="02020603050405020304" pitchFamily="18" charset="0"/>
                </a:rPr>
                <a:t>m</a:t>
              </a:r>
              <a:endParaRPr lang="en-US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694DA0E2-C11D-40E8-8877-C4567B356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3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Am243</a:t>
              </a:r>
            </a:p>
          </p:txBody>
        </p:sp>
        <p:sp>
          <p:nvSpPr>
            <p:cNvPr id="100" name="Text Box 86">
              <a:extLst>
                <a:ext uri="{FF2B5EF4-FFF2-40B4-BE49-F238E27FC236}">
                  <a16:creationId xmlns:a16="http://schemas.microsoft.com/office/drawing/2014/main" id="{6B1BF2BE-D231-480A-A6BB-1D5915EE7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12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Pu241</a:t>
              </a:r>
            </a:p>
          </p:txBody>
        </p:sp>
        <p:sp>
          <p:nvSpPr>
            <p:cNvPr id="101" name="Text Box 87">
              <a:extLst>
                <a:ext uri="{FF2B5EF4-FFF2-40B4-BE49-F238E27FC236}">
                  <a16:creationId xmlns:a16="http://schemas.microsoft.com/office/drawing/2014/main" id="{92671E3E-2FFC-46DA-9292-158520826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48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P240</a:t>
              </a:r>
            </a:p>
          </p:txBody>
        </p:sp>
        <p:sp>
          <p:nvSpPr>
            <p:cNvPr id="102" name="Text Box 88">
              <a:extLst>
                <a:ext uri="{FF2B5EF4-FFF2-40B4-BE49-F238E27FC236}">
                  <a16:creationId xmlns:a16="http://schemas.microsoft.com/office/drawing/2014/main" id="{9BB96926-39BC-4D36-9AB5-2F56D08C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71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Pu239</a:t>
              </a:r>
            </a:p>
          </p:txBody>
        </p:sp>
        <p:sp>
          <p:nvSpPr>
            <p:cNvPr id="103" name="Text Box 89">
              <a:extLst>
                <a:ext uri="{FF2B5EF4-FFF2-40B4-BE49-F238E27FC236}">
                  <a16:creationId xmlns:a16="http://schemas.microsoft.com/office/drawing/2014/main" id="{12F7C993-0C82-452E-8CBC-B9F85D9D6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05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Pu242</a:t>
              </a:r>
            </a:p>
          </p:txBody>
        </p:sp>
        <p:sp>
          <p:nvSpPr>
            <p:cNvPr id="104" name="Text Box 90">
              <a:extLst>
                <a:ext uri="{FF2B5EF4-FFF2-40B4-BE49-F238E27FC236}">
                  <a16:creationId xmlns:a16="http://schemas.microsoft.com/office/drawing/2014/main" id="{71829B87-DBCD-47E8-A64B-A5BBFAFD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8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Np240</a:t>
              </a:r>
            </a:p>
          </p:txBody>
        </p:sp>
        <p:sp>
          <p:nvSpPr>
            <p:cNvPr id="105" name="Text Box 91">
              <a:extLst>
                <a:ext uri="{FF2B5EF4-FFF2-40B4-BE49-F238E27FC236}">
                  <a16:creationId xmlns:a16="http://schemas.microsoft.com/office/drawing/2014/main" id="{65456233-B123-4A35-8026-4E7602F7B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37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Pu236</a:t>
              </a:r>
            </a:p>
          </p:txBody>
        </p:sp>
        <p:sp>
          <p:nvSpPr>
            <p:cNvPr id="106" name="Text Box 92">
              <a:extLst>
                <a:ext uri="{FF2B5EF4-FFF2-40B4-BE49-F238E27FC236}">
                  <a16:creationId xmlns:a16="http://schemas.microsoft.com/office/drawing/2014/main" id="{3DB547B9-5627-4A4B-9383-7214180E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9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Pu238</a:t>
              </a:r>
            </a:p>
          </p:txBody>
        </p:sp>
        <p:sp>
          <p:nvSpPr>
            <p:cNvPr id="107" name="Text Box 93">
              <a:extLst>
                <a:ext uri="{FF2B5EF4-FFF2-40B4-BE49-F238E27FC236}">
                  <a16:creationId xmlns:a16="http://schemas.microsoft.com/office/drawing/2014/main" id="{A971E0F0-667C-4FA8-9B60-78A617FDD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1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Np239</a:t>
              </a:r>
            </a:p>
          </p:txBody>
        </p:sp>
        <p:sp>
          <p:nvSpPr>
            <p:cNvPr id="108" name="Text Box 94">
              <a:extLst>
                <a:ext uri="{FF2B5EF4-FFF2-40B4-BE49-F238E27FC236}">
                  <a16:creationId xmlns:a16="http://schemas.microsoft.com/office/drawing/2014/main" id="{B785C3DB-FA92-415D-BE8C-479A322D9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9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Np238</a:t>
              </a:r>
            </a:p>
          </p:txBody>
        </p:sp>
        <p:sp>
          <p:nvSpPr>
            <p:cNvPr id="109" name="Text Box 95">
              <a:extLst>
                <a:ext uri="{FF2B5EF4-FFF2-40B4-BE49-F238E27FC236}">
                  <a16:creationId xmlns:a16="http://schemas.microsoft.com/office/drawing/2014/main" id="{8B59B43F-CC26-4ADB-81CB-E7DE5C5B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19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Np237</a:t>
              </a:r>
            </a:p>
          </p:txBody>
        </p:sp>
        <p:sp>
          <p:nvSpPr>
            <p:cNvPr id="110" name="Text Box 96">
              <a:extLst>
                <a:ext uri="{FF2B5EF4-FFF2-40B4-BE49-F238E27FC236}">
                  <a16:creationId xmlns:a16="http://schemas.microsoft.com/office/drawing/2014/main" id="{B1A63B9F-80A0-41E4-9818-E12BB47C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36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Np236</a:t>
              </a:r>
            </a:p>
          </p:txBody>
        </p:sp>
        <p:sp>
          <p:nvSpPr>
            <p:cNvPr id="111" name="Text Box 97">
              <a:extLst>
                <a:ext uri="{FF2B5EF4-FFF2-40B4-BE49-F238E27FC236}">
                  <a16:creationId xmlns:a16="http://schemas.microsoft.com/office/drawing/2014/main" id="{F1ED822E-EC84-428C-887C-15102959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68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U239</a:t>
              </a:r>
            </a:p>
          </p:txBody>
        </p:sp>
        <p:sp>
          <p:nvSpPr>
            <p:cNvPr id="112" name="Text Box 98">
              <a:extLst>
                <a:ext uri="{FF2B5EF4-FFF2-40B4-BE49-F238E27FC236}">
                  <a16:creationId xmlns:a16="http://schemas.microsoft.com/office/drawing/2014/main" id="{8B29B649-22D7-4AC2-A502-C4812D24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7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U237</a:t>
              </a:r>
            </a:p>
          </p:txBody>
        </p:sp>
        <p:sp>
          <p:nvSpPr>
            <p:cNvPr id="113" name="Text Box 99">
              <a:extLst>
                <a:ext uri="{FF2B5EF4-FFF2-40B4-BE49-F238E27FC236}">
                  <a16:creationId xmlns:a16="http://schemas.microsoft.com/office/drawing/2014/main" id="{962FC54B-A79A-4E16-9A5A-0079B4BDB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1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U236</a:t>
              </a:r>
            </a:p>
          </p:txBody>
        </p:sp>
        <p:sp>
          <p:nvSpPr>
            <p:cNvPr id="114" name="Text Box 100">
              <a:extLst>
                <a:ext uri="{FF2B5EF4-FFF2-40B4-BE49-F238E27FC236}">
                  <a16:creationId xmlns:a16="http://schemas.microsoft.com/office/drawing/2014/main" id="{1D9817AE-3CA5-4078-B53F-1AE05140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2604"/>
              <a:ext cx="4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U235</a:t>
              </a:r>
            </a:p>
          </p:txBody>
        </p:sp>
        <p:sp>
          <p:nvSpPr>
            <p:cNvPr id="115" name="Text Box 101">
              <a:extLst>
                <a:ext uri="{FF2B5EF4-FFF2-40B4-BE49-F238E27FC236}">
                  <a16:creationId xmlns:a16="http://schemas.microsoft.com/office/drawing/2014/main" id="{445C3FAF-69C8-4477-88D1-5BDB812C8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28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U234</a:t>
              </a:r>
            </a:p>
          </p:txBody>
        </p:sp>
        <p:sp>
          <p:nvSpPr>
            <p:cNvPr id="116" name="Text Box 102">
              <a:extLst>
                <a:ext uri="{FF2B5EF4-FFF2-40B4-BE49-F238E27FC236}">
                  <a16:creationId xmlns:a16="http://schemas.microsoft.com/office/drawing/2014/main" id="{D0D3404B-938C-479C-A218-6A52E784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0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U233</a:t>
              </a:r>
            </a:p>
          </p:txBody>
        </p:sp>
        <p:sp>
          <p:nvSpPr>
            <p:cNvPr id="117" name="Text Box 103">
              <a:extLst>
                <a:ext uri="{FF2B5EF4-FFF2-40B4-BE49-F238E27FC236}">
                  <a16:creationId xmlns:a16="http://schemas.microsoft.com/office/drawing/2014/main" id="{1E22C36A-DEFC-400C-A548-4FD86CD84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328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U232</a:t>
              </a:r>
            </a:p>
          </p:txBody>
        </p:sp>
        <p:sp>
          <p:nvSpPr>
            <p:cNvPr id="118" name="Text Box 104">
              <a:extLst>
                <a:ext uri="{FF2B5EF4-FFF2-40B4-BE49-F238E27FC236}">
                  <a16:creationId xmlns:a16="http://schemas.microsoft.com/office/drawing/2014/main" id="{F90C3714-6241-41E3-AD20-A31F75B85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93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U238</a:t>
              </a:r>
            </a:p>
          </p:txBody>
        </p:sp>
        <p:sp>
          <p:nvSpPr>
            <p:cNvPr id="119" name="Text Box 105">
              <a:extLst>
                <a:ext uri="{FF2B5EF4-FFF2-40B4-BE49-F238E27FC236}">
                  <a16:creationId xmlns:a16="http://schemas.microsoft.com/office/drawing/2014/main" id="{B1A343DB-1322-4E0D-8B3F-18CF27E99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306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Pa233</a:t>
              </a:r>
            </a:p>
          </p:txBody>
        </p:sp>
        <p:sp>
          <p:nvSpPr>
            <p:cNvPr id="120" name="Text Box 106">
              <a:extLst>
                <a:ext uri="{FF2B5EF4-FFF2-40B4-BE49-F238E27FC236}">
                  <a16:creationId xmlns:a16="http://schemas.microsoft.com/office/drawing/2014/main" id="{9C62B0E6-BD91-441C-A22D-3013F3EC5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52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U231</a:t>
              </a:r>
            </a:p>
          </p:txBody>
        </p:sp>
        <p:sp>
          <p:nvSpPr>
            <p:cNvPr id="121" name="Text Box 107">
              <a:extLst>
                <a:ext uri="{FF2B5EF4-FFF2-40B4-BE49-F238E27FC236}">
                  <a16:creationId xmlns:a16="http://schemas.microsoft.com/office/drawing/2014/main" id="{9FCA1759-1192-4A9B-ABFC-B5BFE9706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05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Th233</a:t>
              </a:r>
            </a:p>
          </p:txBody>
        </p:sp>
        <p:sp>
          <p:nvSpPr>
            <p:cNvPr id="122" name="Text Box 108">
              <a:extLst>
                <a:ext uri="{FF2B5EF4-FFF2-40B4-BE49-F238E27FC236}">
                  <a16:creationId xmlns:a16="http://schemas.microsoft.com/office/drawing/2014/main" id="{627EE3DB-0481-474D-8B6D-93EE5E44C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51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Pa231</a:t>
              </a:r>
            </a:p>
          </p:txBody>
        </p:sp>
        <p:sp>
          <p:nvSpPr>
            <p:cNvPr id="123" name="Text Box 109">
              <a:extLst>
                <a:ext uri="{FF2B5EF4-FFF2-40B4-BE49-F238E27FC236}">
                  <a16:creationId xmlns:a16="http://schemas.microsoft.com/office/drawing/2014/main" id="{00EE3967-D30D-4301-84A0-A4C9CD95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Pa232</a:t>
              </a:r>
            </a:p>
          </p:txBody>
        </p:sp>
        <p:sp>
          <p:nvSpPr>
            <p:cNvPr id="124" name="Text Box 110">
              <a:extLst>
                <a:ext uri="{FF2B5EF4-FFF2-40B4-BE49-F238E27FC236}">
                  <a16:creationId xmlns:a16="http://schemas.microsoft.com/office/drawing/2014/main" id="{6796B747-ECB3-47F0-A658-30DAD13E6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30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Th232</a:t>
              </a:r>
            </a:p>
          </p:txBody>
        </p:sp>
        <p:sp>
          <p:nvSpPr>
            <p:cNvPr id="125" name="Text Box 111">
              <a:extLst>
                <a:ext uri="{FF2B5EF4-FFF2-40B4-BE49-F238E27FC236}">
                  <a16:creationId xmlns:a16="http://schemas.microsoft.com/office/drawing/2014/main" id="{2057DEBB-D2CE-4976-AFDA-B80194EE6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52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Th231</a:t>
              </a:r>
            </a:p>
          </p:txBody>
        </p:sp>
        <p:sp>
          <p:nvSpPr>
            <p:cNvPr id="126" name="Text Box 112">
              <a:extLst>
                <a:ext uri="{FF2B5EF4-FFF2-40B4-BE49-F238E27FC236}">
                  <a16:creationId xmlns:a16="http://schemas.microsoft.com/office/drawing/2014/main" id="{3EB65F9A-EADB-42BD-BE82-E2630367D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7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Th230</a:t>
              </a:r>
            </a:p>
          </p:txBody>
        </p:sp>
        <p:sp>
          <p:nvSpPr>
            <p:cNvPr id="127" name="Text Box 113">
              <a:extLst>
                <a:ext uri="{FF2B5EF4-FFF2-40B4-BE49-F238E27FC236}">
                  <a16:creationId xmlns:a16="http://schemas.microsoft.com/office/drawing/2014/main" id="{1ABDE38D-C5EA-4C4F-9912-EFD54077D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82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Pa234</a:t>
              </a:r>
            </a:p>
          </p:txBody>
        </p:sp>
        <p:sp>
          <p:nvSpPr>
            <p:cNvPr id="128" name="Text Box 114">
              <a:extLst>
                <a:ext uri="{FF2B5EF4-FFF2-40B4-BE49-F238E27FC236}">
                  <a16:creationId xmlns:a16="http://schemas.microsoft.com/office/drawing/2014/main" id="{0A1E59C3-E166-4EB2-88DA-6FDE201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556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29" name="Text Box 115">
              <a:extLst>
                <a:ext uri="{FF2B5EF4-FFF2-40B4-BE49-F238E27FC236}">
                  <a16:creationId xmlns:a16="http://schemas.microsoft.com/office/drawing/2014/main" id="{61349DCE-1647-43DE-9770-CC255C5D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724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0" name="Text Box 116">
              <a:extLst>
                <a:ext uri="{FF2B5EF4-FFF2-40B4-BE49-F238E27FC236}">
                  <a16:creationId xmlns:a16="http://schemas.microsoft.com/office/drawing/2014/main" id="{5087CC37-FAE5-4A49-8696-021A504A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3228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1" name="Text Box 117">
              <a:extLst>
                <a:ext uri="{FF2B5EF4-FFF2-40B4-BE49-F238E27FC236}">
                  <a16:creationId xmlns:a16="http://schemas.microsoft.com/office/drawing/2014/main" id="{7640BDAC-8425-42AB-B923-99BEF0256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1872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2" name="Text Box 118">
              <a:extLst>
                <a:ext uri="{FF2B5EF4-FFF2-40B4-BE49-F238E27FC236}">
                  <a16:creationId xmlns:a16="http://schemas.microsoft.com/office/drawing/2014/main" id="{363EE7A4-6C0F-4DF2-BA1F-780E24CA1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994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</a:rPr>
                <a:t>(n,3n)</a:t>
              </a:r>
            </a:p>
          </p:txBody>
        </p:sp>
        <p:sp>
          <p:nvSpPr>
            <p:cNvPr id="133" name="Text Box 119">
              <a:extLst>
                <a:ext uri="{FF2B5EF4-FFF2-40B4-BE49-F238E27FC236}">
                  <a16:creationId xmlns:a16="http://schemas.microsoft.com/office/drawing/2014/main" id="{D6570035-95A7-4176-A3F4-7FAA51387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456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</a:rPr>
                <a:t>(n,3n)</a:t>
              </a:r>
            </a:p>
          </p:txBody>
        </p:sp>
        <p:sp>
          <p:nvSpPr>
            <p:cNvPr id="135" name="Line 122">
              <a:extLst>
                <a:ext uri="{FF2B5EF4-FFF2-40B4-BE49-F238E27FC236}">
                  <a16:creationId xmlns:a16="http://schemas.microsoft.com/office/drawing/2014/main" id="{A27A04FF-20D5-4ADC-A32D-9B1497A1E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6" y="1134"/>
              <a:ext cx="7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Arrow: Right 35843">
            <a:extLst>
              <a:ext uri="{FF2B5EF4-FFF2-40B4-BE49-F238E27FC236}">
                <a16:creationId xmlns:a16="http://schemas.microsoft.com/office/drawing/2014/main" id="{8FD8E2B8-7656-4F38-A85F-1C69DE781906}"/>
              </a:ext>
            </a:extLst>
          </p:cNvPr>
          <p:cNvSpPr/>
          <p:nvPr/>
        </p:nvSpPr>
        <p:spPr bwMode="auto">
          <a:xfrm>
            <a:off x="5199935" y="5041600"/>
            <a:ext cx="271380" cy="2381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AB40E588-8BA0-44FA-9B6B-055F9B868F09}"/>
                  </a:ext>
                </a:extLst>
              </p:cNvPr>
              <p:cNvSpPr txBox="1"/>
              <p:nvPr/>
            </p:nvSpPr>
            <p:spPr bwMode="auto">
              <a:xfrm>
                <a:off x="2074054" y="4174504"/>
                <a:ext cx="1650124" cy="5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AB40E588-8BA0-44FA-9B6B-055F9B86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054" y="4174504"/>
                <a:ext cx="1650124" cy="569285"/>
              </a:xfrm>
              <a:prstGeom prst="rect">
                <a:avLst/>
              </a:prstGeom>
              <a:blipFill>
                <a:blip r:embed="rId14"/>
                <a:stretch>
                  <a:fillRect l="-11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9E384F1A-30E8-43E6-97C2-BE1F744F7403}"/>
                  </a:ext>
                </a:extLst>
              </p:cNvPr>
              <p:cNvSpPr txBox="1"/>
              <p:nvPr/>
            </p:nvSpPr>
            <p:spPr bwMode="auto">
              <a:xfrm>
                <a:off x="2102075" y="5845304"/>
                <a:ext cx="1650124" cy="5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9E384F1A-30E8-43E6-97C2-BE1F744F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2075" y="5845304"/>
                <a:ext cx="1650124" cy="569285"/>
              </a:xfrm>
              <a:prstGeom prst="rect">
                <a:avLst/>
              </a:prstGeom>
              <a:blipFill>
                <a:blip r:embed="rId15"/>
                <a:stretch>
                  <a:fillRect l="-11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5BF876A-A5A4-45DA-9498-1EC740B7E889}"/>
                  </a:ext>
                </a:extLst>
              </p:cNvPr>
              <p:cNvSpPr txBox="1"/>
              <p:nvPr/>
            </p:nvSpPr>
            <p:spPr bwMode="auto">
              <a:xfrm>
                <a:off x="1666672" y="1506162"/>
                <a:ext cx="2464887" cy="731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5BF876A-A5A4-45DA-9498-1EC740B7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672" y="1506162"/>
                <a:ext cx="2464887" cy="7317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8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id="{6DCF9441-2ECF-4422-9518-6D046B1D0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148" y="1307736"/>
          <a:ext cx="5532419" cy="41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2590800" imgH="190500" progId="Equation.DSMT4">
                  <p:embed/>
                </p:oleObj>
              </mc:Choice>
              <mc:Fallback>
                <p:oleObj name="Equation" r:id="rId4" imgW="2590800" imgH="190500" progId="Equation.DSMT4">
                  <p:embed/>
                  <p:pic>
                    <p:nvPicPr>
                      <p:cNvPr id="64515" name="Object 4">
                        <a:extLst>
                          <a:ext uri="{FF2B5EF4-FFF2-40B4-BE49-F238E27FC236}">
                            <a16:creationId xmlns:a16="http://schemas.microsoft.com/office/drawing/2014/main" id="{6DCF9441-2ECF-4422-9518-6D046B1D0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8" y="1307736"/>
                        <a:ext cx="5532419" cy="413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/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𝜕𝜑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/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blipFill>
                <a:blip r:embed="rId7"/>
                <a:stretch>
                  <a:fillRect l="-4585" t="-64815" b="-629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18" name="Object 7">
            <a:extLst>
              <a:ext uri="{FF2B5EF4-FFF2-40B4-BE49-F238E27FC236}">
                <a16:creationId xmlns:a16="http://schemas.microsoft.com/office/drawing/2014/main" id="{B206CA67-8F8E-44B6-8DA1-C51F944C8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3194785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2006600" imgH="228600" progId="Equation.DSMT4">
                  <p:embed/>
                </p:oleObj>
              </mc:Choice>
              <mc:Fallback>
                <p:oleObj name="Equation" r:id="rId8" imgW="2006600" imgH="228600" progId="Equation.DSMT4">
                  <p:embed/>
                  <p:pic>
                    <p:nvPicPr>
                      <p:cNvPr id="64518" name="Object 7">
                        <a:extLst>
                          <a:ext uri="{FF2B5EF4-FFF2-40B4-BE49-F238E27FC236}">
                            <a16:creationId xmlns:a16="http://schemas.microsoft.com/office/drawing/2014/main" id="{B206CA67-8F8E-44B6-8DA1-C51F944C8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3194785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/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20" name="Object 9">
            <a:extLst>
              <a:ext uri="{FF2B5EF4-FFF2-40B4-BE49-F238E27FC236}">
                <a16:creationId xmlns:a16="http://schemas.microsoft.com/office/drawing/2014/main" id="{78C8B8E2-F0A5-4E7B-BD52-84869A156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591" y="1674067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1" imgW="266584" imgH="228501" progId="Equation.DSMT4">
                  <p:embed/>
                </p:oleObj>
              </mc:Choice>
              <mc:Fallback>
                <p:oleObj name="Equation" r:id="rId11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591" y="1674067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6">
            <a:extLst>
              <a:ext uri="{FF2B5EF4-FFF2-40B4-BE49-F238E27FC236}">
                <a16:creationId xmlns:a16="http://schemas.microsoft.com/office/drawing/2014/main" id="{834AA09B-8FAC-4815-8E66-E79B65ACA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595" y="3893787"/>
          <a:ext cx="764584" cy="33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3" imgW="342751" imgH="190417" progId="Equation.DSMT4">
                  <p:embed/>
                </p:oleObj>
              </mc:Choice>
              <mc:Fallback>
                <p:oleObj name="Equation" r:id="rId13" imgW="342751" imgH="190417" progId="Equation.DSMT4">
                  <p:embed/>
                  <p:pic>
                    <p:nvPicPr>
                      <p:cNvPr id="64523" name="Object 16">
                        <a:extLst>
                          <a:ext uri="{FF2B5EF4-FFF2-40B4-BE49-F238E27FC236}">
                            <a16:creationId xmlns:a16="http://schemas.microsoft.com/office/drawing/2014/main" id="{834AA09B-8FAC-4815-8E66-E79B65ACA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595" y="3893787"/>
                        <a:ext cx="764584" cy="33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23">
            <a:extLst>
              <a:ext uri="{FF2B5EF4-FFF2-40B4-BE49-F238E27FC236}">
                <a16:creationId xmlns:a16="http://schemas.microsoft.com/office/drawing/2014/main" id="{552AAFB9-C422-46B1-93A9-8A4B6FD34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61" y="4370661"/>
          <a:ext cx="3908859" cy="44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5" imgW="1701800" imgH="190500" progId="Equation.DSMT4">
                  <p:embed/>
                </p:oleObj>
              </mc:Choice>
              <mc:Fallback>
                <p:oleObj name="Equation" r:id="rId15" imgW="1701800" imgH="190500" progId="Equation.DSMT4">
                  <p:embed/>
                  <p:pic>
                    <p:nvPicPr>
                      <p:cNvPr id="64529" name="Object 23">
                        <a:extLst>
                          <a:ext uri="{FF2B5EF4-FFF2-40B4-BE49-F238E27FC236}">
                            <a16:creationId xmlns:a16="http://schemas.microsoft.com/office/drawing/2014/main" id="{552AAFB9-C422-46B1-93A9-8A4B6FD34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1" y="4370661"/>
                        <a:ext cx="3908859" cy="44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4">
            <a:extLst>
              <a:ext uri="{FF2B5EF4-FFF2-40B4-BE49-F238E27FC236}">
                <a16:creationId xmlns:a16="http://schemas.microsoft.com/office/drawing/2014/main" id="{246CA9E3-EB50-43DE-9F32-BEF7285B2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5011371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7" imgW="2971800" imgH="368300" progId="Equation.DSMT4">
                  <p:embed/>
                </p:oleObj>
              </mc:Choice>
              <mc:Fallback>
                <p:oleObj name="Equation" r:id="rId17" imgW="2971800" imgH="368300" progId="Equation.DSMT4">
                  <p:embed/>
                  <p:pic>
                    <p:nvPicPr>
                      <p:cNvPr id="64530" name="Object 24">
                        <a:extLst>
                          <a:ext uri="{FF2B5EF4-FFF2-40B4-BE49-F238E27FC236}">
                            <a16:creationId xmlns:a16="http://schemas.microsoft.com/office/drawing/2014/main" id="{246CA9E3-EB50-43DE-9F32-BEF7285B2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5011371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7">
            <a:extLst>
              <a:ext uri="{FF2B5EF4-FFF2-40B4-BE49-F238E27FC236}">
                <a16:creationId xmlns:a16="http://schemas.microsoft.com/office/drawing/2014/main" id="{C6D96651-BFF6-4AAD-95EC-B0F8F2B08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8347" y="5668168"/>
          <a:ext cx="1639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9" imgW="1079500" imgH="368300" progId="Equation.DSMT4">
                  <p:embed/>
                </p:oleObj>
              </mc:Choice>
              <mc:Fallback>
                <p:oleObj name="Equation" r:id="rId19" imgW="1079500" imgH="368300" progId="Equation.DSMT4">
                  <p:embed/>
                  <p:pic>
                    <p:nvPicPr>
                      <p:cNvPr id="64533" name="Object 27">
                        <a:extLst>
                          <a:ext uri="{FF2B5EF4-FFF2-40B4-BE49-F238E27FC236}">
                            <a16:creationId xmlns:a16="http://schemas.microsoft.com/office/drawing/2014/main" id="{C6D96651-BFF6-4AAD-95EC-B0F8F2B08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347" y="5668168"/>
                        <a:ext cx="1639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02DE7259-5426-4C59-A6C5-EEF15FC6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206" y="269871"/>
            <a:ext cx="8450263" cy="406265"/>
          </a:xfrm>
        </p:spPr>
        <p:txBody>
          <a:bodyPr/>
          <a:lstStyle/>
          <a:p>
            <a:r>
              <a:rPr lang="en-US" altLang="ko-KR" dirty="0"/>
              <a:t>Time Dependent Neutron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/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882D18B0-7A2A-459C-865C-09BB44BD3A34}"/>
              </a:ext>
            </a:extLst>
          </p:cNvPr>
          <p:cNvSpPr/>
          <p:nvPr/>
        </p:nvSpPr>
        <p:spPr bwMode="auto">
          <a:xfrm rot="5400000">
            <a:off x="4650607" y="708523"/>
            <a:ext cx="559284" cy="3249197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A6BEF66-78B5-44AF-B0B5-C456DA4996CF}"/>
              </a:ext>
            </a:extLst>
          </p:cNvPr>
          <p:cNvSpPr/>
          <p:nvPr/>
        </p:nvSpPr>
        <p:spPr bwMode="auto">
          <a:xfrm rot="5400000">
            <a:off x="7573415" y="1032478"/>
            <a:ext cx="559284" cy="2320249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4914D8D-6EFC-40F7-94B6-D650E1232E44}"/>
              </a:ext>
            </a:extLst>
          </p:cNvPr>
          <p:cNvSpPr/>
          <p:nvPr/>
        </p:nvSpPr>
        <p:spPr bwMode="auto">
          <a:xfrm rot="16200000">
            <a:off x="4298561" y="705655"/>
            <a:ext cx="351079" cy="5840883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/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C2054F7F-6D47-4E0C-8AD2-D0EF5070F5E8}"/>
              </a:ext>
            </a:extLst>
          </p:cNvPr>
          <p:cNvSpPr/>
          <p:nvPr/>
        </p:nvSpPr>
        <p:spPr bwMode="auto">
          <a:xfrm rot="16200000">
            <a:off x="8132928" y="2730625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B0B45DE-74E7-41F8-AFE6-8F59E029D682}"/>
              </a:ext>
            </a:extLst>
          </p:cNvPr>
          <p:cNvSpPr/>
          <p:nvPr/>
        </p:nvSpPr>
        <p:spPr bwMode="auto">
          <a:xfrm rot="16200000">
            <a:off x="3990866" y="6042560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93FF94C-E2A0-4173-A304-9A21C22950DA}"/>
              </a:ext>
            </a:extLst>
          </p:cNvPr>
          <p:cNvSpPr/>
          <p:nvPr/>
        </p:nvSpPr>
        <p:spPr bwMode="auto">
          <a:xfrm rot="5400000">
            <a:off x="5136542" y="4910310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5C4F080-F376-4704-B89A-54D89FA3CF59}"/>
              </a:ext>
            </a:extLst>
          </p:cNvPr>
          <p:cNvSpPr/>
          <p:nvPr/>
        </p:nvSpPr>
        <p:spPr bwMode="auto">
          <a:xfrm rot="16200000">
            <a:off x="3625707" y="4405487"/>
            <a:ext cx="286202" cy="2193570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40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r>
              <a:rPr lang="en-US" altLang="ko-KR" sz="2400" dirty="0"/>
              <a:t>Delayed Neutron Fractions and Decay Constants</a:t>
            </a:r>
            <a:endParaRPr lang="ko-KR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19041" y="1253797"/>
          <a:ext cx="5952251" cy="22146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3635">
                  <a:extLst>
                    <a:ext uri="{9D8B030D-6E8A-4147-A177-3AD203B41FA5}">
                      <a16:colId xmlns:a16="http://schemas.microsoft.com/office/drawing/2014/main" val="1839403022"/>
                    </a:ext>
                  </a:extLst>
                </a:gridCol>
                <a:gridCol w="1267154">
                  <a:extLst>
                    <a:ext uri="{9D8B030D-6E8A-4147-A177-3AD203B41FA5}">
                      <a16:colId xmlns:a16="http://schemas.microsoft.com/office/drawing/2014/main" val="833421442"/>
                    </a:ext>
                  </a:extLst>
                </a:gridCol>
                <a:gridCol w="1267154">
                  <a:extLst>
                    <a:ext uri="{9D8B030D-6E8A-4147-A177-3AD203B41FA5}">
                      <a16:colId xmlns:a16="http://schemas.microsoft.com/office/drawing/2014/main" val="826739091"/>
                    </a:ext>
                  </a:extLst>
                </a:gridCol>
                <a:gridCol w="1267154">
                  <a:extLst>
                    <a:ext uri="{9D8B030D-6E8A-4147-A177-3AD203B41FA5}">
                      <a16:colId xmlns:a16="http://schemas.microsoft.com/office/drawing/2014/main" val="3626966061"/>
                    </a:ext>
                  </a:extLst>
                </a:gridCol>
                <a:gridCol w="1267154">
                  <a:extLst>
                    <a:ext uri="{9D8B030D-6E8A-4147-A177-3AD203B41FA5}">
                      <a16:colId xmlns:a16="http://schemas.microsoft.com/office/drawing/2014/main" val="3005565082"/>
                    </a:ext>
                  </a:extLst>
                </a:gridCol>
              </a:tblGrid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U-235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U-238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U-233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Pu-239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7800287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0.035008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0.013938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0.085932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0.036306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0369548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0.180698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0.112797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0.229233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0.236439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7886947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0.172510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0.131027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0.178141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0.178929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6968545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0.386782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0.385143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0.351554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0.326671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5980716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0.158575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0.253992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0.114247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0.170155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3969105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0.066427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0.103103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0.040893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0.0515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0337948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08706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9041" y="4091704"/>
          <a:ext cx="5952250" cy="20366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15166">
                  <a:extLst>
                    <a:ext uri="{9D8B030D-6E8A-4147-A177-3AD203B41FA5}">
                      <a16:colId xmlns:a16="http://schemas.microsoft.com/office/drawing/2014/main" val="580094704"/>
                    </a:ext>
                  </a:extLst>
                </a:gridCol>
                <a:gridCol w="1259271">
                  <a:extLst>
                    <a:ext uri="{9D8B030D-6E8A-4147-A177-3AD203B41FA5}">
                      <a16:colId xmlns:a16="http://schemas.microsoft.com/office/drawing/2014/main" val="2162440965"/>
                    </a:ext>
                  </a:extLst>
                </a:gridCol>
                <a:gridCol w="1259271">
                  <a:extLst>
                    <a:ext uri="{9D8B030D-6E8A-4147-A177-3AD203B41FA5}">
                      <a16:colId xmlns:a16="http://schemas.microsoft.com/office/drawing/2014/main" val="280423190"/>
                    </a:ext>
                  </a:extLst>
                </a:gridCol>
                <a:gridCol w="1259271">
                  <a:extLst>
                    <a:ext uri="{9D8B030D-6E8A-4147-A177-3AD203B41FA5}">
                      <a16:colId xmlns:a16="http://schemas.microsoft.com/office/drawing/2014/main" val="3785743883"/>
                    </a:ext>
                  </a:extLst>
                </a:gridCol>
                <a:gridCol w="1259271">
                  <a:extLst>
                    <a:ext uri="{9D8B030D-6E8A-4147-A177-3AD203B41FA5}">
                      <a16:colId xmlns:a16="http://schemas.microsoft.com/office/drawing/2014/main" val="1964821434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U-235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U-238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U-233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Pu-239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24117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0.013336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0.01363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0.013271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96276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0.032739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0.031334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0.0347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0.030881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962741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0.12078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0.12334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0.1193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0.11337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3106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0.30278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0.32373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0.2862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0.2925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587748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0.84949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0.90597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0.7877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0.85749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664125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2.853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3.0487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2.4417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2.7297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9515749"/>
                  </a:ext>
                </a:extLst>
              </a:tr>
            </a:tbl>
          </a:graphicData>
        </a:graphic>
      </p:graphicFrame>
      <p:sp>
        <p:nvSpPr>
          <p:cNvPr id="6" name="Rectangle 3" descr="양피지"/>
          <p:cNvSpPr txBox="1">
            <a:spLocks noChangeArrowheads="1"/>
          </p:cNvSpPr>
          <p:nvPr/>
        </p:nvSpPr>
        <p:spPr bwMode="auto">
          <a:xfrm>
            <a:off x="346075" y="843280"/>
            <a:ext cx="8443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altLang="ko-KR" kern="0" dirty="0"/>
              <a:t>Fractional probabilities of precursor groups (ENDF/B-VIII)</a:t>
            </a:r>
          </a:p>
        </p:txBody>
      </p:sp>
      <p:sp>
        <p:nvSpPr>
          <p:cNvPr id="7" name="Rectangle 3" descr="양피지"/>
          <p:cNvSpPr txBox="1">
            <a:spLocks noChangeArrowheads="1"/>
          </p:cNvSpPr>
          <p:nvPr/>
        </p:nvSpPr>
        <p:spPr bwMode="auto">
          <a:xfrm>
            <a:off x="348698" y="3612772"/>
            <a:ext cx="8443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altLang="ko-KR" kern="0" dirty="0"/>
              <a:t>Decay constants (ENDF/B-VIII)</a:t>
            </a:r>
          </a:p>
        </p:txBody>
      </p:sp>
    </p:spTree>
    <p:extLst>
      <p:ext uri="{BB962C8B-B14F-4D97-AF65-F5344CB8AC3E}">
        <p14:creationId xmlns:p14="http://schemas.microsoft.com/office/powerpoint/2010/main" val="274879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id="{6DCF9441-2ECF-4422-9518-6D046B1D0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148" y="1307736"/>
          <a:ext cx="5532419" cy="41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2590800" imgH="190500" progId="Equation.DSMT4">
                  <p:embed/>
                </p:oleObj>
              </mc:Choice>
              <mc:Fallback>
                <p:oleObj name="Equation" r:id="rId4" imgW="2590800" imgH="190500" progId="Equation.DSMT4">
                  <p:embed/>
                  <p:pic>
                    <p:nvPicPr>
                      <p:cNvPr id="64515" name="Object 4">
                        <a:extLst>
                          <a:ext uri="{FF2B5EF4-FFF2-40B4-BE49-F238E27FC236}">
                            <a16:creationId xmlns:a16="http://schemas.microsoft.com/office/drawing/2014/main" id="{6DCF9441-2ECF-4422-9518-6D046B1D0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8" y="1307736"/>
                        <a:ext cx="5532419" cy="413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/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𝜕𝜑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/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blipFill>
                <a:blip r:embed="rId7"/>
                <a:stretch>
                  <a:fillRect l="-4585" t="-64815" b="-629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18" name="Object 7">
            <a:extLst>
              <a:ext uri="{FF2B5EF4-FFF2-40B4-BE49-F238E27FC236}">
                <a16:creationId xmlns:a16="http://schemas.microsoft.com/office/drawing/2014/main" id="{B206CA67-8F8E-44B6-8DA1-C51F944C8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3194785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8" imgW="2006600" imgH="228600" progId="Equation.DSMT4">
                  <p:embed/>
                </p:oleObj>
              </mc:Choice>
              <mc:Fallback>
                <p:oleObj name="Equation" r:id="rId8" imgW="2006600" imgH="228600" progId="Equation.DSMT4">
                  <p:embed/>
                  <p:pic>
                    <p:nvPicPr>
                      <p:cNvPr id="64518" name="Object 7">
                        <a:extLst>
                          <a:ext uri="{FF2B5EF4-FFF2-40B4-BE49-F238E27FC236}">
                            <a16:creationId xmlns:a16="http://schemas.microsoft.com/office/drawing/2014/main" id="{B206CA67-8F8E-44B6-8DA1-C51F944C8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3194785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/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20" name="Object 9">
            <a:extLst>
              <a:ext uri="{FF2B5EF4-FFF2-40B4-BE49-F238E27FC236}">
                <a16:creationId xmlns:a16="http://schemas.microsoft.com/office/drawing/2014/main" id="{78C8B8E2-F0A5-4E7B-BD52-84869A156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591" y="1674067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1" imgW="266584" imgH="228501" progId="Equation.DSMT4">
                  <p:embed/>
                </p:oleObj>
              </mc:Choice>
              <mc:Fallback>
                <p:oleObj name="Equation" r:id="rId11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591" y="1674067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6">
            <a:extLst>
              <a:ext uri="{FF2B5EF4-FFF2-40B4-BE49-F238E27FC236}">
                <a16:creationId xmlns:a16="http://schemas.microsoft.com/office/drawing/2014/main" id="{834AA09B-8FAC-4815-8E66-E79B65ACA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595" y="3893787"/>
          <a:ext cx="764584" cy="33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3" imgW="342751" imgH="190417" progId="Equation.DSMT4">
                  <p:embed/>
                </p:oleObj>
              </mc:Choice>
              <mc:Fallback>
                <p:oleObj name="Equation" r:id="rId13" imgW="342751" imgH="190417" progId="Equation.DSMT4">
                  <p:embed/>
                  <p:pic>
                    <p:nvPicPr>
                      <p:cNvPr id="64523" name="Object 16">
                        <a:extLst>
                          <a:ext uri="{FF2B5EF4-FFF2-40B4-BE49-F238E27FC236}">
                            <a16:creationId xmlns:a16="http://schemas.microsoft.com/office/drawing/2014/main" id="{834AA09B-8FAC-4815-8E66-E79B65ACA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595" y="3893787"/>
                        <a:ext cx="764584" cy="33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23">
            <a:extLst>
              <a:ext uri="{FF2B5EF4-FFF2-40B4-BE49-F238E27FC236}">
                <a16:creationId xmlns:a16="http://schemas.microsoft.com/office/drawing/2014/main" id="{552AAFB9-C422-46B1-93A9-8A4B6FD34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61" y="4370661"/>
          <a:ext cx="3908859" cy="44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5" imgW="1701800" imgH="190500" progId="Equation.DSMT4">
                  <p:embed/>
                </p:oleObj>
              </mc:Choice>
              <mc:Fallback>
                <p:oleObj name="Equation" r:id="rId15" imgW="1701800" imgH="190500" progId="Equation.DSMT4">
                  <p:embed/>
                  <p:pic>
                    <p:nvPicPr>
                      <p:cNvPr id="64529" name="Object 23">
                        <a:extLst>
                          <a:ext uri="{FF2B5EF4-FFF2-40B4-BE49-F238E27FC236}">
                            <a16:creationId xmlns:a16="http://schemas.microsoft.com/office/drawing/2014/main" id="{552AAFB9-C422-46B1-93A9-8A4B6FD34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1" y="4370661"/>
                        <a:ext cx="3908859" cy="44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4">
            <a:extLst>
              <a:ext uri="{FF2B5EF4-FFF2-40B4-BE49-F238E27FC236}">
                <a16:creationId xmlns:a16="http://schemas.microsoft.com/office/drawing/2014/main" id="{246CA9E3-EB50-43DE-9F32-BEF7285B2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5011371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7" imgW="2971800" imgH="368300" progId="Equation.DSMT4">
                  <p:embed/>
                </p:oleObj>
              </mc:Choice>
              <mc:Fallback>
                <p:oleObj name="Equation" r:id="rId17" imgW="2971800" imgH="368300" progId="Equation.DSMT4">
                  <p:embed/>
                  <p:pic>
                    <p:nvPicPr>
                      <p:cNvPr id="64530" name="Object 24">
                        <a:extLst>
                          <a:ext uri="{FF2B5EF4-FFF2-40B4-BE49-F238E27FC236}">
                            <a16:creationId xmlns:a16="http://schemas.microsoft.com/office/drawing/2014/main" id="{246CA9E3-EB50-43DE-9F32-BEF7285B2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5011371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7">
            <a:extLst>
              <a:ext uri="{FF2B5EF4-FFF2-40B4-BE49-F238E27FC236}">
                <a16:creationId xmlns:a16="http://schemas.microsoft.com/office/drawing/2014/main" id="{C6D96651-BFF6-4AAD-95EC-B0F8F2B08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8347" y="5668168"/>
          <a:ext cx="1639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9" imgW="1079500" imgH="368300" progId="Equation.DSMT4">
                  <p:embed/>
                </p:oleObj>
              </mc:Choice>
              <mc:Fallback>
                <p:oleObj name="Equation" r:id="rId19" imgW="1079500" imgH="368300" progId="Equation.DSMT4">
                  <p:embed/>
                  <p:pic>
                    <p:nvPicPr>
                      <p:cNvPr id="64533" name="Object 27">
                        <a:extLst>
                          <a:ext uri="{FF2B5EF4-FFF2-40B4-BE49-F238E27FC236}">
                            <a16:creationId xmlns:a16="http://schemas.microsoft.com/office/drawing/2014/main" id="{C6D96651-BFF6-4AAD-95EC-B0F8F2B08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347" y="5668168"/>
                        <a:ext cx="1639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02DE7259-5426-4C59-A6C5-EEF15FC6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206" y="269871"/>
            <a:ext cx="8450263" cy="406265"/>
          </a:xfrm>
        </p:spPr>
        <p:txBody>
          <a:bodyPr/>
          <a:lstStyle/>
          <a:p>
            <a:r>
              <a:rPr lang="en-US" altLang="ko-KR" dirty="0"/>
              <a:t>Time Dependent Neutron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/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882D18B0-7A2A-459C-865C-09BB44BD3A34}"/>
              </a:ext>
            </a:extLst>
          </p:cNvPr>
          <p:cNvSpPr/>
          <p:nvPr/>
        </p:nvSpPr>
        <p:spPr bwMode="auto">
          <a:xfrm rot="5400000">
            <a:off x="4650607" y="708523"/>
            <a:ext cx="559284" cy="3249197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A6BEF66-78B5-44AF-B0B5-C456DA4996CF}"/>
              </a:ext>
            </a:extLst>
          </p:cNvPr>
          <p:cNvSpPr/>
          <p:nvPr/>
        </p:nvSpPr>
        <p:spPr bwMode="auto">
          <a:xfrm rot="5400000">
            <a:off x="7573415" y="1032478"/>
            <a:ext cx="559284" cy="2320249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4914D8D-6EFC-40F7-94B6-D650E1232E44}"/>
              </a:ext>
            </a:extLst>
          </p:cNvPr>
          <p:cNvSpPr/>
          <p:nvPr/>
        </p:nvSpPr>
        <p:spPr bwMode="auto">
          <a:xfrm rot="16200000">
            <a:off x="4298561" y="705655"/>
            <a:ext cx="351079" cy="5840883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/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3444E5-EEC7-4C8E-AFAD-7E07A5D9B9E4}"/>
              </a:ext>
            </a:extLst>
          </p:cNvPr>
          <p:cNvSpPr/>
          <p:nvPr/>
        </p:nvSpPr>
        <p:spPr bwMode="auto">
          <a:xfrm rot="16200000">
            <a:off x="3479035" y="2796854"/>
            <a:ext cx="336969" cy="3960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33E6AF-3CE1-4FA1-96F1-0655506888B0}"/>
              </a:ext>
            </a:extLst>
          </p:cNvPr>
          <p:cNvSpPr/>
          <p:nvPr/>
        </p:nvSpPr>
        <p:spPr bwMode="auto">
          <a:xfrm rot="16200000">
            <a:off x="7380764" y="2777314"/>
            <a:ext cx="351079" cy="3214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5C4F080-F376-4704-B89A-54D89FA3CF59}"/>
              </a:ext>
            </a:extLst>
          </p:cNvPr>
          <p:cNvSpPr/>
          <p:nvPr/>
        </p:nvSpPr>
        <p:spPr bwMode="auto">
          <a:xfrm rot="16200000">
            <a:off x="3625707" y="4405487"/>
            <a:ext cx="286202" cy="2193570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27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5" descr="chi">
            <a:extLst>
              <a:ext uri="{FF2B5EF4-FFF2-40B4-BE49-F238E27FC236}">
                <a16:creationId xmlns:a16="http://schemas.microsoft.com/office/drawing/2014/main" id="{B0CF73BC-DD04-49B4-8C2A-AD188DBF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1" y="1472783"/>
            <a:ext cx="5976937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1F3AAAF1-BDF4-4C94-B400-A6F3D0C4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6" y="330200"/>
            <a:ext cx="6276832" cy="441962"/>
          </a:xfrm>
        </p:spPr>
        <p:txBody>
          <a:bodyPr/>
          <a:lstStyle/>
          <a:p>
            <a:r>
              <a:rPr lang="en-US" altLang="ko-KR" dirty="0"/>
              <a:t>Prompt and Delayed Neutron Spectra</a:t>
            </a:r>
          </a:p>
        </p:txBody>
      </p:sp>
      <p:sp>
        <p:nvSpPr>
          <p:cNvPr id="68612" name="Rectangle 3" descr="양피지">
            <a:extLst>
              <a:ext uri="{FF2B5EF4-FFF2-40B4-BE49-F238E27FC236}">
                <a16:creationId xmlns:a16="http://schemas.microsoft.com/office/drawing/2014/main" id="{7A186BDC-CBB5-452A-95A1-4F20117E98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2866" y="1548746"/>
            <a:ext cx="3890963" cy="2037481"/>
          </a:xfrm>
        </p:spPr>
        <p:txBody>
          <a:bodyPr/>
          <a:lstStyle/>
          <a:p>
            <a:pPr lvl="1"/>
            <a:endParaRPr lang="en-US" altLang="ko-KR" sz="1800"/>
          </a:p>
          <a:p>
            <a:pPr lvl="1"/>
            <a:endParaRPr lang="en-US" altLang="ko-KR" sz="1800"/>
          </a:p>
        </p:txBody>
      </p:sp>
      <p:graphicFrame>
        <p:nvGraphicFramePr>
          <p:cNvPr id="68613" name="Object 4">
            <a:extLst>
              <a:ext uri="{FF2B5EF4-FFF2-40B4-BE49-F238E27FC236}">
                <a16:creationId xmlns:a16="http://schemas.microsoft.com/office/drawing/2014/main" id="{4671800A-D2CA-40D7-AA1F-09550AE9C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10672"/>
              </p:ext>
            </p:extLst>
          </p:nvPr>
        </p:nvGraphicFramePr>
        <p:xfrm>
          <a:off x="4237038" y="1855735"/>
          <a:ext cx="25828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1701800" imgH="342900" progId="Equation.DSMT4">
                  <p:embed/>
                </p:oleObj>
              </mc:Choice>
              <mc:Fallback>
                <p:oleObj name="Equation" r:id="rId5" imgW="1701800" imgH="342900" progId="Equation.DSMT4">
                  <p:embed/>
                  <p:pic>
                    <p:nvPicPr>
                      <p:cNvPr id="68613" name="Object 4">
                        <a:extLst>
                          <a:ext uri="{FF2B5EF4-FFF2-40B4-BE49-F238E27FC236}">
                            <a16:creationId xmlns:a16="http://schemas.microsoft.com/office/drawing/2014/main" id="{4671800A-D2CA-40D7-AA1F-09550AE9C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855735"/>
                        <a:ext cx="25828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Freeform 38">
            <a:extLst>
              <a:ext uri="{FF2B5EF4-FFF2-40B4-BE49-F238E27FC236}">
                <a16:creationId xmlns:a16="http://schemas.microsoft.com/office/drawing/2014/main" id="{1B472891-0E2C-4635-8846-CD2799E3F767}"/>
              </a:ext>
            </a:extLst>
          </p:cNvPr>
          <p:cNvSpPr>
            <a:spLocks/>
          </p:cNvSpPr>
          <p:nvPr/>
        </p:nvSpPr>
        <p:spPr bwMode="auto">
          <a:xfrm>
            <a:off x="4572000" y="2469288"/>
            <a:ext cx="215900" cy="360363"/>
          </a:xfrm>
          <a:custGeom>
            <a:avLst/>
            <a:gdLst>
              <a:gd name="T0" fmla="*/ 2147483647 w 136"/>
              <a:gd name="T1" fmla="*/ 0 h 227"/>
              <a:gd name="T2" fmla="*/ 2147483647 w 136"/>
              <a:gd name="T3" fmla="*/ 2147483647 h 227"/>
              <a:gd name="T4" fmla="*/ 2147483647 w 136"/>
              <a:gd name="T5" fmla="*/ 2147483647 h 227"/>
              <a:gd name="T6" fmla="*/ 0 w 136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227">
                <a:moveTo>
                  <a:pt x="136" y="0"/>
                </a:moveTo>
                <a:cubicBezTo>
                  <a:pt x="121" y="56"/>
                  <a:pt x="106" y="113"/>
                  <a:pt x="91" y="136"/>
                </a:cubicBezTo>
                <a:cubicBezTo>
                  <a:pt x="76" y="159"/>
                  <a:pt x="61" y="121"/>
                  <a:pt x="46" y="136"/>
                </a:cubicBezTo>
                <a:cubicBezTo>
                  <a:pt x="31" y="151"/>
                  <a:pt x="15" y="189"/>
                  <a:pt x="0" y="22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8615" name="Object 40">
            <a:extLst>
              <a:ext uri="{FF2B5EF4-FFF2-40B4-BE49-F238E27FC236}">
                <a16:creationId xmlns:a16="http://schemas.microsoft.com/office/drawing/2014/main" id="{9B518EC7-CA5C-478F-8BEF-9FD045C7B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424443"/>
              </p:ext>
            </p:extLst>
          </p:nvPr>
        </p:nvGraphicFramePr>
        <p:xfrm>
          <a:off x="2991544" y="880930"/>
          <a:ext cx="1889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7" imgW="1244060" imgH="355446" progId="Equation.DSMT4">
                  <p:embed/>
                </p:oleObj>
              </mc:Choice>
              <mc:Fallback>
                <p:oleObj name="Equation" r:id="rId7" imgW="1244060" imgH="355446" progId="Equation.DSMT4">
                  <p:embed/>
                  <p:pic>
                    <p:nvPicPr>
                      <p:cNvPr id="68615" name="Object 40">
                        <a:extLst>
                          <a:ext uri="{FF2B5EF4-FFF2-40B4-BE49-F238E27FC236}">
                            <a16:creationId xmlns:a16="http://schemas.microsoft.com/office/drawing/2014/main" id="{9B518EC7-CA5C-478F-8BEF-9FD045C7B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544" y="880930"/>
                        <a:ext cx="18891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Freeform 41">
            <a:extLst>
              <a:ext uri="{FF2B5EF4-FFF2-40B4-BE49-F238E27FC236}">
                <a16:creationId xmlns:a16="http://schemas.microsoft.com/office/drawing/2014/main" id="{ED8A862A-C76D-48E7-8FCC-BDDC7744FD7A}"/>
              </a:ext>
            </a:extLst>
          </p:cNvPr>
          <p:cNvSpPr>
            <a:spLocks/>
          </p:cNvSpPr>
          <p:nvPr/>
        </p:nvSpPr>
        <p:spPr bwMode="auto">
          <a:xfrm>
            <a:off x="3774350" y="1629883"/>
            <a:ext cx="154398" cy="428233"/>
          </a:xfrm>
          <a:custGeom>
            <a:avLst/>
            <a:gdLst>
              <a:gd name="T0" fmla="*/ 2147483647 w 136"/>
              <a:gd name="T1" fmla="*/ 0 h 227"/>
              <a:gd name="T2" fmla="*/ 2147483647 w 136"/>
              <a:gd name="T3" fmla="*/ 2147483647 h 227"/>
              <a:gd name="T4" fmla="*/ 2147483647 w 136"/>
              <a:gd name="T5" fmla="*/ 2147483647 h 227"/>
              <a:gd name="T6" fmla="*/ 0 w 136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227">
                <a:moveTo>
                  <a:pt x="136" y="0"/>
                </a:moveTo>
                <a:cubicBezTo>
                  <a:pt x="121" y="56"/>
                  <a:pt x="106" y="113"/>
                  <a:pt x="91" y="136"/>
                </a:cubicBezTo>
                <a:cubicBezTo>
                  <a:pt x="76" y="159"/>
                  <a:pt x="61" y="121"/>
                  <a:pt x="46" y="136"/>
                </a:cubicBezTo>
                <a:cubicBezTo>
                  <a:pt x="31" y="151"/>
                  <a:pt x="15" y="189"/>
                  <a:pt x="0" y="22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7">
                <a:extLst>
                  <a:ext uri="{FF2B5EF4-FFF2-40B4-BE49-F238E27FC236}">
                    <a16:creationId xmlns:a16="http://schemas.microsoft.com/office/drawing/2014/main" id="{F2E532E4-713F-4D90-B638-7C65B69DD53B}"/>
                  </a:ext>
                </a:extLst>
              </p:cNvPr>
              <p:cNvSpPr txBox="1"/>
              <p:nvPr/>
            </p:nvSpPr>
            <p:spPr bwMode="auto">
              <a:xfrm>
                <a:off x="7125014" y="2494359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" name="Object 7">
                <a:extLst>
                  <a:ext uri="{FF2B5EF4-FFF2-40B4-BE49-F238E27FC236}">
                    <a16:creationId xmlns:a16="http://schemas.microsoft.com/office/drawing/2014/main" id="{F2E532E4-713F-4D90-B638-7C65B69D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5014" y="2494359"/>
                <a:ext cx="403225" cy="553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407424A-0846-4880-93A8-9E52C7500B26}"/>
              </a:ext>
            </a:extLst>
          </p:cNvPr>
          <p:cNvSpPr/>
          <p:nvPr/>
        </p:nvSpPr>
        <p:spPr bwMode="auto">
          <a:xfrm rot="5400000">
            <a:off x="6860134" y="2088688"/>
            <a:ext cx="559284" cy="2320249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E865AB6C-CCDA-4C1F-AC31-5D4F05D68DDA}"/>
                  </a:ext>
                </a:extLst>
              </p:cNvPr>
              <p:cNvSpPr txBox="1"/>
              <p:nvPr/>
            </p:nvSpPr>
            <p:spPr bwMode="auto">
              <a:xfrm>
                <a:off x="5930421" y="3357580"/>
                <a:ext cx="2792412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E865AB6C-CCDA-4C1F-AC31-5D4F05D68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0421" y="3357580"/>
                <a:ext cx="2792412" cy="654050"/>
              </a:xfrm>
              <a:prstGeom prst="rect">
                <a:avLst/>
              </a:prstGeom>
              <a:blipFill>
                <a:blip r:embed="rId10"/>
                <a:stretch>
                  <a:fillRect l="-6769" t="-65421" b="-644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D0802039-59A9-450A-851D-AFED6F71BCB5}"/>
                  </a:ext>
                </a:extLst>
              </p:cNvPr>
              <p:cNvSpPr txBox="1"/>
              <p:nvPr/>
            </p:nvSpPr>
            <p:spPr bwMode="auto">
              <a:xfrm>
                <a:off x="5753528" y="4533151"/>
                <a:ext cx="3044397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D0802039-59A9-450A-851D-AFED6F71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528" y="4533151"/>
                <a:ext cx="3044397" cy="6159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EF563548-FCC8-4366-A704-0F488736357E}"/>
              </a:ext>
            </a:extLst>
          </p:cNvPr>
          <p:cNvSpPr/>
          <p:nvPr/>
        </p:nvSpPr>
        <p:spPr bwMode="auto">
          <a:xfrm rot="5400000">
            <a:off x="6905565" y="2891493"/>
            <a:ext cx="559284" cy="3249197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D54148-E453-4FE7-934D-E2EFB3BD7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06786"/>
              </p:ext>
            </p:extLst>
          </p:nvPr>
        </p:nvGraphicFramePr>
        <p:xfrm>
          <a:off x="7048780" y="3864166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2" imgW="266584" imgH="228501" progId="Equation.DSMT4">
                  <p:embed/>
                </p:oleObj>
              </mc:Choice>
              <mc:Fallback>
                <p:oleObj name="Equation" r:id="rId12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780" y="3864166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41">
            <a:extLst>
              <a:ext uri="{FF2B5EF4-FFF2-40B4-BE49-F238E27FC236}">
                <a16:creationId xmlns:a16="http://schemas.microsoft.com/office/drawing/2014/main" id="{B7D85EE2-0EAE-4BB0-8C5E-B6E26CD8ABD2}"/>
              </a:ext>
            </a:extLst>
          </p:cNvPr>
          <p:cNvSpPr>
            <a:spLocks/>
          </p:cNvSpPr>
          <p:nvPr/>
        </p:nvSpPr>
        <p:spPr bwMode="auto">
          <a:xfrm>
            <a:off x="2990641" y="1527860"/>
            <a:ext cx="461292" cy="1880254"/>
          </a:xfrm>
          <a:custGeom>
            <a:avLst/>
            <a:gdLst>
              <a:gd name="T0" fmla="*/ 2147483647 w 136"/>
              <a:gd name="T1" fmla="*/ 0 h 227"/>
              <a:gd name="T2" fmla="*/ 2147483647 w 136"/>
              <a:gd name="T3" fmla="*/ 2147483647 h 227"/>
              <a:gd name="T4" fmla="*/ 2147483647 w 136"/>
              <a:gd name="T5" fmla="*/ 2147483647 h 227"/>
              <a:gd name="T6" fmla="*/ 0 w 136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227">
                <a:moveTo>
                  <a:pt x="136" y="0"/>
                </a:moveTo>
                <a:cubicBezTo>
                  <a:pt x="121" y="56"/>
                  <a:pt x="106" y="113"/>
                  <a:pt x="91" y="136"/>
                </a:cubicBezTo>
                <a:cubicBezTo>
                  <a:pt x="76" y="159"/>
                  <a:pt x="61" y="121"/>
                  <a:pt x="46" y="136"/>
                </a:cubicBezTo>
                <a:cubicBezTo>
                  <a:pt x="31" y="151"/>
                  <a:pt x="15" y="189"/>
                  <a:pt x="0" y="22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r>
              <a:rPr lang="en-US" altLang="ko-KR" sz="2400" dirty="0"/>
              <a:t>Total and Delayed Neutron Spectra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1" y="867470"/>
            <a:ext cx="4480560" cy="3375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56" y="2956401"/>
            <a:ext cx="4480560" cy="3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>
            <a:extLst>
              <a:ext uri="{FF2B5EF4-FFF2-40B4-BE49-F238E27FC236}">
                <a16:creationId xmlns:a16="http://schemas.microsoft.com/office/drawing/2014/main" id="{4DA7F9B8-DCF5-4F45-8E4C-D36254D2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981200"/>
            <a:ext cx="6196012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2A1CEE-997B-40A4-948F-5F8531E11A3D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620713"/>
            <a:ext cx="8640763" cy="519112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Dependence of Delayed Neutron on Isotope and</a:t>
            </a:r>
          </a:p>
          <a:p>
            <a:pPr>
              <a:defRPr/>
            </a:pPr>
            <a:r>
              <a:rPr lang="en-US" altLang="ko-KR" kern="0" dirty="0"/>
              <a:t>/Fission Energy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id="{6DCF9441-2ECF-4422-9518-6D046B1D0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148" y="1307736"/>
          <a:ext cx="5532419" cy="41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2590800" imgH="190500" progId="Equation.DSMT4">
                  <p:embed/>
                </p:oleObj>
              </mc:Choice>
              <mc:Fallback>
                <p:oleObj name="Equation" r:id="rId4" imgW="2590800" imgH="190500" progId="Equation.DSMT4">
                  <p:embed/>
                  <p:pic>
                    <p:nvPicPr>
                      <p:cNvPr id="64515" name="Object 4">
                        <a:extLst>
                          <a:ext uri="{FF2B5EF4-FFF2-40B4-BE49-F238E27FC236}">
                            <a16:creationId xmlns:a16="http://schemas.microsoft.com/office/drawing/2014/main" id="{6DCF9441-2ECF-4422-9518-6D046B1D0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8" y="1307736"/>
                        <a:ext cx="5532419" cy="413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/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𝜕𝜑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/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blipFill>
                <a:blip r:embed="rId7"/>
                <a:stretch>
                  <a:fillRect l="-4585" t="-64815" b="-629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18" name="Object 7">
            <a:extLst>
              <a:ext uri="{FF2B5EF4-FFF2-40B4-BE49-F238E27FC236}">
                <a16:creationId xmlns:a16="http://schemas.microsoft.com/office/drawing/2014/main" id="{B206CA67-8F8E-44B6-8DA1-C51F944C8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3194785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8" imgW="2006600" imgH="228600" progId="Equation.DSMT4">
                  <p:embed/>
                </p:oleObj>
              </mc:Choice>
              <mc:Fallback>
                <p:oleObj name="Equation" r:id="rId8" imgW="2006600" imgH="228600" progId="Equation.DSMT4">
                  <p:embed/>
                  <p:pic>
                    <p:nvPicPr>
                      <p:cNvPr id="64518" name="Object 7">
                        <a:extLst>
                          <a:ext uri="{FF2B5EF4-FFF2-40B4-BE49-F238E27FC236}">
                            <a16:creationId xmlns:a16="http://schemas.microsoft.com/office/drawing/2014/main" id="{B206CA67-8F8E-44B6-8DA1-C51F944C8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3194785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/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20" name="Object 9">
            <a:extLst>
              <a:ext uri="{FF2B5EF4-FFF2-40B4-BE49-F238E27FC236}">
                <a16:creationId xmlns:a16="http://schemas.microsoft.com/office/drawing/2014/main" id="{78C8B8E2-F0A5-4E7B-BD52-84869A156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591" y="1674067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11" imgW="266584" imgH="228501" progId="Equation.DSMT4">
                  <p:embed/>
                </p:oleObj>
              </mc:Choice>
              <mc:Fallback>
                <p:oleObj name="Equation" r:id="rId11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591" y="1674067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6">
            <a:extLst>
              <a:ext uri="{FF2B5EF4-FFF2-40B4-BE49-F238E27FC236}">
                <a16:creationId xmlns:a16="http://schemas.microsoft.com/office/drawing/2014/main" id="{834AA09B-8FAC-4815-8E66-E79B65ACA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595" y="3893787"/>
          <a:ext cx="764584" cy="33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3" imgW="342751" imgH="190417" progId="Equation.DSMT4">
                  <p:embed/>
                </p:oleObj>
              </mc:Choice>
              <mc:Fallback>
                <p:oleObj name="Equation" r:id="rId13" imgW="342751" imgH="190417" progId="Equation.DSMT4">
                  <p:embed/>
                  <p:pic>
                    <p:nvPicPr>
                      <p:cNvPr id="64523" name="Object 16">
                        <a:extLst>
                          <a:ext uri="{FF2B5EF4-FFF2-40B4-BE49-F238E27FC236}">
                            <a16:creationId xmlns:a16="http://schemas.microsoft.com/office/drawing/2014/main" id="{834AA09B-8FAC-4815-8E66-E79B65ACA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595" y="3893787"/>
                        <a:ext cx="764584" cy="33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23">
            <a:extLst>
              <a:ext uri="{FF2B5EF4-FFF2-40B4-BE49-F238E27FC236}">
                <a16:creationId xmlns:a16="http://schemas.microsoft.com/office/drawing/2014/main" id="{552AAFB9-C422-46B1-93A9-8A4B6FD34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61" y="4370661"/>
          <a:ext cx="3908859" cy="44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5" imgW="1701800" imgH="190500" progId="Equation.DSMT4">
                  <p:embed/>
                </p:oleObj>
              </mc:Choice>
              <mc:Fallback>
                <p:oleObj name="Equation" r:id="rId15" imgW="1701800" imgH="190500" progId="Equation.DSMT4">
                  <p:embed/>
                  <p:pic>
                    <p:nvPicPr>
                      <p:cNvPr id="64529" name="Object 23">
                        <a:extLst>
                          <a:ext uri="{FF2B5EF4-FFF2-40B4-BE49-F238E27FC236}">
                            <a16:creationId xmlns:a16="http://schemas.microsoft.com/office/drawing/2014/main" id="{552AAFB9-C422-46B1-93A9-8A4B6FD34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1" y="4370661"/>
                        <a:ext cx="3908859" cy="44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4">
            <a:extLst>
              <a:ext uri="{FF2B5EF4-FFF2-40B4-BE49-F238E27FC236}">
                <a16:creationId xmlns:a16="http://schemas.microsoft.com/office/drawing/2014/main" id="{246CA9E3-EB50-43DE-9F32-BEF7285B2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863" y="5011371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7" imgW="2971800" imgH="368300" progId="Equation.DSMT4">
                  <p:embed/>
                </p:oleObj>
              </mc:Choice>
              <mc:Fallback>
                <p:oleObj name="Equation" r:id="rId17" imgW="2971800" imgH="368300" progId="Equation.DSMT4">
                  <p:embed/>
                  <p:pic>
                    <p:nvPicPr>
                      <p:cNvPr id="64530" name="Object 24">
                        <a:extLst>
                          <a:ext uri="{FF2B5EF4-FFF2-40B4-BE49-F238E27FC236}">
                            <a16:creationId xmlns:a16="http://schemas.microsoft.com/office/drawing/2014/main" id="{246CA9E3-EB50-43DE-9F32-BEF7285B2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5011371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7">
            <a:extLst>
              <a:ext uri="{FF2B5EF4-FFF2-40B4-BE49-F238E27FC236}">
                <a16:creationId xmlns:a16="http://schemas.microsoft.com/office/drawing/2014/main" id="{C6D96651-BFF6-4AAD-95EC-B0F8F2B08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8347" y="5668168"/>
          <a:ext cx="1639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9" imgW="1079500" imgH="368300" progId="Equation.DSMT4">
                  <p:embed/>
                </p:oleObj>
              </mc:Choice>
              <mc:Fallback>
                <p:oleObj name="Equation" r:id="rId19" imgW="1079500" imgH="368300" progId="Equation.DSMT4">
                  <p:embed/>
                  <p:pic>
                    <p:nvPicPr>
                      <p:cNvPr id="64533" name="Object 27">
                        <a:extLst>
                          <a:ext uri="{FF2B5EF4-FFF2-40B4-BE49-F238E27FC236}">
                            <a16:creationId xmlns:a16="http://schemas.microsoft.com/office/drawing/2014/main" id="{C6D96651-BFF6-4AAD-95EC-B0F8F2B08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347" y="5668168"/>
                        <a:ext cx="1639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02DE7259-5426-4C59-A6C5-EEF15FC6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206" y="269871"/>
            <a:ext cx="8450263" cy="406265"/>
          </a:xfrm>
        </p:spPr>
        <p:txBody>
          <a:bodyPr/>
          <a:lstStyle/>
          <a:p>
            <a:r>
              <a:rPr lang="en-US" altLang="ko-KR" dirty="0"/>
              <a:t>Time Dependent Neutron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/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882D18B0-7A2A-459C-865C-09BB44BD3A34}"/>
              </a:ext>
            </a:extLst>
          </p:cNvPr>
          <p:cNvSpPr/>
          <p:nvPr/>
        </p:nvSpPr>
        <p:spPr bwMode="auto">
          <a:xfrm rot="5400000">
            <a:off x="4650607" y="708523"/>
            <a:ext cx="559284" cy="3249197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A6BEF66-78B5-44AF-B0B5-C456DA4996CF}"/>
              </a:ext>
            </a:extLst>
          </p:cNvPr>
          <p:cNvSpPr/>
          <p:nvPr/>
        </p:nvSpPr>
        <p:spPr bwMode="auto">
          <a:xfrm rot="5400000">
            <a:off x="7573415" y="1032478"/>
            <a:ext cx="559284" cy="2320249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4914D8D-6EFC-40F7-94B6-D650E1232E44}"/>
              </a:ext>
            </a:extLst>
          </p:cNvPr>
          <p:cNvSpPr/>
          <p:nvPr/>
        </p:nvSpPr>
        <p:spPr bwMode="auto">
          <a:xfrm rot="16200000">
            <a:off x="4298561" y="705655"/>
            <a:ext cx="351079" cy="5840883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/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C2054F7F-6D47-4E0C-8AD2-D0EF5070F5E8}"/>
              </a:ext>
            </a:extLst>
          </p:cNvPr>
          <p:cNvSpPr/>
          <p:nvPr/>
        </p:nvSpPr>
        <p:spPr bwMode="auto">
          <a:xfrm rot="16200000">
            <a:off x="8132928" y="2730625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3444E5-EEC7-4C8E-AFAD-7E07A5D9B9E4}"/>
              </a:ext>
            </a:extLst>
          </p:cNvPr>
          <p:cNvSpPr/>
          <p:nvPr/>
        </p:nvSpPr>
        <p:spPr bwMode="auto">
          <a:xfrm rot="16200000">
            <a:off x="3628874" y="2813698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BA3C63E-F929-4A18-9987-7D968A9D4C46}"/>
              </a:ext>
            </a:extLst>
          </p:cNvPr>
          <p:cNvSpPr/>
          <p:nvPr/>
        </p:nvSpPr>
        <p:spPr bwMode="auto">
          <a:xfrm rot="16200000">
            <a:off x="4435594" y="2795406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33E6AF-3CE1-4FA1-96F1-0655506888B0}"/>
              </a:ext>
            </a:extLst>
          </p:cNvPr>
          <p:cNvSpPr/>
          <p:nvPr/>
        </p:nvSpPr>
        <p:spPr bwMode="auto">
          <a:xfrm rot="16200000">
            <a:off x="7408267" y="2749812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B0B45DE-74E7-41F8-AFE6-8F59E029D682}"/>
              </a:ext>
            </a:extLst>
          </p:cNvPr>
          <p:cNvSpPr/>
          <p:nvPr/>
        </p:nvSpPr>
        <p:spPr bwMode="auto">
          <a:xfrm rot="16200000">
            <a:off x="3990866" y="6042560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24C0B-10EF-4C2D-B4CF-F402AB27C490}"/>
              </a:ext>
            </a:extLst>
          </p:cNvPr>
          <p:cNvSpPr/>
          <p:nvPr/>
        </p:nvSpPr>
        <p:spPr bwMode="auto">
          <a:xfrm rot="5400000">
            <a:off x="2684704" y="4882094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93FF94C-E2A0-4173-A304-9A21C22950DA}"/>
              </a:ext>
            </a:extLst>
          </p:cNvPr>
          <p:cNvSpPr/>
          <p:nvPr/>
        </p:nvSpPr>
        <p:spPr bwMode="auto">
          <a:xfrm rot="5400000">
            <a:off x="5136542" y="4910310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5C4F080-F376-4704-B89A-54D89FA3CF59}"/>
              </a:ext>
            </a:extLst>
          </p:cNvPr>
          <p:cNvSpPr/>
          <p:nvPr/>
        </p:nvSpPr>
        <p:spPr bwMode="auto">
          <a:xfrm rot="16200000">
            <a:off x="3625707" y="4405487"/>
            <a:ext cx="286202" cy="2193570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67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053585B-5B37-4676-968E-4FFC0003C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2/3:     Introduction to Reactor Dynamics </a:t>
            </a:r>
          </a:p>
        </p:txBody>
      </p:sp>
      <p:sp>
        <p:nvSpPr>
          <p:cNvPr id="65539" name="Rectangle 3" descr="양피지">
            <a:extLst>
              <a:ext uri="{FF2B5EF4-FFF2-40B4-BE49-F238E27FC236}">
                <a16:creationId xmlns:a16="http://schemas.microsoft.com/office/drawing/2014/main" id="{F2DF8553-A0B0-4422-B010-E57BA6853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075" y="860565"/>
            <a:ext cx="8416925" cy="476130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Ch 2:   Delayed Neutron Data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Emission Process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Yield and Delay Constant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Emission Spectrum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Ch 3:   “Intuitive” Kinetics  (i.e. NOT Exact Point Kinetics)</a:t>
            </a:r>
          </a:p>
          <a:p>
            <a:pPr lvl="1"/>
            <a:r>
              <a:rPr lang="en-US" altLang="ko-KR" b="1" dirty="0"/>
              <a:t>Neutron Generation Time / Neutron Life Time</a:t>
            </a:r>
          </a:p>
          <a:p>
            <a:pPr lvl="1"/>
            <a:r>
              <a:rPr lang="en-US" altLang="ko-KR" b="1" dirty="0"/>
              <a:t>Kinetics without Delayed Neutronics (all neutrons Prompt)</a:t>
            </a:r>
          </a:p>
          <a:p>
            <a:pPr lvl="1"/>
            <a:r>
              <a:rPr lang="en-US" altLang="ko-KR" b="1" dirty="0"/>
              <a:t>Kinetics with Delayed Neutrons</a:t>
            </a:r>
          </a:p>
          <a:p>
            <a:pPr lvl="1"/>
            <a:r>
              <a:rPr lang="en-US" altLang="ko-KR" b="1" dirty="0"/>
              <a:t>Refinement of Prompt Kinetics</a:t>
            </a:r>
          </a:p>
          <a:p>
            <a:pPr lvl="2"/>
            <a:r>
              <a:rPr lang="en-US" altLang="ko-KR" b="1" dirty="0"/>
              <a:t>Neutron generation time</a:t>
            </a:r>
          </a:p>
          <a:p>
            <a:pPr lvl="1"/>
            <a:r>
              <a:rPr lang="en-US" altLang="ko-KR" b="1" dirty="0"/>
              <a:t>Neutron Balance Equation with Delayed Neutrons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27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6C475F4-43E7-477A-9E64-8CD2CC19F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48" y="273844"/>
            <a:ext cx="8450262" cy="40640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Point Kinetics Equations</a:t>
            </a:r>
          </a:p>
        </p:txBody>
      </p:sp>
      <p:sp>
        <p:nvSpPr>
          <p:cNvPr id="68622" name="Object 32">
            <a:extLst>
              <a:ext uri="{FF2B5EF4-FFF2-40B4-BE49-F238E27FC236}">
                <a16:creationId xmlns:a16="http://schemas.microsoft.com/office/drawing/2014/main" id="{1327AF0B-38D0-43F3-99B8-1EFF6B5B41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51075" y="4397375"/>
            <a:ext cx="3911600" cy="654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8625" name="Object 35">
            <a:extLst>
              <a:ext uri="{FF2B5EF4-FFF2-40B4-BE49-F238E27FC236}">
                <a16:creationId xmlns:a16="http://schemas.microsoft.com/office/drawing/2014/main" id="{BDF1B4D3-DE66-4E6D-8F1B-4C0DE325125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25713" y="5451475"/>
            <a:ext cx="2508250" cy="558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F5B6092-A441-45AA-87F7-7CA4A8FA541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25712" y="3488018"/>
            <a:ext cx="3043237" cy="444500"/>
          </a:xfrm>
          <a:prstGeom prst="rect">
            <a:avLst/>
          </a:prstGeom>
          <a:blipFill>
            <a:blip r:embed="rId6"/>
            <a:stretch>
              <a:fillRect t="-5479" b="-15068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0EAB66F5-53E4-45C0-B95A-AD8D8F611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584450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7" imgW="2006600" imgH="228600" progId="Equation.DSMT4">
                  <p:embed/>
                </p:oleObj>
              </mc:Choice>
              <mc:Fallback>
                <p:oleObj name="Equation" r:id="rId7" imgW="2006600" imgH="228600" progId="Equation.DSMT4">
                  <p:embed/>
                  <p:pic>
                    <p:nvPicPr>
                      <p:cNvPr id="22534" name="Object 7">
                        <a:extLst>
                          <a:ext uri="{FF2B5EF4-FFF2-40B4-BE49-F238E27FC236}">
                            <a16:creationId xmlns:a16="http://schemas.microsoft.com/office/drawing/2014/main" id="{0EAB66F5-53E4-45C0-B95A-AD8D8F611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84450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bject 8">
            <a:extLst>
              <a:ext uri="{FF2B5EF4-FFF2-40B4-BE49-F238E27FC236}">
                <a16:creationId xmlns:a16="http://schemas.microsoft.com/office/drawing/2014/main" id="{C981B652-0AD5-418F-8A18-D1C9BC4AF5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0" y="2449957"/>
            <a:ext cx="4175410" cy="60927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2536" name="Arrow: Down 1">
            <a:extLst>
              <a:ext uri="{FF2B5EF4-FFF2-40B4-BE49-F238E27FC236}">
                <a16:creationId xmlns:a16="http://schemas.microsoft.com/office/drawing/2014/main" id="{3085D2A7-C5EB-451E-A44E-BA99BFF4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59113"/>
            <a:ext cx="381000" cy="30003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2537" name="Arrow: Down 10">
            <a:extLst>
              <a:ext uri="{FF2B5EF4-FFF2-40B4-BE49-F238E27FC236}">
                <a16:creationId xmlns:a16="http://schemas.microsoft.com/office/drawing/2014/main" id="{3B508C1B-9AD0-4C91-BDB4-85A3E738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954463"/>
            <a:ext cx="381000" cy="30003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22538" name="Object 24">
            <a:extLst>
              <a:ext uri="{FF2B5EF4-FFF2-40B4-BE49-F238E27FC236}">
                <a16:creationId xmlns:a16="http://schemas.microsoft.com/office/drawing/2014/main" id="{7CBDC1C4-DCA7-482F-B0E8-25322299B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39800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10" imgW="2971800" imgH="368300" progId="Equation.DSMT4">
                  <p:embed/>
                </p:oleObj>
              </mc:Choice>
              <mc:Fallback>
                <p:oleObj name="Equation" r:id="rId10" imgW="2971800" imgH="368300" progId="Equation.DSMT4">
                  <p:embed/>
                  <p:pic>
                    <p:nvPicPr>
                      <p:cNvPr id="22538" name="Object 24">
                        <a:extLst>
                          <a:ext uri="{FF2B5EF4-FFF2-40B4-BE49-F238E27FC236}">
                            <a16:creationId xmlns:a16="http://schemas.microsoft.com/office/drawing/2014/main" id="{7CBDC1C4-DCA7-482F-B0E8-25322299B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39800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bject 6">
            <a:extLst>
              <a:ext uri="{FF2B5EF4-FFF2-40B4-BE49-F238E27FC236}">
                <a16:creationId xmlns:a16="http://schemas.microsoft.com/office/drawing/2014/main" id="{8E874552-D458-4C73-8FD3-1D93CDFCFB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24920" y="1806575"/>
            <a:ext cx="2792412" cy="654050"/>
          </a:xfrm>
          <a:prstGeom prst="rect">
            <a:avLst/>
          </a:prstGeom>
          <a:blipFill>
            <a:blip r:embed="rId12"/>
            <a:stretch>
              <a:fillRect l="-4803" t="-64815" b="-62963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5884D71-A664-4315-8BA7-CDB6F75D3E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44946" y="1698625"/>
            <a:ext cx="5746214" cy="61595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2541" name="TextBox 2">
            <a:extLst>
              <a:ext uri="{FF2B5EF4-FFF2-40B4-BE49-F238E27FC236}">
                <a16:creationId xmlns:a16="http://schemas.microsoft.com/office/drawing/2014/main" id="{0D4F95DC-45A0-4BC6-B9E3-6F3747FD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52513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Delayed Neutrons: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9AC1EFF-1210-4BEE-AB2A-CC01760B77E9}"/>
              </a:ext>
            </a:extLst>
          </p:cNvPr>
          <p:cNvSpPr/>
          <p:nvPr/>
        </p:nvSpPr>
        <p:spPr bwMode="auto">
          <a:xfrm rot="5400000" flipH="1">
            <a:off x="2958049" y="5004723"/>
            <a:ext cx="332301" cy="3093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73C1-F674-49A9-8488-5736BFD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7" y="828964"/>
            <a:ext cx="8450263" cy="406265"/>
          </a:xfrm>
        </p:spPr>
        <p:txBody>
          <a:bodyPr/>
          <a:lstStyle/>
          <a:p>
            <a:r>
              <a:rPr lang="en-US" dirty="0"/>
              <a:t>Neutron Generation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B69AA-C6ED-4B7D-98B7-C6EE1C7E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9" y="1533236"/>
            <a:ext cx="5442240" cy="3672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87611-7CAD-4D69-9E53-4A953EF0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88" y="2098379"/>
            <a:ext cx="3730712" cy="26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89BC193-EEB1-4919-A985-6BA763BBC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Scope of Reactor Dynamics</a:t>
            </a:r>
          </a:p>
        </p:txBody>
      </p:sp>
      <p:sp>
        <p:nvSpPr>
          <p:cNvPr id="65539" name="Rectangle 3" descr="양피지">
            <a:extLst>
              <a:ext uri="{FF2B5EF4-FFF2-40B4-BE49-F238E27FC236}">
                <a16:creationId xmlns:a16="http://schemas.microsoft.com/office/drawing/2014/main" id="{29E1690A-A2CF-49CC-B72A-11368B102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075" y="860565"/>
            <a:ext cx="8416925" cy="58169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Dynamics vs. Kinetics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rgbClr val="FF6600"/>
                </a:solidFill>
              </a:rPr>
              <a:t>Dynamics</a:t>
            </a:r>
            <a:r>
              <a:rPr lang="en-US" altLang="ko-KR" sz="1800" dirty="0"/>
              <a:t>: Prediction of time-dependent reactor behavior with </a:t>
            </a:r>
            <a:r>
              <a:rPr lang="en-US" altLang="ko-KR" sz="1800" dirty="0">
                <a:solidFill>
                  <a:schemeClr val="hlink"/>
                </a:solidFill>
              </a:rPr>
              <a:t>thermal feedback</a:t>
            </a:r>
            <a:r>
              <a:rPr lang="en-US" altLang="ko-KR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rgbClr val="FF6600"/>
                </a:solidFill>
              </a:rPr>
              <a:t>Kinetics</a:t>
            </a:r>
            <a:r>
              <a:rPr lang="en-US" altLang="ko-KR" sz="1800" dirty="0"/>
              <a:t>: Short time transient behavior at very low power, involving no temperature change</a:t>
            </a:r>
          </a:p>
          <a:p>
            <a:pPr lvl="1"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Subjects to be considered in Reactor Dynamics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Neutron Balance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Distinction between prompt and delayed neutrons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Time dependent behavior of neutron flux shape and amplitude (flux level)</a:t>
            </a:r>
          </a:p>
          <a:p>
            <a:pPr lvl="3">
              <a:lnSpc>
                <a:spcPct val="100000"/>
              </a:lnSpc>
            </a:pPr>
            <a:r>
              <a:rPr lang="en-US" altLang="ko-KR" sz="1200" dirty="0"/>
              <a:t>Point kinetics neglects the change in shape, but consider amplitude change only while spatial kinetics deals with both changes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Reactivity Feedback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Fuel temperature effect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Moderator density effect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Measurement of Reactivity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Extent of external perturbation </a:t>
            </a:r>
            <a:r>
              <a:rPr lang="en-US" altLang="ko-KR" sz="1600" dirty="0">
                <a:sym typeface="Wingdings" panose="05000000000000000000" pitchFamily="2" charset="2"/>
              </a:rPr>
              <a:t> different reactor behavior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Control rod worth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Degree of subcriticality</a:t>
            </a:r>
          </a:p>
          <a:p>
            <a:pPr lvl="1">
              <a:lnSpc>
                <a:spcPct val="90000"/>
              </a:lnSpc>
            </a:pPr>
            <a:endParaRPr lang="en-US" altLang="ko-KR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73C1-F674-49A9-8488-5736BFD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7" y="828964"/>
            <a:ext cx="8450263" cy="406265"/>
          </a:xfrm>
        </p:spPr>
        <p:txBody>
          <a:bodyPr/>
          <a:lstStyle/>
          <a:p>
            <a:r>
              <a:rPr lang="en-US" dirty="0"/>
              <a:t>Neutron Lifetime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A0A3D-B22F-4CBB-AC9E-71CE778B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37" y="2410777"/>
            <a:ext cx="2968099" cy="2036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DC2E9-A180-41CF-BFF1-A905D8249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4" y="1948451"/>
            <a:ext cx="5284044" cy="1669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64FA8-8B33-4A12-8BD6-E837E4CA6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8" y="3680603"/>
            <a:ext cx="5565359" cy="13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C06F864-6F65-42D8-A214-2287AC094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Kinetics WITHOUT Delayed Neutrons </a:t>
            </a:r>
          </a:p>
        </p:txBody>
      </p:sp>
      <p:graphicFrame>
        <p:nvGraphicFramePr>
          <p:cNvPr id="69635" name="Object 4">
            <a:extLst>
              <a:ext uri="{FF2B5EF4-FFF2-40B4-BE49-F238E27FC236}">
                <a16:creationId xmlns:a16="http://schemas.microsoft.com/office/drawing/2014/main" id="{C24DCA69-83AB-4978-ACD6-9D433D33E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412875"/>
          <a:ext cx="46831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3136900" imgH="190500" progId="Equation.DSMT4">
                  <p:embed/>
                </p:oleObj>
              </mc:Choice>
              <mc:Fallback>
                <p:oleObj name="Equation" r:id="rId4" imgW="3136900" imgH="190500" progId="Equation.DSMT4">
                  <p:embed/>
                  <p:pic>
                    <p:nvPicPr>
                      <p:cNvPr id="69635" name="Object 4">
                        <a:extLst>
                          <a:ext uri="{FF2B5EF4-FFF2-40B4-BE49-F238E27FC236}">
                            <a16:creationId xmlns:a16="http://schemas.microsoft.com/office/drawing/2014/main" id="{C24DCA69-83AB-4978-ACD6-9D433D33E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46831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5">
            <a:extLst>
              <a:ext uri="{FF2B5EF4-FFF2-40B4-BE49-F238E27FC236}">
                <a16:creationId xmlns:a16="http://schemas.microsoft.com/office/drawing/2014/main" id="{9F03CC49-0E1A-4787-AE64-325E7E9DC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971550"/>
          <a:ext cx="70135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6" imgW="4699000" imgH="203200" progId="Equation.DSMT4">
                  <p:embed/>
                </p:oleObj>
              </mc:Choice>
              <mc:Fallback>
                <p:oleObj name="Equation" r:id="rId6" imgW="4699000" imgH="203200" progId="Equation.DSMT4">
                  <p:embed/>
                  <p:pic>
                    <p:nvPicPr>
                      <p:cNvPr id="69636" name="Object 5">
                        <a:extLst>
                          <a:ext uri="{FF2B5EF4-FFF2-40B4-BE49-F238E27FC236}">
                            <a16:creationId xmlns:a16="http://schemas.microsoft.com/office/drawing/2014/main" id="{9F03CC49-0E1A-4787-AE64-325E7E9DC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71550"/>
                        <a:ext cx="70135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7">
            <a:extLst>
              <a:ext uri="{FF2B5EF4-FFF2-40B4-BE49-F238E27FC236}">
                <a16:creationId xmlns:a16="http://schemas.microsoft.com/office/drawing/2014/main" id="{7E0847E9-8821-45A9-B3D0-EC0252C1B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773238"/>
          <a:ext cx="4986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8" imgW="3340100" imgH="190500" progId="Equation.DSMT4">
                  <p:embed/>
                </p:oleObj>
              </mc:Choice>
              <mc:Fallback>
                <p:oleObj name="Equation" r:id="rId8" imgW="3340100" imgH="190500" progId="Equation.DSMT4">
                  <p:embed/>
                  <p:pic>
                    <p:nvPicPr>
                      <p:cNvPr id="69637" name="Object 7">
                        <a:extLst>
                          <a:ext uri="{FF2B5EF4-FFF2-40B4-BE49-F238E27FC236}">
                            <a16:creationId xmlns:a16="http://schemas.microsoft.com/office/drawing/2014/main" id="{7E0847E9-8821-45A9-B3D0-EC0252C1B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4986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Oval 9">
            <a:extLst>
              <a:ext uri="{FF2B5EF4-FFF2-40B4-BE49-F238E27FC236}">
                <a16:creationId xmlns:a16="http://schemas.microsoft.com/office/drawing/2014/main" id="{456E7996-61FB-4FD2-9E30-9D735915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79713"/>
            <a:ext cx="144462" cy="1428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69639" name="Line 10">
            <a:extLst>
              <a:ext uri="{FF2B5EF4-FFF2-40B4-BE49-F238E27FC236}">
                <a16:creationId xmlns:a16="http://schemas.microsoft.com/office/drawing/2014/main" id="{F8204FB8-5D6C-4900-A994-31AE8EBA5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0" y="2852738"/>
            <a:ext cx="1512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9640" name="Object 11">
            <a:extLst>
              <a:ext uri="{FF2B5EF4-FFF2-40B4-BE49-F238E27FC236}">
                <a16:creationId xmlns:a16="http://schemas.microsoft.com/office/drawing/2014/main" id="{8335E77D-4E5B-4655-93EA-BB9524719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2133600"/>
          <a:ext cx="56118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0" imgW="3759200" imgH="203200" progId="Equation.DSMT4">
                  <p:embed/>
                </p:oleObj>
              </mc:Choice>
              <mc:Fallback>
                <p:oleObj name="Equation" r:id="rId10" imgW="3759200" imgH="203200" progId="Equation.DSMT4">
                  <p:embed/>
                  <p:pic>
                    <p:nvPicPr>
                      <p:cNvPr id="69640" name="Object 11">
                        <a:extLst>
                          <a:ext uri="{FF2B5EF4-FFF2-40B4-BE49-F238E27FC236}">
                            <a16:creationId xmlns:a16="http://schemas.microsoft.com/office/drawing/2014/main" id="{8335E77D-4E5B-4655-93EA-BB9524719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133600"/>
                        <a:ext cx="561181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Oval 12">
            <a:extLst>
              <a:ext uri="{FF2B5EF4-FFF2-40B4-BE49-F238E27FC236}">
                <a16:creationId xmlns:a16="http://schemas.microsoft.com/office/drawing/2014/main" id="{8369FACA-C7C4-49EC-9CD2-DFBF3483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781300"/>
            <a:ext cx="144462" cy="142875"/>
          </a:xfrm>
          <a:prstGeom prst="ellipse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42" name="Object 13">
            <a:extLst>
              <a:ext uri="{FF2B5EF4-FFF2-40B4-BE49-F238E27FC236}">
                <a16:creationId xmlns:a16="http://schemas.microsoft.com/office/drawing/2014/main" id="{02F8B8D0-D81D-42BA-9646-8A7DADAC9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997200"/>
          <a:ext cx="663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2" imgW="444114" imgH="406048" progId="Equation.DSMT4">
                  <p:embed/>
                </p:oleObj>
              </mc:Choice>
              <mc:Fallback>
                <p:oleObj name="Equation" r:id="rId12" imgW="444114" imgH="406048" progId="Equation.DSMT4">
                  <p:embed/>
                  <p:pic>
                    <p:nvPicPr>
                      <p:cNvPr id="69642" name="Object 13">
                        <a:extLst>
                          <a:ext uri="{FF2B5EF4-FFF2-40B4-BE49-F238E27FC236}">
                            <a16:creationId xmlns:a16="http://schemas.microsoft.com/office/drawing/2014/main" id="{02F8B8D0-D81D-42BA-9646-8A7DADAC9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97200"/>
                        <a:ext cx="663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4">
            <a:extLst>
              <a:ext uri="{FF2B5EF4-FFF2-40B4-BE49-F238E27FC236}">
                <a16:creationId xmlns:a16="http://schemas.microsoft.com/office/drawing/2014/main" id="{654E2C73-615F-4D1B-92B6-204DCBC17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6038" y="2655888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4" imgW="114102" imgH="126780" progId="Equation.DSMT4">
                  <p:embed/>
                </p:oleObj>
              </mc:Choice>
              <mc:Fallback>
                <p:oleObj name="Equation" r:id="rId14" imgW="114102" imgH="126780" progId="Equation.DSMT4">
                  <p:embed/>
                  <p:pic>
                    <p:nvPicPr>
                      <p:cNvPr id="69643" name="Object 14">
                        <a:extLst>
                          <a:ext uri="{FF2B5EF4-FFF2-40B4-BE49-F238E27FC236}">
                            <a16:creationId xmlns:a16="http://schemas.microsoft.com/office/drawing/2014/main" id="{654E2C73-615F-4D1B-92B6-204DCBC17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655888"/>
                        <a:ext cx="17145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Line 15">
            <a:extLst>
              <a:ext uri="{FF2B5EF4-FFF2-40B4-BE49-F238E27FC236}">
                <a16:creationId xmlns:a16="http://schemas.microsoft.com/office/drawing/2014/main" id="{51E163EA-37C7-42A0-B033-A75D7B3AB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997200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645" name="Line 16">
            <a:extLst>
              <a:ext uri="{FF2B5EF4-FFF2-40B4-BE49-F238E27FC236}">
                <a16:creationId xmlns:a16="http://schemas.microsoft.com/office/drawing/2014/main" id="{A0BFF3F2-1BEF-4BE5-B408-4674285FE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997200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646" name="Line 17">
            <a:extLst>
              <a:ext uri="{FF2B5EF4-FFF2-40B4-BE49-F238E27FC236}">
                <a16:creationId xmlns:a16="http://schemas.microsoft.com/office/drawing/2014/main" id="{40941AC1-7140-4248-B4DB-3847A8E2D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284538"/>
            <a:ext cx="433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647" name="Line 18">
            <a:extLst>
              <a:ext uri="{FF2B5EF4-FFF2-40B4-BE49-F238E27FC236}">
                <a16:creationId xmlns:a16="http://schemas.microsoft.com/office/drawing/2014/main" id="{C932FB36-16D0-40D4-B28F-C44E40160F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284538"/>
            <a:ext cx="433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9648" name="Object 19">
            <a:extLst>
              <a:ext uri="{FF2B5EF4-FFF2-40B4-BE49-F238E27FC236}">
                <a16:creationId xmlns:a16="http://schemas.microsoft.com/office/drawing/2014/main" id="{88709B2E-D3E0-4C05-847C-99419CC8D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8775" y="2671763"/>
          <a:ext cx="4162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6" imgW="2794000" imgH="406400" progId="Equation.DSMT4">
                  <p:embed/>
                </p:oleObj>
              </mc:Choice>
              <mc:Fallback>
                <p:oleObj name="Equation" r:id="rId16" imgW="2794000" imgH="406400" progId="Equation.DSMT4">
                  <p:embed/>
                  <p:pic>
                    <p:nvPicPr>
                      <p:cNvPr id="69648" name="Object 19">
                        <a:extLst>
                          <a:ext uri="{FF2B5EF4-FFF2-40B4-BE49-F238E27FC236}">
                            <a16:creationId xmlns:a16="http://schemas.microsoft.com/office/drawing/2014/main" id="{88709B2E-D3E0-4C05-847C-99419CC8D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671763"/>
                        <a:ext cx="4162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20">
            <a:extLst>
              <a:ext uri="{FF2B5EF4-FFF2-40B4-BE49-F238E27FC236}">
                <a16:creationId xmlns:a16="http://schemas.microsoft.com/office/drawing/2014/main" id="{58D57307-9449-45E8-8DCB-B69421A29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573463"/>
          <a:ext cx="79787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8" imgW="5346700" imgH="190500" progId="Equation.DSMT4">
                  <p:embed/>
                </p:oleObj>
              </mc:Choice>
              <mc:Fallback>
                <p:oleObj name="Equation" r:id="rId18" imgW="5346700" imgH="190500" progId="Equation.DSMT4">
                  <p:embed/>
                  <p:pic>
                    <p:nvPicPr>
                      <p:cNvPr id="69649" name="Object 20">
                        <a:extLst>
                          <a:ext uri="{FF2B5EF4-FFF2-40B4-BE49-F238E27FC236}">
                            <a16:creationId xmlns:a16="http://schemas.microsoft.com/office/drawing/2014/main" id="{58D57307-9449-45E8-8DCB-B69421A29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73463"/>
                        <a:ext cx="79787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21">
            <a:extLst>
              <a:ext uri="{FF2B5EF4-FFF2-40B4-BE49-F238E27FC236}">
                <a16:creationId xmlns:a16="http://schemas.microsoft.com/office/drawing/2014/main" id="{51070229-E953-4EBF-AAF4-65F02F98F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4076700"/>
          <a:ext cx="11001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20" imgW="736600" imgH="431800" progId="Equation.DSMT4">
                  <p:embed/>
                </p:oleObj>
              </mc:Choice>
              <mc:Fallback>
                <p:oleObj name="Equation" r:id="rId20" imgW="736600" imgH="431800" progId="Equation.DSMT4">
                  <p:embed/>
                  <p:pic>
                    <p:nvPicPr>
                      <p:cNvPr id="69650" name="Object 21">
                        <a:extLst>
                          <a:ext uri="{FF2B5EF4-FFF2-40B4-BE49-F238E27FC236}">
                            <a16:creationId xmlns:a16="http://schemas.microsoft.com/office/drawing/2014/main" id="{51070229-E953-4EBF-AAF4-65F02F98F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076700"/>
                        <a:ext cx="11001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22">
            <a:extLst>
              <a:ext uri="{FF2B5EF4-FFF2-40B4-BE49-F238E27FC236}">
                <a16:creationId xmlns:a16="http://schemas.microsoft.com/office/drawing/2014/main" id="{AEAC8A12-6459-40C3-8B6E-AA8A80A32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4076700"/>
          <a:ext cx="1990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22" imgW="1333500" imgH="431800" progId="Equation.DSMT4">
                  <p:embed/>
                </p:oleObj>
              </mc:Choice>
              <mc:Fallback>
                <p:oleObj name="Equation" r:id="rId22" imgW="1333500" imgH="431800" progId="Equation.DSMT4">
                  <p:embed/>
                  <p:pic>
                    <p:nvPicPr>
                      <p:cNvPr id="69651" name="Object 22">
                        <a:extLst>
                          <a:ext uri="{FF2B5EF4-FFF2-40B4-BE49-F238E27FC236}">
                            <a16:creationId xmlns:a16="http://schemas.microsoft.com/office/drawing/2014/main" id="{AEAC8A12-6459-40C3-8B6E-AA8A80A32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076700"/>
                        <a:ext cx="1990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3">
            <a:extLst>
              <a:ext uri="{FF2B5EF4-FFF2-40B4-BE49-F238E27FC236}">
                <a16:creationId xmlns:a16="http://schemas.microsoft.com/office/drawing/2014/main" id="{CCF22D6D-8BBD-478F-A26C-E11504891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868863"/>
          <a:ext cx="49450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24" imgW="3314700" imgH="190500" progId="Equation.DSMT4">
                  <p:embed/>
                </p:oleObj>
              </mc:Choice>
              <mc:Fallback>
                <p:oleObj name="Equation" r:id="rId24" imgW="3314700" imgH="190500" progId="Equation.DSMT4">
                  <p:embed/>
                  <p:pic>
                    <p:nvPicPr>
                      <p:cNvPr id="69652" name="Object 23">
                        <a:extLst>
                          <a:ext uri="{FF2B5EF4-FFF2-40B4-BE49-F238E27FC236}">
                            <a16:creationId xmlns:a16="http://schemas.microsoft.com/office/drawing/2014/main" id="{CCF22D6D-8BBD-478F-A26C-E11504891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68863"/>
                        <a:ext cx="49450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4">
            <a:extLst>
              <a:ext uri="{FF2B5EF4-FFF2-40B4-BE49-F238E27FC236}">
                <a16:creationId xmlns:a16="http://schemas.microsoft.com/office/drawing/2014/main" id="{7948FEE7-3750-4FD2-BB16-4FF73C7DC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5354638"/>
          <a:ext cx="8318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26" imgW="558558" imgH="203112" progId="Equation.DSMT4">
                  <p:embed/>
                </p:oleObj>
              </mc:Choice>
              <mc:Fallback>
                <p:oleObj name="Equation" r:id="rId26" imgW="558558" imgH="203112" progId="Equation.DSMT4">
                  <p:embed/>
                  <p:pic>
                    <p:nvPicPr>
                      <p:cNvPr id="69653" name="Object 24">
                        <a:extLst>
                          <a:ext uri="{FF2B5EF4-FFF2-40B4-BE49-F238E27FC236}">
                            <a16:creationId xmlns:a16="http://schemas.microsoft.com/office/drawing/2014/main" id="{7948FEE7-3750-4FD2-BB16-4FF73C7DC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354638"/>
                        <a:ext cx="8318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5">
            <a:extLst>
              <a:ext uri="{FF2B5EF4-FFF2-40B4-BE49-F238E27FC236}">
                <a16:creationId xmlns:a16="http://schemas.microsoft.com/office/drawing/2014/main" id="{74A75FBA-C11D-4E10-A42C-4C12248FE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16538"/>
          <a:ext cx="3219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28" imgW="2159000" imgH="228600" progId="Equation.DSMT4">
                  <p:embed/>
                </p:oleObj>
              </mc:Choice>
              <mc:Fallback>
                <p:oleObj name="Equation" r:id="rId28" imgW="2159000" imgH="228600" progId="Equation.DSMT4">
                  <p:embed/>
                  <p:pic>
                    <p:nvPicPr>
                      <p:cNvPr id="69654" name="Object 25">
                        <a:extLst>
                          <a:ext uri="{FF2B5EF4-FFF2-40B4-BE49-F238E27FC236}">
                            <a16:creationId xmlns:a16="http://schemas.microsoft.com/office/drawing/2014/main" id="{74A75FBA-C11D-4E10-A42C-4C12248FE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16538"/>
                        <a:ext cx="3219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26">
            <a:extLst>
              <a:ext uri="{FF2B5EF4-FFF2-40B4-BE49-F238E27FC236}">
                <a16:creationId xmlns:a16="http://schemas.microsoft.com/office/drawing/2014/main" id="{6745E001-A119-46A3-AFC1-3DF0DC318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805488"/>
          <a:ext cx="4241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0" imgW="2844800" imgH="190500" progId="Equation.DSMT4">
                  <p:embed/>
                </p:oleObj>
              </mc:Choice>
              <mc:Fallback>
                <p:oleObj name="Equation" r:id="rId30" imgW="2844800" imgH="190500" progId="Equation.DSMT4">
                  <p:embed/>
                  <p:pic>
                    <p:nvPicPr>
                      <p:cNvPr id="69655" name="Object 26">
                        <a:extLst>
                          <a:ext uri="{FF2B5EF4-FFF2-40B4-BE49-F238E27FC236}">
                            <a16:creationId xmlns:a16="http://schemas.microsoft.com/office/drawing/2014/main" id="{6745E001-A119-46A3-AFC1-3DF0DC318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05488"/>
                        <a:ext cx="4241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7">
            <a:extLst>
              <a:ext uri="{FF2B5EF4-FFF2-40B4-BE49-F238E27FC236}">
                <a16:creationId xmlns:a16="http://schemas.microsoft.com/office/drawing/2014/main" id="{8C80CE2D-7BF0-4E51-88E5-9694EAA47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829300"/>
          <a:ext cx="24241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2" imgW="1625600" imgH="190500" progId="Equation.DSMT4">
                  <p:embed/>
                </p:oleObj>
              </mc:Choice>
              <mc:Fallback>
                <p:oleObj name="Equation" r:id="rId32" imgW="1625600" imgH="190500" progId="Equation.DSMT4">
                  <p:embed/>
                  <p:pic>
                    <p:nvPicPr>
                      <p:cNvPr id="69656" name="Object 27">
                        <a:extLst>
                          <a:ext uri="{FF2B5EF4-FFF2-40B4-BE49-F238E27FC236}">
                            <a16:creationId xmlns:a16="http://schemas.microsoft.com/office/drawing/2014/main" id="{8C80CE2D-7BF0-4E51-88E5-9694EAA47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829300"/>
                        <a:ext cx="24241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8">
            <a:extLst>
              <a:ext uri="{FF2B5EF4-FFF2-40B4-BE49-F238E27FC236}">
                <a16:creationId xmlns:a16="http://schemas.microsoft.com/office/drawing/2014/main" id="{37D56908-85AA-4412-AFFA-0094E8DC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5225" y="5248275"/>
          <a:ext cx="21034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34" imgW="1409088" imgH="165028" progId="Equation.DSMT4">
                  <p:embed/>
                </p:oleObj>
              </mc:Choice>
              <mc:Fallback>
                <p:oleObj name="Equation" r:id="rId34" imgW="1409088" imgH="165028" progId="Equation.DSMT4">
                  <p:embed/>
                  <p:pic>
                    <p:nvPicPr>
                      <p:cNvPr id="69657" name="Object 28">
                        <a:extLst>
                          <a:ext uri="{FF2B5EF4-FFF2-40B4-BE49-F238E27FC236}">
                            <a16:creationId xmlns:a16="http://schemas.microsoft.com/office/drawing/2014/main" id="{37D56908-85AA-4412-AFFA-0094E8DC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5248275"/>
                        <a:ext cx="21034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C833E13-EB3A-4B0F-8853-777E0BD3B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4" y="447269"/>
            <a:ext cx="8450263" cy="406265"/>
          </a:xfrm>
        </p:spPr>
        <p:txBody>
          <a:bodyPr/>
          <a:lstStyle/>
          <a:p>
            <a:r>
              <a:rPr lang="en-US" altLang="ko-KR" dirty="0"/>
              <a:t>Kinetics WITH Delayed Neutrons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EAE5AAB7-8B69-46BA-B5DD-855C3CA2C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77883"/>
              </p:ext>
            </p:extLst>
          </p:nvPr>
        </p:nvGraphicFramePr>
        <p:xfrm>
          <a:off x="623888" y="2174605"/>
          <a:ext cx="36972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476500" imgH="190500" progId="Equation.DSMT4">
                  <p:embed/>
                </p:oleObj>
              </mc:Choice>
              <mc:Fallback>
                <p:oleObj name="Equation" r:id="rId4" imgW="2476500" imgH="190500" progId="Equation.DSMT4">
                  <p:embed/>
                  <p:pic>
                    <p:nvPicPr>
                      <p:cNvPr id="70659" name="Object 3">
                        <a:extLst>
                          <a:ext uri="{FF2B5EF4-FFF2-40B4-BE49-F238E27FC236}">
                            <a16:creationId xmlns:a16="http://schemas.microsoft.com/office/drawing/2014/main" id="{EAE5AAB7-8B69-46BA-B5DD-855C3CA2C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174605"/>
                        <a:ext cx="36972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4F69394E-AF79-452C-8F74-55D1B41E8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3619"/>
              </p:ext>
            </p:extLst>
          </p:nvPr>
        </p:nvGraphicFramePr>
        <p:xfrm>
          <a:off x="310357" y="1191942"/>
          <a:ext cx="5630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3771900" imgH="342900" progId="Equation.DSMT4">
                  <p:embed/>
                </p:oleObj>
              </mc:Choice>
              <mc:Fallback>
                <p:oleObj name="Equation" r:id="rId6" imgW="3771900" imgH="342900" progId="Equation.DSMT4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4F69394E-AF79-452C-8F74-55D1B41E8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7" y="1191942"/>
                        <a:ext cx="56308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EE530813-F6C0-47BB-8306-AE6F4C9E0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8000"/>
              </p:ext>
            </p:extLst>
          </p:nvPr>
        </p:nvGraphicFramePr>
        <p:xfrm>
          <a:off x="623888" y="1758680"/>
          <a:ext cx="5892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8" imgW="3949700" imgH="228600" progId="Equation.DSMT4">
                  <p:embed/>
                </p:oleObj>
              </mc:Choice>
              <mc:Fallback>
                <p:oleObj name="Equation" r:id="rId8" imgW="3949700" imgH="228600" progId="Equation.DSMT4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EE530813-F6C0-47BB-8306-AE6F4C9E0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758680"/>
                        <a:ext cx="5892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7">
            <a:extLst>
              <a:ext uri="{FF2B5EF4-FFF2-40B4-BE49-F238E27FC236}">
                <a16:creationId xmlns:a16="http://schemas.microsoft.com/office/drawing/2014/main" id="{F81AD53A-D819-43EB-B427-608187871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644900"/>
          <a:ext cx="58943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0" imgW="3949700" imgH="190500" progId="Equation.DSMT4">
                  <p:embed/>
                </p:oleObj>
              </mc:Choice>
              <mc:Fallback>
                <p:oleObj name="Equation" r:id="rId10" imgW="3949700" imgH="190500" progId="Equation.DSMT4">
                  <p:embed/>
                  <p:pic>
                    <p:nvPicPr>
                      <p:cNvPr id="70662" name="Object 17">
                        <a:extLst>
                          <a:ext uri="{FF2B5EF4-FFF2-40B4-BE49-F238E27FC236}">
                            <a16:creationId xmlns:a16="http://schemas.microsoft.com/office/drawing/2014/main" id="{F81AD53A-D819-43EB-B427-608187871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58943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20">
            <a:extLst>
              <a:ext uri="{FF2B5EF4-FFF2-40B4-BE49-F238E27FC236}">
                <a16:creationId xmlns:a16="http://schemas.microsoft.com/office/drawing/2014/main" id="{3A7000A6-8FA2-4168-920F-757461029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005263"/>
          <a:ext cx="2801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2" imgW="1879600" imgH="190500" progId="Equation.DSMT4">
                  <p:embed/>
                </p:oleObj>
              </mc:Choice>
              <mc:Fallback>
                <p:oleObj name="Equation" r:id="rId12" imgW="1879600" imgH="190500" progId="Equation.DSMT4">
                  <p:embed/>
                  <p:pic>
                    <p:nvPicPr>
                      <p:cNvPr id="70663" name="Object 20">
                        <a:extLst>
                          <a:ext uri="{FF2B5EF4-FFF2-40B4-BE49-F238E27FC236}">
                            <a16:creationId xmlns:a16="http://schemas.microsoft.com/office/drawing/2014/main" id="{3A7000A6-8FA2-4168-920F-757461029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28019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21">
            <a:extLst>
              <a:ext uri="{FF2B5EF4-FFF2-40B4-BE49-F238E27FC236}">
                <a16:creationId xmlns:a16="http://schemas.microsoft.com/office/drawing/2014/main" id="{1384216E-75C8-4E23-8872-E48A10886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4627563"/>
          <a:ext cx="9826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4" imgW="660400" imgH="228600" progId="Equation.DSMT4">
                  <p:embed/>
                </p:oleObj>
              </mc:Choice>
              <mc:Fallback>
                <p:oleObj name="Equation" r:id="rId14" imgW="660400" imgH="228600" progId="Equation.DSMT4">
                  <p:embed/>
                  <p:pic>
                    <p:nvPicPr>
                      <p:cNvPr id="70664" name="Object 21">
                        <a:extLst>
                          <a:ext uri="{FF2B5EF4-FFF2-40B4-BE49-F238E27FC236}">
                            <a16:creationId xmlns:a16="http://schemas.microsoft.com/office/drawing/2014/main" id="{1384216E-75C8-4E23-8872-E48A10886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627563"/>
                        <a:ext cx="9826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24">
            <a:extLst>
              <a:ext uri="{FF2B5EF4-FFF2-40B4-BE49-F238E27FC236}">
                <a16:creationId xmlns:a16="http://schemas.microsoft.com/office/drawing/2014/main" id="{BBC76B0A-820F-436F-AF57-6243C590E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0766"/>
              </p:ext>
            </p:extLst>
          </p:nvPr>
        </p:nvGraphicFramePr>
        <p:xfrm>
          <a:off x="611188" y="2441575"/>
          <a:ext cx="76025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6" imgW="5092700" imgH="368300" progId="Equation.DSMT4">
                  <p:embed/>
                </p:oleObj>
              </mc:Choice>
              <mc:Fallback>
                <p:oleObj name="Equation" r:id="rId16" imgW="5092700" imgH="368300" progId="Equation.DSMT4">
                  <p:embed/>
                  <p:pic>
                    <p:nvPicPr>
                      <p:cNvPr id="70665" name="Object 24">
                        <a:extLst>
                          <a:ext uri="{FF2B5EF4-FFF2-40B4-BE49-F238E27FC236}">
                            <a16:creationId xmlns:a16="http://schemas.microsoft.com/office/drawing/2014/main" id="{BBC76B0A-820F-436F-AF57-6243C590E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41575"/>
                        <a:ext cx="76025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25">
            <a:extLst>
              <a:ext uri="{FF2B5EF4-FFF2-40B4-BE49-F238E27FC236}">
                <a16:creationId xmlns:a16="http://schemas.microsoft.com/office/drawing/2014/main" id="{AAF89463-4FAE-4FF5-A792-260FA4B7F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81075"/>
              </p:ext>
            </p:extLst>
          </p:nvPr>
        </p:nvGraphicFramePr>
        <p:xfrm>
          <a:off x="623888" y="2986881"/>
          <a:ext cx="61245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8" imgW="4102100" imgH="190500" progId="Equation.DSMT4">
                  <p:embed/>
                </p:oleObj>
              </mc:Choice>
              <mc:Fallback>
                <p:oleObj name="Equation" r:id="rId18" imgW="4102100" imgH="190500" progId="Equation.DSMT4">
                  <p:embed/>
                  <p:pic>
                    <p:nvPicPr>
                      <p:cNvPr id="70666" name="Object 25">
                        <a:extLst>
                          <a:ext uri="{FF2B5EF4-FFF2-40B4-BE49-F238E27FC236}">
                            <a16:creationId xmlns:a16="http://schemas.microsoft.com/office/drawing/2014/main" id="{AAF89463-4FAE-4FF5-A792-260FA4B7F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986881"/>
                        <a:ext cx="612457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27">
            <a:extLst>
              <a:ext uri="{FF2B5EF4-FFF2-40B4-BE49-F238E27FC236}">
                <a16:creationId xmlns:a16="http://schemas.microsoft.com/office/drawing/2014/main" id="{488D4BEA-EFE5-42DC-B606-B26F8A85B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4627563"/>
          <a:ext cx="9826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20" imgW="660400" imgH="228600" progId="Equation.DSMT4">
                  <p:embed/>
                </p:oleObj>
              </mc:Choice>
              <mc:Fallback>
                <p:oleObj name="Equation" r:id="rId20" imgW="660400" imgH="228600" progId="Equation.DSMT4">
                  <p:embed/>
                  <p:pic>
                    <p:nvPicPr>
                      <p:cNvPr id="70667" name="Object 27">
                        <a:extLst>
                          <a:ext uri="{FF2B5EF4-FFF2-40B4-BE49-F238E27FC236}">
                            <a16:creationId xmlns:a16="http://schemas.microsoft.com/office/drawing/2014/main" id="{488D4BEA-EFE5-42DC-B606-B26F8A85B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627563"/>
                        <a:ext cx="9826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28">
            <a:extLst>
              <a:ext uri="{FF2B5EF4-FFF2-40B4-BE49-F238E27FC236}">
                <a16:creationId xmlns:a16="http://schemas.microsoft.com/office/drawing/2014/main" id="{1626426D-D474-42D4-BC9F-9FF3DD724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3725" y="4581525"/>
          <a:ext cx="4873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22" imgW="3276600" imgH="279400" progId="Equation.DSMT4">
                  <p:embed/>
                </p:oleObj>
              </mc:Choice>
              <mc:Fallback>
                <p:oleObj name="Equation" r:id="rId22" imgW="3276600" imgH="279400" progId="Equation.DSMT4">
                  <p:embed/>
                  <p:pic>
                    <p:nvPicPr>
                      <p:cNvPr id="70668" name="Object 28">
                        <a:extLst>
                          <a:ext uri="{FF2B5EF4-FFF2-40B4-BE49-F238E27FC236}">
                            <a16:creationId xmlns:a16="http://schemas.microsoft.com/office/drawing/2014/main" id="{1626426D-D474-42D4-BC9F-9FF3DD724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4581525"/>
                        <a:ext cx="48736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29">
            <a:extLst>
              <a:ext uri="{FF2B5EF4-FFF2-40B4-BE49-F238E27FC236}">
                <a16:creationId xmlns:a16="http://schemas.microsoft.com/office/drawing/2014/main" id="{7734DD18-733A-461D-88B1-E255559C3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92600"/>
          <a:ext cx="27828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24" imgW="1866900" imgH="190500" progId="Equation.DSMT4">
                  <p:embed/>
                </p:oleObj>
              </mc:Choice>
              <mc:Fallback>
                <p:oleObj name="Equation" r:id="rId24" imgW="1866900" imgH="190500" progId="Equation.DSMT4">
                  <p:embed/>
                  <p:pic>
                    <p:nvPicPr>
                      <p:cNvPr id="70669" name="Object 29">
                        <a:extLst>
                          <a:ext uri="{FF2B5EF4-FFF2-40B4-BE49-F238E27FC236}">
                            <a16:creationId xmlns:a16="http://schemas.microsoft.com/office/drawing/2014/main" id="{7734DD18-733A-461D-88B1-E255559C3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27828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30">
            <a:extLst>
              <a:ext uri="{FF2B5EF4-FFF2-40B4-BE49-F238E27FC236}">
                <a16:creationId xmlns:a16="http://schemas.microsoft.com/office/drawing/2014/main" id="{F77D932D-200C-48EB-8106-AFF64F3A7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084763"/>
          <a:ext cx="6451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26" imgW="4330700" imgH="711200" progId="Equation.DSMT4">
                  <p:embed/>
                </p:oleObj>
              </mc:Choice>
              <mc:Fallback>
                <p:oleObj name="Equation" r:id="rId26" imgW="4330700" imgH="711200" progId="Equation.DSMT4">
                  <p:embed/>
                  <p:pic>
                    <p:nvPicPr>
                      <p:cNvPr id="70670" name="Object 30">
                        <a:extLst>
                          <a:ext uri="{FF2B5EF4-FFF2-40B4-BE49-F238E27FC236}">
                            <a16:creationId xmlns:a16="http://schemas.microsoft.com/office/drawing/2014/main" id="{F77D932D-200C-48EB-8106-AFF64F3A7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6451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6C475F4-43E7-477A-9E64-8CD2CC19F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48" y="273844"/>
            <a:ext cx="8450262" cy="40640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Point Kinetics Equations</a:t>
            </a:r>
          </a:p>
        </p:txBody>
      </p:sp>
      <p:sp>
        <p:nvSpPr>
          <p:cNvPr id="68622" name="Object 32">
            <a:extLst>
              <a:ext uri="{FF2B5EF4-FFF2-40B4-BE49-F238E27FC236}">
                <a16:creationId xmlns:a16="http://schemas.microsoft.com/office/drawing/2014/main" id="{1327AF0B-38D0-43F3-99B8-1EFF6B5B41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51075" y="4397375"/>
            <a:ext cx="3911600" cy="654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8625" name="Object 35">
            <a:extLst>
              <a:ext uri="{FF2B5EF4-FFF2-40B4-BE49-F238E27FC236}">
                <a16:creationId xmlns:a16="http://schemas.microsoft.com/office/drawing/2014/main" id="{BDF1B4D3-DE66-4E6D-8F1B-4C0DE325125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25713" y="5451475"/>
            <a:ext cx="2508250" cy="558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F5B6092-A441-45AA-87F7-7CA4A8FA541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25712" y="3488018"/>
            <a:ext cx="3043237" cy="444500"/>
          </a:xfrm>
          <a:prstGeom prst="rect">
            <a:avLst/>
          </a:prstGeom>
          <a:blipFill>
            <a:blip r:embed="rId6"/>
            <a:stretch>
              <a:fillRect t="-5479" b="-15068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0EAB66F5-53E4-45C0-B95A-AD8D8F611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584450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7" imgW="2006600" imgH="228600" progId="Equation.DSMT4">
                  <p:embed/>
                </p:oleObj>
              </mc:Choice>
              <mc:Fallback>
                <p:oleObj name="Equation" r:id="rId7" imgW="2006600" imgH="228600" progId="Equation.DSMT4">
                  <p:embed/>
                  <p:pic>
                    <p:nvPicPr>
                      <p:cNvPr id="22534" name="Object 7">
                        <a:extLst>
                          <a:ext uri="{FF2B5EF4-FFF2-40B4-BE49-F238E27FC236}">
                            <a16:creationId xmlns:a16="http://schemas.microsoft.com/office/drawing/2014/main" id="{0EAB66F5-53E4-45C0-B95A-AD8D8F611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84450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bject 8">
            <a:extLst>
              <a:ext uri="{FF2B5EF4-FFF2-40B4-BE49-F238E27FC236}">
                <a16:creationId xmlns:a16="http://schemas.microsoft.com/office/drawing/2014/main" id="{C981B652-0AD5-418F-8A18-D1C9BC4AF5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0" y="2449957"/>
            <a:ext cx="4175410" cy="60927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2536" name="Arrow: Down 1">
            <a:extLst>
              <a:ext uri="{FF2B5EF4-FFF2-40B4-BE49-F238E27FC236}">
                <a16:creationId xmlns:a16="http://schemas.microsoft.com/office/drawing/2014/main" id="{3085D2A7-C5EB-451E-A44E-BA99BFF4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59113"/>
            <a:ext cx="381000" cy="30003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2537" name="Arrow: Down 10">
            <a:extLst>
              <a:ext uri="{FF2B5EF4-FFF2-40B4-BE49-F238E27FC236}">
                <a16:creationId xmlns:a16="http://schemas.microsoft.com/office/drawing/2014/main" id="{3B508C1B-9AD0-4C91-BDB4-85A3E738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954463"/>
            <a:ext cx="381000" cy="30003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22538" name="Object 24">
            <a:extLst>
              <a:ext uri="{FF2B5EF4-FFF2-40B4-BE49-F238E27FC236}">
                <a16:creationId xmlns:a16="http://schemas.microsoft.com/office/drawing/2014/main" id="{7CBDC1C4-DCA7-482F-B0E8-25322299B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39800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10" imgW="2971800" imgH="368300" progId="Equation.DSMT4">
                  <p:embed/>
                </p:oleObj>
              </mc:Choice>
              <mc:Fallback>
                <p:oleObj name="Equation" r:id="rId10" imgW="2971800" imgH="368300" progId="Equation.DSMT4">
                  <p:embed/>
                  <p:pic>
                    <p:nvPicPr>
                      <p:cNvPr id="22538" name="Object 24">
                        <a:extLst>
                          <a:ext uri="{FF2B5EF4-FFF2-40B4-BE49-F238E27FC236}">
                            <a16:creationId xmlns:a16="http://schemas.microsoft.com/office/drawing/2014/main" id="{7CBDC1C4-DCA7-482F-B0E8-25322299B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39800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bject 6">
            <a:extLst>
              <a:ext uri="{FF2B5EF4-FFF2-40B4-BE49-F238E27FC236}">
                <a16:creationId xmlns:a16="http://schemas.microsoft.com/office/drawing/2014/main" id="{8E874552-D458-4C73-8FD3-1D93CDFCFB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24920" y="1806575"/>
            <a:ext cx="2792412" cy="654050"/>
          </a:xfrm>
          <a:prstGeom prst="rect">
            <a:avLst/>
          </a:prstGeom>
          <a:blipFill>
            <a:blip r:embed="rId12"/>
            <a:stretch>
              <a:fillRect l="-4803" t="-64815" b="-62963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5884D71-A664-4315-8BA7-CDB6F75D3E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44946" y="1698625"/>
            <a:ext cx="5746214" cy="61595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2541" name="TextBox 2">
            <a:extLst>
              <a:ext uri="{FF2B5EF4-FFF2-40B4-BE49-F238E27FC236}">
                <a16:creationId xmlns:a16="http://schemas.microsoft.com/office/drawing/2014/main" id="{0D4F95DC-45A0-4BC6-B9E3-6F3747FD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52513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Delayed Neutrons: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9AC1EFF-1210-4BEE-AB2A-CC01760B77E9}"/>
              </a:ext>
            </a:extLst>
          </p:cNvPr>
          <p:cNvSpPr/>
          <p:nvPr/>
        </p:nvSpPr>
        <p:spPr bwMode="auto">
          <a:xfrm rot="5400000" flipH="1">
            <a:off x="2958049" y="5004723"/>
            <a:ext cx="332301" cy="3093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310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856F60D-6E5C-4C09-AD08-A4D05A69F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3:   Intuitive Point Kinetics</a:t>
            </a:r>
          </a:p>
        </p:txBody>
      </p:sp>
      <p:sp>
        <p:nvSpPr>
          <p:cNvPr id="65539" name="Rectangle 3" descr="양피지">
            <a:extLst>
              <a:ext uri="{FF2B5EF4-FFF2-40B4-BE49-F238E27FC236}">
                <a16:creationId xmlns:a16="http://schemas.microsoft.com/office/drawing/2014/main" id="{739362EA-1A22-4249-9F87-FAEA813BD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</a:p>
          <a:p>
            <a:pPr lvl="1"/>
            <a:r>
              <a:rPr lang="en-US" altLang="ko-KR" dirty="0"/>
              <a:t>Neglect energy and space dependence of the flux during the transient calculation, but consider only the level change</a:t>
            </a:r>
          </a:p>
          <a:p>
            <a:pPr lvl="1"/>
            <a:r>
              <a:rPr lang="en-US" altLang="ko-KR" dirty="0"/>
              <a:t>Integrate over space and energy to yield 1G, 0-D equations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Simplified representation of the reactor can be conveniently used for the prediction of transient behavior</a:t>
            </a:r>
          </a:p>
          <a:p>
            <a:r>
              <a:rPr lang="en-US" altLang="ko-KR" dirty="0"/>
              <a:t>Assumptions for Validity</a:t>
            </a:r>
          </a:p>
          <a:p>
            <a:pPr lvl="1"/>
            <a:r>
              <a:rPr lang="en-US" altLang="ko-KR" dirty="0"/>
              <a:t>Perturbation only in absorption</a:t>
            </a:r>
          </a:p>
          <a:p>
            <a:pPr lvl="1"/>
            <a:r>
              <a:rPr lang="en-US" altLang="ko-KR" dirty="0"/>
              <a:t>Flux shape and energy spectrum won't change during the transient</a:t>
            </a:r>
          </a:p>
          <a:p>
            <a:pPr lvl="2"/>
            <a:r>
              <a:rPr lang="en-US" altLang="ko-KR" dirty="0"/>
              <a:t>separable space and time dependence</a:t>
            </a:r>
          </a:p>
          <a:p>
            <a:pPr lvl="1"/>
            <a:r>
              <a:rPr lang="en-US" altLang="ko-KR" dirty="0"/>
              <a:t>Neutron leakage is determined by buckling</a:t>
            </a:r>
          </a:p>
        </p:txBody>
      </p:sp>
      <p:graphicFrame>
        <p:nvGraphicFramePr>
          <p:cNvPr id="65540" name="Object 6">
            <a:extLst>
              <a:ext uri="{FF2B5EF4-FFF2-40B4-BE49-F238E27FC236}">
                <a16:creationId xmlns:a16="http://schemas.microsoft.com/office/drawing/2014/main" id="{F62F1F45-6D7D-474C-9F1D-6AABB4027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227777"/>
              </p:ext>
            </p:extLst>
          </p:nvPr>
        </p:nvGraphicFramePr>
        <p:xfrm>
          <a:off x="4844958" y="4868863"/>
          <a:ext cx="2911567" cy="34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1612900" imgH="190500" progId="Equation.DSMT4">
                  <p:embed/>
                </p:oleObj>
              </mc:Choice>
              <mc:Fallback>
                <p:oleObj name="Equation" r:id="rId4" imgW="1612900" imgH="190500" progId="Equation.DSMT4">
                  <p:embed/>
                  <p:pic>
                    <p:nvPicPr>
                      <p:cNvPr id="65540" name="Object 6">
                        <a:extLst>
                          <a:ext uri="{FF2B5EF4-FFF2-40B4-BE49-F238E27FC236}">
                            <a16:creationId xmlns:a16="http://schemas.microsoft.com/office/drawing/2014/main" id="{F62F1F45-6D7D-474C-9F1D-6AABB4027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958" y="4868863"/>
                        <a:ext cx="2911567" cy="34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7">
            <a:extLst>
              <a:ext uri="{FF2B5EF4-FFF2-40B4-BE49-F238E27FC236}">
                <a16:creationId xmlns:a16="http://schemas.microsoft.com/office/drawing/2014/main" id="{ADCFC552-F648-487F-9D3F-2C96697F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96693"/>
              </p:ext>
            </p:extLst>
          </p:nvPr>
        </p:nvGraphicFramePr>
        <p:xfrm>
          <a:off x="1372395" y="5229225"/>
          <a:ext cx="3741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65541" name="Object 7">
                        <a:extLst>
                          <a:ext uri="{FF2B5EF4-FFF2-40B4-BE49-F238E27FC236}">
                            <a16:creationId xmlns:a16="http://schemas.microsoft.com/office/drawing/2014/main" id="{ADCFC552-F648-487F-9D3F-2C96697F8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95" y="5229225"/>
                        <a:ext cx="3741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8">
            <a:extLst>
              <a:ext uri="{FF2B5EF4-FFF2-40B4-BE49-F238E27FC236}">
                <a16:creationId xmlns:a16="http://schemas.microsoft.com/office/drawing/2014/main" id="{A4FC36B6-D2BA-437E-BFDB-7162E1860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02880"/>
              </p:ext>
            </p:extLst>
          </p:nvPr>
        </p:nvGraphicFramePr>
        <p:xfrm>
          <a:off x="5329237" y="3162051"/>
          <a:ext cx="2949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8" imgW="1943100" imgH="368300" progId="Equation.DSMT4">
                  <p:embed/>
                </p:oleObj>
              </mc:Choice>
              <mc:Fallback>
                <p:oleObj name="Equation" r:id="rId8" imgW="1943100" imgH="368300" progId="Equation.DSMT4">
                  <p:embed/>
                  <p:pic>
                    <p:nvPicPr>
                      <p:cNvPr id="65542" name="Object 8">
                        <a:extLst>
                          <a:ext uri="{FF2B5EF4-FFF2-40B4-BE49-F238E27FC236}">
                            <a16:creationId xmlns:a16="http://schemas.microsoft.com/office/drawing/2014/main" id="{A4FC36B6-D2BA-437E-BFDB-7162E1860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7" y="3162051"/>
                        <a:ext cx="29495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9">
            <a:extLst>
              <a:ext uri="{FF2B5EF4-FFF2-40B4-BE49-F238E27FC236}">
                <a16:creationId xmlns:a16="http://schemas.microsoft.com/office/drawing/2014/main" id="{FC6F661E-9DC5-4BE0-820F-48CB2AEF7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65232"/>
              </p:ext>
            </p:extLst>
          </p:nvPr>
        </p:nvGraphicFramePr>
        <p:xfrm>
          <a:off x="5108179" y="5282361"/>
          <a:ext cx="2062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10" imgW="1358900" imgH="228600" progId="Equation.DSMT4">
                  <p:embed/>
                </p:oleObj>
              </mc:Choice>
              <mc:Fallback>
                <p:oleObj name="Equation" r:id="rId10" imgW="1358900" imgH="228600" progId="Equation.DSMT4">
                  <p:embed/>
                  <p:pic>
                    <p:nvPicPr>
                      <p:cNvPr id="65543" name="Object 9">
                        <a:extLst>
                          <a:ext uri="{FF2B5EF4-FFF2-40B4-BE49-F238E27FC236}">
                            <a16:creationId xmlns:a16="http://schemas.microsoft.com/office/drawing/2014/main" id="{FC6F661E-9DC5-4BE0-820F-48CB2AEF7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179" y="5282361"/>
                        <a:ext cx="20621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Line 10">
            <a:extLst>
              <a:ext uri="{FF2B5EF4-FFF2-40B4-BE49-F238E27FC236}">
                <a16:creationId xmlns:a16="http://schemas.microsoft.com/office/drawing/2014/main" id="{4EB66729-23AE-435C-A4B1-0EB2C445D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5229225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5545" name="Object 11">
            <a:extLst>
              <a:ext uri="{FF2B5EF4-FFF2-40B4-BE49-F238E27FC236}">
                <a16:creationId xmlns:a16="http://schemas.microsoft.com/office/drawing/2014/main" id="{138ADDCA-B86E-41A7-B5BD-8CEF7A02A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5370513"/>
          <a:ext cx="5969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2" imgW="393529" imgH="190417" progId="Equation.DSMT4">
                  <p:embed/>
                </p:oleObj>
              </mc:Choice>
              <mc:Fallback>
                <p:oleObj name="Equation" r:id="rId12" imgW="393529" imgH="190417" progId="Equation.DSMT4">
                  <p:embed/>
                  <p:pic>
                    <p:nvPicPr>
                      <p:cNvPr id="65545" name="Object 11">
                        <a:extLst>
                          <a:ext uri="{FF2B5EF4-FFF2-40B4-BE49-F238E27FC236}">
                            <a16:creationId xmlns:a16="http://schemas.microsoft.com/office/drawing/2014/main" id="{138ADDCA-B86E-41A7-B5BD-8CEF7A02A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370513"/>
                        <a:ext cx="5969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2">
            <a:extLst>
              <a:ext uri="{FF2B5EF4-FFF2-40B4-BE49-F238E27FC236}">
                <a16:creationId xmlns:a16="http://schemas.microsoft.com/office/drawing/2014/main" id="{C4E26BAC-0156-4C7B-A98D-6751C10F6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536876"/>
              </p:ext>
            </p:extLst>
          </p:nvPr>
        </p:nvGraphicFramePr>
        <p:xfrm>
          <a:off x="5914159" y="4406526"/>
          <a:ext cx="1866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4" imgW="1231366" imgH="190417" progId="Equation.DSMT4">
                  <p:embed/>
                </p:oleObj>
              </mc:Choice>
              <mc:Fallback>
                <p:oleObj name="Equation" r:id="rId14" imgW="1231366" imgH="190417" progId="Equation.DSMT4">
                  <p:embed/>
                  <p:pic>
                    <p:nvPicPr>
                      <p:cNvPr id="65546" name="Object 12">
                        <a:extLst>
                          <a:ext uri="{FF2B5EF4-FFF2-40B4-BE49-F238E27FC236}">
                            <a16:creationId xmlns:a16="http://schemas.microsoft.com/office/drawing/2014/main" id="{C4E26BAC-0156-4C7B-A98D-6751C10F6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159" y="4406526"/>
                        <a:ext cx="1866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Line 13">
            <a:extLst>
              <a:ext uri="{FF2B5EF4-FFF2-40B4-BE49-F238E27FC236}">
                <a16:creationId xmlns:a16="http://schemas.microsoft.com/office/drawing/2014/main" id="{95C560E2-AC5D-41D6-A2EB-B344F5A66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7699" y="4697039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5548" name="Object 14">
            <a:extLst>
              <a:ext uri="{FF2B5EF4-FFF2-40B4-BE49-F238E27FC236}">
                <a16:creationId xmlns:a16="http://schemas.microsoft.com/office/drawing/2014/main" id="{CC9F94C7-C29F-47F5-9457-AD4D360B6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4929188"/>
          <a:ext cx="1019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16" imgW="672808" imgH="291973" progId="Equation.DSMT4">
                  <p:embed/>
                </p:oleObj>
              </mc:Choice>
              <mc:Fallback>
                <p:oleObj name="Equation" r:id="rId16" imgW="672808" imgH="291973" progId="Equation.DSMT4">
                  <p:embed/>
                  <p:pic>
                    <p:nvPicPr>
                      <p:cNvPr id="65548" name="Object 14">
                        <a:extLst>
                          <a:ext uri="{FF2B5EF4-FFF2-40B4-BE49-F238E27FC236}">
                            <a16:creationId xmlns:a16="http://schemas.microsoft.com/office/drawing/2014/main" id="{CC9F94C7-C29F-47F5-9457-AD4D360B6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929188"/>
                        <a:ext cx="1019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Line 15">
            <a:extLst>
              <a:ext uri="{FF2B5EF4-FFF2-40B4-BE49-F238E27FC236}">
                <a16:creationId xmlns:a16="http://schemas.microsoft.com/office/drawing/2014/main" id="{7A5E9790-FC7C-4C0B-A4DE-687F9EA70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4797425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6C475F4-43E7-477A-9E64-8CD2CC19F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48" y="273844"/>
            <a:ext cx="8450262" cy="40640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Point Kinetics Equations</a:t>
            </a:r>
          </a:p>
        </p:txBody>
      </p:sp>
      <p:sp>
        <p:nvSpPr>
          <p:cNvPr id="68622" name="Object 32">
            <a:extLst>
              <a:ext uri="{FF2B5EF4-FFF2-40B4-BE49-F238E27FC236}">
                <a16:creationId xmlns:a16="http://schemas.microsoft.com/office/drawing/2014/main" id="{1327AF0B-38D0-43F3-99B8-1EFF6B5B41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51075" y="4397375"/>
            <a:ext cx="3911600" cy="654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8625" name="Object 35">
            <a:extLst>
              <a:ext uri="{FF2B5EF4-FFF2-40B4-BE49-F238E27FC236}">
                <a16:creationId xmlns:a16="http://schemas.microsoft.com/office/drawing/2014/main" id="{BDF1B4D3-DE66-4E6D-8F1B-4C0DE325125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25713" y="5451475"/>
            <a:ext cx="2508250" cy="558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F5B6092-A441-45AA-87F7-7CA4A8FA541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25712" y="3488018"/>
            <a:ext cx="3043237" cy="444500"/>
          </a:xfrm>
          <a:prstGeom prst="rect">
            <a:avLst/>
          </a:prstGeom>
          <a:blipFill>
            <a:blip r:embed="rId6"/>
            <a:stretch>
              <a:fillRect t="-5479" b="-15068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0EAB66F5-53E4-45C0-B95A-AD8D8F611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584450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7" imgW="2006600" imgH="228600" progId="Equation.DSMT4">
                  <p:embed/>
                </p:oleObj>
              </mc:Choice>
              <mc:Fallback>
                <p:oleObj name="Equation" r:id="rId7" imgW="2006600" imgH="228600" progId="Equation.DSMT4">
                  <p:embed/>
                  <p:pic>
                    <p:nvPicPr>
                      <p:cNvPr id="22534" name="Object 7">
                        <a:extLst>
                          <a:ext uri="{FF2B5EF4-FFF2-40B4-BE49-F238E27FC236}">
                            <a16:creationId xmlns:a16="http://schemas.microsoft.com/office/drawing/2014/main" id="{0EAB66F5-53E4-45C0-B95A-AD8D8F611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84450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bject 8">
            <a:extLst>
              <a:ext uri="{FF2B5EF4-FFF2-40B4-BE49-F238E27FC236}">
                <a16:creationId xmlns:a16="http://schemas.microsoft.com/office/drawing/2014/main" id="{C981B652-0AD5-418F-8A18-D1C9BC4AF5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0" y="2449957"/>
            <a:ext cx="4175410" cy="60927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2536" name="Arrow: Down 1">
            <a:extLst>
              <a:ext uri="{FF2B5EF4-FFF2-40B4-BE49-F238E27FC236}">
                <a16:creationId xmlns:a16="http://schemas.microsoft.com/office/drawing/2014/main" id="{3085D2A7-C5EB-451E-A44E-BA99BFF4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59113"/>
            <a:ext cx="381000" cy="30003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2537" name="Arrow: Down 10">
            <a:extLst>
              <a:ext uri="{FF2B5EF4-FFF2-40B4-BE49-F238E27FC236}">
                <a16:creationId xmlns:a16="http://schemas.microsoft.com/office/drawing/2014/main" id="{3B508C1B-9AD0-4C91-BDB4-85A3E738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954463"/>
            <a:ext cx="381000" cy="30003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22538" name="Object 24">
            <a:extLst>
              <a:ext uri="{FF2B5EF4-FFF2-40B4-BE49-F238E27FC236}">
                <a16:creationId xmlns:a16="http://schemas.microsoft.com/office/drawing/2014/main" id="{7CBDC1C4-DCA7-482F-B0E8-25322299B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39800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10" imgW="2971800" imgH="368300" progId="Equation.DSMT4">
                  <p:embed/>
                </p:oleObj>
              </mc:Choice>
              <mc:Fallback>
                <p:oleObj name="Equation" r:id="rId10" imgW="2971800" imgH="368300" progId="Equation.DSMT4">
                  <p:embed/>
                  <p:pic>
                    <p:nvPicPr>
                      <p:cNvPr id="22538" name="Object 24">
                        <a:extLst>
                          <a:ext uri="{FF2B5EF4-FFF2-40B4-BE49-F238E27FC236}">
                            <a16:creationId xmlns:a16="http://schemas.microsoft.com/office/drawing/2014/main" id="{7CBDC1C4-DCA7-482F-B0E8-25322299B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39800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bject 6">
            <a:extLst>
              <a:ext uri="{FF2B5EF4-FFF2-40B4-BE49-F238E27FC236}">
                <a16:creationId xmlns:a16="http://schemas.microsoft.com/office/drawing/2014/main" id="{8E874552-D458-4C73-8FD3-1D93CDFCFB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24920" y="1806575"/>
            <a:ext cx="2792412" cy="654050"/>
          </a:xfrm>
          <a:prstGeom prst="rect">
            <a:avLst/>
          </a:prstGeom>
          <a:blipFill>
            <a:blip r:embed="rId12"/>
            <a:stretch>
              <a:fillRect l="-4803" t="-64815" b="-62963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5884D71-A664-4315-8BA7-CDB6F75D3E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44946" y="1698625"/>
            <a:ext cx="5746214" cy="61595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2541" name="TextBox 2">
            <a:extLst>
              <a:ext uri="{FF2B5EF4-FFF2-40B4-BE49-F238E27FC236}">
                <a16:creationId xmlns:a16="http://schemas.microsoft.com/office/drawing/2014/main" id="{0D4F95DC-45A0-4BC6-B9E3-6F3747FD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52513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Delayed Neutrons: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2A32D5-FAE2-4C8A-B105-85DC5986E13E}"/>
              </a:ext>
            </a:extLst>
          </p:cNvPr>
          <p:cNvSpPr/>
          <p:nvPr/>
        </p:nvSpPr>
        <p:spPr bwMode="auto">
          <a:xfrm>
            <a:off x="2525712" y="3359150"/>
            <a:ext cx="2855913" cy="6791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994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C02-F2CD-4647-80D5-C494AF08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Intuitive Point Kinetics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2FDE-10F7-434A-8832-70982340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3" y="1144285"/>
            <a:ext cx="8416925" cy="1138773"/>
          </a:xfrm>
        </p:spPr>
        <p:txBody>
          <a:bodyPr/>
          <a:lstStyle/>
          <a:p>
            <a:r>
              <a:rPr lang="en-US" dirty="0"/>
              <a:t>See Chapter 3 of Ott  </a:t>
            </a:r>
            <a:r>
              <a:rPr lang="en-US" u="sng" dirty="0"/>
              <a:t>Reactor Dynamics</a:t>
            </a:r>
          </a:p>
          <a:p>
            <a:endParaRPr lang="en-US" u="sng" dirty="0"/>
          </a:p>
          <a:p>
            <a:r>
              <a:rPr lang="en-US" dirty="0"/>
              <a:t>Assumptions: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1EA64-8007-49CA-9EF7-E42DF7E5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2690878"/>
            <a:ext cx="6164020" cy="32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0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369CD19-3567-4298-9D72-AC56F854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Intuitive Point Kinetics Equation</a:t>
            </a:r>
          </a:p>
        </p:txBody>
      </p:sp>
      <p:graphicFrame>
        <p:nvGraphicFramePr>
          <p:cNvPr id="66563" name="Object 5">
            <a:extLst>
              <a:ext uri="{FF2B5EF4-FFF2-40B4-BE49-F238E27FC236}">
                <a16:creationId xmlns:a16="http://schemas.microsoft.com/office/drawing/2014/main" id="{63ADBD7C-86AA-4D00-8DB9-BBC60ED0A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981075"/>
          <a:ext cx="3125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2057400" imgH="190500" progId="Equation.DSMT4">
                  <p:embed/>
                </p:oleObj>
              </mc:Choice>
              <mc:Fallback>
                <p:oleObj name="Equation" r:id="rId4" imgW="2057400" imgH="190500" progId="Equation.DSMT4">
                  <p:embed/>
                  <p:pic>
                    <p:nvPicPr>
                      <p:cNvPr id="66563" name="Object 5">
                        <a:extLst>
                          <a:ext uri="{FF2B5EF4-FFF2-40B4-BE49-F238E27FC236}">
                            <a16:creationId xmlns:a16="http://schemas.microsoft.com/office/drawing/2014/main" id="{63ADBD7C-86AA-4D00-8DB9-BBC60ED0A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31257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3">
            <a:extLst>
              <a:ext uri="{FF2B5EF4-FFF2-40B4-BE49-F238E27FC236}">
                <a16:creationId xmlns:a16="http://schemas.microsoft.com/office/drawing/2014/main" id="{D7785019-B996-4ED6-BC6D-FDD7F4566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1484313"/>
          <a:ext cx="4902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6" imgW="3225800" imgH="406400" progId="Equation.DSMT4">
                  <p:embed/>
                </p:oleObj>
              </mc:Choice>
              <mc:Fallback>
                <p:oleObj name="Equation" r:id="rId6" imgW="3225800" imgH="406400" progId="Equation.DSMT4">
                  <p:embed/>
                  <p:pic>
                    <p:nvPicPr>
                      <p:cNvPr id="66564" name="Object 13">
                        <a:extLst>
                          <a:ext uri="{FF2B5EF4-FFF2-40B4-BE49-F238E27FC236}">
                            <a16:creationId xmlns:a16="http://schemas.microsoft.com/office/drawing/2014/main" id="{D7785019-B996-4ED6-BC6D-FDD7F4566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484313"/>
                        <a:ext cx="4902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14">
            <a:extLst>
              <a:ext uri="{FF2B5EF4-FFF2-40B4-BE49-F238E27FC236}">
                <a16:creationId xmlns:a16="http://schemas.microsoft.com/office/drawing/2014/main" id="{89E6A0DD-7ADB-47B2-B020-2014553E7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2133600"/>
          <a:ext cx="37195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8" imgW="2451100" imgH="279400" progId="Equation.DSMT4">
                  <p:embed/>
                </p:oleObj>
              </mc:Choice>
              <mc:Fallback>
                <p:oleObj name="Equation" r:id="rId8" imgW="2451100" imgH="279400" progId="Equation.DSMT4">
                  <p:embed/>
                  <p:pic>
                    <p:nvPicPr>
                      <p:cNvPr id="66565" name="Object 14">
                        <a:extLst>
                          <a:ext uri="{FF2B5EF4-FFF2-40B4-BE49-F238E27FC236}">
                            <a16:creationId xmlns:a16="http://schemas.microsoft.com/office/drawing/2014/main" id="{89E6A0DD-7ADB-47B2-B020-2014553E7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133600"/>
                        <a:ext cx="37195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5">
            <a:extLst>
              <a:ext uri="{FF2B5EF4-FFF2-40B4-BE49-F238E27FC236}">
                <a16:creationId xmlns:a16="http://schemas.microsoft.com/office/drawing/2014/main" id="{5358508D-BFE3-476E-899B-78BE3BBC6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098675"/>
          <a:ext cx="3511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0" imgW="2311400" imgH="330200" progId="Equation.DSMT4">
                  <p:embed/>
                </p:oleObj>
              </mc:Choice>
              <mc:Fallback>
                <p:oleObj name="Equation" r:id="rId10" imgW="2311400" imgH="330200" progId="Equation.DSMT4">
                  <p:embed/>
                  <p:pic>
                    <p:nvPicPr>
                      <p:cNvPr id="66566" name="Object 15">
                        <a:extLst>
                          <a:ext uri="{FF2B5EF4-FFF2-40B4-BE49-F238E27FC236}">
                            <a16:creationId xmlns:a16="http://schemas.microsoft.com/office/drawing/2014/main" id="{5358508D-BFE3-476E-899B-78BE3BBC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098675"/>
                        <a:ext cx="35115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6">
            <a:extLst>
              <a:ext uri="{FF2B5EF4-FFF2-40B4-BE49-F238E27FC236}">
                <a16:creationId xmlns:a16="http://schemas.microsoft.com/office/drawing/2014/main" id="{DD4DD26A-E362-486D-8603-3FC8AABF1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2924175"/>
          <a:ext cx="27955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2" imgW="1841500" imgH="190500" progId="Equation.DSMT4">
                  <p:embed/>
                </p:oleObj>
              </mc:Choice>
              <mc:Fallback>
                <p:oleObj name="Equation" r:id="rId12" imgW="1841500" imgH="190500" progId="Equation.DSMT4">
                  <p:embed/>
                  <p:pic>
                    <p:nvPicPr>
                      <p:cNvPr id="66567" name="Object 16">
                        <a:extLst>
                          <a:ext uri="{FF2B5EF4-FFF2-40B4-BE49-F238E27FC236}">
                            <a16:creationId xmlns:a16="http://schemas.microsoft.com/office/drawing/2014/main" id="{DD4DD26A-E362-486D-8603-3FC8AABF1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924175"/>
                        <a:ext cx="27955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9">
            <a:extLst>
              <a:ext uri="{FF2B5EF4-FFF2-40B4-BE49-F238E27FC236}">
                <a16:creationId xmlns:a16="http://schemas.microsoft.com/office/drawing/2014/main" id="{695AE344-F066-4203-B08D-1A91405E3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005263"/>
          <a:ext cx="3219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4" imgW="2120900" imgH="330200" progId="Equation.DSMT4">
                  <p:embed/>
                </p:oleObj>
              </mc:Choice>
              <mc:Fallback>
                <p:oleObj name="Equation" r:id="rId14" imgW="2120900" imgH="330200" progId="Equation.DSMT4">
                  <p:embed/>
                  <p:pic>
                    <p:nvPicPr>
                      <p:cNvPr id="66568" name="Object 19">
                        <a:extLst>
                          <a:ext uri="{FF2B5EF4-FFF2-40B4-BE49-F238E27FC236}">
                            <a16:creationId xmlns:a16="http://schemas.microsoft.com/office/drawing/2014/main" id="{695AE344-F066-4203-B08D-1A91405E3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05263"/>
                        <a:ext cx="32194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20">
            <a:extLst>
              <a:ext uri="{FF2B5EF4-FFF2-40B4-BE49-F238E27FC236}">
                <a16:creationId xmlns:a16="http://schemas.microsoft.com/office/drawing/2014/main" id="{C915704B-0971-4F3C-835B-6D52D5E5A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3357563"/>
          <a:ext cx="59197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6" imgW="3898900" imgH="406400" progId="Equation.DSMT4">
                  <p:embed/>
                </p:oleObj>
              </mc:Choice>
              <mc:Fallback>
                <p:oleObj name="Equation" r:id="rId16" imgW="3898900" imgH="406400" progId="Equation.DSMT4">
                  <p:embed/>
                  <p:pic>
                    <p:nvPicPr>
                      <p:cNvPr id="66569" name="Object 20">
                        <a:extLst>
                          <a:ext uri="{FF2B5EF4-FFF2-40B4-BE49-F238E27FC236}">
                            <a16:creationId xmlns:a16="http://schemas.microsoft.com/office/drawing/2014/main" id="{C915704B-0971-4F3C-835B-6D52D5E5A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357563"/>
                        <a:ext cx="59197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21">
            <a:extLst>
              <a:ext uri="{FF2B5EF4-FFF2-40B4-BE49-F238E27FC236}">
                <a16:creationId xmlns:a16="http://schemas.microsoft.com/office/drawing/2014/main" id="{24D88641-A547-4053-A147-0807904CB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21976"/>
              </p:ext>
            </p:extLst>
          </p:nvPr>
        </p:nvGraphicFramePr>
        <p:xfrm>
          <a:off x="123825" y="2296968"/>
          <a:ext cx="16398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8" imgW="1079032" imgH="406224" progId="Equation.DSMT4">
                  <p:embed/>
                </p:oleObj>
              </mc:Choice>
              <mc:Fallback>
                <p:oleObj name="Equation" r:id="rId18" imgW="1079032" imgH="406224" progId="Equation.DSMT4">
                  <p:embed/>
                  <p:pic>
                    <p:nvPicPr>
                      <p:cNvPr id="66570" name="Object 21">
                        <a:extLst>
                          <a:ext uri="{FF2B5EF4-FFF2-40B4-BE49-F238E27FC236}">
                            <a16:creationId xmlns:a16="http://schemas.microsoft.com/office/drawing/2014/main" id="{24D88641-A547-4053-A147-0807904CB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2296968"/>
                        <a:ext cx="16398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Line 22">
            <a:extLst>
              <a:ext uri="{FF2B5EF4-FFF2-40B4-BE49-F238E27FC236}">
                <a16:creationId xmlns:a16="http://schemas.microsoft.com/office/drawing/2014/main" id="{39A0D107-B297-49AD-AB9A-8331487A9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7599" y="2133600"/>
            <a:ext cx="358775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6572" name="Object 23">
            <a:extLst>
              <a:ext uri="{FF2B5EF4-FFF2-40B4-BE49-F238E27FC236}">
                <a16:creationId xmlns:a16="http://schemas.microsoft.com/office/drawing/2014/main" id="{A15F8E52-27E7-481F-8B3C-1E8BB4DB0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005263"/>
          <a:ext cx="3859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20" imgW="2540000" imgH="330200" progId="Equation.DSMT4">
                  <p:embed/>
                </p:oleObj>
              </mc:Choice>
              <mc:Fallback>
                <p:oleObj name="Equation" r:id="rId20" imgW="2540000" imgH="330200" progId="Equation.DSMT4">
                  <p:embed/>
                  <p:pic>
                    <p:nvPicPr>
                      <p:cNvPr id="66572" name="Object 23">
                        <a:extLst>
                          <a:ext uri="{FF2B5EF4-FFF2-40B4-BE49-F238E27FC236}">
                            <a16:creationId xmlns:a16="http://schemas.microsoft.com/office/drawing/2014/main" id="{A15F8E52-27E7-481F-8B3C-1E8BB4DB0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38592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25">
            <a:extLst>
              <a:ext uri="{FF2B5EF4-FFF2-40B4-BE49-F238E27FC236}">
                <a16:creationId xmlns:a16="http://schemas.microsoft.com/office/drawing/2014/main" id="{C45E8B58-F79C-432F-A4B9-886FEDE9A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0363" y="4724400"/>
          <a:ext cx="2795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22" imgW="1841500" imgH="203200" progId="Equation.DSMT4">
                  <p:embed/>
                </p:oleObj>
              </mc:Choice>
              <mc:Fallback>
                <p:oleObj name="Equation" r:id="rId22" imgW="1841500" imgH="203200" progId="Equation.DSMT4">
                  <p:embed/>
                  <p:pic>
                    <p:nvPicPr>
                      <p:cNvPr id="66573" name="Object 25">
                        <a:extLst>
                          <a:ext uri="{FF2B5EF4-FFF2-40B4-BE49-F238E27FC236}">
                            <a16:creationId xmlns:a16="http://schemas.microsoft.com/office/drawing/2014/main" id="{C45E8B58-F79C-432F-A4B9-886FEDE9A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4724400"/>
                        <a:ext cx="2795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26">
            <a:extLst>
              <a:ext uri="{FF2B5EF4-FFF2-40B4-BE49-F238E27FC236}">
                <a16:creationId xmlns:a16="http://schemas.microsoft.com/office/drawing/2014/main" id="{FA58A973-91E8-4EE3-A20D-EA87D0F2A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652963"/>
          <a:ext cx="3086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24" imgW="2032000" imgH="596900" progId="Equation.DSMT4">
                  <p:embed/>
                </p:oleObj>
              </mc:Choice>
              <mc:Fallback>
                <p:oleObj name="Equation" r:id="rId24" imgW="2032000" imgH="596900" progId="Equation.DSMT4">
                  <p:embed/>
                  <p:pic>
                    <p:nvPicPr>
                      <p:cNvPr id="66574" name="Object 26">
                        <a:extLst>
                          <a:ext uri="{FF2B5EF4-FFF2-40B4-BE49-F238E27FC236}">
                            <a16:creationId xmlns:a16="http://schemas.microsoft.com/office/drawing/2014/main" id="{FA58A973-91E8-4EE3-A20D-EA87D0F2A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3086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Line 27">
            <a:extLst>
              <a:ext uri="{FF2B5EF4-FFF2-40B4-BE49-F238E27FC236}">
                <a16:creationId xmlns:a16="http://schemas.microsoft.com/office/drawing/2014/main" id="{262DBEA0-06CF-41AB-9947-B7B49C6B9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508500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6576" name="Line 28">
            <a:extLst>
              <a:ext uri="{FF2B5EF4-FFF2-40B4-BE49-F238E27FC236}">
                <a16:creationId xmlns:a16="http://schemas.microsoft.com/office/drawing/2014/main" id="{2E59DCD9-4537-41EE-B46B-B5B03FACA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443706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6577" name="Line 29">
            <a:extLst>
              <a:ext uri="{FF2B5EF4-FFF2-40B4-BE49-F238E27FC236}">
                <a16:creationId xmlns:a16="http://schemas.microsoft.com/office/drawing/2014/main" id="{F057EACC-76EC-47F5-B8BA-C63773568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5157788"/>
            <a:ext cx="79216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6578" name="Line 30">
            <a:extLst>
              <a:ext uri="{FF2B5EF4-FFF2-40B4-BE49-F238E27FC236}">
                <a16:creationId xmlns:a16="http://schemas.microsoft.com/office/drawing/2014/main" id="{E6315511-4854-4E07-A030-87D30FC7F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4581525"/>
            <a:ext cx="576263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6579" name="Freeform 31">
            <a:extLst>
              <a:ext uri="{FF2B5EF4-FFF2-40B4-BE49-F238E27FC236}">
                <a16:creationId xmlns:a16="http://schemas.microsoft.com/office/drawing/2014/main" id="{E91E36C6-FAF2-4FFA-8C3E-9A7FEB140D0B}"/>
              </a:ext>
            </a:extLst>
          </p:cNvPr>
          <p:cNvSpPr>
            <a:spLocks/>
          </p:cNvSpPr>
          <p:nvPr/>
        </p:nvSpPr>
        <p:spPr bwMode="auto">
          <a:xfrm>
            <a:off x="936625" y="4005263"/>
            <a:ext cx="7693025" cy="647700"/>
          </a:xfrm>
          <a:custGeom>
            <a:avLst/>
            <a:gdLst>
              <a:gd name="T0" fmla="*/ 2147483647 w 4846"/>
              <a:gd name="T1" fmla="*/ 2147483647 h 408"/>
              <a:gd name="T2" fmla="*/ 2147483647 w 4846"/>
              <a:gd name="T3" fmla="*/ 2147483647 h 408"/>
              <a:gd name="T4" fmla="*/ 2147483647 w 4846"/>
              <a:gd name="T5" fmla="*/ 2147483647 h 408"/>
              <a:gd name="T6" fmla="*/ 2147483647 w 4846"/>
              <a:gd name="T7" fmla="*/ 2147483647 h 408"/>
              <a:gd name="T8" fmla="*/ 2147483647 w 4846"/>
              <a:gd name="T9" fmla="*/ 0 h 408"/>
              <a:gd name="T10" fmla="*/ 2147483647 w 4846"/>
              <a:gd name="T11" fmla="*/ 2147483647 h 408"/>
              <a:gd name="T12" fmla="*/ 2147483647 w 4846"/>
              <a:gd name="T13" fmla="*/ 2147483647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46" h="408">
                <a:moveTo>
                  <a:pt x="340" y="272"/>
                </a:moveTo>
                <a:cubicBezTo>
                  <a:pt x="680" y="332"/>
                  <a:pt x="1731" y="408"/>
                  <a:pt x="2426" y="408"/>
                </a:cubicBezTo>
                <a:cubicBezTo>
                  <a:pt x="3121" y="408"/>
                  <a:pt x="4180" y="332"/>
                  <a:pt x="4513" y="272"/>
                </a:cubicBezTo>
                <a:cubicBezTo>
                  <a:pt x="4846" y="212"/>
                  <a:pt x="4808" y="90"/>
                  <a:pt x="4422" y="45"/>
                </a:cubicBezTo>
                <a:cubicBezTo>
                  <a:pt x="4036" y="0"/>
                  <a:pt x="2872" y="0"/>
                  <a:pt x="2199" y="0"/>
                </a:cubicBezTo>
                <a:cubicBezTo>
                  <a:pt x="1526" y="0"/>
                  <a:pt x="695" y="0"/>
                  <a:pt x="385" y="45"/>
                </a:cubicBezTo>
                <a:cubicBezTo>
                  <a:pt x="75" y="90"/>
                  <a:pt x="0" y="212"/>
                  <a:pt x="340" y="272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6580" name="Object 32">
            <a:extLst>
              <a:ext uri="{FF2B5EF4-FFF2-40B4-BE49-F238E27FC236}">
                <a16:creationId xmlns:a16="http://schemas.microsoft.com/office/drawing/2014/main" id="{64E8FF82-FF9A-421A-B941-BC4D2BC45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445125"/>
          <a:ext cx="3238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26" imgW="2133600" imgH="330200" progId="Equation.DSMT4">
                  <p:embed/>
                </p:oleObj>
              </mc:Choice>
              <mc:Fallback>
                <p:oleObj name="Equation" r:id="rId26" imgW="2133600" imgH="330200" progId="Equation.DSMT4">
                  <p:embed/>
                  <p:pic>
                    <p:nvPicPr>
                      <p:cNvPr id="66580" name="Object 32">
                        <a:extLst>
                          <a:ext uri="{FF2B5EF4-FFF2-40B4-BE49-F238E27FC236}">
                            <a16:creationId xmlns:a16="http://schemas.microsoft.com/office/drawing/2014/main" id="{64E8FF82-FF9A-421A-B941-BC4D2BC45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45125"/>
                        <a:ext cx="32385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Line 33">
            <a:extLst>
              <a:ext uri="{FF2B5EF4-FFF2-40B4-BE49-F238E27FC236}">
                <a16:creationId xmlns:a16="http://schemas.microsoft.com/office/drawing/2014/main" id="{8927E0DF-620C-4765-950B-BE2103648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65296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6582" name="Freeform 34">
            <a:extLst>
              <a:ext uri="{FF2B5EF4-FFF2-40B4-BE49-F238E27FC236}">
                <a16:creationId xmlns:a16="http://schemas.microsoft.com/office/drawing/2014/main" id="{FB6C556E-A763-4719-865B-30C92142F802}"/>
              </a:ext>
            </a:extLst>
          </p:cNvPr>
          <p:cNvSpPr>
            <a:spLocks/>
          </p:cNvSpPr>
          <p:nvPr/>
        </p:nvSpPr>
        <p:spPr bwMode="auto">
          <a:xfrm>
            <a:off x="3348038" y="3346450"/>
            <a:ext cx="1320800" cy="574675"/>
          </a:xfrm>
          <a:custGeom>
            <a:avLst/>
            <a:gdLst>
              <a:gd name="T0" fmla="*/ 2147483647 w 832"/>
              <a:gd name="T1" fmla="*/ 2147483647 h 362"/>
              <a:gd name="T2" fmla="*/ 2147483647 w 832"/>
              <a:gd name="T3" fmla="*/ 2147483647 h 362"/>
              <a:gd name="T4" fmla="*/ 2147483647 w 832"/>
              <a:gd name="T5" fmla="*/ 2147483647 h 362"/>
              <a:gd name="T6" fmla="*/ 2147483647 w 832"/>
              <a:gd name="T7" fmla="*/ 2147483647 h 362"/>
              <a:gd name="T8" fmla="*/ 2147483647 w 832"/>
              <a:gd name="T9" fmla="*/ 2147483647 h 362"/>
              <a:gd name="T10" fmla="*/ 2147483647 w 832"/>
              <a:gd name="T11" fmla="*/ 2147483647 h 362"/>
              <a:gd name="T12" fmla="*/ 2147483647 w 83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32" h="362">
                <a:moveTo>
                  <a:pt x="91" y="188"/>
                </a:moveTo>
                <a:cubicBezTo>
                  <a:pt x="91" y="233"/>
                  <a:pt x="0" y="301"/>
                  <a:pt x="91" y="324"/>
                </a:cubicBezTo>
                <a:cubicBezTo>
                  <a:pt x="182" y="347"/>
                  <a:pt x="522" y="362"/>
                  <a:pt x="635" y="324"/>
                </a:cubicBezTo>
                <a:cubicBezTo>
                  <a:pt x="748" y="286"/>
                  <a:pt x="832" y="150"/>
                  <a:pt x="771" y="97"/>
                </a:cubicBezTo>
                <a:cubicBezTo>
                  <a:pt x="710" y="44"/>
                  <a:pt x="385" y="14"/>
                  <a:pt x="272" y="7"/>
                </a:cubicBezTo>
                <a:cubicBezTo>
                  <a:pt x="159" y="0"/>
                  <a:pt x="121" y="22"/>
                  <a:pt x="91" y="52"/>
                </a:cubicBezTo>
                <a:cubicBezTo>
                  <a:pt x="61" y="82"/>
                  <a:pt x="91" y="143"/>
                  <a:pt x="91" y="188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6583" name="Line 35">
            <a:extLst>
              <a:ext uri="{FF2B5EF4-FFF2-40B4-BE49-F238E27FC236}">
                <a16:creationId xmlns:a16="http://schemas.microsoft.com/office/drawing/2014/main" id="{E7BF3B49-32C5-4118-9370-9BEE815D2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3141663"/>
            <a:ext cx="144463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6584" name="Object 36">
            <a:extLst>
              <a:ext uri="{FF2B5EF4-FFF2-40B4-BE49-F238E27FC236}">
                <a16:creationId xmlns:a16="http://schemas.microsoft.com/office/drawing/2014/main" id="{ED94CC61-8CF1-4C08-A4EE-3C32C0CDB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924175"/>
          <a:ext cx="3095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28" imgW="203024" imgH="164957" progId="Equation.DSMT4">
                  <p:embed/>
                </p:oleObj>
              </mc:Choice>
              <mc:Fallback>
                <p:oleObj name="Equation" r:id="rId28" imgW="203024" imgH="164957" progId="Equation.DSMT4">
                  <p:embed/>
                  <p:pic>
                    <p:nvPicPr>
                      <p:cNvPr id="66584" name="Object 36">
                        <a:extLst>
                          <a:ext uri="{FF2B5EF4-FFF2-40B4-BE49-F238E27FC236}">
                            <a16:creationId xmlns:a16="http://schemas.microsoft.com/office/drawing/2014/main" id="{ED94CC61-8CF1-4C08-A4EE-3C32C0CDB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24175"/>
                        <a:ext cx="30956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37">
            <a:extLst>
              <a:ext uri="{FF2B5EF4-FFF2-40B4-BE49-F238E27FC236}">
                <a16:creationId xmlns:a16="http://schemas.microsoft.com/office/drawing/2014/main" id="{2CCA30E5-3414-436B-AF06-42C78DD94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2913" y="1460500"/>
          <a:ext cx="279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0" imgW="1841500" imgH="431800" progId="Equation.DSMT4">
                  <p:embed/>
                </p:oleObj>
              </mc:Choice>
              <mc:Fallback>
                <p:oleObj name="Equation" r:id="rId30" imgW="1841500" imgH="431800" progId="Equation.DSMT4">
                  <p:embed/>
                  <p:pic>
                    <p:nvPicPr>
                      <p:cNvPr id="66585" name="Object 37">
                        <a:extLst>
                          <a:ext uri="{FF2B5EF4-FFF2-40B4-BE49-F238E27FC236}">
                            <a16:creationId xmlns:a16="http://schemas.microsoft.com/office/drawing/2014/main" id="{2CCA30E5-3414-436B-AF06-42C78DD94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1460500"/>
                        <a:ext cx="279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38">
            <a:extLst>
              <a:ext uri="{FF2B5EF4-FFF2-40B4-BE49-F238E27FC236}">
                <a16:creationId xmlns:a16="http://schemas.microsoft.com/office/drawing/2014/main" id="{35B26CC5-E4FC-423E-9D5B-052E5A6E8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2900" y="3284538"/>
          <a:ext cx="19827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2" imgW="1307532" imgH="431613" progId="Equation.DSMT4">
                  <p:embed/>
                </p:oleObj>
              </mc:Choice>
              <mc:Fallback>
                <p:oleObj name="Equation" r:id="rId32" imgW="1307532" imgH="431613" progId="Equation.DSMT4">
                  <p:embed/>
                  <p:pic>
                    <p:nvPicPr>
                      <p:cNvPr id="66586" name="Object 38">
                        <a:extLst>
                          <a:ext uri="{FF2B5EF4-FFF2-40B4-BE49-F238E27FC236}">
                            <a16:creationId xmlns:a16="http://schemas.microsoft.com/office/drawing/2014/main" id="{35B26CC5-E4FC-423E-9D5B-052E5A6E8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284538"/>
                        <a:ext cx="19827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40">
            <a:extLst>
              <a:ext uri="{FF2B5EF4-FFF2-40B4-BE49-F238E27FC236}">
                <a16:creationId xmlns:a16="http://schemas.microsoft.com/office/drawing/2014/main" id="{B59BBE28-E4C7-450D-98C2-55B20D4C6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708275"/>
          <a:ext cx="13668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4" imgW="901309" imgH="330057" progId="Equation.DSMT4">
                  <p:embed/>
                </p:oleObj>
              </mc:Choice>
              <mc:Fallback>
                <p:oleObj name="Equation" r:id="rId34" imgW="901309" imgH="330057" progId="Equation.DSMT4">
                  <p:embed/>
                  <p:pic>
                    <p:nvPicPr>
                      <p:cNvPr id="66587" name="Object 40">
                        <a:extLst>
                          <a:ext uri="{FF2B5EF4-FFF2-40B4-BE49-F238E27FC236}">
                            <a16:creationId xmlns:a16="http://schemas.microsoft.com/office/drawing/2014/main" id="{B59BBE28-E4C7-450D-98C2-55B20D4C6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708275"/>
                        <a:ext cx="13668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Line 41">
            <a:extLst>
              <a:ext uri="{FF2B5EF4-FFF2-40B4-BE49-F238E27FC236}">
                <a16:creationId xmlns:a16="http://schemas.microsoft.com/office/drawing/2014/main" id="{7C1B8A5A-92CE-4FC3-97C9-763C20F92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1725" y="3141663"/>
            <a:ext cx="21590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4C0D49F-DE11-4C5A-8653-6D4E4035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Intuitive Point Kinetics Equation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7F921926-7605-44DD-A853-18FEB41C8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419350"/>
          <a:ext cx="5732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" imgW="3771900" imgH="190500" progId="Equation.DSMT4">
                  <p:embed/>
                </p:oleObj>
              </mc:Choice>
              <mc:Fallback>
                <p:oleObj name="Equation" r:id="rId4" imgW="3771900" imgH="190500" progId="Equation.DSMT4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:a16="http://schemas.microsoft.com/office/drawing/2014/main" id="{7F921926-7605-44DD-A853-18FEB41C8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19350"/>
                        <a:ext cx="57324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>
            <a:extLst>
              <a:ext uri="{FF2B5EF4-FFF2-40B4-BE49-F238E27FC236}">
                <a16:creationId xmlns:a16="http://schemas.microsoft.com/office/drawing/2014/main" id="{497D3901-9946-4173-B947-E46EECBC3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81300"/>
          <a:ext cx="2449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6" imgW="1612900" imgH="330200" progId="Equation.DSMT4">
                  <p:embed/>
                </p:oleObj>
              </mc:Choice>
              <mc:Fallback>
                <p:oleObj name="Equation" r:id="rId6" imgW="1612900" imgH="330200" progId="Equation.DSMT4">
                  <p:embed/>
                  <p:pic>
                    <p:nvPicPr>
                      <p:cNvPr id="67588" name="Object 6">
                        <a:extLst>
                          <a:ext uri="{FF2B5EF4-FFF2-40B4-BE49-F238E27FC236}">
                            <a16:creationId xmlns:a16="http://schemas.microsoft.com/office/drawing/2014/main" id="{497D3901-9946-4173-B947-E46EECBC3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24495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23">
            <a:extLst>
              <a:ext uri="{FF2B5EF4-FFF2-40B4-BE49-F238E27FC236}">
                <a16:creationId xmlns:a16="http://schemas.microsoft.com/office/drawing/2014/main" id="{A0BF4911-C50E-4D53-B4D8-65452C257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41438"/>
          <a:ext cx="58054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8" imgW="3822700" imgH="406400" progId="Equation.DSMT4">
                  <p:embed/>
                </p:oleObj>
              </mc:Choice>
              <mc:Fallback>
                <p:oleObj name="Equation" r:id="rId8" imgW="3822700" imgH="406400" progId="Equation.DSMT4">
                  <p:embed/>
                  <p:pic>
                    <p:nvPicPr>
                      <p:cNvPr id="67589" name="Object 23">
                        <a:extLst>
                          <a:ext uri="{FF2B5EF4-FFF2-40B4-BE49-F238E27FC236}">
                            <a16:creationId xmlns:a16="http://schemas.microsoft.com/office/drawing/2014/main" id="{A0BF4911-C50E-4D53-B4D8-65452C257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58054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24">
            <a:extLst>
              <a:ext uri="{FF2B5EF4-FFF2-40B4-BE49-F238E27FC236}">
                <a16:creationId xmlns:a16="http://schemas.microsoft.com/office/drawing/2014/main" id="{9F51186D-ED93-4121-9C46-89B99B2CD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844675"/>
          <a:ext cx="41846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0" imgW="2755900" imgH="330200" progId="Equation.DSMT4">
                  <p:embed/>
                </p:oleObj>
              </mc:Choice>
              <mc:Fallback>
                <p:oleObj name="Equation" r:id="rId10" imgW="2755900" imgH="330200" progId="Equation.DSMT4">
                  <p:embed/>
                  <p:pic>
                    <p:nvPicPr>
                      <p:cNvPr id="67590" name="Object 24">
                        <a:extLst>
                          <a:ext uri="{FF2B5EF4-FFF2-40B4-BE49-F238E27FC236}">
                            <a16:creationId xmlns:a16="http://schemas.microsoft.com/office/drawing/2014/main" id="{9F51186D-ED93-4121-9C46-89B99B2CD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4675"/>
                        <a:ext cx="41846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26">
            <a:extLst>
              <a:ext uri="{FF2B5EF4-FFF2-40B4-BE49-F238E27FC236}">
                <a16:creationId xmlns:a16="http://schemas.microsoft.com/office/drawing/2014/main" id="{E0A20F68-C1EE-447C-80F6-182974CE9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0438"/>
          <a:ext cx="3375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2" imgW="2222500" imgH="330200" progId="Equation.DSMT4">
                  <p:embed/>
                </p:oleObj>
              </mc:Choice>
              <mc:Fallback>
                <p:oleObj name="Equation" r:id="rId12" imgW="2222500" imgH="330200" progId="Equation.DSMT4">
                  <p:embed/>
                  <p:pic>
                    <p:nvPicPr>
                      <p:cNvPr id="67591" name="Object 26">
                        <a:extLst>
                          <a:ext uri="{FF2B5EF4-FFF2-40B4-BE49-F238E27FC236}">
                            <a16:creationId xmlns:a16="http://schemas.microsoft.com/office/drawing/2014/main" id="{E0A20F68-C1EE-447C-80F6-182974CE9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3375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27">
            <a:extLst>
              <a:ext uri="{FF2B5EF4-FFF2-40B4-BE49-F238E27FC236}">
                <a16:creationId xmlns:a16="http://schemas.microsoft.com/office/drawing/2014/main" id="{E4B067EB-CF4D-4DC4-8568-E41F89EC0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8488" y="3481388"/>
          <a:ext cx="37036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4" imgW="2438400" imgH="393700" progId="Equation.DSMT4">
                  <p:embed/>
                </p:oleObj>
              </mc:Choice>
              <mc:Fallback>
                <p:oleObj name="Equation" r:id="rId14" imgW="2438400" imgH="393700" progId="Equation.DSMT4">
                  <p:embed/>
                  <p:pic>
                    <p:nvPicPr>
                      <p:cNvPr id="67592" name="Object 27">
                        <a:extLst>
                          <a:ext uri="{FF2B5EF4-FFF2-40B4-BE49-F238E27FC236}">
                            <a16:creationId xmlns:a16="http://schemas.microsoft.com/office/drawing/2014/main" id="{E4B067EB-CF4D-4DC4-8568-E41F89EC0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3481388"/>
                        <a:ext cx="370363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29">
            <a:extLst>
              <a:ext uri="{FF2B5EF4-FFF2-40B4-BE49-F238E27FC236}">
                <a16:creationId xmlns:a16="http://schemas.microsoft.com/office/drawing/2014/main" id="{BC6A0570-4979-4CA2-B5C3-DDCC2A486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4221163"/>
          <a:ext cx="31257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6" imgW="2057400" imgH="393700" progId="Equation.DSMT4">
                  <p:embed/>
                </p:oleObj>
              </mc:Choice>
              <mc:Fallback>
                <p:oleObj name="Equation" r:id="rId16" imgW="2057400" imgH="393700" progId="Equation.DSMT4">
                  <p:embed/>
                  <p:pic>
                    <p:nvPicPr>
                      <p:cNvPr id="67593" name="Object 29">
                        <a:extLst>
                          <a:ext uri="{FF2B5EF4-FFF2-40B4-BE49-F238E27FC236}">
                            <a16:creationId xmlns:a16="http://schemas.microsoft.com/office/drawing/2014/main" id="{BC6A0570-4979-4CA2-B5C3-DDCC2A486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221163"/>
                        <a:ext cx="31257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30">
            <a:extLst>
              <a:ext uri="{FF2B5EF4-FFF2-40B4-BE49-F238E27FC236}">
                <a16:creationId xmlns:a16="http://schemas.microsoft.com/office/drawing/2014/main" id="{979D6D2A-2A88-4773-8DC0-03D42B2DC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076700"/>
          <a:ext cx="28543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8" imgW="1879600" imgH="444500" progId="Equation.DSMT4">
                  <p:embed/>
                </p:oleObj>
              </mc:Choice>
              <mc:Fallback>
                <p:oleObj name="Equation" r:id="rId18" imgW="1879600" imgH="444500" progId="Equation.DSMT4">
                  <p:embed/>
                  <p:pic>
                    <p:nvPicPr>
                      <p:cNvPr id="67594" name="Object 30">
                        <a:extLst>
                          <a:ext uri="{FF2B5EF4-FFF2-40B4-BE49-F238E27FC236}">
                            <a16:creationId xmlns:a16="http://schemas.microsoft.com/office/drawing/2014/main" id="{979D6D2A-2A88-4773-8DC0-03D42B2DC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76700"/>
                        <a:ext cx="28543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31">
            <a:extLst>
              <a:ext uri="{FF2B5EF4-FFF2-40B4-BE49-F238E27FC236}">
                <a16:creationId xmlns:a16="http://schemas.microsoft.com/office/drawing/2014/main" id="{E57599C9-0C99-44E3-AE8F-72024992B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4941888"/>
          <a:ext cx="64785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20" imgW="4267200" imgH="203200" progId="Equation.DSMT4">
                  <p:embed/>
                </p:oleObj>
              </mc:Choice>
              <mc:Fallback>
                <p:oleObj name="Equation" r:id="rId20" imgW="4267200" imgH="203200" progId="Equation.DSMT4">
                  <p:embed/>
                  <p:pic>
                    <p:nvPicPr>
                      <p:cNvPr id="67595" name="Object 31">
                        <a:extLst>
                          <a:ext uri="{FF2B5EF4-FFF2-40B4-BE49-F238E27FC236}">
                            <a16:creationId xmlns:a16="http://schemas.microsoft.com/office/drawing/2014/main" id="{E57599C9-0C99-44E3-AE8F-72024992B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941888"/>
                        <a:ext cx="647858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32">
            <a:extLst>
              <a:ext uri="{FF2B5EF4-FFF2-40B4-BE49-F238E27FC236}">
                <a16:creationId xmlns:a16="http://schemas.microsoft.com/office/drawing/2014/main" id="{2BDAC88E-7A0F-4CB3-A1B1-FE3FAA8FA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300663"/>
          <a:ext cx="5143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22" imgW="3390900" imgH="431800" progId="Equation.DSMT4">
                  <p:embed/>
                </p:oleObj>
              </mc:Choice>
              <mc:Fallback>
                <p:oleObj name="Equation" r:id="rId22" imgW="3390900" imgH="431800" progId="Equation.DSMT4">
                  <p:embed/>
                  <p:pic>
                    <p:nvPicPr>
                      <p:cNvPr id="67596" name="Object 32">
                        <a:extLst>
                          <a:ext uri="{FF2B5EF4-FFF2-40B4-BE49-F238E27FC236}">
                            <a16:creationId xmlns:a16="http://schemas.microsoft.com/office/drawing/2014/main" id="{2BDAC88E-7A0F-4CB3-A1B1-FE3FAA8FA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5143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33">
            <a:extLst>
              <a:ext uri="{FF2B5EF4-FFF2-40B4-BE49-F238E27FC236}">
                <a16:creationId xmlns:a16="http://schemas.microsoft.com/office/drawing/2014/main" id="{C195005A-4249-446B-8F39-495421605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1268413"/>
          <a:ext cx="22907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24" imgW="1511300" imgH="431800" progId="Equation.DSMT4">
                  <p:embed/>
                </p:oleObj>
              </mc:Choice>
              <mc:Fallback>
                <p:oleObj name="Equation" r:id="rId24" imgW="1511300" imgH="431800" progId="Equation.DSMT4">
                  <p:embed/>
                  <p:pic>
                    <p:nvPicPr>
                      <p:cNvPr id="67597" name="Object 33">
                        <a:extLst>
                          <a:ext uri="{FF2B5EF4-FFF2-40B4-BE49-F238E27FC236}">
                            <a16:creationId xmlns:a16="http://schemas.microsoft.com/office/drawing/2014/main" id="{C195005A-4249-446B-8F39-495421605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1268413"/>
                        <a:ext cx="22907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34">
            <a:extLst>
              <a:ext uri="{FF2B5EF4-FFF2-40B4-BE49-F238E27FC236}">
                <a16:creationId xmlns:a16="http://schemas.microsoft.com/office/drawing/2014/main" id="{E8746F97-5DD9-4743-86AA-B94F84312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784475"/>
          <a:ext cx="22574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6" imgW="1485900" imgH="330200" progId="Equation.DSMT4">
                  <p:embed/>
                </p:oleObj>
              </mc:Choice>
              <mc:Fallback>
                <p:oleObj name="Equation" r:id="rId26" imgW="1485900" imgH="330200" progId="Equation.DSMT4">
                  <p:embed/>
                  <p:pic>
                    <p:nvPicPr>
                      <p:cNvPr id="67598" name="Object 34">
                        <a:extLst>
                          <a:ext uri="{FF2B5EF4-FFF2-40B4-BE49-F238E27FC236}">
                            <a16:creationId xmlns:a16="http://schemas.microsoft.com/office/drawing/2014/main" id="{E8746F97-5DD9-4743-86AA-B94F84312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84475"/>
                        <a:ext cx="22574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35">
            <a:extLst>
              <a:ext uri="{FF2B5EF4-FFF2-40B4-BE49-F238E27FC236}">
                <a16:creationId xmlns:a16="http://schemas.microsoft.com/office/drawing/2014/main" id="{98370AF9-D84F-42F5-A924-E8FFB41FF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75" y="2784475"/>
          <a:ext cx="2757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8" imgW="1816100" imgH="330200" progId="Equation.DSMT4">
                  <p:embed/>
                </p:oleObj>
              </mc:Choice>
              <mc:Fallback>
                <p:oleObj name="Equation" r:id="rId28" imgW="1816100" imgH="330200" progId="Equation.DSMT4">
                  <p:embed/>
                  <p:pic>
                    <p:nvPicPr>
                      <p:cNvPr id="67599" name="Object 35">
                        <a:extLst>
                          <a:ext uri="{FF2B5EF4-FFF2-40B4-BE49-F238E27FC236}">
                            <a16:creationId xmlns:a16="http://schemas.microsoft.com/office/drawing/2014/main" id="{98370AF9-D84F-42F5-A924-E8FFB41FF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2784475"/>
                        <a:ext cx="27574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Line 37">
            <a:extLst>
              <a:ext uri="{FF2B5EF4-FFF2-40B4-BE49-F238E27FC236}">
                <a16:creationId xmlns:a16="http://schemas.microsoft.com/office/drawing/2014/main" id="{6E166096-3CA2-4DF7-A73B-E080BBD60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805488"/>
            <a:ext cx="2889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7601" name="Object 38">
            <a:extLst>
              <a:ext uri="{FF2B5EF4-FFF2-40B4-BE49-F238E27FC236}">
                <a16:creationId xmlns:a16="http://schemas.microsoft.com/office/drawing/2014/main" id="{E6555E57-31EC-4A6C-A274-4B71EBAC6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929313"/>
          <a:ext cx="5207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0" imgW="342751" imgH="203112" progId="Equation.DSMT4">
                  <p:embed/>
                </p:oleObj>
              </mc:Choice>
              <mc:Fallback>
                <p:oleObj name="Equation" r:id="rId30" imgW="342751" imgH="203112" progId="Equation.DSMT4">
                  <p:embed/>
                  <p:pic>
                    <p:nvPicPr>
                      <p:cNvPr id="67601" name="Object 38">
                        <a:extLst>
                          <a:ext uri="{FF2B5EF4-FFF2-40B4-BE49-F238E27FC236}">
                            <a16:creationId xmlns:a16="http://schemas.microsoft.com/office/drawing/2014/main" id="{E6555E57-31EC-4A6C-A274-4B71EBAC6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929313"/>
                        <a:ext cx="5207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39">
            <a:extLst>
              <a:ext uri="{FF2B5EF4-FFF2-40B4-BE49-F238E27FC236}">
                <a16:creationId xmlns:a16="http://schemas.microsoft.com/office/drawing/2014/main" id="{B26F4556-0681-4BFE-866B-A36861F2F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5949950"/>
          <a:ext cx="5588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32" imgW="368140" imgH="203112" progId="Equation.DSMT4">
                  <p:embed/>
                </p:oleObj>
              </mc:Choice>
              <mc:Fallback>
                <p:oleObj name="Equation" r:id="rId32" imgW="368140" imgH="203112" progId="Equation.DSMT4">
                  <p:embed/>
                  <p:pic>
                    <p:nvPicPr>
                      <p:cNvPr id="67602" name="Object 39">
                        <a:extLst>
                          <a:ext uri="{FF2B5EF4-FFF2-40B4-BE49-F238E27FC236}">
                            <a16:creationId xmlns:a16="http://schemas.microsoft.com/office/drawing/2014/main" id="{B26F4556-0681-4BFE-866B-A36861F2F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949950"/>
                        <a:ext cx="5588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Line 40">
            <a:extLst>
              <a:ext uri="{FF2B5EF4-FFF2-40B4-BE49-F238E27FC236}">
                <a16:creationId xmlns:a16="http://schemas.microsoft.com/office/drawing/2014/main" id="{0BDA941C-A4FC-4CAE-B95F-2C5415046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754688"/>
            <a:ext cx="21590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604" name="Freeform 41">
            <a:extLst>
              <a:ext uri="{FF2B5EF4-FFF2-40B4-BE49-F238E27FC236}">
                <a16:creationId xmlns:a16="http://schemas.microsoft.com/office/drawing/2014/main" id="{0BD16474-F117-48A3-9E50-B966CD5D8880}"/>
              </a:ext>
            </a:extLst>
          </p:cNvPr>
          <p:cNvSpPr>
            <a:spLocks/>
          </p:cNvSpPr>
          <p:nvPr/>
        </p:nvSpPr>
        <p:spPr bwMode="auto">
          <a:xfrm>
            <a:off x="1474788" y="5229225"/>
            <a:ext cx="4608512" cy="781050"/>
          </a:xfrm>
          <a:custGeom>
            <a:avLst/>
            <a:gdLst>
              <a:gd name="T0" fmla="*/ 2147483647 w 2623"/>
              <a:gd name="T1" fmla="*/ 2147483647 h 492"/>
              <a:gd name="T2" fmla="*/ 2147483647 w 2623"/>
              <a:gd name="T3" fmla="*/ 2147483647 h 492"/>
              <a:gd name="T4" fmla="*/ 2147483647 w 2623"/>
              <a:gd name="T5" fmla="*/ 2147483647 h 492"/>
              <a:gd name="T6" fmla="*/ 2147483647 w 2623"/>
              <a:gd name="T7" fmla="*/ 2147483647 h 492"/>
              <a:gd name="T8" fmla="*/ 2147483647 w 2623"/>
              <a:gd name="T9" fmla="*/ 2147483647 h 492"/>
              <a:gd name="T10" fmla="*/ 2147483647 w 2623"/>
              <a:gd name="T11" fmla="*/ 0 h 492"/>
              <a:gd name="T12" fmla="*/ 2147483647 w 2623"/>
              <a:gd name="T13" fmla="*/ 2147483647 h 492"/>
              <a:gd name="T14" fmla="*/ 2147483647 w 2623"/>
              <a:gd name="T15" fmla="*/ 2147483647 h 492"/>
              <a:gd name="T16" fmla="*/ 2147483647 w 2623"/>
              <a:gd name="T17" fmla="*/ 2147483647 h 492"/>
              <a:gd name="T18" fmla="*/ 2147483647 w 2623"/>
              <a:gd name="T19" fmla="*/ 2147483647 h 492"/>
              <a:gd name="T20" fmla="*/ 2147483647 w 2623"/>
              <a:gd name="T21" fmla="*/ 2147483647 h 492"/>
              <a:gd name="T22" fmla="*/ 2147483647 w 2623"/>
              <a:gd name="T23" fmla="*/ 2147483647 h 492"/>
              <a:gd name="T24" fmla="*/ 2147483647 w 2623"/>
              <a:gd name="T25" fmla="*/ 2147483647 h 492"/>
              <a:gd name="T26" fmla="*/ 2147483647 w 2623"/>
              <a:gd name="T27" fmla="*/ 2147483647 h 492"/>
              <a:gd name="T28" fmla="*/ 2147483647 w 2623"/>
              <a:gd name="T29" fmla="*/ 2147483647 h 4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623" h="492">
                <a:moveTo>
                  <a:pt x="325" y="363"/>
                </a:moveTo>
                <a:cubicBezTo>
                  <a:pt x="257" y="363"/>
                  <a:pt x="188" y="363"/>
                  <a:pt x="143" y="363"/>
                </a:cubicBezTo>
                <a:cubicBezTo>
                  <a:pt x="98" y="363"/>
                  <a:pt x="68" y="393"/>
                  <a:pt x="53" y="363"/>
                </a:cubicBezTo>
                <a:cubicBezTo>
                  <a:pt x="38" y="333"/>
                  <a:pt x="0" y="226"/>
                  <a:pt x="53" y="181"/>
                </a:cubicBezTo>
                <a:cubicBezTo>
                  <a:pt x="106" y="136"/>
                  <a:pt x="90" y="121"/>
                  <a:pt x="370" y="91"/>
                </a:cubicBezTo>
                <a:cubicBezTo>
                  <a:pt x="650" y="61"/>
                  <a:pt x="1376" y="0"/>
                  <a:pt x="1731" y="0"/>
                </a:cubicBezTo>
                <a:cubicBezTo>
                  <a:pt x="2086" y="0"/>
                  <a:pt x="2381" y="31"/>
                  <a:pt x="2502" y="91"/>
                </a:cubicBezTo>
                <a:cubicBezTo>
                  <a:pt x="2623" y="151"/>
                  <a:pt x="2593" y="303"/>
                  <a:pt x="2457" y="363"/>
                </a:cubicBezTo>
                <a:cubicBezTo>
                  <a:pt x="2321" y="423"/>
                  <a:pt x="1822" y="492"/>
                  <a:pt x="1686" y="454"/>
                </a:cubicBezTo>
                <a:cubicBezTo>
                  <a:pt x="1550" y="416"/>
                  <a:pt x="1670" y="204"/>
                  <a:pt x="1640" y="136"/>
                </a:cubicBezTo>
                <a:cubicBezTo>
                  <a:pt x="1610" y="68"/>
                  <a:pt x="1685" y="52"/>
                  <a:pt x="1504" y="45"/>
                </a:cubicBezTo>
                <a:cubicBezTo>
                  <a:pt x="1323" y="38"/>
                  <a:pt x="711" y="61"/>
                  <a:pt x="552" y="91"/>
                </a:cubicBezTo>
                <a:cubicBezTo>
                  <a:pt x="393" y="121"/>
                  <a:pt x="552" y="182"/>
                  <a:pt x="552" y="227"/>
                </a:cubicBezTo>
                <a:cubicBezTo>
                  <a:pt x="552" y="272"/>
                  <a:pt x="590" y="340"/>
                  <a:pt x="552" y="363"/>
                </a:cubicBezTo>
                <a:cubicBezTo>
                  <a:pt x="514" y="386"/>
                  <a:pt x="393" y="363"/>
                  <a:pt x="325" y="363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7605" name="Line 42">
            <a:extLst>
              <a:ext uri="{FF2B5EF4-FFF2-40B4-BE49-F238E27FC236}">
                <a16:creationId xmlns:a16="http://schemas.microsoft.com/office/drawing/2014/main" id="{394A0FE6-4E31-4A21-B175-DE7958647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5589588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7606" name="Object 43">
            <a:extLst>
              <a:ext uri="{FF2B5EF4-FFF2-40B4-BE49-F238E27FC236}">
                <a16:creationId xmlns:a16="http://schemas.microsoft.com/office/drawing/2014/main" id="{EDE850FA-198B-4C27-9908-B1D998D8A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3" y="5373688"/>
          <a:ext cx="19462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4" imgW="1282700" imgH="266700" progId="Equation.DSMT4">
                  <p:embed/>
                </p:oleObj>
              </mc:Choice>
              <mc:Fallback>
                <p:oleObj name="Equation" r:id="rId34" imgW="1282700" imgH="266700" progId="Equation.DSMT4">
                  <p:embed/>
                  <p:pic>
                    <p:nvPicPr>
                      <p:cNvPr id="67606" name="Object 43">
                        <a:extLst>
                          <a:ext uri="{FF2B5EF4-FFF2-40B4-BE49-F238E27FC236}">
                            <a16:creationId xmlns:a16="http://schemas.microsoft.com/office/drawing/2014/main" id="{EDE850FA-198B-4C27-9908-B1D998D8A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5373688"/>
                        <a:ext cx="19462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44">
            <a:extLst>
              <a:ext uri="{FF2B5EF4-FFF2-40B4-BE49-F238E27FC236}">
                <a16:creationId xmlns:a16="http://schemas.microsoft.com/office/drawing/2014/main" id="{C0A972F1-2EA7-462C-BF1C-EE984DC4A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981075"/>
          <a:ext cx="1620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6" imgW="1066800" imgH="190500" progId="Equation.DSMT4">
                  <p:embed/>
                </p:oleObj>
              </mc:Choice>
              <mc:Fallback>
                <p:oleObj name="Equation" r:id="rId36" imgW="1066800" imgH="190500" progId="Equation.DSMT4">
                  <p:embed/>
                  <p:pic>
                    <p:nvPicPr>
                      <p:cNvPr id="67607" name="Object 44">
                        <a:extLst>
                          <a:ext uri="{FF2B5EF4-FFF2-40B4-BE49-F238E27FC236}">
                            <a16:creationId xmlns:a16="http://schemas.microsoft.com/office/drawing/2014/main" id="{C0A972F1-2EA7-462C-BF1C-EE984DC4A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16208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1BFE5E-012D-481D-8A00-B46A9A60A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Intuitive Point Kinetics Equation</a:t>
            </a:r>
          </a:p>
        </p:txBody>
      </p:sp>
      <p:graphicFrame>
        <p:nvGraphicFramePr>
          <p:cNvPr id="68611" name="Object 13">
            <a:extLst>
              <a:ext uri="{FF2B5EF4-FFF2-40B4-BE49-F238E27FC236}">
                <a16:creationId xmlns:a16="http://schemas.microsoft.com/office/drawing/2014/main" id="{00E84BEA-2580-4B11-9D13-97036DBD9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1330325"/>
          <a:ext cx="53927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4" imgW="3556000" imgH="482600" progId="Equation.DSMT4">
                  <p:embed/>
                </p:oleObj>
              </mc:Choice>
              <mc:Fallback>
                <p:oleObj name="Equation" r:id="rId4" imgW="3556000" imgH="482600" progId="Equation.DSMT4">
                  <p:embed/>
                  <p:pic>
                    <p:nvPicPr>
                      <p:cNvPr id="68611" name="Object 13">
                        <a:extLst>
                          <a:ext uri="{FF2B5EF4-FFF2-40B4-BE49-F238E27FC236}">
                            <a16:creationId xmlns:a16="http://schemas.microsoft.com/office/drawing/2014/main" id="{00E84BEA-2580-4B11-9D13-97036DBD9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330325"/>
                        <a:ext cx="53927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21">
            <a:extLst>
              <a:ext uri="{FF2B5EF4-FFF2-40B4-BE49-F238E27FC236}">
                <a16:creationId xmlns:a16="http://schemas.microsoft.com/office/drawing/2014/main" id="{10EA83F0-5095-4C9D-A4F6-1703B7D2D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981075"/>
          <a:ext cx="15621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6" imgW="1028700" imgH="228600" progId="Equation.DSMT4">
                  <p:embed/>
                </p:oleObj>
              </mc:Choice>
              <mc:Fallback>
                <p:oleObj name="Equation" r:id="rId6" imgW="1028700" imgH="228600" progId="Equation.DSMT4">
                  <p:embed/>
                  <p:pic>
                    <p:nvPicPr>
                      <p:cNvPr id="68612" name="Object 21">
                        <a:extLst>
                          <a:ext uri="{FF2B5EF4-FFF2-40B4-BE49-F238E27FC236}">
                            <a16:creationId xmlns:a16="http://schemas.microsoft.com/office/drawing/2014/main" id="{10EA83F0-5095-4C9D-A4F6-1703B7D2D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981075"/>
                        <a:ext cx="15621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23">
            <a:extLst>
              <a:ext uri="{FF2B5EF4-FFF2-40B4-BE49-F238E27FC236}">
                <a16:creationId xmlns:a16="http://schemas.microsoft.com/office/drawing/2014/main" id="{76B5B3EB-7D29-4B7D-95C7-073833D13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05038"/>
          <a:ext cx="45513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8" imgW="2997200" imgH="254000" progId="Equation.DSMT4">
                  <p:embed/>
                </p:oleObj>
              </mc:Choice>
              <mc:Fallback>
                <p:oleObj name="Equation" r:id="rId8" imgW="2997200" imgH="254000" progId="Equation.DSMT4">
                  <p:embed/>
                  <p:pic>
                    <p:nvPicPr>
                      <p:cNvPr id="68613" name="Object 23">
                        <a:extLst>
                          <a:ext uri="{FF2B5EF4-FFF2-40B4-BE49-F238E27FC236}">
                            <a16:creationId xmlns:a16="http://schemas.microsoft.com/office/drawing/2014/main" id="{76B5B3EB-7D29-4B7D-95C7-073833D13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45513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24">
            <a:extLst>
              <a:ext uri="{FF2B5EF4-FFF2-40B4-BE49-F238E27FC236}">
                <a16:creationId xmlns:a16="http://schemas.microsoft.com/office/drawing/2014/main" id="{AC20963C-B1A3-4067-B5F0-6BD94821D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636838"/>
          <a:ext cx="8874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0" imgW="583947" imgH="190417" progId="Equation.DSMT4">
                  <p:embed/>
                </p:oleObj>
              </mc:Choice>
              <mc:Fallback>
                <p:oleObj name="Equation" r:id="rId10" imgW="583947" imgH="190417" progId="Equation.DSMT4">
                  <p:embed/>
                  <p:pic>
                    <p:nvPicPr>
                      <p:cNvPr id="68614" name="Object 24">
                        <a:extLst>
                          <a:ext uri="{FF2B5EF4-FFF2-40B4-BE49-F238E27FC236}">
                            <a16:creationId xmlns:a16="http://schemas.microsoft.com/office/drawing/2014/main" id="{AC20963C-B1A3-4067-B5F0-6BD94821D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8874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25">
            <a:extLst>
              <a:ext uri="{FF2B5EF4-FFF2-40B4-BE49-F238E27FC236}">
                <a16:creationId xmlns:a16="http://schemas.microsoft.com/office/drawing/2014/main" id="{BA541B92-D0DC-4EBA-B9F7-C71F7F525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3011488"/>
          <a:ext cx="33131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12" imgW="2184400" imgH="457200" progId="Equation.DSMT4">
                  <p:embed/>
                </p:oleObj>
              </mc:Choice>
              <mc:Fallback>
                <p:oleObj name="Equation" r:id="rId12" imgW="2184400" imgH="457200" progId="Equation.DSMT4">
                  <p:embed/>
                  <p:pic>
                    <p:nvPicPr>
                      <p:cNvPr id="68615" name="Object 25">
                        <a:extLst>
                          <a:ext uri="{FF2B5EF4-FFF2-40B4-BE49-F238E27FC236}">
                            <a16:creationId xmlns:a16="http://schemas.microsoft.com/office/drawing/2014/main" id="{BA541B92-D0DC-4EBA-B9F7-C71F7F525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011488"/>
                        <a:ext cx="33131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Line 26">
            <a:extLst>
              <a:ext uri="{FF2B5EF4-FFF2-40B4-BE49-F238E27FC236}">
                <a16:creationId xmlns:a16="http://schemas.microsoft.com/office/drawing/2014/main" id="{E5B93BD0-175B-421B-86A7-F7117483E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1268413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8617" name="Object 27">
            <a:extLst>
              <a:ext uri="{FF2B5EF4-FFF2-40B4-BE49-F238E27FC236}">
                <a16:creationId xmlns:a16="http://schemas.microsoft.com/office/drawing/2014/main" id="{087B4345-7107-4E78-868A-F5F878E76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052513"/>
          <a:ext cx="2317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14" imgW="152334" imgH="190417" progId="Equation.DSMT4">
                  <p:embed/>
                </p:oleObj>
              </mc:Choice>
              <mc:Fallback>
                <p:oleObj name="Equation" r:id="rId14" imgW="152334" imgH="190417" progId="Equation.DSMT4">
                  <p:embed/>
                  <p:pic>
                    <p:nvPicPr>
                      <p:cNvPr id="68617" name="Object 27">
                        <a:extLst>
                          <a:ext uri="{FF2B5EF4-FFF2-40B4-BE49-F238E27FC236}">
                            <a16:creationId xmlns:a16="http://schemas.microsoft.com/office/drawing/2014/main" id="{087B4345-7107-4E78-868A-F5F878E76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52513"/>
                        <a:ext cx="2317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Line 28">
            <a:extLst>
              <a:ext uri="{FF2B5EF4-FFF2-40B4-BE49-F238E27FC236}">
                <a16:creationId xmlns:a16="http://schemas.microsoft.com/office/drawing/2014/main" id="{76966FB6-192E-40F3-A63A-6A4426D180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1196975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8619" name="Object 29">
            <a:extLst>
              <a:ext uri="{FF2B5EF4-FFF2-40B4-BE49-F238E27FC236}">
                <a16:creationId xmlns:a16="http://schemas.microsoft.com/office/drawing/2014/main" id="{E45A8784-4634-45DE-9D90-90207311C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847725"/>
          <a:ext cx="2111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16" imgW="139700" imgH="368300" progId="Equation.DSMT4">
                  <p:embed/>
                </p:oleObj>
              </mc:Choice>
              <mc:Fallback>
                <p:oleObj name="Equation" r:id="rId16" imgW="139700" imgH="368300" progId="Equation.DSMT4">
                  <p:embed/>
                  <p:pic>
                    <p:nvPicPr>
                      <p:cNvPr id="68619" name="Object 29">
                        <a:extLst>
                          <a:ext uri="{FF2B5EF4-FFF2-40B4-BE49-F238E27FC236}">
                            <a16:creationId xmlns:a16="http://schemas.microsoft.com/office/drawing/2014/main" id="{E45A8784-4634-45DE-9D90-90207311C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847725"/>
                        <a:ext cx="2111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30">
            <a:extLst>
              <a:ext uri="{FF2B5EF4-FFF2-40B4-BE49-F238E27FC236}">
                <a16:creationId xmlns:a16="http://schemas.microsoft.com/office/drawing/2014/main" id="{2F32664B-58CC-438B-9D06-B8810BF8C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789363"/>
          <a:ext cx="1216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18" imgW="799753" imgH="190417" progId="Equation.DSMT4">
                  <p:embed/>
                </p:oleObj>
              </mc:Choice>
              <mc:Fallback>
                <p:oleObj name="Equation" r:id="rId18" imgW="799753" imgH="190417" progId="Equation.DSMT4">
                  <p:embed/>
                  <p:pic>
                    <p:nvPicPr>
                      <p:cNvPr id="68620" name="Object 30">
                        <a:extLst>
                          <a:ext uri="{FF2B5EF4-FFF2-40B4-BE49-F238E27FC236}">
                            <a16:creationId xmlns:a16="http://schemas.microsoft.com/office/drawing/2014/main" id="{2F32664B-58CC-438B-9D06-B8810BF8C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89363"/>
                        <a:ext cx="1216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31">
            <a:extLst>
              <a:ext uri="{FF2B5EF4-FFF2-40B4-BE49-F238E27FC236}">
                <a16:creationId xmlns:a16="http://schemas.microsoft.com/office/drawing/2014/main" id="{0CAE4CEB-37C8-44B8-AF6B-14D5F71DC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92600"/>
          <a:ext cx="3544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20" imgW="2336800" imgH="431800" progId="Equation.DSMT4">
                  <p:embed/>
                </p:oleObj>
              </mc:Choice>
              <mc:Fallback>
                <p:oleObj name="Equation" r:id="rId20" imgW="2336800" imgH="431800" progId="Equation.DSMT4">
                  <p:embed/>
                  <p:pic>
                    <p:nvPicPr>
                      <p:cNvPr id="68621" name="Object 31">
                        <a:extLst>
                          <a:ext uri="{FF2B5EF4-FFF2-40B4-BE49-F238E27FC236}">
                            <a16:creationId xmlns:a16="http://schemas.microsoft.com/office/drawing/2014/main" id="{0CAE4CEB-37C8-44B8-AF6B-14D5F71DC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35448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32">
            <a:extLst>
              <a:ext uri="{FF2B5EF4-FFF2-40B4-BE49-F238E27FC236}">
                <a16:creationId xmlns:a16="http://schemas.microsoft.com/office/drawing/2014/main" id="{D12450FD-102C-41CF-ACB4-AF4A1960F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287838"/>
          <a:ext cx="39116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22" imgW="2578100" imgH="431800" progId="Equation.DSMT4">
                  <p:embed/>
                </p:oleObj>
              </mc:Choice>
              <mc:Fallback>
                <p:oleObj name="Equation" r:id="rId22" imgW="2578100" imgH="431800" progId="Equation.DSMT4">
                  <p:embed/>
                  <p:pic>
                    <p:nvPicPr>
                      <p:cNvPr id="68622" name="Object 32">
                        <a:extLst>
                          <a:ext uri="{FF2B5EF4-FFF2-40B4-BE49-F238E27FC236}">
                            <a16:creationId xmlns:a16="http://schemas.microsoft.com/office/drawing/2014/main" id="{D12450FD-102C-41CF-ACB4-AF4A1960F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87838"/>
                        <a:ext cx="3911600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33">
            <a:extLst>
              <a:ext uri="{FF2B5EF4-FFF2-40B4-BE49-F238E27FC236}">
                <a16:creationId xmlns:a16="http://schemas.microsoft.com/office/drawing/2014/main" id="{73DC9752-4C05-461F-839E-5D516AE97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5011738"/>
          <a:ext cx="32623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24" imgW="2146300" imgH="190500" progId="Equation.DSMT4">
                  <p:embed/>
                </p:oleObj>
              </mc:Choice>
              <mc:Fallback>
                <p:oleObj name="Equation" r:id="rId24" imgW="2146300" imgH="190500" progId="Equation.DSMT4">
                  <p:embed/>
                  <p:pic>
                    <p:nvPicPr>
                      <p:cNvPr id="68623" name="Object 33">
                        <a:extLst>
                          <a:ext uri="{FF2B5EF4-FFF2-40B4-BE49-F238E27FC236}">
                            <a16:creationId xmlns:a16="http://schemas.microsoft.com/office/drawing/2014/main" id="{73DC9752-4C05-461F-839E-5D516AE97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011738"/>
                        <a:ext cx="32623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34">
            <a:extLst>
              <a:ext uri="{FF2B5EF4-FFF2-40B4-BE49-F238E27FC236}">
                <a16:creationId xmlns:a16="http://schemas.microsoft.com/office/drawing/2014/main" id="{CDB76264-DAEC-4B5C-A85B-119ACF438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516563"/>
          <a:ext cx="5827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26" imgW="3835400" imgH="368300" progId="Equation.DSMT4">
                  <p:embed/>
                </p:oleObj>
              </mc:Choice>
              <mc:Fallback>
                <p:oleObj name="Equation" r:id="rId26" imgW="3835400" imgH="368300" progId="Equation.DSMT4">
                  <p:embed/>
                  <p:pic>
                    <p:nvPicPr>
                      <p:cNvPr id="68624" name="Object 34">
                        <a:extLst>
                          <a:ext uri="{FF2B5EF4-FFF2-40B4-BE49-F238E27FC236}">
                            <a16:creationId xmlns:a16="http://schemas.microsoft.com/office/drawing/2014/main" id="{CDB76264-DAEC-4B5C-A85B-119ACF438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16563"/>
                        <a:ext cx="5827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35">
            <a:extLst>
              <a:ext uri="{FF2B5EF4-FFF2-40B4-BE49-F238E27FC236}">
                <a16:creationId xmlns:a16="http://schemas.microsoft.com/office/drawing/2014/main" id="{650DD30C-9824-4494-A318-B823E5759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4925" y="5516563"/>
          <a:ext cx="2508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28" imgW="1651000" imgH="368300" progId="Equation.DSMT4">
                  <p:embed/>
                </p:oleObj>
              </mc:Choice>
              <mc:Fallback>
                <p:oleObj name="Equation" r:id="rId28" imgW="1651000" imgH="368300" progId="Equation.DSMT4">
                  <p:embed/>
                  <p:pic>
                    <p:nvPicPr>
                      <p:cNvPr id="68625" name="Object 35">
                        <a:extLst>
                          <a:ext uri="{FF2B5EF4-FFF2-40B4-BE49-F238E27FC236}">
                            <a16:creationId xmlns:a16="http://schemas.microsoft.com/office/drawing/2014/main" id="{650DD30C-9824-4494-A318-B823E5759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5516563"/>
                        <a:ext cx="2508250" cy="558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36">
            <a:extLst>
              <a:ext uri="{FF2B5EF4-FFF2-40B4-BE49-F238E27FC236}">
                <a16:creationId xmlns:a16="http://schemas.microsoft.com/office/drawing/2014/main" id="{51C6B54E-8444-4A5A-81DD-59EC7FAA5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4979988"/>
          <a:ext cx="1831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30" imgW="1206500" imgH="228600" progId="Equation.DSMT4">
                  <p:embed/>
                </p:oleObj>
              </mc:Choice>
              <mc:Fallback>
                <p:oleObj name="Equation" r:id="rId30" imgW="1206500" imgH="228600" progId="Equation.DSMT4">
                  <p:embed/>
                  <p:pic>
                    <p:nvPicPr>
                      <p:cNvPr id="68626" name="Object 36">
                        <a:extLst>
                          <a:ext uri="{FF2B5EF4-FFF2-40B4-BE49-F238E27FC236}">
                            <a16:creationId xmlns:a16="http://schemas.microsoft.com/office/drawing/2014/main" id="{51C6B54E-8444-4A5A-81DD-59EC7FAA5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979988"/>
                        <a:ext cx="1831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F1B4A0-9BF5-4189-804F-9ED9D5D8E9F0}"/>
              </a:ext>
            </a:extLst>
          </p:cNvPr>
          <p:cNvSpPr txBox="1"/>
          <p:nvPr/>
        </p:nvSpPr>
        <p:spPr>
          <a:xfrm>
            <a:off x="2835563" y="2589214"/>
            <a:ext cx="364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“Reduced” Precursor Concentration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A06B5B-3AB7-436A-8F7F-8035EF09CDC4}"/>
              </a:ext>
            </a:extLst>
          </p:cNvPr>
          <p:cNvCxnSpPr>
            <a:cxnSpLocks/>
          </p:cNvCxnSpPr>
          <p:nvPr/>
        </p:nvCxnSpPr>
        <p:spPr bwMode="auto">
          <a:xfrm flipH="1">
            <a:off x="2835563" y="2925763"/>
            <a:ext cx="441038" cy="266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070FA0D-0120-4AC9-AF43-F6940D0DE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892" y="245764"/>
            <a:ext cx="5779660" cy="1126462"/>
          </a:xfrm>
        </p:spPr>
        <p:txBody>
          <a:bodyPr/>
          <a:lstStyle/>
          <a:p>
            <a:r>
              <a:rPr lang="en-US" altLang="ko-KR" dirty="0"/>
              <a:t>Short Term Phenomena:</a:t>
            </a:r>
            <a:br>
              <a:rPr lang="en-US" altLang="ko-KR" dirty="0"/>
            </a:br>
            <a:r>
              <a:rPr lang="en-US" altLang="ko-KR" dirty="0"/>
              <a:t>Change in Reactor State </a:t>
            </a:r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64515" name="Object 75">
            <a:extLst>
              <a:ext uri="{FF2B5EF4-FFF2-40B4-BE49-F238E27FC236}">
                <a16:creationId xmlns:a16="http://schemas.microsoft.com/office/drawing/2014/main" id="{0F34715A-AA53-44EA-9378-2549A1C42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4108"/>
              </p:ext>
            </p:extLst>
          </p:nvPr>
        </p:nvGraphicFramePr>
        <p:xfrm>
          <a:off x="3776200" y="1167729"/>
          <a:ext cx="110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736600" imgH="190500" progId="Equation.DSMT4">
                  <p:embed/>
                </p:oleObj>
              </mc:Choice>
              <mc:Fallback>
                <p:oleObj name="Equation" r:id="rId4" imgW="736600" imgH="190500" progId="Equation.DSMT4">
                  <p:embed/>
                  <p:pic>
                    <p:nvPicPr>
                      <p:cNvPr id="64515" name="Object 75">
                        <a:extLst>
                          <a:ext uri="{FF2B5EF4-FFF2-40B4-BE49-F238E27FC236}">
                            <a16:creationId xmlns:a16="http://schemas.microsoft.com/office/drawing/2014/main" id="{0F34715A-AA53-44EA-9378-2549A1C42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200" y="1167729"/>
                        <a:ext cx="1101725" cy="2857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76">
            <a:extLst>
              <a:ext uri="{FF2B5EF4-FFF2-40B4-BE49-F238E27FC236}">
                <a16:creationId xmlns:a16="http://schemas.microsoft.com/office/drawing/2014/main" id="{FBC8CF87-952F-46FD-8665-A480912C3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17657"/>
              </p:ext>
            </p:extLst>
          </p:nvPr>
        </p:nvGraphicFramePr>
        <p:xfrm>
          <a:off x="3827996" y="2697285"/>
          <a:ext cx="8747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583693" imgH="164957" progId="Equation.DSMT4">
                  <p:embed/>
                </p:oleObj>
              </mc:Choice>
              <mc:Fallback>
                <p:oleObj name="Equation" r:id="rId6" imgW="583693" imgH="164957" progId="Equation.DSMT4">
                  <p:embed/>
                  <p:pic>
                    <p:nvPicPr>
                      <p:cNvPr id="64516" name="Object 76">
                        <a:extLst>
                          <a:ext uri="{FF2B5EF4-FFF2-40B4-BE49-F238E27FC236}">
                            <a16:creationId xmlns:a16="http://schemas.microsoft.com/office/drawing/2014/main" id="{FBC8CF87-952F-46FD-8665-A480912C3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996" y="2697285"/>
                        <a:ext cx="874712" cy="2476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78">
            <a:extLst>
              <a:ext uri="{FF2B5EF4-FFF2-40B4-BE49-F238E27FC236}">
                <a16:creationId xmlns:a16="http://schemas.microsoft.com/office/drawing/2014/main" id="{DC59223A-F964-4891-9309-0B968E780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53215"/>
              </p:ext>
            </p:extLst>
          </p:nvPr>
        </p:nvGraphicFramePr>
        <p:xfrm>
          <a:off x="4858283" y="1611435"/>
          <a:ext cx="39322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8" imgW="2628900" imgH="584200" progId="Equation.DSMT4">
                  <p:embed/>
                </p:oleObj>
              </mc:Choice>
              <mc:Fallback>
                <p:oleObj name="Equation" r:id="rId8" imgW="2628900" imgH="584200" progId="Equation.DSMT4">
                  <p:embed/>
                  <p:pic>
                    <p:nvPicPr>
                      <p:cNvPr id="64517" name="Object 78">
                        <a:extLst>
                          <a:ext uri="{FF2B5EF4-FFF2-40B4-BE49-F238E27FC236}">
                            <a16:creationId xmlns:a16="http://schemas.microsoft.com/office/drawing/2014/main" id="{DC59223A-F964-4891-9309-0B968E780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283" y="1611435"/>
                        <a:ext cx="3932238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79">
            <a:extLst>
              <a:ext uri="{FF2B5EF4-FFF2-40B4-BE49-F238E27FC236}">
                <a16:creationId xmlns:a16="http://schemas.microsoft.com/office/drawing/2014/main" id="{F58D4DBB-F58F-4186-861B-D3B4D8D2C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30917"/>
              </p:ext>
            </p:extLst>
          </p:nvPr>
        </p:nvGraphicFramePr>
        <p:xfrm>
          <a:off x="5075771" y="1144868"/>
          <a:ext cx="26590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0" imgW="1778000" imgH="228600" progId="Equation.DSMT4">
                  <p:embed/>
                </p:oleObj>
              </mc:Choice>
              <mc:Fallback>
                <p:oleObj name="Equation" r:id="rId10" imgW="1778000" imgH="228600" progId="Equation.DSMT4">
                  <p:embed/>
                  <p:pic>
                    <p:nvPicPr>
                      <p:cNvPr id="64518" name="Object 79">
                        <a:extLst>
                          <a:ext uri="{FF2B5EF4-FFF2-40B4-BE49-F238E27FC236}">
                            <a16:creationId xmlns:a16="http://schemas.microsoft.com/office/drawing/2014/main" id="{F58D4DBB-F58F-4186-861B-D3B4D8D2C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1" y="1144868"/>
                        <a:ext cx="26590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9" name="Group 98">
            <a:extLst>
              <a:ext uri="{FF2B5EF4-FFF2-40B4-BE49-F238E27FC236}">
                <a16:creationId xmlns:a16="http://schemas.microsoft.com/office/drawing/2014/main" id="{B5B2211A-E777-41A1-B16E-4971A74F7598}"/>
              </a:ext>
            </a:extLst>
          </p:cNvPr>
          <p:cNvGrpSpPr>
            <a:grpSpLocks/>
          </p:cNvGrpSpPr>
          <p:nvPr/>
        </p:nvGrpSpPr>
        <p:grpSpPr bwMode="auto">
          <a:xfrm>
            <a:off x="3439058" y="4106985"/>
            <a:ext cx="1647825" cy="771525"/>
            <a:chOff x="1668" y="2490"/>
            <a:chExt cx="1038" cy="486"/>
          </a:xfrm>
        </p:grpSpPr>
        <p:sp>
          <p:nvSpPr>
            <p:cNvPr id="64535" name="AutoShape 91">
              <a:extLst>
                <a:ext uri="{FF2B5EF4-FFF2-40B4-BE49-F238E27FC236}">
                  <a16:creationId xmlns:a16="http://schemas.microsoft.com/office/drawing/2014/main" id="{48CADB64-6A5F-4B6A-8732-736500F29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490"/>
              <a:ext cx="1038" cy="486"/>
            </a:xfrm>
            <a:prstGeom prst="hexagon">
              <a:avLst>
                <a:gd name="adj" fmla="val 53395"/>
                <a:gd name="vf" fmla="val 115470"/>
              </a:avLst>
            </a:prstGeom>
            <a:solidFill>
              <a:srgbClr val="FF99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50000"/>
                </a:spcBef>
                <a:spcAft>
                  <a:spcPct val="10000"/>
                </a:spcAft>
                <a:buClr>
                  <a:schemeClr val="tx2"/>
                </a:buClr>
                <a:buSzPct val="110000"/>
                <a:buFont typeface="Wingdings" panose="05000000000000000000" pitchFamily="2" charset="2"/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50000"/>
                </a:spcBef>
                <a:spcAft>
                  <a:spcPct val="10000"/>
                </a:spcAft>
                <a:buClr>
                  <a:schemeClr val="tx2"/>
                </a:buClr>
                <a:buSzPct val="110000"/>
                <a:buFont typeface="Wingdings" panose="05000000000000000000" pitchFamily="2" charset="2"/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50000"/>
                </a:spcBef>
                <a:spcAft>
                  <a:spcPct val="10000"/>
                </a:spcAft>
                <a:buClr>
                  <a:schemeClr val="tx2"/>
                </a:buClr>
                <a:buSzPct val="110000"/>
                <a:buFont typeface="Wingdings" panose="05000000000000000000" pitchFamily="2" charset="2"/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50000"/>
                </a:spcBef>
                <a:spcAft>
                  <a:spcPct val="10000"/>
                </a:spcAft>
                <a:buClr>
                  <a:schemeClr val="tx2"/>
                </a:buClr>
                <a:buSzPct val="110000"/>
                <a:buFont typeface="Wingdings" panose="05000000000000000000" pitchFamily="2" charset="2"/>
                <a:defRPr kumimoji="1" sz="1600">
                  <a:solidFill>
                    <a:srgbClr val="0000FF"/>
                  </a:solidFill>
                  <a:latin typeface="Arial" panose="020B0604020202020204" pitchFamily="34" charset="0"/>
                  <a:ea typeface="Gulim" panose="020B0600000101010101" pitchFamily="34" charset="-127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64536" name="Object 84">
              <a:extLst>
                <a:ext uri="{FF2B5EF4-FFF2-40B4-BE49-F238E27FC236}">
                  <a16:creationId xmlns:a16="http://schemas.microsoft.com/office/drawing/2014/main" id="{073FF315-3D69-447D-9A1D-48344059C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2" y="2505"/>
            <a:ext cx="88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2" imgW="939800" imgH="469900" progId="Equation.DSMT4">
                    <p:embed/>
                  </p:oleObj>
                </mc:Choice>
                <mc:Fallback>
                  <p:oleObj name="Equation" r:id="rId12" imgW="939800" imgH="469900" progId="Equation.DSMT4">
                    <p:embed/>
                    <p:pic>
                      <p:nvPicPr>
                        <p:cNvPr id="64536" name="Object 84">
                          <a:extLst>
                            <a:ext uri="{FF2B5EF4-FFF2-40B4-BE49-F238E27FC236}">
                              <a16:creationId xmlns:a16="http://schemas.microsoft.com/office/drawing/2014/main" id="{073FF315-3D69-447D-9A1D-48344059C9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2505"/>
                          <a:ext cx="88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0" name="Object 85">
            <a:extLst>
              <a:ext uri="{FF2B5EF4-FFF2-40B4-BE49-F238E27FC236}">
                <a16:creationId xmlns:a16="http://schemas.microsoft.com/office/drawing/2014/main" id="{6F65CA6A-F4D9-48B8-AB07-5AEEA5BAF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81253"/>
              </p:ext>
            </p:extLst>
          </p:nvPr>
        </p:nvGraphicFramePr>
        <p:xfrm>
          <a:off x="4863046" y="2668710"/>
          <a:ext cx="10826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4" imgW="723586" imgH="228501" progId="Equation.DSMT4">
                  <p:embed/>
                </p:oleObj>
              </mc:Choice>
              <mc:Fallback>
                <p:oleObj name="Equation" r:id="rId14" imgW="723586" imgH="228501" progId="Equation.DSMT4">
                  <p:embed/>
                  <p:pic>
                    <p:nvPicPr>
                      <p:cNvPr id="64520" name="Object 85">
                        <a:extLst>
                          <a:ext uri="{FF2B5EF4-FFF2-40B4-BE49-F238E27FC236}">
                            <a16:creationId xmlns:a16="http://schemas.microsoft.com/office/drawing/2014/main" id="{6F65CA6A-F4D9-48B8-AB07-5AEEA5BAF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46" y="2668710"/>
                        <a:ext cx="10826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87">
            <a:extLst>
              <a:ext uri="{FF2B5EF4-FFF2-40B4-BE49-F238E27FC236}">
                <a16:creationId xmlns:a16="http://schemas.microsoft.com/office/drawing/2014/main" id="{35E5BCFA-2E26-405D-8F52-655713A02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20065"/>
              </p:ext>
            </p:extLst>
          </p:nvPr>
        </p:nvGraphicFramePr>
        <p:xfrm>
          <a:off x="4899558" y="3135277"/>
          <a:ext cx="36845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6" imgW="2463800" imgH="469900" progId="Equation.DSMT4">
                  <p:embed/>
                </p:oleObj>
              </mc:Choice>
              <mc:Fallback>
                <p:oleObj name="Equation" r:id="rId16" imgW="2463800" imgH="469900" progId="Equation.DSMT4">
                  <p:embed/>
                  <p:pic>
                    <p:nvPicPr>
                      <p:cNvPr id="64521" name="Object 87">
                        <a:extLst>
                          <a:ext uri="{FF2B5EF4-FFF2-40B4-BE49-F238E27FC236}">
                            <a16:creationId xmlns:a16="http://schemas.microsoft.com/office/drawing/2014/main" id="{35E5BCFA-2E26-405D-8F52-655713A02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558" y="3135277"/>
                        <a:ext cx="3684588" cy="704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Line 92">
            <a:extLst>
              <a:ext uri="{FF2B5EF4-FFF2-40B4-BE49-F238E27FC236}">
                <a16:creationId xmlns:a16="http://schemas.microsoft.com/office/drawing/2014/main" id="{966BC4B1-1E4C-4258-9199-0150C50A3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783" y="1495548"/>
            <a:ext cx="0" cy="1150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4523" name="Line 93">
            <a:extLst>
              <a:ext uri="{FF2B5EF4-FFF2-40B4-BE49-F238E27FC236}">
                <a16:creationId xmlns:a16="http://schemas.microsoft.com/office/drawing/2014/main" id="{67CB03F6-9574-46FA-A05A-6F16107D7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783" y="2935410"/>
            <a:ext cx="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4524" name="Object 94">
            <a:extLst>
              <a:ext uri="{FF2B5EF4-FFF2-40B4-BE49-F238E27FC236}">
                <a16:creationId xmlns:a16="http://schemas.microsoft.com/office/drawing/2014/main" id="{8B562118-315B-49AD-BE35-81A18EE9E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35801"/>
              </p:ext>
            </p:extLst>
          </p:nvPr>
        </p:nvGraphicFramePr>
        <p:xfrm>
          <a:off x="1637246" y="3165598"/>
          <a:ext cx="2070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8" imgW="1384300" imgH="469900" progId="Equation.DSMT4">
                  <p:embed/>
                </p:oleObj>
              </mc:Choice>
              <mc:Fallback>
                <p:oleObj name="Equation" r:id="rId18" imgW="1384300" imgH="469900" progId="Equation.DSMT4">
                  <p:embed/>
                  <p:pic>
                    <p:nvPicPr>
                      <p:cNvPr id="64524" name="Object 94">
                        <a:extLst>
                          <a:ext uri="{FF2B5EF4-FFF2-40B4-BE49-F238E27FC236}">
                            <a16:creationId xmlns:a16="http://schemas.microsoft.com/office/drawing/2014/main" id="{8B562118-315B-49AD-BE35-81A18EE9E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246" y="3165598"/>
                        <a:ext cx="2070100" cy="704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AutoShape 95">
            <a:extLst>
              <a:ext uri="{FF2B5EF4-FFF2-40B4-BE49-F238E27FC236}">
                <a16:creationId xmlns:a16="http://schemas.microsoft.com/office/drawing/2014/main" id="{006AA31B-EA71-4EF4-97E7-C616D8FC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821" y="3405310"/>
            <a:ext cx="576262" cy="106363"/>
          </a:xfrm>
          <a:prstGeom prst="rightArrow">
            <a:avLst>
              <a:gd name="adj1" fmla="val 50000"/>
              <a:gd name="adj2" fmla="val 135447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64526" name="AutoShape 96">
            <a:extLst>
              <a:ext uri="{FF2B5EF4-FFF2-40B4-BE49-F238E27FC236}">
                <a16:creationId xmlns:a16="http://schemas.microsoft.com/office/drawing/2014/main" id="{66499746-F37A-4004-B603-326FB16B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608" y="3405310"/>
            <a:ext cx="574675" cy="106363"/>
          </a:xfrm>
          <a:prstGeom prst="leftArrow">
            <a:avLst>
              <a:gd name="adj1" fmla="val 50000"/>
              <a:gd name="adj2" fmla="val 135074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64527" name="AutoShape 97">
            <a:extLst>
              <a:ext uri="{FF2B5EF4-FFF2-40B4-BE49-F238E27FC236}">
                <a16:creationId xmlns:a16="http://schemas.microsoft.com/office/drawing/2014/main" id="{FAA14F57-082F-41D5-BD78-59BC0597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608" y="1927348"/>
            <a:ext cx="574675" cy="106362"/>
          </a:xfrm>
          <a:prstGeom prst="leftArrow">
            <a:avLst>
              <a:gd name="adj1" fmla="val 50000"/>
              <a:gd name="adj2" fmla="val 135075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defRPr kumimoji="1" sz="1600">
                <a:solidFill>
                  <a:srgbClr val="0000FF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endParaRPr lang="en-US" altLang="en-US"/>
          </a:p>
        </p:txBody>
      </p:sp>
      <p:graphicFrame>
        <p:nvGraphicFramePr>
          <p:cNvPr id="64528" name="Object 99">
            <a:extLst>
              <a:ext uri="{FF2B5EF4-FFF2-40B4-BE49-F238E27FC236}">
                <a16:creationId xmlns:a16="http://schemas.microsoft.com/office/drawing/2014/main" id="{41E18265-2D63-485C-90BF-3E5033BA6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23289"/>
              </p:ext>
            </p:extLst>
          </p:nvPr>
        </p:nvGraphicFramePr>
        <p:xfrm>
          <a:off x="3351746" y="5599235"/>
          <a:ext cx="19573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20" imgW="1308100" imgH="190500" progId="Equation.DSMT4">
                  <p:embed/>
                </p:oleObj>
              </mc:Choice>
              <mc:Fallback>
                <p:oleObj name="Equation" r:id="rId20" imgW="1308100" imgH="190500" progId="Equation.DSMT4">
                  <p:embed/>
                  <p:pic>
                    <p:nvPicPr>
                      <p:cNvPr id="64528" name="Object 99">
                        <a:extLst>
                          <a:ext uri="{FF2B5EF4-FFF2-40B4-BE49-F238E27FC236}">
                            <a16:creationId xmlns:a16="http://schemas.microsoft.com/office/drawing/2014/main" id="{41E18265-2D63-485C-90BF-3E5033BA6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746" y="5599235"/>
                        <a:ext cx="1957387" cy="2857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Line 100">
            <a:extLst>
              <a:ext uri="{FF2B5EF4-FFF2-40B4-BE49-F238E27FC236}">
                <a16:creationId xmlns:a16="http://schemas.microsoft.com/office/drawing/2014/main" id="{EE26276F-6AAC-4BED-81AA-4805539BA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608" y="487851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4530" name="Object 101">
            <a:extLst>
              <a:ext uri="{FF2B5EF4-FFF2-40B4-BE49-F238E27FC236}">
                <a16:creationId xmlns:a16="http://schemas.microsoft.com/office/drawing/2014/main" id="{592C9254-58C6-4368-BA82-FCE467E84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411028"/>
              </p:ext>
            </p:extLst>
          </p:nvPr>
        </p:nvGraphicFramePr>
        <p:xfrm>
          <a:off x="3832758" y="5070598"/>
          <a:ext cx="39846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22" imgW="266353" imgH="164885" progId="Equation.DSMT4">
                  <p:embed/>
                </p:oleObj>
              </mc:Choice>
              <mc:Fallback>
                <p:oleObj name="Equation" r:id="rId22" imgW="266353" imgH="164885" progId="Equation.DSMT4">
                  <p:embed/>
                  <p:pic>
                    <p:nvPicPr>
                      <p:cNvPr id="64530" name="Object 101">
                        <a:extLst>
                          <a:ext uri="{FF2B5EF4-FFF2-40B4-BE49-F238E27FC236}">
                            <a16:creationId xmlns:a16="http://schemas.microsoft.com/office/drawing/2014/main" id="{592C9254-58C6-4368-BA82-FCE467E84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758" y="5070598"/>
                        <a:ext cx="398463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Line 102">
            <a:extLst>
              <a:ext uri="{FF2B5EF4-FFF2-40B4-BE49-F238E27FC236}">
                <a16:creationId xmlns:a16="http://schemas.microsoft.com/office/drawing/2014/main" id="{7B6DDD0E-8264-482B-A5C6-635B63CA3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771" y="4500685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64532" name="Object 103">
            <a:extLst>
              <a:ext uri="{FF2B5EF4-FFF2-40B4-BE49-F238E27FC236}">
                <a16:creationId xmlns:a16="http://schemas.microsoft.com/office/drawing/2014/main" id="{D5C8BF3D-F9A8-44F9-98C9-26481D702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30582"/>
              </p:ext>
            </p:extLst>
          </p:nvPr>
        </p:nvGraphicFramePr>
        <p:xfrm>
          <a:off x="5858408" y="4370510"/>
          <a:ext cx="9112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24" imgW="609336" imgH="190417" progId="Equation.DSMT4">
                  <p:embed/>
                </p:oleObj>
              </mc:Choice>
              <mc:Fallback>
                <p:oleObj name="Equation" r:id="rId24" imgW="609336" imgH="190417" progId="Equation.DSMT4">
                  <p:embed/>
                  <p:pic>
                    <p:nvPicPr>
                      <p:cNvPr id="64532" name="Object 103">
                        <a:extLst>
                          <a:ext uri="{FF2B5EF4-FFF2-40B4-BE49-F238E27FC236}">
                            <a16:creationId xmlns:a16="http://schemas.microsoft.com/office/drawing/2014/main" id="{D5C8BF3D-F9A8-44F9-98C9-26481D702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408" y="4370510"/>
                        <a:ext cx="9112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104">
            <a:extLst>
              <a:ext uri="{FF2B5EF4-FFF2-40B4-BE49-F238E27FC236}">
                <a16:creationId xmlns:a16="http://schemas.microsoft.com/office/drawing/2014/main" id="{3D90B704-A6F2-4E60-ADC5-C4AB4E27E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31671"/>
              </p:ext>
            </p:extLst>
          </p:nvPr>
        </p:nvGraphicFramePr>
        <p:xfrm>
          <a:off x="5320246" y="4230810"/>
          <a:ext cx="341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26" imgW="228501" imgH="165028" progId="Equation.DSMT4">
                  <p:embed/>
                </p:oleObj>
              </mc:Choice>
              <mc:Fallback>
                <p:oleObj name="Equation" r:id="rId26" imgW="228501" imgH="165028" progId="Equation.DSMT4">
                  <p:embed/>
                  <p:pic>
                    <p:nvPicPr>
                      <p:cNvPr id="64533" name="Object 104">
                        <a:extLst>
                          <a:ext uri="{FF2B5EF4-FFF2-40B4-BE49-F238E27FC236}">
                            <a16:creationId xmlns:a16="http://schemas.microsoft.com/office/drawing/2014/main" id="{3D90B704-A6F2-4E60-ADC5-C4AB4E27E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246" y="4230810"/>
                        <a:ext cx="34131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105">
            <a:extLst>
              <a:ext uri="{FF2B5EF4-FFF2-40B4-BE49-F238E27FC236}">
                <a16:creationId xmlns:a16="http://schemas.microsoft.com/office/drawing/2014/main" id="{D5F38FAA-0441-4583-B86B-81B899084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8795"/>
              </p:ext>
            </p:extLst>
          </p:nvPr>
        </p:nvGraphicFramePr>
        <p:xfrm>
          <a:off x="5475821" y="5340473"/>
          <a:ext cx="3343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28" imgW="2235200" imgH="508000" progId="Equation.DSMT4">
                  <p:embed/>
                </p:oleObj>
              </mc:Choice>
              <mc:Fallback>
                <p:oleObj name="Equation" r:id="rId28" imgW="2235200" imgH="508000" progId="Equation.DSMT4">
                  <p:embed/>
                  <p:pic>
                    <p:nvPicPr>
                      <p:cNvPr id="64534" name="Object 105">
                        <a:extLst>
                          <a:ext uri="{FF2B5EF4-FFF2-40B4-BE49-F238E27FC236}">
                            <a16:creationId xmlns:a16="http://schemas.microsoft.com/office/drawing/2014/main" id="{D5F38FAA-0441-4583-B86B-81B899084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821" y="5340473"/>
                        <a:ext cx="3343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4" descr="5">
            <a:extLst>
              <a:ext uri="{FF2B5EF4-FFF2-40B4-BE49-F238E27FC236}">
                <a16:creationId xmlns:a16="http://schemas.microsoft.com/office/drawing/2014/main" id="{36B188E8-9B8A-4806-B314-AAAEE741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92" y="168079"/>
            <a:ext cx="2233045" cy="2547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325856A-28ED-49CF-8231-1386AE5DB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PKE (w/ Precursor Concentration, C)</a:t>
            </a:r>
          </a:p>
        </p:txBody>
      </p:sp>
      <p:graphicFrame>
        <p:nvGraphicFramePr>
          <p:cNvPr id="77827" name="Object 4">
            <a:extLst>
              <a:ext uri="{FF2B5EF4-FFF2-40B4-BE49-F238E27FC236}">
                <a16:creationId xmlns:a16="http://schemas.microsoft.com/office/drawing/2014/main" id="{F4EA43C9-1DF9-44AC-A1E8-38C6D08D0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981075"/>
          <a:ext cx="55737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3670300" imgH="190500" progId="Equation.DSMT4">
                  <p:embed/>
                </p:oleObj>
              </mc:Choice>
              <mc:Fallback>
                <p:oleObj name="Equation" r:id="rId4" imgW="3670300" imgH="190500" progId="Equation.DSMT4">
                  <p:embed/>
                  <p:pic>
                    <p:nvPicPr>
                      <p:cNvPr id="77827" name="Object 4">
                        <a:extLst>
                          <a:ext uri="{FF2B5EF4-FFF2-40B4-BE49-F238E27FC236}">
                            <a16:creationId xmlns:a16="http://schemas.microsoft.com/office/drawing/2014/main" id="{F4EA43C9-1DF9-44AC-A1E8-38C6D08D0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55737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2">
            <a:extLst>
              <a:ext uri="{FF2B5EF4-FFF2-40B4-BE49-F238E27FC236}">
                <a16:creationId xmlns:a16="http://schemas.microsoft.com/office/drawing/2014/main" id="{D72EA053-8364-4685-9C74-B338C9FC2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3644900"/>
          <a:ext cx="11969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787400" imgH="190500" progId="Equation.DSMT4">
                  <p:embed/>
                </p:oleObj>
              </mc:Choice>
              <mc:Fallback>
                <p:oleObj name="Equation" r:id="rId6" imgW="787400" imgH="190500" progId="Equation.DSMT4">
                  <p:embed/>
                  <p:pic>
                    <p:nvPicPr>
                      <p:cNvPr id="77828" name="Object 12">
                        <a:extLst>
                          <a:ext uri="{FF2B5EF4-FFF2-40B4-BE49-F238E27FC236}">
                            <a16:creationId xmlns:a16="http://schemas.microsoft.com/office/drawing/2014/main" id="{D72EA053-8364-4685-9C74-B338C9FC2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644900"/>
                        <a:ext cx="11969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14">
            <a:extLst>
              <a:ext uri="{FF2B5EF4-FFF2-40B4-BE49-F238E27FC236}">
                <a16:creationId xmlns:a16="http://schemas.microsoft.com/office/drawing/2014/main" id="{982BB7FF-62DA-4FFC-B90E-138497643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76475"/>
          <a:ext cx="32178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2120900" imgH="431800" progId="Equation.DSMT4">
                  <p:embed/>
                </p:oleObj>
              </mc:Choice>
              <mc:Fallback>
                <p:oleObj name="Equation" r:id="rId8" imgW="2120900" imgH="431800" progId="Equation.DSMT4">
                  <p:embed/>
                  <p:pic>
                    <p:nvPicPr>
                      <p:cNvPr id="77829" name="Object 14">
                        <a:extLst>
                          <a:ext uri="{FF2B5EF4-FFF2-40B4-BE49-F238E27FC236}">
                            <a16:creationId xmlns:a16="http://schemas.microsoft.com/office/drawing/2014/main" id="{982BB7FF-62DA-4FFC-B90E-138497643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32178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7">
            <a:extLst>
              <a:ext uri="{FF2B5EF4-FFF2-40B4-BE49-F238E27FC236}">
                <a16:creationId xmlns:a16="http://schemas.microsoft.com/office/drawing/2014/main" id="{A01F92B9-B8E9-43A3-85F9-69E2AC683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3078163"/>
          <a:ext cx="2257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0" imgW="1485900" imgH="368300" progId="Equation.DSMT4">
                  <p:embed/>
                </p:oleObj>
              </mc:Choice>
              <mc:Fallback>
                <p:oleObj name="Equation" r:id="rId10" imgW="1485900" imgH="368300" progId="Equation.DSMT4">
                  <p:embed/>
                  <p:pic>
                    <p:nvPicPr>
                      <p:cNvPr id="77830" name="Object 17">
                        <a:extLst>
                          <a:ext uri="{FF2B5EF4-FFF2-40B4-BE49-F238E27FC236}">
                            <a16:creationId xmlns:a16="http://schemas.microsoft.com/office/drawing/2014/main" id="{A01F92B9-B8E9-43A3-85F9-69E2AC683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078163"/>
                        <a:ext cx="2257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19">
            <a:extLst>
              <a:ext uri="{FF2B5EF4-FFF2-40B4-BE49-F238E27FC236}">
                <a16:creationId xmlns:a16="http://schemas.microsoft.com/office/drawing/2014/main" id="{CC74E1DD-1331-4420-B9B2-7920748AF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1412875"/>
          <a:ext cx="26590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2" imgW="1752600" imgH="444500" progId="Equation.DSMT4">
                  <p:embed/>
                </p:oleObj>
              </mc:Choice>
              <mc:Fallback>
                <p:oleObj name="Equation" r:id="rId12" imgW="1752600" imgH="444500" progId="Equation.DSMT4">
                  <p:embed/>
                  <p:pic>
                    <p:nvPicPr>
                      <p:cNvPr id="77831" name="Object 19">
                        <a:extLst>
                          <a:ext uri="{FF2B5EF4-FFF2-40B4-BE49-F238E27FC236}">
                            <a16:creationId xmlns:a16="http://schemas.microsoft.com/office/drawing/2014/main" id="{CC74E1DD-1331-4420-B9B2-7920748AF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412875"/>
                        <a:ext cx="26590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20">
            <a:extLst>
              <a:ext uri="{FF2B5EF4-FFF2-40B4-BE49-F238E27FC236}">
                <a16:creationId xmlns:a16="http://schemas.microsoft.com/office/drawing/2014/main" id="{91ACA88D-CF82-4EAA-B9E9-D7D5D0D1A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3078163"/>
          <a:ext cx="31448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4" imgW="2070100" imgH="368300" progId="Equation.DSMT4">
                  <p:embed/>
                </p:oleObj>
              </mc:Choice>
              <mc:Fallback>
                <p:oleObj name="Equation" r:id="rId14" imgW="2070100" imgH="368300" progId="Equation.DSMT4">
                  <p:embed/>
                  <p:pic>
                    <p:nvPicPr>
                      <p:cNvPr id="77832" name="Object 20">
                        <a:extLst>
                          <a:ext uri="{FF2B5EF4-FFF2-40B4-BE49-F238E27FC236}">
                            <a16:creationId xmlns:a16="http://schemas.microsoft.com/office/drawing/2014/main" id="{91ACA88D-CF82-4EAA-B9E9-D7D5D0D1A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3078163"/>
                        <a:ext cx="31448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21">
            <a:extLst>
              <a:ext uri="{FF2B5EF4-FFF2-40B4-BE49-F238E27FC236}">
                <a16:creationId xmlns:a16="http://schemas.microsoft.com/office/drawing/2014/main" id="{447401EF-4F2A-4C1A-B24F-8B4AA70EB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76700"/>
          <a:ext cx="2124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6" imgW="1397000" imgH="190500" progId="Equation.DSMT4">
                  <p:embed/>
                </p:oleObj>
              </mc:Choice>
              <mc:Fallback>
                <p:oleObj name="Equation" r:id="rId16" imgW="1397000" imgH="190500" progId="Equation.DSMT4">
                  <p:embed/>
                  <p:pic>
                    <p:nvPicPr>
                      <p:cNvPr id="77833" name="Object 21">
                        <a:extLst>
                          <a:ext uri="{FF2B5EF4-FFF2-40B4-BE49-F238E27FC236}">
                            <a16:creationId xmlns:a16="http://schemas.microsoft.com/office/drawing/2014/main" id="{447401EF-4F2A-4C1A-B24F-8B4AA70EB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21240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Line 22">
            <a:extLst>
              <a:ext uri="{FF2B5EF4-FFF2-40B4-BE49-F238E27FC236}">
                <a16:creationId xmlns:a16="http://schemas.microsoft.com/office/drawing/2014/main" id="{4FF67DA0-D568-43A4-8E38-DEFA2937BB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36449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77835" name="Object 23">
            <a:extLst>
              <a:ext uri="{FF2B5EF4-FFF2-40B4-BE49-F238E27FC236}">
                <a16:creationId xmlns:a16="http://schemas.microsoft.com/office/drawing/2014/main" id="{DA3A50B8-F229-4BDA-946B-5C0292F6D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4508500"/>
          <a:ext cx="4556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8" imgW="2997200" imgH="190500" progId="Equation.DSMT4">
                  <p:embed/>
                </p:oleObj>
              </mc:Choice>
              <mc:Fallback>
                <p:oleObj name="Equation" r:id="rId18" imgW="2997200" imgH="190500" progId="Equation.DSMT4">
                  <p:embed/>
                  <p:pic>
                    <p:nvPicPr>
                      <p:cNvPr id="77835" name="Object 23">
                        <a:extLst>
                          <a:ext uri="{FF2B5EF4-FFF2-40B4-BE49-F238E27FC236}">
                            <a16:creationId xmlns:a16="http://schemas.microsoft.com/office/drawing/2014/main" id="{DA3A50B8-F229-4BDA-946B-5C0292F6D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508500"/>
                        <a:ext cx="4556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24">
            <a:extLst>
              <a:ext uri="{FF2B5EF4-FFF2-40B4-BE49-F238E27FC236}">
                <a16:creationId xmlns:a16="http://schemas.microsoft.com/office/drawing/2014/main" id="{C74ECE03-9302-47FB-AB8C-7B58B74EE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8813" y="5051425"/>
          <a:ext cx="34607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20" imgW="228501" imgH="165028" progId="Equation.DSMT4">
                  <p:embed/>
                </p:oleObj>
              </mc:Choice>
              <mc:Fallback>
                <p:oleObj name="Equation" r:id="rId20" imgW="228501" imgH="165028" progId="Equation.DSMT4">
                  <p:embed/>
                  <p:pic>
                    <p:nvPicPr>
                      <p:cNvPr id="77836" name="Object 24">
                        <a:extLst>
                          <a:ext uri="{FF2B5EF4-FFF2-40B4-BE49-F238E27FC236}">
                            <a16:creationId xmlns:a16="http://schemas.microsoft.com/office/drawing/2014/main" id="{C74ECE03-9302-47FB-AB8C-7B58B74EE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5051425"/>
                        <a:ext cx="34607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Line 25">
            <a:extLst>
              <a:ext uri="{FF2B5EF4-FFF2-40B4-BE49-F238E27FC236}">
                <a16:creationId xmlns:a16="http://schemas.microsoft.com/office/drawing/2014/main" id="{C7D1D751-7F63-4794-AC75-D8EC9D90B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868863"/>
            <a:ext cx="720725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77838" name="Object 26">
            <a:extLst>
              <a:ext uri="{FF2B5EF4-FFF2-40B4-BE49-F238E27FC236}">
                <a16:creationId xmlns:a16="http://schemas.microsoft.com/office/drawing/2014/main" id="{C26130B9-F54D-4DC9-A955-D19EAA25A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4388" y="1412875"/>
          <a:ext cx="36607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22" imgW="2413000" imgH="431800" progId="Equation.DSMT4">
                  <p:embed/>
                </p:oleObj>
              </mc:Choice>
              <mc:Fallback>
                <p:oleObj name="Equation" r:id="rId22" imgW="2413000" imgH="431800" progId="Equation.DSMT4">
                  <p:embed/>
                  <p:pic>
                    <p:nvPicPr>
                      <p:cNvPr id="77838" name="Object 26">
                        <a:extLst>
                          <a:ext uri="{FF2B5EF4-FFF2-40B4-BE49-F238E27FC236}">
                            <a16:creationId xmlns:a16="http://schemas.microsoft.com/office/drawing/2014/main" id="{C26130B9-F54D-4DC9-A955-D19EAA25A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1412875"/>
                        <a:ext cx="36607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Line 27">
            <a:extLst>
              <a:ext uri="{FF2B5EF4-FFF2-40B4-BE49-F238E27FC236}">
                <a16:creationId xmlns:a16="http://schemas.microsoft.com/office/drawing/2014/main" id="{646EB99A-7C12-4D7C-9331-E96C688A3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060575"/>
            <a:ext cx="287338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77840" name="Object 28">
            <a:extLst>
              <a:ext uri="{FF2B5EF4-FFF2-40B4-BE49-F238E27FC236}">
                <a16:creationId xmlns:a16="http://schemas.microsoft.com/office/drawing/2014/main" id="{B0B0ACFE-0180-4E40-904A-5DB338787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5025" y="4868863"/>
          <a:ext cx="35464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24" imgW="2336800" imgH="431800" progId="Equation.DSMT4">
                  <p:embed/>
                </p:oleObj>
              </mc:Choice>
              <mc:Fallback>
                <p:oleObj name="Equation" r:id="rId24" imgW="2336800" imgH="431800" progId="Equation.DSMT4">
                  <p:embed/>
                  <p:pic>
                    <p:nvPicPr>
                      <p:cNvPr id="77840" name="Object 28">
                        <a:extLst>
                          <a:ext uri="{FF2B5EF4-FFF2-40B4-BE49-F238E27FC236}">
                            <a16:creationId xmlns:a16="http://schemas.microsoft.com/office/drawing/2014/main" id="{B0B0ACFE-0180-4E40-904A-5DB338787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868863"/>
                        <a:ext cx="35464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29">
            <a:extLst>
              <a:ext uri="{FF2B5EF4-FFF2-40B4-BE49-F238E27FC236}">
                <a16:creationId xmlns:a16="http://schemas.microsoft.com/office/drawing/2014/main" id="{E20016F3-5916-4E66-A558-673963B8C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716338"/>
          <a:ext cx="1546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26" imgW="761669" imgH="368140" progId="Equation.DSMT4">
                  <p:embed/>
                </p:oleObj>
              </mc:Choice>
              <mc:Fallback>
                <p:oleObj name="Equation" r:id="rId26" imgW="761669" imgH="368140" progId="Equation.DSMT4">
                  <p:embed/>
                  <p:pic>
                    <p:nvPicPr>
                      <p:cNvPr id="77841" name="Object 29">
                        <a:extLst>
                          <a:ext uri="{FF2B5EF4-FFF2-40B4-BE49-F238E27FC236}">
                            <a16:creationId xmlns:a16="http://schemas.microsoft.com/office/drawing/2014/main" id="{E20016F3-5916-4E66-A558-673963B8C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16338"/>
                        <a:ext cx="1546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Line 30">
            <a:extLst>
              <a:ext uri="{FF2B5EF4-FFF2-40B4-BE49-F238E27FC236}">
                <a16:creationId xmlns:a16="http://schemas.microsoft.com/office/drawing/2014/main" id="{354507DA-E6B0-4A71-B87A-2B6462576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4076700"/>
            <a:ext cx="360362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Intuitive Point Kinetics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 bwMode="auto">
              <a:xfrm>
                <a:off x="629966" y="1212709"/>
                <a:ext cx="4597547" cy="1263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supercritical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critical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&lt;0,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subcritical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̄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966" y="1212709"/>
                <a:ext cx="4597547" cy="1263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339726" y="824741"/>
            <a:ext cx="8416648" cy="40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2000" dirty="0">
                <a:ea typeface="굴림" pitchFamily="34" charset="-127"/>
              </a:rPr>
              <a:t>Reactivity and generation time</a:t>
            </a:r>
            <a:endParaRPr lang="en-US" altLang="ko-KR" sz="1800" dirty="0">
              <a:ea typeface="굴림" pitchFamily="34" charset="-127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43253" y="2221934"/>
            <a:ext cx="3377507" cy="40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2000" dirty="0">
                <a:ea typeface="굴림" pitchFamily="34" charset="-127"/>
              </a:rPr>
              <a:t>Point kinetics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9"/>
              <p:cNvSpPr txBox="1"/>
              <p:nvPr/>
            </p:nvSpPr>
            <p:spPr bwMode="auto">
              <a:xfrm>
                <a:off x="5583990" y="1143454"/>
                <a:ext cx="3632388" cy="1808163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Generation</m:t>
                    </m:r>
                    <m:r>
                      <m:rPr>
                        <m:nor/>
                      </m:rPr>
                      <a:rPr lang="en-US" sz="20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Fast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reactor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~1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Thermal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reactor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~1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Large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thermal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reactor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~1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990" y="1143454"/>
                <a:ext cx="3632388" cy="1808163"/>
              </a:xfrm>
              <a:prstGeom prst="rect">
                <a:avLst/>
              </a:prstGeom>
              <a:blipFill>
                <a:blip r:embed="rId4"/>
                <a:stretch>
                  <a:fillRect l="-502"/>
                </a:stretch>
              </a:blipFill>
              <a:ln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2">
                <a:extLst>
                  <a:ext uri="{FF2B5EF4-FFF2-40B4-BE49-F238E27FC236}">
                    <a16:creationId xmlns:a16="http://schemas.microsoft.com/office/drawing/2014/main" id="{F0159DF9-59C6-4036-925C-ACCEB03BEC0F}"/>
                  </a:ext>
                </a:extLst>
              </p:cNvPr>
              <p:cNvSpPr txBox="1"/>
              <p:nvPr/>
            </p:nvSpPr>
            <p:spPr bwMode="auto">
              <a:xfrm>
                <a:off x="1590200" y="2705102"/>
                <a:ext cx="3737113" cy="11790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32">
                <a:extLst>
                  <a:ext uri="{FF2B5EF4-FFF2-40B4-BE49-F238E27FC236}">
                    <a16:creationId xmlns:a16="http://schemas.microsoft.com/office/drawing/2014/main" id="{F0159DF9-59C6-4036-925C-ACCEB03B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200" y="2705102"/>
                <a:ext cx="3737113" cy="1179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55C62731-4E2B-4D60-B30C-D8CA9711A0A1}"/>
                  </a:ext>
                </a:extLst>
              </p:cNvPr>
              <p:cNvSpPr txBox="1"/>
              <p:nvPr/>
            </p:nvSpPr>
            <p:spPr bwMode="auto">
              <a:xfrm>
                <a:off x="1920062" y="3574374"/>
                <a:ext cx="3307451" cy="9271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55C62731-4E2B-4D60-B30C-D8CA9711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062" y="3574374"/>
                <a:ext cx="3307451" cy="92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758FC1F6-BD89-4073-8937-DD4D4AFD0089}"/>
                  </a:ext>
                </a:extLst>
              </p:cNvPr>
              <p:cNvSpPr txBox="1"/>
              <p:nvPr/>
            </p:nvSpPr>
            <p:spPr bwMode="auto">
              <a:xfrm>
                <a:off x="4280764" y="2095015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758FC1F6-BD89-4073-8937-DD4D4AFD0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0764" y="2095015"/>
                <a:ext cx="403225" cy="553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511E3DD5-3667-4828-B902-33DB792BD085}"/>
              </a:ext>
            </a:extLst>
          </p:cNvPr>
          <p:cNvSpPr/>
          <p:nvPr/>
        </p:nvSpPr>
        <p:spPr bwMode="auto">
          <a:xfrm rot="5400000">
            <a:off x="4142059" y="1971866"/>
            <a:ext cx="418543" cy="1585324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C297E932-07FE-4A44-B5A8-9FB209BFE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146" y="5308674"/>
                <a:ext cx="5043147" cy="743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7663" indent="-347663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Wingdings" charset="2"/>
                  <a:buChar char="n"/>
                  <a:defRPr sz="2200" baseline="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685800" indent="-2889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Arial" charset="0"/>
                  <a:buChar char="–"/>
                  <a:defRPr sz="2000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2pPr>
                <a:lvl3pPr marL="968375" indent="-16827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Times" charset="0"/>
                  <a:buChar char="•"/>
                  <a:defRPr sz="1800" i="1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3pPr>
                <a:lvl4pPr marL="1363663" indent="-280988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Times" charset="0"/>
                  <a:buChar char="–"/>
                  <a:defRPr sz="1600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4pPr>
                <a:lvl5pPr marL="16525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Times" charset="0"/>
                  <a:buChar char="•"/>
                  <a:defRPr sz="1400" i="1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5pPr>
                <a:lvl6pPr marL="21097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6pPr>
                <a:lvl7pPr marL="25669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7pPr>
                <a:lvl8pPr marL="30241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8pPr>
                <a:lvl9pPr marL="34813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 sz="2000" dirty="0">
                    <a:ea typeface="굴림" pitchFamily="34" charset="-127"/>
                  </a:rPr>
                  <a:t>… or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>
                    <a:ea typeface="굴림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𝑝𝑟𝑜𝑚𝑝𝑡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𝑛𝑒𝑢𝑡𝑟𝑜𝑛𝑠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𝑑𝑟𝑖𝑣𝑒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𝑡𝑟𝑎𝑛𝑠𝑖𝑒𝑛𝑡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ko-KR" sz="2000" dirty="0">
                  <a:ea typeface="굴림" pitchFamily="34" charset="-127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C297E932-07FE-4A44-B5A8-9FB209BF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146" y="5308674"/>
                <a:ext cx="5043147" cy="743217"/>
              </a:xfrm>
              <a:prstGeom prst="rect">
                <a:avLst/>
              </a:prstGeom>
              <a:blipFill>
                <a:blip r:embed="rId8"/>
                <a:stretch>
                  <a:fillRect l="-1088" t="-4098" r="-1209" b="-8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DF16916B-6A68-4A69-9573-7A8C02497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53" y="4348810"/>
                <a:ext cx="5431074" cy="404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7663" indent="-347663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Wingdings" charset="2"/>
                  <a:buChar char="n"/>
                  <a:defRPr sz="2200" baseline="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685800" indent="-2889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Arial" charset="0"/>
                  <a:buChar char="–"/>
                  <a:defRPr sz="2000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2pPr>
                <a:lvl3pPr marL="968375" indent="-16827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Times" charset="0"/>
                  <a:buChar char="•"/>
                  <a:defRPr sz="1800" i="1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3pPr>
                <a:lvl4pPr marL="1363663" indent="-280988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Times" charset="0"/>
                  <a:buChar char="–"/>
                  <a:defRPr sz="1600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4pPr>
                <a:lvl5pPr marL="16525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C00000"/>
                  </a:buClr>
                  <a:buFont typeface="Times" charset="0"/>
                  <a:buChar char="•"/>
                  <a:defRPr sz="1400" i="1" baseline="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5pPr>
                <a:lvl6pPr marL="21097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6pPr>
                <a:lvl7pPr marL="25669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7pPr>
                <a:lvl8pPr marL="30241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8pPr>
                <a:lvl9pPr marL="3481388" indent="-174625" algn="l" rtl="0" eaLnBrk="0" fontAlgn="base" hangingPunct="0">
                  <a:spcBef>
                    <a:spcPct val="10000"/>
                  </a:spcBef>
                  <a:spcAft>
                    <a:spcPct val="10000"/>
                  </a:spcAft>
                  <a:buClr>
                    <a:srgbClr val="800000"/>
                  </a:buClr>
                  <a:buFont typeface="Times" pitchFamily="27" charset="0"/>
                  <a:buChar char="•"/>
                  <a:defRPr i="1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 sz="2000" dirty="0">
                    <a:ea typeface="굴림" pitchFamily="34" charset="-127"/>
                  </a:rPr>
                  <a:t>Note: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  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𝑑𝑒𝑙𝑎𝑦𝑒𝑑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𝑛𝑒𝑢𝑡𝑟𝑜𝑛𝑠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ko-KR" sz="2000" dirty="0">
                  <a:ea typeface="굴림" pitchFamily="34" charset="-127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DF16916B-6A68-4A69-9573-7A8C02497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253" y="4348810"/>
                <a:ext cx="5431074" cy="404663"/>
              </a:xfrm>
              <a:prstGeom prst="rect">
                <a:avLst/>
              </a:prstGeom>
              <a:blipFill>
                <a:blip r:embed="rId9"/>
                <a:stretch>
                  <a:fillRect l="-1010" t="-5970" b="-253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32">
                <a:extLst>
                  <a:ext uri="{FF2B5EF4-FFF2-40B4-BE49-F238E27FC236}">
                    <a16:creationId xmlns:a16="http://schemas.microsoft.com/office/drawing/2014/main" id="{5E1CC840-A458-48EA-BB05-0D1550866F97}"/>
                  </a:ext>
                </a:extLst>
              </p:cNvPr>
              <p:cNvSpPr txBox="1"/>
              <p:nvPr/>
            </p:nvSpPr>
            <p:spPr bwMode="auto">
              <a:xfrm>
                <a:off x="6159553" y="4194008"/>
                <a:ext cx="2760861" cy="6149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bject 32">
                <a:extLst>
                  <a:ext uri="{FF2B5EF4-FFF2-40B4-BE49-F238E27FC236}">
                    <a16:creationId xmlns:a16="http://schemas.microsoft.com/office/drawing/2014/main" id="{5E1CC840-A458-48EA-BB05-0D155086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53" y="4194008"/>
                <a:ext cx="2760861" cy="6149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2">
                <a:extLst>
                  <a:ext uri="{FF2B5EF4-FFF2-40B4-BE49-F238E27FC236}">
                    <a16:creationId xmlns:a16="http://schemas.microsoft.com/office/drawing/2014/main" id="{DA4342C6-629E-4355-A788-28AF57299236}"/>
                  </a:ext>
                </a:extLst>
              </p:cNvPr>
              <p:cNvSpPr txBox="1"/>
              <p:nvPr/>
            </p:nvSpPr>
            <p:spPr bwMode="auto">
              <a:xfrm>
                <a:off x="6055228" y="5412560"/>
                <a:ext cx="2163222" cy="7777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Object 32">
                <a:extLst>
                  <a:ext uri="{FF2B5EF4-FFF2-40B4-BE49-F238E27FC236}">
                    <a16:creationId xmlns:a16="http://schemas.microsoft.com/office/drawing/2014/main" id="{DA4342C6-629E-4355-A788-28AF57299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5228" y="5412560"/>
                <a:ext cx="2163222" cy="7777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40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4448499-9A2F-4266-8026-9B4A90BD70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2075" y="247561"/>
            <a:ext cx="7529945" cy="821763"/>
          </a:xfrm>
        </p:spPr>
        <p:txBody>
          <a:bodyPr/>
          <a:lstStyle/>
          <a:p>
            <a:pPr algn="ctr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Prompt Kinetics: MOX PWR Core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>
                <a:extLst>
                  <a:ext uri="{FF2B5EF4-FFF2-40B4-BE49-F238E27FC236}">
                    <a16:creationId xmlns:a16="http://schemas.microsoft.com/office/drawing/2014/main" id="{0F469954-FCC1-4912-8082-2DDEDB528EE2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76561" y="888411"/>
                <a:ext cx="3510854" cy="4198072"/>
              </a:xfrm>
            </p:spPr>
            <p:txBody>
              <a:bodyPr/>
              <a:lstStyle/>
              <a:p>
                <a:pPr eaLnBrk="1" hangingPunct="1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sz="1600" dirty="0">
                    <a:ea typeface="ＭＳ Ｐゴシック" panose="020B0600070205080204" pitchFamily="34" charset="-128"/>
                  </a:rPr>
                  <a:t>The kinetics response of a Pu fueled core is potentially a concern because of the smaller delayed neutron fraction of Pu-239 compared to U-235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en-US" sz="1600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sz="1600" dirty="0">
                    <a:ea typeface="ＭＳ Ｐゴシック" panose="020B0600070205080204" pitchFamily="34" charset="-128"/>
                  </a:rPr>
                  <a:t>Analysis was performed to compare the behavior of a Pu fueled core with a standard UO-2 core to a control rod ejection</a:t>
                </a:r>
              </a:p>
              <a:p>
                <a:pPr eaLnBrk="1" hangingPunct="1"/>
                <a:endParaRPr lang="en-US" altLang="en-US" sz="1600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sz="1800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𝑓𝑒𝑤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𝑠𝑒𝑐𝑠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eaLnBrk="1" hangingPunct="1"/>
                <a:endParaRPr lang="en-US" altLang="en-US" sz="1600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1" name="Rectangle 3">
                <a:extLst>
                  <a:ext uri="{FF2B5EF4-FFF2-40B4-BE49-F238E27FC236}">
                    <a16:creationId xmlns:a16="http://schemas.microsoft.com/office/drawing/2014/main" id="{0F469954-FCC1-4912-8082-2DDEDB528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76561" y="888411"/>
                <a:ext cx="3510854" cy="4198072"/>
              </a:xfrm>
              <a:blipFill>
                <a:blip r:embed="rId3"/>
                <a:stretch>
                  <a:fillRect l="-1215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>
            <a:extLst>
              <a:ext uri="{FF2B5EF4-FFF2-40B4-BE49-F238E27FC236}">
                <a16:creationId xmlns:a16="http://schemas.microsoft.com/office/drawing/2014/main" id="{8E90C180-E0B5-4372-AD1B-0A3B8C2DF193}"/>
              </a:ext>
            </a:extLst>
          </p:cNvPr>
          <p:cNvGrpSpPr>
            <a:grpSpLocks/>
          </p:cNvGrpSpPr>
          <p:nvPr/>
        </p:nvGrpSpPr>
        <p:grpSpPr bwMode="auto">
          <a:xfrm>
            <a:off x="5913942" y="752915"/>
            <a:ext cx="2710152" cy="2433061"/>
            <a:chOff x="446" y="1406"/>
            <a:chExt cx="2305" cy="2305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B09062CF-01E7-44F0-AB32-1EE3D80A4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" y="1406"/>
              <a:ext cx="2305" cy="2305"/>
              <a:chOff x="446" y="1406"/>
              <a:chExt cx="2305" cy="23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89DBBC-8A47-48D0-86ED-D6AEBFD1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3250"/>
                <a:ext cx="461" cy="461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2800A0-542D-4215-AD08-C6656A27F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3250"/>
                <a:ext cx="461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453763-7776-4321-A279-9FD424F6E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790"/>
                <a:ext cx="461" cy="460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1708DB-0A8B-465B-86A0-073351C17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790"/>
                <a:ext cx="461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5CC584-E2A0-4993-A764-94DCFBC6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1867"/>
                <a:ext cx="461" cy="460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057D3F-47E3-425A-B58E-D7B0BC35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1867"/>
                <a:ext cx="461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EF0293-B3FE-472D-A419-9508612A2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406"/>
                <a:ext cx="460" cy="461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E794E1-CF4B-4CFF-93CA-2A91EA489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406"/>
                <a:ext cx="460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CD0CC2-AA67-4720-917B-E760A243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327"/>
                <a:ext cx="461" cy="463"/>
              </a:xfrm>
              <a:prstGeom prst="rect">
                <a:avLst/>
              </a:prstGeom>
              <a:solidFill>
                <a:srgbClr val="DC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4666918-AC55-4DB2-87B1-00523045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327"/>
                <a:ext cx="461" cy="463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67A9B9-371A-4F45-AEF0-B2DBB76A7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867"/>
                <a:ext cx="460" cy="460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4517F3-6004-4C41-8024-CA115ABD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867"/>
                <a:ext cx="460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F1EB11-8A5C-406F-8895-E8270365A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250"/>
                <a:ext cx="460" cy="461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73CBE1-5AB2-4348-884A-63934F724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250"/>
                <a:ext cx="460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BF760B-DAD1-4D91-92FD-5603DC085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2790"/>
                <a:ext cx="460" cy="460"/>
              </a:xfrm>
              <a:prstGeom prst="rect">
                <a:avLst/>
              </a:prstGeom>
              <a:solidFill>
                <a:srgbClr val="E87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2D3619-F9C8-4DEC-8B71-D4A3FCC28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2790"/>
                <a:ext cx="460" cy="460"/>
              </a:xfrm>
              <a:prstGeom prst="rect">
                <a:avLst/>
              </a:prstGeom>
              <a:solidFill>
                <a:srgbClr val="FF9999"/>
              </a:solidFill>
              <a:ln w="317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E4798B-B924-455F-B59C-D0042B04B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1406"/>
                <a:ext cx="461" cy="461"/>
              </a:xfrm>
              <a:prstGeom prst="rect">
                <a:avLst/>
              </a:prstGeom>
              <a:solidFill>
                <a:srgbClr val="984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4B6422-F68A-4FCA-BAAB-1093D7B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1406"/>
                <a:ext cx="461" cy="461"/>
              </a:xfrm>
              <a:prstGeom prst="rect">
                <a:avLst/>
              </a:prstGeom>
              <a:solidFill>
                <a:srgbClr val="FF66FF"/>
              </a:solidFill>
              <a:ln w="317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4A3CE5-63F5-464C-A366-34FF72494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2327"/>
                <a:ext cx="460" cy="463"/>
              </a:xfrm>
              <a:prstGeom prst="rect">
                <a:avLst/>
              </a:prstGeom>
              <a:solidFill>
                <a:srgbClr val="EF9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C0229AF-82EA-4BC6-97A1-D5B83EDFD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2327"/>
                <a:ext cx="460" cy="46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15DF37-CC91-4677-AA8F-C5E5AB48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3250"/>
                <a:ext cx="463" cy="461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C6BFCD3-E7FE-43C1-8496-B7A44329B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3250"/>
                <a:ext cx="463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3C190C-A5C6-4F87-9F17-99C827706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2790"/>
                <a:ext cx="463" cy="460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E2953AE-A509-4BCE-B717-077A3BEC8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2790"/>
                <a:ext cx="463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25BFDF-8248-40DB-B28A-B21207293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2327"/>
                <a:ext cx="463" cy="463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3FF9F20-C74E-4AB1-93DB-FDC2FBA83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2327"/>
                <a:ext cx="463" cy="463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12EF52-D17D-4CC6-861D-E4DAB3DFD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1867"/>
                <a:ext cx="463" cy="460"/>
              </a:xfrm>
              <a:prstGeom prst="rect">
                <a:avLst/>
              </a:prstGeom>
              <a:solidFill>
                <a:srgbClr val="EF9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3936B2-82E2-4359-A6A3-FC790682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1867"/>
                <a:ext cx="463" cy="46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75A93A-B439-439F-ACC4-0A58B241B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1406"/>
                <a:ext cx="463" cy="461"/>
              </a:xfrm>
              <a:prstGeom prst="rect">
                <a:avLst/>
              </a:prstGeom>
              <a:solidFill>
                <a:srgbClr val="DC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90EDFB-201E-41E3-90DD-28E027B61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1406"/>
                <a:ext cx="463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5352AA-9E82-4FBF-862D-7DF72F0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250"/>
                <a:ext cx="460" cy="461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CD2EE7-6CA4-4387-B445-1E124E22A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250"/>
                <a:ext cx="460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B36FC96-3252-408D-889E-3106C255E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2790"/>
                <a:ext cx="460" cy="460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ED568F9-D32A-42A6-A5EF-7A1E4A184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2790"/>
                <a:ext cx="460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FB7877-B8A7-4C0F-9669-15222B0B2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2327"/>
                <a:ext cx="460" cy="463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AFC6094-69EB-4301-B402-DBC25175F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2327"/>
                <a:ext cx="460" cy="463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475CCA-99A6-4926-94FD-9E08B3035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1867"/>
                <a:ext cx="460" cy="460"/>
              </a:xfrm>
              <a:prstGeom prst="rect">
                <a:avLst/>
              </a:prstGeom>
              <a:solidFill>
                <a:srgbClr val="E87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95A620-82B5-49DE-B78C-3A42C65F0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1867"/>
                <a:ext cx="460" cy="460"/>
              </a:xfrm>
              <a:prstGeom prst="rect">
                <a:avLst/>
              </a:prstGeom>
              <a:solidFill>
                <a:srgbClr val="FF9999"/>
              </a:solidFill>
              <a:ln w="317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AC23B14-F600-4AB5-98EC-17E7B522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1406"/>
                <a:ext cx="460" cy="461"/>
              </a:xfrm>
              <a:prstGeom prst="rect">
                <a:avLst/>
              </a:prstGeom>
              <a:solidFill>
                <a:srgbClr val="E87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099C97-9228-4833-A18D-C9928D61E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1406"/>
                <a:ext cx="460" cy="461"/>
              </a:xfrm>
              <a:prstGeom prst="rect">
                <a:avLst/>
              </a:prstGeom>
              <a:solidFill>
                <a:srgbClr val="FF9999"/>
              </a:solidFill>
              <a:ln w="317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83E94A-B39B-4378-B283-9717CFA2B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3250"/>
                <a:ext cx="461" cy="461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2453F9-3B4F-40D8-969B-E1313EA54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3250"/>
                <a:ext cx="461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7680BD-CF23-40CB-A3D8-2ACBA1D6D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90"/>
                <a:ext cx="461" cy="460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6069FDE-C318-4D3C-AAD6-A44C004B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90"/>
                <a:ext cx="461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1E2573-0997-47D5-ADA3-63665D01D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327"/>
                <a:ext cx="461" cy="463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51717C-2489-446B-8DE2-1984EBE23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327"/>
                <a:ext cx="461" cy="463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D2D8CB8-F5F8-46FF-B1D1-826D582BE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867"/>
                <a:ext cx="461" cy="460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2273-3115-4FDF-AC9F-559EFE544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867"/>
                <a:ext cx="461" cy="460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3C37373-498E-42FE-8605-B75443A6F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406"/>
                <a:ext cx="461" cy="461"/>
              </a:xfrm>
              <a:prstGeom prst="rect">
                <a:avLst/>
              </a:prstGeom>
              <a:solidFill>
                <a:srgbClr val="008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D72A2A-EBD6-4E3A-A2D0-18EB4A733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406"/>
                <a:ext cx="461" cy="461"/>
              </a:xfrm>
              <a:prstGeom prst="rect">
                <a:avLst/>
              </a:prstGeom>
              <a:noFill/>
              <a:ln w="3175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32686EC-D8F3-4CB9-9A7C-B5C8EE52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3412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199D742-4EA9-44FF-B9CA-C71F69F5E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951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428E699-0645-4B9E-8789-116B1E8DA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2490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C1183EF-27E7-4C6A-A559-AA1E805E2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412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1725F7D-10A0-4508-8AAD-66C95D82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951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F025081-F4FF-4535-8D7E-18A9A7FF5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490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2C0973-3123-4047-A8E0-84984A884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28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D610B32-74F0-46D9-9E9C-38F3660D7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67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97D2134-02D1-41DB-AE76-704E2FED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412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CC0E8B4-E6E2-4FF9-9938-936BCA56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2951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1FD2D1-9C53-478A-B7EF-17500AD85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3412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D8D9875-1BCD-4AA1-90BA-8A5AFAC95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3412"/>
                <a:ext cx="1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REF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D4B883-E199-4FE7-B4A9-B3F3CA5B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490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9A04F03-6AB4-4946-8BF2-3C68E0E31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28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BC72BE-C65D-4FEE-AE1E-02DEE261B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567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167054C-1EB5-4FFB-92ED-B57C66C0D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951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8B4319B-E3A3-4B37-94E1-72CDB85E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951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819E7C5-23FC-4767-ACA8-7DEA245C8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028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UOX-1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A845F8E-D8A3-4D9A-8C19-9C287DC4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67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UOX-1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BF60A20-F4B3-4B2F-B8D7-701889E7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1542"/>
                <a:ext cx="18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MOX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E6D2078-DF87-41A9-8DE0-54D57391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65"/>
                <a:ext cx="18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MOX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8A8A30E-18C9-4717-88D9-FD2DF51F7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1953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AA8A095-979B-493F-B8E6-0E11E03E6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90"/>
                <a:ext cx="18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MOX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E207F0-424E-4125-8B45-5455A78B6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28"/>
                <a:ext cx="18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MOX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74DECD-8A63-403C-A37A-1EB7712B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" y="1516"/>
                <a:ext cx="2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UOX-2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4B4E8A1-D052-4EB3-BA78-D46C98AB2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609"/>
                <a:ext cx="20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(</a:t>
                </a: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BA8)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AE0A500-A642-4006-AA5E-0D72E677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406"/>
                <a:ext cx="57" cy="980"/>
              </a:xfrm>
              <a:prstGeom prst="rect">
                <a:avLst/>
              </a:pr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5E6ED2A-318B-4083-B316-BC23C34DF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2327"/>
                <a:ext cx="403" cy="59"/>
              </a:xfrm>
              <a:prstGeom prst="rect">
                <a:avLst/>
              </a:pr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D0972C-9AAD-4780-908F-26D7250F2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790"/>
                <a:ext cx="404" cy="57"/>
              </a:xfrm>
              <a:prstGeom prst="rect">
                <a:avLst/>
              </a:pr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FC77F97-1508-4B4B-AC8B-CC41D624A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2327"/>
                <a:ext cx="57" cy="520"/>
              </a:xfrm>
              <a:prstGeom prst="rect">
                <a:avLst/>
              </a:pr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9620D2E-7700-4236-A2FE-75B199D84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2790"/>
                <a:ext cx="59" cy="517"/>
              </a:xfrm>
              <a:prstGeom prst="rect">
                <a:avLst/>
              </a:pr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552867-6D41-4D7F-AFD8-BF8EEF295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3250"/>
                <a:ext cx="921" cy="57"/>
              </a:xfrm>
              <a:prstGeom prst="rect">
                <a:avLst/>
              </a:pr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AA7C739-7E2C-4660-8D5E-568BD011E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2052"/>
                <a:ext cx="20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(</a:t>
                </a: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BA4)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DC92354-0911-4E8E-9F52-B1F07CD7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2544"/>
                <a:ext cx="20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(</a:t>
                </a: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BA8)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CA108C9-B101-4D02-AB14-BF7B51608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1631"/>
                <a:ext cx="20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(</a:t>
                </a:r>
                <a:r>
                  <a:rPr lang="en-US" altLang="ko-KR" sz="1000">
                    <a:solidFill>
                      <a:srgbClr val="000000"/>
                    </a:solidFill>
                    <a:latin typeface="News Gothic MT" panose="020B0504020203020204" pitchFamily="34" charset="0"/>
                    <a:ea typeface="굴림" panose="020B0600000101010101" pitchFamily="34" charset="-127"/>
                  </a:rPr>
                  <a:t>BA8)</a:t>
                </a:r>
                <a:endParaRPr lang="en-US" altLang="ko-KR" sz="2400">
                  <a:latin typeface="Symbol" panose="05050102010706020507" pitchFamily="18" charset="2"/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6" name="Freeform 93">
              <a:extLst>
                <a:ext uri="{FF2B5EF4-FFF2-40B4-BE49-F238E27FC236}">
                  <a16:creationId xmlns:a16="http://schemas.microsoft.com/office/drawing/2014/main" id="{15801647-A9CB-435C-9ECA-249ECF6E6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" y="1868"/>
              <a:ext cx="460" cy="463"/>
            </a:xfrm>
            <a:custGeom>
              <a:avLst/>
              <a:gdLst>
                <a:gd name="T0" fmla="*/ 254 w 460"/>
                <a:gd name="T1" fmla="*/ 461 h 463"/>
                <a:gd name="T2" fmla="*/ 299 w 460"/>
                <a:gd name="T3" fmla="*/ 452 h 463"/>
                <a:gd name="T4" fmla="*/ 341 w 460"/>
                <a:gd name="T5" fmla="*/ 433 h 463"/>
                <a:gd name="T6" fmla="*/ 377 w 460"/>
                <a:gd name="T7" fmla="*/ 409 h 463"/>
                <a:gd name="T8" fmla="*/ 408 w 460"/>
                <a:gd name="T9" fmla="*/ 378 h 463"/>
                <a:gd name="T10" fmla="*/ 433 w 460"/>
                <a:gd name="T11" fmla="*/ 341 h 463"/>
                <a:gd name="T12" fmla="*/ 451 w 460"/>
                <a:gd name="T13" fmla="*/ 300 h 463"/>
                <a:gd name="T14" fmla="*/ 460 w 460"/>
                <a:gd name="T15" fmla="*/ 255 h 463"/>
                <a:gd name="T16" fmla="*/ 460 w 460"/>
                <a:gd name="T17" fmla="*/ 208 h 463"/>
                <a:gd name="T18" fmla="*/ 451 w 460"/>
                <a:gd name="T19" fmla="*/ 163 h 463"/>
                <a:gd name="T20" fmla="*/ 433 w 460"/>
                <a:gd name="T21" fmla="*/ 122 h 463"/>
                <a:gd name="T22" fmla="*/ 408 w 460"/>
                <a:gd name="T23" fmla="*/ 85 h 463"/>
                <a:gd name="T24" fmla="*/ 377 w 460"/>
                <a:gd name="T25" fmla="*/ 54 h 463"/>
                <a:gd name="T26" fmla="*/ 341 w 460"/>
                <a:gd name="T27" fmla="*/ 30 h 463"/>
                <a:gd name="T28" fmla="*/ 299 w 460"/>
                <a:gd name="T29" fmla="*/ 11 h 463"/>
                <a:gd name="T30" fmla="*/ 254 w 460"/>
                <a:gd name="T31" fmla="*/ 2 h 463"/>
                <a:gd name="T32" fmla="*/ 207 w 460"/>
                <a:gd name="T33" fmla="*/ 2 h 463"/>
                <a:gd name="T34" fmla="*/ 162 w 460"/>
                <a:gd name="T35" fmla="*/ 11 h 463"/>
                <a:gd name="T36" fmla="*/ 121 w 460"/>
                <a:gd name="T37" fmla="*/ 30 h 463"/>
                <a:gd name="T38" fmla="*/ 84 w 460"/>
                <a:gd name="T39" fmla="*/ 54 h 463"/>
                <a:gd name="T40" fmla="*/ 53 w 460"/>
                <a:gd name="T41" fmla="*/ 85 h 463"/>
                <a:gd name="T42" fmla="*/ 27 w 460"/>
                <a:gd name="T43" fmla="*/ 122 h 463"/>
                <a:gd name="T44" fmla="*/ 10 w 460"/>
                <a:gd name="T45" fmla="*/ 163 h 463"/>
                <a:gd name="T46" fmla="*/ 1 w 460"/>
                <a:gd name="T47" fmla="*/ 208 h 463"/>
                <a:gd name="T48" fmla="*/ 1 w 460"/>
                <a:gd name="T49" fmla="*/ 255 h 463"/>
                <a:gd name="T50" fmla="*/ 10 w 460"/>
                <a:gd name="T51" fmla="*/ 300 h 463"/>
                <a:gd name="T52" fmla="*/ 27 w 460"/>
                <a:gd name="T53" fmla="*/ 341 h 463"/>
                <a:gd name="T54" fmla="*/ 53 w 460"/>
                <a:gd name="T55" fmla="*/ 378 h 463"/>
                <a:gd name="T56" fmla="*/ 84 w 460"/>
                <a:gd name="T57" fmla="*/ 409 h 463"/>
                <a:gd name="T58" fmla="*/ 121 w 460"/>
                <a:gd name="T59" fmla="*/ 433 h 463"/>
                <a:gd name="T60" fmla="*/ 162 w 460"/>
                <a:gd name="T61" fmla="*/ 452 h 463"/>
                <a:gd name="T62" fmla="*/ 207 w 460"/>
                <a:gd name="T63" fmla="*/ 461 h 4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60"/>
                <a:gd name="T97" fmla="*/ 0 h 463"/>
                <a:gd name="T98" fmla="*/ 460 w 460"/>
                <a:gd name="T99" fmla="*/ 463 h 4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60" h="463">
                  <a:moveTo>
                    <a:pt x="230" y="463"/>
                  </a:moveTo>
                  <a:lnTo>
                    <a:pt x="254" y="461"/>
                  </a:lnTo>
                  <a:lnTo>
                    <a:pt x="276" y="458"/>
                  </a:lnTo>
                  <a:lnTo>
                    <a:pt x="299" y="452"/>
                  </a:lnTo>
                  <a:lnTo>
                    <a:pt x="321" y="444"/>
                  </a:lnTo>
                  <a:lnTo>
                    <a:pt x="341" y="433"/>
                  </a:lnTo>
                  <a:lnTo>
                    <a:pt x="359" y="423"/>
                  </a:lnTo>
                  <a:lnTo>
                    <a:pt x="377" y="409"/>
                  </a:lnTo>
                  <a:lnTo>
                    <a:pt x="393" y="395"/>
                  </a:lnTo>
                  <a:lnTo>
                    <a:pt x="408" y="378"/>
                  </a:lnTo>
                  <a:lnTo>
                    <a:pt x="422" y="360"/>
                  </a:lnTo>
                  <a:lnTo>
                    <a:pt x="433" y="341"/>
                  </a:lnTo>
                  <a:lnTo>
                    <a:pt x="443" y="321"/>
                  </a:lnTo>
                  <a:lnTo>
                    <a:pt x="451" y="300"/>
                  </a:lnTo>
                  <a:lnTo>
                    <a:pt x="456" y="278"/>
                  </a:lnTo>
                  <a:lnTo>
                    <a:pt x="460" y="255"/>
                  </a:lnTo>
                  <a:lnTo>
                    <a:pt x="460" y="232"/>
                  </a:lnTo>
                  <a:lnTo>
                    <a:pt x="460" y="208"/>
                  </a:lnTo>
                  <a:lnTo>
                    <a:pt x="456" y="185"/>
                  </a:lnTo>
                  <a:lnTo>
                    <a:pt x="451" y="163"/>
                  </a:lnTo>
                  <a:lnTo>
                    <a:pt x="443" y="142"/>
                  </a:lnTo>
                  <a:lnTo>
                    <a:pt x="433" y="122"/>
                  </a:lnTo>
                  <a:lnTo>
                    <a:pt x="422" y="103"/>
                  </a:lnTo>
                  <a:lnTo>
                    <a:pt x="408" y="85"/>
                  </a:lnTo>
                  <a:lnTo>
                    <a:pt x="393" y="68"/>
                  </a:lnTo>
                  <a:lnTo>
                    <a:pt x="377" y="54"/>
                  </a:lnTo>
                  <a:lnTo>
                    <a:pt x="359" y="40"/>
                  </a:lnTo>
                  <a:lnTo>
                    <a:pt x="341" y="30"/>
                  </a:lnTo>
                  <a:lnTo>
                    <a:pt x="321" y="19"/>
                  </a:lnTo>
                  <a:lnTo>
                    <a:pt x="299" y="11"/>
                  </a:lnTo>
                  <a:lnTo>
                    <a:pt x="276" y="5"/>
                  </a:lnTo>
                  <a:lnTo>
                    <a:pt x="254" y="2"/>
                  </a:lnTo>
                  <a:lnTo>
                    <a:pt x="230" y="0"/>
                  </a:lnTo>
                  <a:lnTo>
                    <a:pt x="207" y="2"/>
                  </a:lnTo>
                  <a:lnTo>
                    <a:pt x="184" y="5"/>
                  </a:lnTo>
                  <a:lnTo>
                    <a:pt x="162" y="11"/>
                  </a:lnTo>
                  <a:lnTo>
                    <a:pt x="141" y="19"/>
                  </a:lnTo>
                  <a:lnTo>
                    <a:pt x="121" y="30"/>
                  </a:lnTo>
                  <a:lnTo>
                    <a:pt x="101" y="40"/>
                  </a:lnTo>
                  <a:lnTo>
                    <a:pt x="84" y="54"/>
                  </a:lnTo>
                  <a:lnTo>
                    <a:pt x="67" y="68"/>
                  </a:lnTo>
                  <a:lnTo>
                    <a:pt x="53" y="85"/>
                  </a:lnTo>
                  <a:lnTo>
                    <a:pt x="39" y="103"/>
                  </a:lnTo>
                  <a:lnTo>
                    <a:pt x="27" y="122"/>
                  </a:lnTo>
                  <a:lnTo>
                    <a:pt x="18" y="142"/>
                  </a:lnTo>
                  <a:lnTo>
                    <a:pt x="10" y="163"/>
                  </a:lnTo>
                  <a:lnTo>
                    <a:pt x="4" y="185"/>
                  </a:lnTo>
                  <a:lnTo>
                    <a:pt x="1" y="208"/>
                  </a:lnTo>
                  <a:lnTo>
                    <a:pt x="0" y="232"/>
                  </a:lnTo>
                  <a:lnTo>
                    <a:pt x="1" y="255"/>
                  </a:lnTo>
                  <a:lnTo>
                    <a:pt x="4" y="278"/>
                  </a:lnTo>
                  <a:lnTo>
                    <a:pt x="10" y="300"/>
                  </a:lnTo>
                  <a:lnTo>
                    <a:pt x="18" y="321"/>
                  </a:lnTo>
                  <a:lnTo>
                    <a:pt x="27" y="341"/>
                  </a:lnTo>
                  <a:lnTo>
                    <a:pt x="39" y="360"/>
                  </a:lnTo>
                  <a:lnTo>
                    <a:pt x="53" y="378"/>
                  </a:lnTo>
                  <a:lnTo>
                    <a:pt x="67" y="395"/>
                  </a:lnTo>
                  <a:lnTo>
                    <a:pt x="84" y="409"/>
                  </a:lnTo>
                  <a:lnTo>
                    <a:pt x="101" y="423"/>
                  </a:lnTo>
                  <a:lnTo>
                    <a:pt x="121" y="433"/>
                  </a:lnTo>
                  <a:lnTo>
                    <a:pt x="141" y="444"/>
                  </a:lnTo>
                  <a:lnTo>
                    <a:pt x="162" y="452"/>
                  </a:lnTo>
                  <a:lnTo>
                    <a:pt x="184" y="458"/>
                  </a:lnTo>
                  <a:lnTo>
                    <a:pt x="207" y="461"/>
                  </a:lnTo>
                  <a:lnTo>
                    <a:pt x="230" y="463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94">
              <a:extLst>
                <a:ext uri="{FF2B5EF4-FFF2-40B4-BE49-F238E27FC236}">
                  <a16:creationId xmlns:a16="http://schemas.microsoft.com/office/drawing/2014/main" id="{BE7BCD3B-F758-4D64-830E-91A33CE3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65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solidFill>
                    <a:srgbClr val="000000"/>
                  </a:solidFill>
                  <a:latin typeface="News Gothic MT" panose="020B0504020203020204" pitchFamily="34" charset="0"/>
                  <a:ea typeface="굴림" panose="020B0600000101010101" pitchFamily="34" charset="-127"/>
                </a:rPr>
                <a:t>(</a:t>
              </a:r>
              <a:r>
                <a:rPr lang="en-US" altLang="ko-KR" sz="1000">
                  <a:solidFill>
                    <a:srgbClr val="000000"/>
                  </a:solidFill>
                  <a:latin typeface="News Gothic MT" panose="020B0504020203020204" pitchFamily="34" charset="0"/>
                  <a:ea typeface="굴림" panose="020B0600000101010101" pitchFamily="34" charset="-127"/>
                </a:rPr>
                <a:t>CR)</a:t>
              </a:r>
              <a:endParaRPr lang="en-US" altLang="ko-KR" sz="2400">
                <a:latin typeface="Symbol" panose="05050102010706020507" pitchFamily="18" charset="2"/>
                <a:ea typeface="굴림" panose="020B0600000101010101" pitchFamily="34" charset="-127"/>
              </a:endParaRPr>
            </a:p>
          </p:txBody>
        </p:sp>
        <p:sp>
          <p:nvSpPr>
            <p:cNvPr id="8" name="Rectangle 95">
              <a:extLst>
                <a:ext uri="{FF2B5EF4-FFF2-40B4-BE49-F238E27FC236}">
                  <a16:creationId xmlns:a16="http://schemas.microsoft.com/office/drawing/2014/main" id="{318C3B39-76A5-4ECB-A95B-8045E08B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117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solidFill>
                    <a:srgbClr val="000000"/>
                  </a:solidFill>
                  <a:latin typeface="News Gothic MT" panose="020B0504020203020204" pitchFamily="34" charset="0"/>
                  <a:ea typeface="굴림" panose="020B0600000101010101" pitchFamily="34" charset="-127"/>
                </a:rPr>
                <a:t>(</a:t>
              </a:r>
              <a:r>
                <a:rPr lang="en-US" altLang="ko-KR" sz="1000">
                  <a:solidFill>
                    <a:srgbClr val="000000"/>
                  </a:solidFill>
                  <a:latin typeface="News Gothic MT" panose="020B0504020203020204" pitchFamily="34" charset="0"/>
                  <a:ea typeface="굴림" panose="020B0600000101010101" pitchFamily="34" charset="-127"/>
                </a:rPr>
                <a:t>CR)</a:t>
              </a:r>
              <a:endParaRPr lang="en-US" altLang="ko-KR" sz="2400">
                <a:latin typeface="Symbol" panose="05050102010706020507" pitchFamily="18" charset="2"/>
                <a:ea typeface="굴림" panose="020B0600000101010101" pitchFamily="34" charset="-127"/>
              </a:endParaRPr>
            </a:p>
          </p:txBody>
        </p:sp>
      </p:grpSp>
      <p:pic>
        <p:nvPicPr>
          <p:cNvPr id="94" name="Picture 4" descr="fig_moxuoxE">
            <a:extLst>
              <a:ext uri="{FF2B5EF4-FFF2-40B4-BE49-F238E27FC236}">
                <a16:creationId xmlns:a16="http://schemas.microsoft.com/office/drawing/2014/main" id="{6890B8B5-C58E-4A5C-A26F-768AA743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20" y="3210057"/>
            <a:ext cx="4147798" cy="313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E052FD2-6B66-4CBD-AC21-B64CFE45BCA8}"/>
              </a:ext>
            </a:extLst>
          </p:cNvPr>
          <p:cNvSpPr txBox="1"/>
          <p:nvPr/>
        </p:nvSpPr>
        <p:spPr>
          <a:xfrm>
            <a:off x="4386120" y="1836925"/>
            <a:ext cx="1994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a typeface="굴림" panose="020B0600000101010101" pitchFamily="34" charset="-127"/>
              </a:rPr>
              <a:t>MOX/UOX</a:t>
            </a:r>
            <a:r>
              <a:rPr lang="ko-KR" altLang="en-US" dirty="0">
                <a:ea typeface="굴림" panose="020B0600000101010101" pitchFamily="34" charset="-127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bject 32">
                <a:extLst>
                  <a:ext uri="{FF2B5EF4-FFF2-40B4-BE49-F238E27FC236}">
                    <a16:creationId xmlns:a16="http://schemas.microsoft.com/office/drawing/2014/main" id="{513A9837-0B58-4245-93E0-34C537339908}"/>
                  </a:ext>
                </a:extLst>
              </p:cNvPr>
              <p:cNvSpPr txBox="1"/>
              <p:nvPr/>
            </p:nvSpPr>
            <p:spPr bwMode="auto">
              <a:xfrm>
                <a:off x="543606" y="4895991"/>
                <a:ext cx="3737113" cy="11790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bject 32">
                <a:extLst>
                  <a:ext uri="{FF2B5EF4-FFF2-40B4-BE49-F238E27FC236}">
                    <a16:creationId xmlns:a16="http://schemas.microsoft.com/office/drawing/2014/main" id="{513A9837-0B58-4245-93E0-34C53733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6" y="4895991"/>
                <a:ext cx="3737113" cy="1179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3E219DD-0CBE-4FE9-BCE6-36BC6EC86845}"/>
              </a:ext>
            </a:extLst>
          </p:cNvPr>
          <p:cNvCxnSpPr/>
          <p:nvPr/>
        </p:nvCxnSpPr>
        <p:spPr bwMode="auto">
          <a:xfrm flipV="1">
            <a:off x="3051347" y="4826009"/>
            <a:ext cx="748145" cy="1042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E5FE88C-4705-4A24-A5FF-49E3F22FB77D}"/>
              </a:ext>
            </a:extLst>
          </p:cNvPr>
          <p:cNvSpPr txBox="1"/>
          <p:nvPr/>
        </p:nvSpPr>
        <p:spPr>
          <a:xfrm>
            <a:off x="3742742" y="4482020"/>
            <a:ext cx="5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053585B-5B37-4676-968E-4FFC0003C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644237"/>
            <a:ext cx="8450263" cy="406265"/>
          </a:xfrm>
        </p:spPr>
        <p:txBody>
          <a:bodyPr/>
          <a:lstStyle/>
          <a:p>
            <a:r>
              <a:rPr lang="en-US" altLang="ko-KR" dirty="0"/>
              <a:t>Ch 2-3:     Introduction to Reactor Dynamics </a:t>
            </a:r>
          </a:p>
        </p:txBody>
      </p:sp>
      <p:sp>
        <p:nvSpPr>
          <p:cNvPr id="65539" name="Rectangle 3" descr="양피지">
            <a:extLst>
              <a:ext uri="{FF2B5EF4-FFF2-40B4-BE49-F238E27FC236}">
                <a16:creationId xmlns:a16="http://schemas.microsoft.com/office/drawing/2014/main" id="{F2DF8553-A0B0-4422-B010-E57BA6853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063" y="1313147"/>
            <a:ext cx="8416925" cy="509370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Ch 2:   Delayed Neutron Data</a:t>
            </a:r>
          </a:p>
          <a:p>
            <a:pPr lvl="1"/>
            <a:r>
              <a:rPr lang="en-US" altLang="ko-KR" dirty="0"/>
              <a:t>Emission Process</a:t>
            </a:r>
          </a:p>
          <a:p>
            <a:pPr lvl="1"/>
            <a:r>
              <a:rPr lang="en-US" altLang="ko-KR" dirty="0"/>
              <a:t>Yield and Decay Constant</a:t>
            </a:r>
          </a:p>
          <a:p>
            <a:pPr lvl="1"/>
            <a:r>
              <a:rPr lang="en-US" altLang="ko-KR" dirty="0"/>
              <a:t>Emission Spectrum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 3:   “Intuitive” Kinetics  (i.e. NOT Exact Point Kinetics)</a:t>
            </a:r>
          </a:p>
          <a:p>
            <a:pPr lvl="1"/>
            <a:r>
              <a:rPr lang="en-US" altLang="ko-KR" dirty="0"/>
              <a:t>Neutron Lifetime</a:t>
            </a:r>
          </a:p>
          <a:p>
            <a:pPr lvl="1"/>
            <a:r>
              <a:rPr lang="en-US" altLang="ko-KR" dirty="0"/>
              <a:t>Kinetics without Delayed Neutronics (all neutrons Prompt)</a:t>
            </a:r>
          </a:p>
          <a:p>
            <a:pPr lvl="1"/>
            <a:r>
              <a:rPr lang="en-US" altLang="ko-KR" dirty="0"/>
              <a:t>Kinetics with Delayed Neutrons</a:t>
            </a:r>
          </a:p>
          <a:p>
            <a:pPr lvl="1"/>
            <a:r>
              <a:rPr lang="en-US" altLang="ko-KR" dirty="0"/>
              <a:t>Refinement of Prompt Kinetics</a:t>
            </a:r>
          </a:p>
          <a:p>
            <a:pPr lvl="2"/>
            <a:r>
              <a:rPr lang="en-US" altLang="ko-KR" dirty="0"/>
              <a:t>Neutron generation time</a:t>
            </a:r>
          </a:p>
          <a:p>
            <a:pPr lvl="1"/>
            <a:r>
              <a:rPr lang="en-US" altLang="ko-KR" dirty="0"/>
              <a:t>Neutron Balance Equation with Delayed Neutrons</a:t>
            </a:r>
          </a:p>
          <a:p>
            <a:pPr lvl="1"/>
            <a:r>
              <a:rPr lang="en-US" altLang="ko-KR" dirty="0"/>
              <a:t>Intuitive Point Kinetics Equations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id="{6DCF9441-2ECF-4422-9518-6D046B1D0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479379"/>
              </p:ext>
            </p:extLst>
          </p:nvPr>
        </p:nvGraphicFramePr>
        <p:xfrm>
          <a:off x="135148" y="1307736"/>
          <a:ext cx="5532419" cy="41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590800" imgH="190500" progId="Equation.DSMT4">
                  <p:embed/>
                </p:oleObj>
              </mc:Choice>
              <mc:Fallback>
                <p:oleObj name="Equation" r:id="rId4" imgW="2590800" imgH="190500" progId="Equation.DSMT4">
                  <p:embed/>
                  <p:pic>
                    <p:nvPicPr>
                      <p:cNvPr id="64515" name="Object 4">
                        <a:extLst>
                          <a:ext uri="{FF2B5EF4-FFF2-40B4-BE49-F238E27FC236}">
                            <a16:creationId xmlns:a16="http://schemas.microsoft.com/office/drawing/2014/main" id="{6DCF9441-2ECF-4422-9518-6D046B1D0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8" y="1307736"/>
                        <a:ext cx="5532419" cy="413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/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𝜕𝜑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516" name="Object 5">
                <a:extLst>
                  <a:ext uri="{FF2B5EF4-FFF2-40B4-BE49-F238E27FC236}">
                    <a16:creationId xmlns:a16="http://schemas.microsoft.com/office/drawing/2014/main" id="{C3BB4DC6-87F0-48BD-9B0A-57AC9914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312416"/>
                <a:ext cx="5746214" cy="61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/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𝒅𝒌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64517" name="Object 6">
                <a:extLst>
                  <a:ext uri="{FF2B5EF4-FFF2-40B4-BE49-F238E27FC236}">
                    <a16:creationId xmlns:a16="http://schemas.microsoft.com/office/drawing/2014/main" id="{94F48651-0412-4ACE-BF1B-2A335E85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320" y="2312416"/>
                <a:ext cx="2792412" cy="654050"/>
              </a:xfrm>
              <a:prstGeom prst="rect">
                <a:avLst/>
              </a:prstGeom>
              <a:blipFill>
                <a:blip r:embed="rId7"/>
                <a:stretch>
                  <a:fillRect l="-4585" t="-64815" b="-629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18" name="Object 7">
            <a:extLst>
              <a:ext uri="{FF2B5EF4-FFF2-40B4-BE49-F238E27FC236}">
                <a16:creationId xmlns:a16="http://schemas.microsoft.com/office/drawing/2014/main" id="{B206CA67-8F8E-44B6-8DA1-C51F944C8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50106"/>
              </p:ext>
            </p:extLst>
          </p:nvPr>
        </p:nvGraphicFramePr>
        <p:xfrm>
          <a:off x="1430863" y="3194785"/>
          <a:ext cx="30432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8" imgW="2006600" imgH="228600" progId="Equation.DSMT4">
                  <p:embed/>
                </p:oleObj>
              </mc:Choice>
              <mc:Fallback>
                <p:oleObj name="Equation" r:id="rId8" imgW="2006600" imgH="228600" progId="Equation.DSMT4">
                  <p:embed/>
                  <p:pic>
                    <p:nvPicPr>
                      <p:cNvPr id="64518" name="Object 7">
                        <a:extLst>
                          <a:ext uri="{FF2B5EF4-FFF2-40B4-BE49-F238E27FC236}">
                            <a16:creationId xmlns:a16="http://schemas.microsoft.com/office/drawing/2014/main" id="{B206CA67-8F8E-44B6-8DA1-C51F944C8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3194785"/>
                        <a:ext cx="30432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/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519" name="Object 8">
                <a:extLst>
                  <a:ext uri="{FF2B5EF4-FFF2-40B4-BE49-F238E27FC236}">
                    <a16:creationId xmlns:a16="http://schemas.microsoft.com/office/drawing/2014/main" id="{F45C6EE6-73E8-4111-9F83-0316963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649" y="2959803"/>
                <a:ext cx="4175410" cy="6092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20" name="Object 9">
            <a:extLst>
              <a:ext uri="{FF2B5EF4-FFF2-40B4-BE49-F238E27FC236}">
                <a16:creationId xmlns:a16="http://schemas.microsoft.com/office/drawing/2014/main" id="{78C8B8E2-F0A5-4E7B-BD52-84869A156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02757"/>
              </p:ext>
            </p:extLst>
          </p:nvPr>
        </p:nvGraphicFramePr>
        <p:xfrm>
          <a:off x="4865591" y="1674067"/>
          <a:ext cx="555694" cy="37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266584" imgH="228501" progId="Equation.DSMT4">
                  <p:embed/>
                </p:oleObj>
              </mc:Choice>
              <mc:Fallback>
                <p:oleObj name="Equation" r:id="rId11" imgW="266584" imgH="228501" progId="Equation.DSMT4">
                  <p:embed/>
                  <p:pic>
                    <p:nvPicPr>
                      <p:cNvPr id="64520" name="Object 9">
                        <a:extLst>
                          <a:ext uri="{FF2B5EF4-FFF2-40B4-BE49-F238E27FC236}">
                            <a16:creationId xmlns:a16="http://schemas.microsoft.com/office/drawing/2014/main" id="{78C8B8E2-F0A5-4E7B-BD52-84869A156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591" y="1674067"/>
                        <a:ext cx="555694" cy="37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6">
            <a:extLst>
              <a:ext uri="{FF2B5EF4-FFF2-40B4-BE49-F238E27FC236}">
                <a16:creationId xmlns:a16="http://schemas.microsoft.com/office/drawing/2014/main" id="{834AA09B-8FAC-4815-8E66-E79B65ACA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01840"/>
              </p:ext>
            </p:extLst>
          </p:nvPr>
        </p:nvGraphicFramePr>
        <p:xfrm>
          <a:off x="3717595" y="3893787"/>
          <a:ext cx="764584" cy="33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3" imgW="342751" imgH="190417" progId="Equation.DSMT4">
                  <p:embed/>
                </p:oleObj>
              </mc:Choice>
              <mc:Fallback>
                <p:oleObj name="Equation" r:id="rId13" imgW="342751" imgH="190417" progId="Equation.DSMT4">
                  <p:embed/>
                  <p:pic>
                    <p:nvPicPr>
                      <p:cNvPr id="64523" name="Object 16">
                        <a:extLst>
                          <a:ext uri="{FF2B5EF4-FFF2-40B4-BE49-F238E27FC236}">
                            <a16:creationId xmlns:a16="http://schemas.microsoft.com/office/drawing/2014/main" id="{834AA09B-8FAC-4815-8E66-E79B65ACA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595" y="3893787"/>
                        <a:ext cx="764584" cy="33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23">
            <a:extLst>
              <a:ext uri="{FF2B5EF4-FFF2-40B4-BE49-F238E27FC236}">
                <a16:creationId xmlns:a16="http://schemas.microsoft.com/office/drawing/2014/main" id="{552AAFB9-C422-46B1-93A9-8A4B6FD34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72742"/>
              </p:ext>
            </p:extLst>
          </p:nvPr>
        </p:nvGraphicFramePr>
        <p:xfrm>
          <a:off x="298661" y="4370661"/>
          <a:ext cx="3908859" cy="44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5" imgW="1701800" imgH="190500" progId="Equation.DSMT4">
                  <p:embed/>
                </p:oleObj>
              </mc:Choice>
              <mc:Fallback>
                <p:oleObj name="Equation" r:id="rId15" imgW="1701800" imgH="190500" progId="Equation.DSMT4">
                  <p:embed/>
                  <p:pic>
                    <p:nvPicPr>
                      <p:cNvPr id="64529" name="Object 23">
                        <a:extLst>
                          <a:ext uri="{FF2B5EF4-FFF2-40B4-BE49-F238E27FC236}">
                            <a16:creationId xmlns:a16="http://schemas.microsoft.com/office/drawing/2014/main" id="{552AAFB9-C422-46B1-93A9-8A4B6FD34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1" y="4370661"/>
                        <a:ext cx="3908859" cy="44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24">
            <a:extLst>
              <a:ext uri="{FF2B5EF4-FFF2-40B4-BE49-F238E27FC236}">
                <a16:creationId xmlns:a16="http://schemas.microsoft.com/office/drawing/2014/main" id="{246CA9E3-EB50-43DE-9F32-BEF7285B2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0163"/>
              </p:ext>
            </p:extLst>
          </p:nvPr>
        </p:nvGraphicFramePr>
        <p:xfrm>
          <a:off x="1430863" y="5011371"/>
          <a:ext cx="4514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7" imgW="2971800" imgH="368300" progId="Equation.DSMT4">
                  <p:embed/>
                </p:oleObj>
              </mc:Choice>
              <mc:Fallback>
                <p:oleObj name="Equation" r:id="rId17" imgW="2971800" imgH="368300" progId="Equation.DSMT4">
                  <p:embed/>
                  <p:pic>
                    <p:nvPicPr>
                      <p:cNvPr id="64530" name="Object 24">
                        <a:extLst>
                          <a:ext uri="{FF2B5EF4-FFF2-40B4-BE49-F238E27FC236}">
                            <a16:creationId xmlns:a16="http://schemas.microsoft.com/office/drawing/2014/main" id="{246CA9E3-EB50-43DE-9F32-BEF7285B2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3" y="5011371"/>
                        <a:ext cx="4514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7">
            <a:extLst>
              <a:ext uri="{FF2B5EF4-FFF2-40B4-BE49-F238E27FC236}">
                <a16:creationId xmlns:a16="http://schemas.microsoft.com/office/drawing/2014/main" id="{C6D96651-BFF6-4AAD-95EC-B0F8F2B08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081514"/>
              </p:ext>
            </p:extLst>
          </p:nvPr>
        </p:nvGraphicFramePr>
        <p:xfrm>
          <a:off x="2818347" y="5668168"/>
          <a:ext cx="1639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9" imgW="1079500" imgH="368300" progId="Equation.DSMT4">
                  <p:embed/>
                </p:oleObj>
              </mc:Choice>
              <mc:Fallback>
                <p:oleObj name="Equation" r:id="rId19" imgW="1079500" imgH="368300" progId="Equation.DSMT4">
                  <p:embed/>
                  <p:pic>
                    <p:nvPicPr>
                      <p:cNvPr id="64533" name="Object 27">
                        <a:extLst>
                          <a:ext uri="{FF2B5EF4-FFF2-40B4-BE49-F238E27FC236}">
                            <a16:creationId xmlns:a16="http://schemas.microsoft.com/office/drawing/2014/main" id="{C6D96651-BFF6-4AAD-95EC-B0F8F2B08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347" y="5668168"/>
                        <a:ext cx="1639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02DE7259-5426-4C59-A6C5-EEF15FC6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206" y="269871"/>
            <a:ext cx="8450263" cy="406265"/>
          </a:xfrm>
        </p:spPr>
        <p:txBody>
          <a:bodyPr/>
          <a:lstStyle/>
          <a:p>
            <a:r>
              <a:rPr lang="en-US" altLang="ko-KR" dirty="0"/>
              <a:t>Time Dependent Neutron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/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3349AA5D-A4E4-4176-9DEF-86148821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7022" y="1529425"/>
                <a:ext cx="403225" cy="553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882D18B0-7A2A-459C-865C-09BB44BD3A34}"/>
              </a:ext>
            </a:extLst>
          </p:cNvPr>
          <p:cNvSpPr/>
          <p:nvPr/>
        </p:nvSpPr>
        <p:spPr bwMode="auto">
          <a:xfrm rot="5400000">
            <a:off x="4650607" y="708523"/>
            <a:ext cx="559284" cy="3249197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A6BEF66-78B5-44AF-B0B5-C456DA4996CF}"/>
              </a:ext>
            </a:extLst>
          </p:cNvPr>
          <p:cNvSpPr/>
          <p:nvPr/>
        </p:nvSpPr>
        <p:spPr bwMode="auto">
          <a:xfrm rot="5400000">
            <a:off x="7573415" y="1032478"/>
            <a:ext cx="559284" cy="2320249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4914D8D-6EFC-40F7-94B6-D650E1232E44}"/>
              </a:ext>
            </a:extLst>
          </p:cNvPr>
          <p:cNvSpPr/>
          <p:nvPr/>
        </p:nvSpPr>
        <p:spPr bwMode="auto">
          <a:xfrm rot="16200000">
            <a:off x="4298561" y="705655"/>
            <a:ext cx="351079" cy="5840883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/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6A427A25-7F9D-43CD-AB6C-47155A0F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464" y="645034"/>
                <a:ext cx="2680249" cy="7476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C2054F7F-6D47-4E0C-8AD2-D0EF5070F5E8}"/>
              </a:ext>
            </a:extLst>
          </p:cNvPr>
          <p:cNvSpPr/>
          <p:nvPr/>
        </p:nvSpPr>
        <p:spPr bwMode="auto">
          <a:xfrm rot="16200000">
            <a:off x="8132928" y="2730625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3444E5-EEC7-4C8E-AFAD-7E07A5D9B9E4}"/>
              </a:ext>
            </a:extLst>
          </p:cNvPr>
          <p:cNvSpPr/>
          <p:nvPr/>
        </p:nvSpPr>
        <p:spPr bwMode="auto">
          <a:xfrm rot="16200000">
            <a:off x="3628874" y="2813698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BA3C63E-F929-4A18-9987-7D968A9D4C46}"/>
              </a:ext>
            </a:extLst>
          </p:cNvPr>
          <p:cNvSpPr/>
          <p:nvPr/>
        </p:nvSpPr>
        <p:spPr bwMode="auto">
          <a:xfrm rot="16200000">
            <a:off x="4435594" y="2795406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33E6AF-3CE1-4FA1-96F1-0655506888B0}"/>
              </a:ext>
            </a:extLst>
          </p:cNvPr>
          <p:cNvSpPr/>
          <p:nvPr/>
        </p:nvSpPr>
        <p:spPr bwMode="auto">
          <a:xfrm rot="16200000">
            <a:off x="7408267" y="2749812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B0B45DE-74E7-41F8-AFE6-8F59E029D682}"/>
              </a:ext>
            </a:extLst>
          </p:cNvPr>
          <p:cNvSpPr/>
          <p:nvPr/>
        </p:nvSpPr>
        <p:spPr bwMode="auto">
          <a:xfrm rot="16200000">
            <a:off x="3990866" y="6042560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24C0B-10EF-4C2D-B4CF-F402AB27C490}"/>
              </a:ext>
            </a:extLst>
          </p:cNvPr>
          <p:cNvSpPr/>
          <p:nvPr/>
        </p:nvSpPr>
        <p:spPr bwMode="auto">
          <a:xfrm rot="5400000">
            <a:off x="2684704" y="4882094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93FF94C-E2A0-4173-A304-9A21C22950DA}"/>
              </a:ext>
            </a:extLst>
          </p:cNvPr>
          <p:cNvSpPr/>
          <p:nvPr/>
        </p:nvSpPr>
        <p:spPr bwMode="auto">
          <a:xfrm rot="5400000">
            <a:off x="5136542" y="4910310"/>
            <a:ext cx="203973" cy="2293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5C4F080-F376-4704-B89A-54D89FA3CF59}"/>
              </a:ext>
            </a:extLst>
          </p:cNvPr>
          <p:cNvSpPr/>
          <p:nvPr/>
        </p:nvSpPr>
        <p:spPr bwMode="auto">
          <a:xfrm rot="16200000">
            <a:off x="3625707" y="4405487"/>
            <a:ext cx="286202" cy="2193570"/>
          </a:xfrm>
          <a:prstGeom prst="leftBrace">
            <a:avLst>
              <a:gd name="adj1" fmla="val 8333"/>
              <a:gd name="adj2" fmla="val 446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>
            <a:extLst>
              <a:ext uri="{FF2B5EF4-FFF2-40B4-BE49-F238E27FC236}">
                <a16:creationId xmlns:a16="http://schemas.microsoft.com/office/drawing/2014/main" id="{134E09EB-0563-4FFF-8CD6-57C7119F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33" y="577949"/>
            <a:ext cx="5389755" cy="628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4228A5-9B55-4287-BB54-989F325761D9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228600"/>
            <a:ext cx="8640763" cy="519113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Prompt </a:t>
            </a:r>
            <a:r>
              <a:rPr lang="en-US" altLang="ko-KR" kern="0" dirty="0" err="1"/>
              <a:t>vrs</a:t>
            </a:r>
            <a:r>
              <a:rPr lang="en-US" altLang="ko-KR" kern="0" dirty="0"/>
              <a:t> Delayed Neutrons</a:t>
            </a:r>
          </a:p>
        </p:txBody>
      </p:sp>
      <p:sp>
        <p:nvSpPr>
          <p:cNvPr id="4" name="Rectangle 3" descr="양피지">
            <a:extLst>
              <a:ext uri="{FF2B5EF4-FFF2-40B4-BE49-F238E27FC236}">
                <a16:creationId xmlns:a16="http://schemas.microsoft.com/office/drawing/2014/main" id="{BA814787-4348-4343-BB58-3AA3C5C91B97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914400"/>
            <a:ext cx="3457575" cy="5280025"/>
          </a:xfrm>
          <a:prstGeom prst="rect">
            <a:avLst/>
          </a:prstGeom>
        </p:spPr>
        <p:txBody>
          <a:bodyPr/>
          <a:lstStyle>
            <a:lvl1pPr marL="285750" indent="-285750" algn="l" defTabSz="762000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100000"/>
              <a:buFont typeface="Monotype Sorts" charset="2"/>
              <a:buChar char="o"/>
              <a:defRPr kumimoji="1" sz="24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669925" indent="-193675" algn="l" defTabSz="762000" rtl="0" eaLnBrk="0" fontAlgn="base" hangingPunct="0">
              <a:spcBef>
                <a:spcPct val="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buChar char="Ÿ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0500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Clr>
                <a:srgbClr val="8901F3"/>
              </a:buClr>
              <a:buSzPct val="100000"/>
              <a:buChar char="-"/>
              <a:defRPr kumimoji="1">
                <a:solidFill>
                  <a:srgbClr val="0E0EB6"/>
                </a:solidFill>
                <a:latin typeface="+mn-lt"/>
                <a:ea typeface="+mn-ea"/>
              </a:defRPr>
            </a:lvl3pPr>
            <a:lvl4pPr marL="1431925" indent="-190500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SzPct val="100000"/>
              <a:buFont typeface="Wingdings" pitchFamily="2" charset="2"/>
              <a:buChar char="Ÿ"/>
              <a:defRPr kumimoji="1" sz="1400">
                <a:solidFill>
                  <a:srgbClr val="007800"/>
                </a:solidFill>
                <a:latin typeface="+mn-lt"/>
                <a:ea typeface="+mn-ea"/>
              </a:defRPr>
            </a:lvl4pPr>
            <a:lvl5pPr marL="1722438" indent="-100013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 kumimoji="1" sz="1400">
                <a:solidFill>
                  <a:srgbClr val="F26F02"/>
                </a:solidFill>
                <a:latin typeface="+mn-lt"/>
                <a:ea typeface="+mn-ea"/>
              </a:defRPr>
            </a:lvl5pPr>
            <a:lvl6pPr marL="2179638" indent="-100013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 kumimoji="1" sz="1400">
                <a:solidFill>
                  <a:srgbClr val="F26F02"/>
                </a:solidFill>
                <a:latin typeface="+mn-lt"/>
                <a:ea typeface="+mn-ea"/>
              </a:defRPr>
            </a:lvl6pPr>
            <a:lvl7pPr marL="2636838" indent="-100013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 kumimoji="1" sz="1400">
                <a:solidFill>
                  <a:srgbClr val="F26F02"/>
                </a:solidFill>
                <a:latin typeface="+mn-lt"/>
                <a:ea typeface="+mn-ea"/>
              </a:defRPr>
            </a:lvl7pPr>
            <a:lvl8pPr marL="3094038" indent="-100013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 kumimoji="1" sz="1400">
                <a:solidFill>
                  <a:srgbClr val="F26F02"/>
                </a:solidFill>
                <a:latin typeface="+mn-lt"/>
                <a:ea typeface="+mn-ea"/>
              </a:defRPr>
            </a:lvl8pPr>
            <a:lvl9pPr marL="3551238" indent="-100013" algn="l" defTabSz="76200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 kumimoji="1" sz="1400">
                <a:solidFill>
                  <a:srgbClr val="F26F0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kern="0" dirty="0"/>
              <a:t>Prompt Neutrons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800" kern="0" dirty="0"/>
              <a:t>Generated simultaneously with fission</a:t>
            </a:r>
          </a:p>
          <a:p>
            <a:pPr marL="47625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800" kern="0" dirty="0"/>
          </a:p>
          <a:p>
            <a:pPr>
              <a:lnSpc>
                <a:spcPct val="90000"/>
              </a:lnSpc>
              <a:defRPr/>
            </a:pPr>
            <a:r>
              <a:rPr lang="en-US" altLang="ko-KR" sz="2000" kern="0" dirty="0"/>
              <a:t>Delayed Neutrons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800" kern="0" dirty="0"/>
              <a:t>Generated after beta decay of fission product 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sz="2000" kern="0" dirty="0">
                <a:solidFill>
                  <a:schemeClr val="tx1"/>
                </a:solidFill>
              </a:rPr>
              <a:t>Precursor-emitter pair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sz="2000" kern="0" dirty="0">
                <a:solidFill>
                  <a:schemeClr val="tx1"/>
                </a:solidFill>
              </a:rPr>
              <a:t>Because of beta decay from precursor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ko-KR" sz="2000" kern="0" dirty="0">
                <a:solidFill>
                  <a:schemeClr val="tx1"/>
                </a:solidFill>
              </a:rPr>
              <a:t>   to emitter, time delay occurs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and Delayed Neutrons</a:t>
            </a:r>
          </a:p>
        </p:txBody>
      </p:sp>
      <p:sp>
        <p:nvSpPr>
          <p:cNvPr id="389123" name="Rectangle 3" descr="양피지"/>
          <p:cNvSpPr>
            <a:spLocks noGrp="1" noChangeArrowheads="1"/>
          </p:cNvSpPr>
          <p:nvPr>
            <p:ph type="body" sz="half" idx="1"/>
          </p:nvPr>
        </p:nvSpPr>
        <p:spPr>
          <a:xfrm>
            <a:off x="360588" y="857370"/>
            <a:ext cx="8356029" cy="1731243"/>
          </a:xfrm>
        </p:spPr>
        <p:txBody>
          <a:bodyPr/>
          <a:lstStyle/>
          <a:p>
            <a:r>
              <a:rPr lang="en-US" altLang="ko-KR" sz="2000" dirty="0"/>
              <a:t>More than 99% of fission neutrons are prompt neutrons, which are emitted immediately (in the order of  10</a:t>
            </a:r>
            <a:r>
              <a:rPr lang="en-US" altLang="ko-KR" sz="2000" baseline="30000" dirty="0"/>
              <a:t>-14</a:t>
            </a:r>
            <a:r>
              <a:rPr lang="en-US" altLang="ko-KR" sz="2000" dirty="0"/>
              <a:t> s) with fission</a:t>
            </a:r>
          </a:p>
          <a:p>
            <a:r>
              <a:rPr lang="en-US" sz="2000" dirty="0"/>
              <a:t>Very neutron-rich nuclei can emit neutrons when their reaction Q-value is larger than the neutron separation energy</a:t>
            </a:r>
            <a:endParaRPr lang="en-US" altLang="ko-KR" sz="2000" dirty="0"/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2000" dirty="0"/>
              <a:t>Delayed Neutrons are e</a:t>
            </a:r>
            <a:r>
              <a:rPr lang="en-US" altLang="ko-KR" sz="1800" dirty="0"/>
              <a:t>mitted after beta decay of fission products</a:t>
            </a:r>
          </a:p>
        </p:txBody>
      </p:sp>
      <p:graphicFrame>
        <p:nvGraphicFramePr>
          <p:cNvPr id="389161" name="Object 41"/>
          <p:cNvGraphicFramePr>
            <a:graphicFrameLocks noChangeAspect="1"/>
          </p:cNvGraphicFramePr>
          <p:nvPr/>
        </p:nvGraphicFramePr>
        <p:xfrm>
          <a:off x="5300701" y="5834150"/>
          <a:ext cx="18716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231560" imgH="368280" progId="Equation.DSMT4">
                  <p:embed/>
                </p:oleObj>
              </mc:Choice>
              <mc:Fallback>
                <p:oleObj name="Equation" r:id="rId4" imgW="1231560" imgH="368280" progId="Equation.DSMT4">
                  <p:embed/>
                  <p:pic>
                    <p:nvPicPr>
                      <p:cNvPr id="38916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701" y="5834150"/>
                        <a:ext cx="18716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999382" y="2573190"/>
            <a:ext cx="3941763" cy="3353746"/>
            <a:chOff x="5057775" y="962026"/>
            <a:chExt cx="3941763" cy="335374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7775" y="1103264"/>
              <a:ext cx="3941763" cy="321250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273349" y="962026"/>
              <a:ext cx="738737" cy="24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aseline="30000" dirty="0"/>
                <a:t>87</a:t>
              </a:r>
              <a:r>
                <a:rPr lang="en-US" sz="1200" dirty="0"/>
                <a:t>Br 55s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8135" y="1103468"/>
              <a:ext cx="492687" cy="282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aseline="30000" dirty="0"/>
                <a:t>87</a:t>
              </a:r>
              <a:r>
                <a:rPr lang="en-US" sz="1200" dirty="0"/>
                <a:t>Kr</a:t>
              </a:r>
            </a:p>
          </p:txBody>
        </p:sp>
      </p:grpSp>
      <p:sp>
        <p:nvSpPr>
          <p:cNvPr id="12" name="Rectangle 3" descr="양피지"/>
          <p:cNvSpPr txBox="1">
            <a:spLocks noChangeArrowheads="1"/>
          </p:cNvSpPr>
          <p:nvPr/>
        </p:nvSpPr>
        <p:spPr bwMode="auto">
          <a:xfrm>
            <a:off x="373842" y="2561801"/>
            <a:ext cx="4575845" cy="372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sz="1800"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sz="1800"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sz="1800"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sz="1800"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ko-KR" sz="1800" kern="0" dirty="0"/>
              <a:t>Precursor-emitter pair</a:t>
            </a:r>
            <a:endParaRPr lang="en-US" altLang="ko-KR" sz="1800" kern="0" dirty="0">
              <a:solidFill>
                <a:srgbClr val="FF6600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ko-KR" sz="1800" kern="0" dirty="0"/>
              <a:t>Time delay from a few milliseconds for the most neutron-rich isotopes up to 80 s (on average) for the longest-lived precursor Br-87 (half life of 55.65 s)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kern="0" dirty="0"/>
              <a:t>Lower energy neutron from </a:t>
            </a:r>
            <a:r>
              <a:rPr lang="en-US" altLang="ko-KR" sz="1800" kern="0" dirty="0">
                <a:solidFill>
                  <a:srgbClr val="FF6600"/>
                </a:solidFill>
              </a:rPr>
              <a:t>emitter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ko-KR" sz="1600" kern="0" dirty="0"/>
              <a:t>Other energy carried by beta particle and antineutrino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ko-KR" sz="1800" kern="0" dirty="0"/>
              <a:t>Delayed Neutron Fraction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ko-KR" sz="1600" kern="0" dirty="0"/>
              <a:t>Strongly isotope dependent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ko-KR" sz="1600" kern="0" dirty="0"/>
              <a:t>Weakly energy dependent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11886" y="2243110"/>
          <a:ext cx="5016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886" y="2243110"/>
                        <a:ext cx="5016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68664" y="1206334"/>
          <a:ext cx="5207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9" imgW="342720" imgH="228600" progId="Equation.DSMT4">
                  <p:embed/>
                </p:oleObj>
              </mc:Choice>
              <mc:Fallback>
                <p:oleObj name="Equation" r:id="rId9" imgW="34272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664" y="1206334"/>
                        <a:ext cx="5207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99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BE90975F-9C52-49D3-B355-BD346C41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62" y="3232812"/>
            <a:ext cx="6687048" cy="34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>
            <a:extLst>
              <a:ext uri="{FF2B5EF4-FFF2-40B4-BE49-F238E27FC236}">
                <a16:creationId xmlns:a16="http://schemas.microsoft.com/office/drawing/2014/main" id="{F096962B-5AEA-4606-B67D-F4F653D96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40" y="747713"/>
            <a:ext cx="3756169" cy="240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96F5F45-7820-458A-A341-A4E64E609800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228600"/>
            <a:ext cx="8640763" cy="519113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E0EB6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kern="0" dirty="0"/>
              <a:t>Delayed Neutron Emission 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0D70E-211D-4018-9EEC-5196B7CFFEF3}"/>
              </a:ext>
            </a:extLst>
          </p:cNvPr>
          <p:cNvSpPr txBox="1"/>
          <p:nvPr/>
        </p:nvSpPr>
        <p:spPr>
          <a:xfrm>
            <a:off x="6123709" y="1629266"/>
            <a:ext cx="27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Avg decay time  ~7 secs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7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7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Default Design 1">
        <a:dk1>
          <a:srgbClr val="131313"/>
        </a:dk1>
        <a:lt1>
          <a:srgbClr val="FFFFFF"/>
        </a:lt1>
        <a:dk2>
          <a:srgbClr val="0071BC"/>
        </a:dk2>
        <a:lt2>
          <a:srgbClr val="808080"/>
        </a:lt2>
        <a:accent1>
          <a:srgbClr val="00A650"/>
        </a:accent1>
        <a:accent2>
          <a:srgbClr val="FFC20E"/>
        </a:accent2>
        <a:accent3>
          <a:srgbClr val="FFFFFF"/>
        </a:accent3>
        <a:accent4>
          <a:srgbClr val="0E0E0E"/>
        </a:accent4>
        <a:accent5>
          <a:srgbClr val="AAD0B3"/>
        </a:accent5>
        <a:accent6>
          <a:srgbClr val="E7B00C"/>
        </a:accent6>
        <a:hlink>
          <a:srgbClr val="00ADEF"/>
        </a:hlink>
        <a:folHlink>
          <a:srgbClr val="6931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36144</TotalTime>
  <Words>1787</Words>
  <Application>Microsoft Office PowerPoint</Application>
  <PresentationFormat>On-screen Show (4:3)</PresentationFormat>
  <Paragraphs>458</Paragraphs>
  <Slides>42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굴림</vt:lpstr>
      <vt:lpstr>굴림</vt:lpstr>
      <vt:lpstr>Arial</vt:lpstr>
      <vt:lpstr>Calibri</vt:lpstr>
      <vt:lpstr>Calibri body</vt:lpstr>
      <vt:lpstr>Cambria Math</vt:lpstr>
      <vt:lpstr>Corbel</vt:lpstr>
      <vt:lpstr>Monotype Sorts</vt:lpstr>
      <vt:lpstr>News Gothic MT</vt:lpstr>
      <vt:lpstr>Symbol</vt:lpstr>
      <vt:lpstr>Tahoma</vt:lpstr>
      <vt:lpstr>Times</vt:lpstr>
      <vt:lpstr>Times New Roman</vt:lpstr>
      <vt:lpstr>Wingdings</vt:lpstr>
      <vt:lpstr>Default Design</vt:lpstr>
      <vt:lpstr>Equation</vt:lpstr>
      <vt:lpstr>NERS 551  Nuclear Reactor Dynamics   Lecture 3  Jan. 13, 2022   Prof. T. Downar  </vt:lpstr>
      <vt:lpstr>Time Dependent Phenomena in Nuclear Reactors</vt:lpstr>
      <vt:lpstr>Scope of Reactor Dynamics</vt:lpstr>
      <vt:lpstr>Short Term Phenomena: Change in Reactor State  </vt:lpstr>
      <vt:lpstr>Ch 2-3:     Introduction to Reactor Dynamics </vt:lpstr>
      <vt:lpstr>Time Dependent Neutron Diffusion Equation</vt:lpstr>
      <vt:lpstr>PowerPoint Presentation</vt:lpstr>
      <vt:lpstr>Prompt and Delayed Neutrons</vt:lpstr>
      <vt:lpstr>PowerPoint Presentation</vt:lpstr>
      <vt:lpstr>Time Dependent Neutron Diffusion Equation</vt:lpstr>
      <vt:lpstr>PowerPoint Presentation</vt:lpstr>
      <vt:lpstr>PowerPoint Presentation</vt:lpstr>
      <vt:lpstr>PowerPoint Presentation</vt:lpstr>
      <vt:lpstr>Total and Delayed Neutron Yields Per Fission</vt:lpstr>
      <vt:lpstr>Fission Yield</vt:lpstr>
      <vt:lpstr>Time Dependent Neutron Diffusion Equation</vt:lpstr>
      <vt:lpstr>Six Groups of Delayed Neutrons</vt:lpstr>
      <vt:lpstr>PowerPoint Presentation</vt:lpstr>
      <vt:lpstr>PowerPoint Presentation</vt:lpstr>
      <vt:lpstr>Time Dependent Neutron Diffusion Equation</vt:lpstr>
      <vt:lpstr>Delayed Neutron Fractions and Decay Constants</vt:lpstr>
      <vt:lpstr>Time Dependent Neutron Diffusion Equation</vt:lpstr>
      <vt:lpstr>Prompt and Delayed Neutron Spectra</vt:lpstr>
      <vt:lpstr>Total and Delayed Neutron Spectra</vt:lpstr>
      <vt:lpstr>PowerPoint Presentation</vt:lpstr>
      <vt:lpstr>Time Dependent Neutron Diffusion Equation</vt:lpstr>
      <vt:lpstr>Ch 2/3:     Introduction to Reactor Dynamics </vt:lpstr>
      <vt:lpstr>Point Kinetics Equations</vt:lpstr>
      <vt:lpstr>Neutron Generation Time</vt:lpstr>
      <vt:lpstr>Neutron Lifetime</vt:lpstr>
      <vt:lpstr>Kinetics WITHOUT Delayed Neutrons </vt:lpstr>
      <vt:lpstr>Kinetics WITH Delayed Neutrons</vt:lpstr>
      <vt:lpstr>Point Kinetics Equations</vt:lpstr>
      <vt:lpstr>Ch 3:   Intuitive Point Kinetics</vt:lpstr>
      <vt:lpstr>Point Kinetics Equations</vt:lpstr>
      <vt:lpstr>Derivation of Intuitive Point Kinetics Equations</vt:lpstr>
      <vt:lpstr>Intuitive Point Kinetics Equation</vt:lpstr>
      <vt:lpstr>Intuitive Point Kinetics Equation</vt:lpstr>
      <vt:lpstr>Intuitive Point Kinetics Equation</vt:lpstr>
      <vt:lpstr>Conventional PKE (w/ Precursor Concentration, C)</vt:lpstr>
      <vt:lpstr>Intuitive Point Kinetics Equations</vt:lpstr>
      <vt:lpstr>Prompt Kinetics: MOX PWR Core Analysis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PowerPoint Presentation</dc:title>
  <dc:creator>Jung, Yeon Sang</dc:creator>
  <cp:lastModifiedBy>Downar, Thomas</cp:lastModifiedBy>
  <cp:revision>2390</cp:revision>
  <cp:lastPrinted>2014-10-10T17:13:17Z</cp:lastPrinted>
  <dcterms:created xsi:type="dcterms:W3CDTF">2009-08-25T16:00:24Z</dcterms:created>
  <dcterms:modified xsi:type="dcterms:W3CDTF">2022-01-13T14:20:27Z</dcterms:modified>
</cp:coreProperties>
</file>