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64" r:id="rId2"/>
    <p:sldId id="357" r:id="rId3"/>
    <p:sldId id="876" r:id="rId4"/>
    <p:sldId id="903" r:id="rId5"/>
    <p:sldId id="892" r:id="rId6"/>
    <p:sldId id="893" r:id="rId7"/>
    <p:sldId id="869" r:id="rId8"/>
    <p:sldId id="905" r:id="rId9"/>
    <p:sldId id="889" r:id="rId10"/>
    <p:sldId id="904" r:id="rId11"/>
    <p:sldId id="907" r:id="rId12"/>
    <p:sldId id="908" r:id="rId13"/>
    <p:sldId id="909" r:id="rId14"/>
    <p:sldId id="910" r:id="rId15"/>
    <p:sldId id="906" r:id="rId16"/>
    <p:sldId id="911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494" initials="y" lastIdx="11" clrIdx="0">
    <p:extLst>
      <p:ext uri="{19B8F6BF-5375-455C-9EA6-DF929625EA0E}">
        <p15:presenceInfo xmlns:p15="http://schemas.microsoft.com/office/powerpoint/2012/main" userId="yang49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FF"/>
    <a:srgbClr val="00A650"/>
    <a:srgbClr val="FFFF99"/>
    <a:srgbClr val="0071BC"/>
    <a:srgbClr val="7B9F07"/>
    <a:srgbClr val="B02A30"/>
    <a:srgbClr val="B88800"/>
    <a:srgbClr val="47A600"/>
    <a:srgbClr val="5FA501"/>
    <a:srgbClr val="327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0" autoAdjust="0"/>
    <p:restoredTop sz="97703" autoAdjust="0"/>
  </p:normalViewPr>
  <p:slideViewPr>
    <p:cSldViewPr snapToGrid="0">
      <p:cViewPr varScale="1">
        <p:scale>
          <a:sx n="140" d="100"/>
          <a:sy n="140" d="100"/>
        </p:scale>
        <p:origin x="52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992"/>
    </p:cViewPr>
  </p:sorterViewPr>
  <p:notesViewPr>
    <p:cSldViewPr snapToGrid="0">
      <p:cViewPr varScale="1">
        <p:scale>
          <a:sx n="52" d="100"/>
          <a:sy n="52" d="100"/>
        </p:scale>
        <p:origin x="-1716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464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2"/>
            <a:ext cx="304641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64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40788"/>
            <a:ext cx="3046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0" tIns="45690" rIns="91380" bIns="45690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72F1B26-DECD-41ED-AD78-E45F27AB9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9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t" anchorCtr="0" compatLnSpc="1">
            <a:prstTxWarp prst="textNoShape">
              <a:avLst/>
            </a:prstTxWarp>
          </a:bodyPr>
          <a:lstStyle>
            <a:lvl1pPr defTabSz="931589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5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t" anchorCtr="0" compatLnSpc="1">
            <a:prstTxWarp prst="textNoShape">
              <a:avLst/>
            </a:prstTxWarp>
          </a:bodyPr>
          <a:lstStyle>
            <a:lvl1pPr algn="r" defTabSz="931589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40" y="4416427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1265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b" anchorCtr="0" compatLnSpc="1">
            <a:prstTxWarp prst="textNoShape">
              <a:avLst/>
            </a:prstTxWarp>
          </a:bodyPr>
          <a:lstStyle>
            <a:lvl1pPr defTabSz="931589">
              <a:defRPr sz="11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5" y="8831265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15" tIns="46556" rIns="93115" bIns="46556" numCol="1" anchor="b" anchorCtr="0" compatLnSpc="1">
            <a:prstTxWarp prst="textNoShape">
              <a:avLst/>
            </a:prstTxWarp>
          </a:bodyPr>
          <a:lstStyle>
            <a:lvl1pPr algn="r" defTabSz="931589">
              <a:defRPr sz="1100"/>
            </a:lvl1pPr>
          </a:lstStyle>
          <a:p>
            <a:pPr>
              <a:defRPr/>
            </a:pPr>
            <a:fld id="{A6E9A276-2B14-42AC-884B-EC73CBBF1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20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7" charset="0"/>
        <a:ea typeface="ＭＳ Ｐゴシック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44619" y="625476"/>
            <a:ext cx="5801518" cy="564696"/>
          </a:xfrm>
          <a:ln w="12700"/>
        </p:spPr>
        <p:txBody>
          <a:bodyPr tIns="45720"/>
          <a:lstStyle>
            <a:lvl1pPr>
              <a:defRPr sz="3200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37475" y="1928814"/>
            <a:ext cx="5815806" cy="451530"/>
          </a:xfrm>
          <a:ln w="12700"/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 typeface="Wingdings" pitchFamily="27" charset="2"/>
              <a:buNone/>
              <a:defRPr sz="2800" b="1" i="0"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373" y="5814392"/>
            <a:ext cx="3070632" cy="78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3186" y="1028700"/>
            <a:ext cx="2129814" cy="3122386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330200"/>
            <a:ext cx="2111375" cy="27781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6399" y="330200"/>
            <a:ext cx="2129814" cy="2778125"/>
          </a:xfrm>
        </p:spPr>
        <p:txBody>
          <a:bodyPr vert="eaVert"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47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2105192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89438" y="1400176"/>
            <a:ext cx="3892550" cy="2112282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89438" y="2432048"/>
            <a:ext cx="3892550" cy="2105192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39725" y="330200"/>
            <a:ext cx="8450263" cy="347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075" y="1400175"/>
            <a:ext cx="3890963" cy="232371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89438" y="1400175"/>
            <a:ext cx="3892550" cy="232371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6075" y="2432048"/>
            <a:ext cx="3890963" cy="207441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432048"/>
            <a:ext cx="3892550" cy="2105192"/>
          </a:xfrm>
        </p:spPr>
        <p:txBody>
          <a:bodyPr/>
          <a:lstStyle>
            <a:lvl2pPr>
              <a:defRPr sz="2000"/>
            </a:lvl2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2084" y="251504"/>
            <a:ext cx="5891893" cy="384116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u="none" strike="noStrike" spc="-113" baseline="0">
                <a:solidFill>
                  <a:srgbClr val="324772"/>
                </a:solidFill>
                <a:effectLst/>
              </a:defRPr>
            </a:lvl1pPr>
          </a:lstStyle>
          <a:p>
            <a:r>
              <a:rPr lang="en-US" dirty="0"/>
              <a:t>SLIDE 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5715" y="544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8122-2709-4B22-BE1E-7467385C5C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02085" y="1048215"/>
            <a:ext cx="8137065" cy="4847759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 sz="2700" baseline="0">
                <a:latin typeface="Calibri body"/>
              </a:defRPr>
            </a:lvl1pPr>
            <a:lvl2pPr marL="685773" indent="-342900">
              <a:buFont typeface="Wingdings" panose="05000000000000000000" pitchFamily="2" charset="2"/>
              <a:buChar char="§"/>
              <a:defRPr sz="2400">
                <a:latin typeface="Calibri body"/>
              </a:defRPr>
            </a:lvl2pPr>
            <a:lvl3pPr marL="946475" indent="-260729">
              <a:buFont typeface="Calibri" panose="020F0502020204030204" pitchFamily="34" charset="0"/>
              <a:buChar char="›"/>
              <a:defRPr sz="2100">
                <a:latin typeface="Calibri body"/>
              </a:defRPr>
            </a:lvl3pPr>
            <a:lvl4pPr marL="1284589" indent="-255967">
              <a:buFont typeface="Calibri" panose="020F0502020204030204" pitchFamily="34" charset="0"/>
              <a:buChar char="›"/>
              <a:defRPr sz="1800" baseline="0">
                <a:latin typeface="Calibri body"/>
              </a:defRPr>
            </a:lvl4pPr>
            <a:lvl5pPr marL="1632225" indent="-260729">
              <a:buFont typeface="Calibri" panose="020F0502020204030204" pitchFamily="34" charset="0"/>
              <a:buChar char="›"/>
              <a:defRPr sz="1500" baseline="0">
                <a:latin typeface="Calibri body"/>
              </a:defRPr>
            </a:lvl5pPr>
            <a:lvl6pPr marL="1970338" indent="-255967">
              <a:buFont typeface="Corbel" panose="020B0503020204020204" pitchFamily="34" charset="0"/>
              <a:buChar char="›"/>
              <a:defRPr baseline="0">
                <a:latin typeface="Calibri body"/>
              </a:defRPr>
            </a:lvl6pPr>
            <a:lvl7pPr marL="2228684" indent="-171438">
              <a:buFont typeface="Corbel" panose="020B0503020204020204" pitchFamily="34" charset="0"/>
              <a:buChar char="›"/>
              <a:defRPr sz="1200" baseline="0">
                <a:latin typeface="Calibri body"/>
              </a:defRPr>
            </a:lvl7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3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109727" y="182880"/>
            <a:ext cx="8948927" cy="715889"/>
          </a:xfrm>
          <a:prstGeom prst="rect">
            <a:avLst/>
          </a:prstGeom>
        </p:spPr>
        <p:txBody>
          <a:bodyPr anchor="ctr"/>
          <a:lstStyle>
            <a:lvl1pPr algn="l">
              <a:defRPr sz="3200" b="1" i="0" u="none" strike="noStrike" spc="-151" baseline="0">
                <a:solidFill>
                  <a:srgbClr val="32477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SLIDE  TITLE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0858" y="1055077"/>
            <a:ext cx="8777797" cy="4992155"/>
          </a:xfrm>
          <a:prstGeom prst="rect">
            <a:avLst/>
          </a:prstGeom>
        </p:spPr>
        <p:txBody>
          <a:bodyPr/>
          <a:lstStyle>
            <a:lvl1pPr marL="347638" indent="-347638">
              <a:buFont typeface="Wingdings" panose="05000000000000000000" pitchFamily="2" charset="2"/>
              <a:buChar char="Ø"/>
              <a:defRPr sz="2400" baseline="0">
                <a:latin typeface="+mj-lt"/>
              </a:defRPr>
            </a:lvl1pPr>
            <a:lvl2pPr marL="798453" indent="-341289">
              <a:buFont typeface="Wingdings" panose="05000000000000000000" pitchFamily="2" charset="2"/>
              <a:buChar char="Ø"/>
              <a:defRPr sz="2000">
                <a:latin typeface="+mj-lt"/>
              </a:defRPr>
            </a:lvl2pPr>
            <a:lvl3pPr marL="1261967" indent="-347638">
              <a:buFont typeface="Wingdings" panose="05000000000000000000" pitchFamily="2" charset="2"/>
              <a:buChar char="Ø"/>
              <a:defRPr sz="1800">
                <a:latin typeface="+mj-lt"/>
              </a:defRPr>
            </a:lvl3pPr>
            <a:lvl4pPr marL="1712785" indent="-341289">
              <a:buFont typeface="Wingdings" panose="05000000000000000000" pitchFamily="2" charset="2"/>
              <a:buChar char="Ø"/>
              <a:defRPr sz="1600" baseline="0">
                <a:latin typeface="+mj-lt"/>
              </a:defRPr>
            </a:lvl4pPr>
            <a:lvl5pPr marL="2176300" indent="-347638">
              <a:buFont typeface="Wingdings" panose="05000000000000000000" pitchFamily="2" charset="2"/>
              <a:buChar char="Ø"/>
              <a:defRPr sz="1400" baseline="0">
                <a:latin typeface="+mj-lt"/>
              </a:defRPr>
            </a:lvl5pPr>
            <a:lvl6pPr marL="2627117" indent="-341289">
              <a:buFont typeface="Wingdings" panose="05000000000000000000" pitchFamily="2" charset="2"/>
              <a:buChar char="Ø"/>
              <a:defRPr sz="1200" baseline="0">
                <a:latin typeface="+mj-lt"/>
              </a:defRPr>
            </a:lvl6pPr>
            <a:lvl7pPr marL="2971578" indent="-228584">
              <a:buFont typeface="Wingdings" panose="05000000000000000000" pitchFamily="2" charset="2"/>
              <a:buChar char="Ø"/>
              <a:defRPr sz="900" baseline="0">
                <a:latin typeface="+mj-lt"/>
              </a:defRPr>
            </a:lvl7pPr>
          </a:lstStyle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</p:spPr>
        <p:txBody>
          <a:bodyPr/>
          <a:lstStyle>
            <a:lvl1pPr>
              <a:defRPr sz="26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860565"/>
            <a:ext cx="8416925" cy="1628138"/>
          </a:xfrm>
        </p:spPr>
        <p:txBody>
          <a:bodyPr/>
          <a:lstStyle>
            <a:lvl1pPr marL="347663" indent="-347663">
              <a:buClr>
                <a:srgbClr val="C00000"/>
              </a:buClr>
              <a:defRPr sz="2000" baseline="0"/>
            </a:lvl1pPr>
            <a:lvl2pPr>
              <a:buClr>
                <a:srgbClr val="C00000"/>
              </a:buClr>
              <a:defRPr sz="1800" baseline="0"/>
            </a:lvl2pPr>
            <a:lvl3pPr>
              <a:buClr>
                <a:srgbClr val="C00000"/>
              </a:buClr>
              <a:defRPr sz="1600" baseline="0"/>
            </a:lvl3pPr>
            <a:lvl4pPr>
              <a:buClr>
                <a:srgbClr val="C00000"/>
              </a:buClr>
              <a:defRPr sz="1500" baseline="0"/>
            </a:lvl4pPr>
            <a:lvl5pPr>
              <a:buClr>
                <a:srgbClr val="C00000"/>
              </a:buClr>
              <a:defRPr sz="14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926444"/>
            <a:ext cx="7772400" cy="406265"/>
          </a:xfrm>
        </p:spPr>
        <p:txBody>
          <a:bodyPr/>
          <a:lstStyle>
            <a:lvl1pPr algn="ctr">
              <a:defRPr sz="26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2037481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400175"/>
            <a:ext cx="3892550" cy="2074414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071336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071336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</p:spPr>
        <p:txBody>
          <a:bodyPr/>
          <a:lstStyle>
            <a:lvl1pPr>
              <a:defRPr sz="2600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698927"/>
          </a:xfr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6166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869676"/>
            <a:ext cx="84169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330200"/>
            <a:ext cx="8450263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8191500" y="6477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5FE0E5A-A608-420A-8CA0-9B4B009E4183}" type="slidenum">
              <a:rPr lang="en-US" sz="1400" b="1">
                <a:latin typeface="Times New Roman" charset="0"/>
              </a:rPr>
              <a:pPr algn="r">
                <a:defRPr/>
              </a:pPr>
              <a:t>‹#›</a:t>
            </a:fld>
            <a:endParaRPr lang="en-US" sz="1400" b="1" dirty="0">
              <a:latin typeface="Times New Roman" charset="0"/>
            </a:endParaRPr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6350" y="6340475"/>
            <a:ext cx="5567363" cy="0"/>
          </a:xfrm>
          <a:prstGeom prst="line">
            <a:avLst/>
          </a:prstGeom>
          <a:noFill/>
          <a:ln w="25400">
            <a:solidFill>
              <a:srgbClr val="B59E7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27" charset="0"/>
              <a:ea typeface="MS PGothic" pitchFamily="34" charset="-128"/>
              <a:cs typeface="MS PGothic" pitchFamily="34" charset="-128"/>
            </a:endParaRP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50" y="6350414"/>
            <a:ext cx="1913382" cy="48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78" r:id="rId14"/>
    <p:sldLayoutId id="2147484179" r:id="rId1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 i="0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9pPr>
    </p:titleStyle>
    <p:bodyStyle>
      <a:lvl1pPr marL="282575" indent="-28257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5800" indent="-28892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Arial" charset="0"/>
        <a:buChar char="–"/>
        <a:defRPr sz="1800">
          <a:solidFill>
            <a:schemeClr val="tx1"/>
          </a:solidFill>
          <a:latin typeface="+mn-lt"/>
          <a:ea typeface="ＭＳ Ｐゴシック" pitchFamily="27" charset="-128"/>
        </a:defRPr>
      </a:lvl2pPr>
      <a:lvl3pPr marL="968375" indent="-16827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Times" charset="0"/>
        <a:buChar char="•"/>
        <a:defRPr sz="1600" i="1">
          <a:solidFill>
            <a:schemeClr val="tx1"/>
          </a:solidFill>
          <a:latin typeface="+mn-lt"/>
          <a:ea typeface="ＭＳ Ｐゴシック" pitchFamily="27" charset="-128"/>
        </a:defRPr>
      </a:lvl3pPr>
      <a:lvl4pPr marL="1363663" indent="-280988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Times" charset="0"/>
        <a:buChar char="–"/>
        <a:defRPr sz="1400">
          <a:solidFill>
            <a:schemeClr val="tx1"/>
          </a:solidFill>
          <a:latin typeface="+mn-lt"/>
          <a:ea typeface="ＭＳ Ｐゴシック" pitchFamily="27" charset="-128"/>
        </a:defRPr>
      </a:lvl4pPr>
      <a:lvl5pPr marL="1652588" indent="-174625" algn="l" rtl="0" eaLnBrk="0" fontAlgn="base" hangingPunct="0">
        <a:spcBef>
          <a:spcPct val="10000"/>
        </a:spcBef>
        <a:spcAft>
          <a:spcPct val="10000"/>
        </a:spcAft>
        <a:buClr>
          <a:srgbClr val="C00000"/>
        </a:buClr>
        <a:buFont typeface="Times" charset="0"/>
        <a:buChar char="•"/>
        <a:defRPr sz="1400" i="1">
          <a:solidFill>
            <a:schemeClr val="tx1"/>
          </a:solidFill>
          <a:latin typeface="+mn-lt"/>
          <a:ea typeface="ＭＳ Ｐゴシック" pitchFamily="27" charset="-128"/>
        </a:defRPr>
      </a:lvl5pPr>
      <a:lvl6pPr marL="21097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6pPr>
      <a:lvl7pPr marL="25669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7pPr>
      <a:lvl8pPr marL="30241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8pPr>
      <a:lvl9pPr marL="34813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596348" y="837779"/>
            <a:ext cx="7707143" cy="47705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NERS 551</a:t>
            </a:r>
            <a:br>
              <a:rPr lang="en-US" sz="2800" dirty="0"/>
            </a:br>
            <a:r>
              <a:rPr lang="en-US" sz="2800" dirty="0"/>
              <a:t> Nuclear Reactor Dynamics</a:t>
            </a:r>
            <a:br>
              <a:rPr lang="en-US" sz="2800" dirty="0"/>
            </a:br>
            <a:r>
              <a:rPr lang="en-US" sz="2800" dirty="0"/>
              <a:t>Winter, 2021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7: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Chapter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400" b="0" dirty="0">
                <a:effectLst/>
              </a:rPr>
              <a:t/>
            </a:r>
            <a:br>
              <a:rPr lang="en-US" sz="2400" b="0" dirty="0">
                <a:effectLst/>
              </a:rPr>
            </a:br>
            <a:r>
              <a:rPr lang="en-US" sz="2400" dirty="0">
                <a:effectLst/>
              </a:rPr>
              <a:t>Prof. T. Downar 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25FC-8240-466C-8AEE-7D71D825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 6.1c Asymptotic Transients: In-hour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8EAD3-95FA-4E20-98F4-E9EB0CDB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9" y="951346"/>
            <a:ext cx="6800373" cy="1306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91F68-67DD-4B74-8080-1A18C41F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30" y="2514066"/>
            <a:ext cx="5926002" cy="870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16AE3E-E4D0-4971-BECD-FE730B8C2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72" y="3771474"/>
            <a:ext cx="7106190" cy="21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4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B9E-7404-4E67-B575-9161FF50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In-hour Equation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550C5-798F-4A3E-984F-BA194473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634" y="1079946"/>
            <a:ext cx="4098443" cy="498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7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6FA6-4E08-4008-BAE1-278B64B8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“</a:t>
            </a:r>
            <a:r>
              <a:rPr lang="en-US" dirty="0" err="1"/>
              <a:t>Inhour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382CA-01B1-4A26-ABEF-CCECE6D6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42" y="1739016"/>
            <a:ext cx="6946844" cy="27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9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1260-4424-420E-9B74-520E8F7E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Inhour</a:t>
            </a:r>
            <a:r>
              <a:rPr lang="en-US" dirty="0"/>
              <a:t>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6D57D-BC5D-46BB-AEFE-D27256A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2" y="1317628"/>
            <a:ext cx="8759217" cy="1861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818334-A7EB-482B-85A4-CCC169CD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84" y="3678382"/>
            <a:ext cx="6171897" cy="771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7C1397-268D-49D4-909B-AC4D0AB83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89" y="4812147"/>
            <a:ext cx="5309646" cy="7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6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824F-FE9B-4BC9-A843-78FE959B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Case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2FCA9-2C77-4AFA-9641-76BDD9F3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03" y="850443"/>
            <a:ext cx="5600794" cy="2700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80555-8ACA-437C-8C9B-27B698EA7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8" y="3550827"/>
            <a:ext cx="3120106" cy="2597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BFC5A-D76F-4677-BA1D-6868F8F9D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647" y="4138269"/>
            <a:ext cx="5426464" cy="10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76BB-96ED-4243-A16D-A200CBA5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Case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90E98-C2E8-473A-869D-BD89F5B6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47" y="1108364"/>
            <a:ext cx="6978405" cy="110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4CABF-F0A0-449F-99D3-2B503AF9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47" y="2036075"/>
            <a:ext cx="6702186" cy="27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BAE5-8AB2-42F9-9027-C8E84985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Case 2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91B2B-1204-45AD-8754-F553FD79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18" y="990183"/>
            <a:ext cx="7020426" cy="2539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CB8FE-D112-4EED-A6D4-BAFC1733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3" y="3530182"/>
            <a:ext cx="3723701" cy="26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5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>
            <a:extLst>
              <a:ext uri="{FF2B5EF4-FFF2-40B4-BE49-F238E27FC236}">
                <a16:creationId xmlns:a16="http://schemas.microsoft.com/office/drawing/2014/main" id="{B1AA5B2B-DB31-4526-924D-C5125276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8775"/>
            <a:ext cx="6191250" cy="614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46A98-1E42-407C-8367-843FD79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" y="1181559"/>
            <a:ext cx="8989764" cy="44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8789-59E0-499E-B1E6-8883DFE7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“Takeaways” from Lecture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A5B4-980F-49F6-A359-D2CFC4F4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62" y="917912"/>
            <a:ext cx="8285630" cy="6617196"/>
          </a:xfrm>
        </p:spPr>
        <p:txBody>
          <a:bodyPr/>
          <a:lstStyle/>
          <a:p>
            <a:r>
              <a:rPr lang="en-US" dirty="0"/>
              <a:t>Summary of Delayed Neutron Approximations</a:t>
            </a:r>
          </a:p>
          <a:p>
            <a:r>
              <a:rPr lang="en-US" dirty="0"/>
              <a:t>Two methods to collapse six group of delayed neutrons to one group: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 of Kinetics </a:t>
            </a:r>
            <a:r>
              <a:rPr lang="en-US" dirty="0" err="1"/>
              <a:t>Eqn</a:t>
            </a:r>
            <a:r>
              <a:rPr lang="en-US" dirty="0"/>
              <a:t> w/ One Group Delayed Neutrons: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 of Kinetics </a:t>
            </a:r>
            <a:r>
              <a:rPr lang="en-US" dirty="0" err="1"/>
              <a:t>Eqn</a:t>
            </a:r>
            <a:r>
              <a:rPr lang="en-US" dirty="0"/>
              <a:t> w/ Six Group Delayed Neutronics</a:t>
            </a:r>
          </a:p>
          <a:p>
            <a:r>
              <a:rPr lang="en-US" dirty="0"/>
              <a:t>The “</a:t>
            </a:r>
            <a:r>
              <a:rPr lang="en-US" dirty="0" err="1"/>
              <a:t>Inhour</a:t>
            </a:r>
            <a:r>
              <a:rPr lang="en-US" dirty="0"/>
              <a:t> Equation” and the “limiting cases”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86D76-6B3A-46B3-8444-1048DAEB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35" y="1646289"/>
            <a:ext cx="3267739" cy="792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3C34A-331E-48C3-B86E-AF538D48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96" y="3032725"/>
            <a:ext cx="5883428" cy="792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19AA3-8635-4E6D-BEF4-58021DBA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760" y="3761499"/>
            <a:ext cx="3315007" cy="581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89FF8-6A12-410B-890B-E64CC7DCA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62" y="3777404"/>
            <a:ext cx="3802648" cy="6421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DFE807-60C2-4B96-963F-496B7D316875}"/>
              </a:ext>
            </a:extLst>
          </p:cNvPr>
          <p:cNvSpPr txBox="1">
            <a:spLocks/>
          </p:cNvSpPr>
          <p:nvPr/>
        </p:nvSpPr>
        <p:spPr bwMode="auto">
          <a:xfrm>
            <a:off x="152878" y="4618455"/>
            <a:ext cx="8450263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7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7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7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7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7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7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7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 i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7" charset="0"/>
              </a:defRPr>
            </a:lvl9pPr>
          </a:lstStyle>
          <a:p>
            <a:r>
              <a:rPr lang="en-US" kern="0" dirty="0"/>
              <a:t>“Takeaways” from Lecture </a:t>
            </a:r>
            <a:r>
              <a:rPr lang="en-US" kern="0" dirty="0" smtClean="0"/>
              <a:t>7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8512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61FCD-0794-4395-AAC5-376AF1B1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24" y="529952"/>
            <a:ext cx="7338352" cy="1700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FD9481-FF43-460B-B31C-4A5161BC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50" y="1999990"/>
            <a:ext cx="7123234" cy="40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CE997-A2B4-4C27-B08F-62C3F3DE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8" y="293114"/>
            <a:ext cx="8088637" cy="2450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E08C3-7D5B-4788-9AB3-59DBE3C9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6" y="2660074"/>
            <a:ext cx="8236127" cy="34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22F64B-84D0-4102-86E3-F31D8E78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92" y="1161917"/>
            <a:ext cx="4016846" cy="240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3EAB2-8DBE-4751-905E-E8E0B4D3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980" y="3216564"/>
            <a:ext cx="4854157" cy="2911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F76D10-643E-4834-876B-51447C58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336"/>
            <a:ext cx="7772400" cy="406265"/>
          </a:xfrm>
        </p:spPr>
        <p:txBody>
          <a:bodyPr/>
          <a:lstStyle/>
          <a:p>
            <a:r>
              <a:rPr lang="en-US" dirty="0"/>
              <a:t>Solution of 1-Group Delayed Neutrons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DD6B094-995B-4C56-A04C-690EB866E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48829"/>
              </p:ext>
            </p:extLst>
          </p:nvPr>
        </p:nvGraphicFramePr>
        <p:xfrm>
          <a:off x="3133619" y="587964"/>
          <a:ext cx="1854018" cy="47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5" imgW="1536033" imgH="393529" progId="Equation.3">
                  <p:embed/>
                </p:oleObj>
              </mc:Choice>
              <mc:Fallback>
                <p:oleObj r:id="rId5" imgW="1536033" imgH="393529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8BA6B18-DC7C-416B-8315-E1DE91799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619" y="587964"/>
                        <a:ext cx="1854018" cy="474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75DE83C-514E-4F50-B554-9317888BE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41913"/>
              </p:ext>
            </p:extLst>
          </p:nvPr>
        </p:nvGraphicFramePr>
        <p:xfrm>
          <a:off x="5451369" y="620558"/>
          <a:ext cx="1563813" cy="44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7" imgW="1206500" imgH="457200" progId="Equation.3">
                  <p:embed/>
                </p:oleObj>
              </mc:Choice>
              <mc:Fallback>
                <p:oleObj r:id="rId7" imgW="1206500" imgH="457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46ADFEB-238B-4038-944D-E4AC52C30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369" y="620558"/>
                        <a:ext cx="1563813" cy="442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69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A36B-D6B7-4CF6-8BBE-4EFCA46E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</a:t>
            </a:r>
            <a:r>
              <a:rPr lang="en-US" dirty="0" err="1"/>
              <a:t>Subprompt</a:t>
            </a:r>
            <a:r>
              <a:rPr lang="en-US" dirty="0"/>
              <a:t> Critical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6F62-5DBC-4B66-9454-4F809B437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60565"/>
            <a:ext cx="8416925" cy="2185214"/>
          </a:xfrm>
        </p:spPr>
        <p:txBody>
          <a:bodyPr/>
          <a:lstStyle/>
          <a:p>
            <a:r>
              <a:rPr lang="en-US" dirty="0"/>
              <a:t>Initial Multiplication of EXISTING delayed neutron 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“Asymptotic period” is the multiplication of the additional “buildup” delayed neutron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7F8B8-A69F-4AC0-B045-427BE677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6" y="3169879"/>
            <a:ext cx="3450703" cy="2890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D09BB-B257-4275-BF29-83AA12A3B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0" y="1533156"/>
            <a:ext cx="5674214" cy="5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4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33A0-B2A2-44BA-A392-293CDF2D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Groups of Delayed Neutrons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2">
                <a:extLst>
                  <a:ext uri="{FF2B5EF4-FFF2-40B4-BE49-F238E27FC236}">
                    <a16:creationId xmlns:a16="http://schemas.microsoft.com/office/drawing/2014/main" id="{49284D31-0CDB-4697-8D2A-6F1B97A56FCE}"/>
                  </a:ext>
                </a:extLst>
              </p:cNvPr>
              <p:cNvSpPr txBox="1"/>
              <p:nvPr/>
            </p:nvSpPr>
            <p:spPr bwMode="auto">
              <a:xfrm>
                <a:off x="834887" y="942234"/>
                <a:ext cx="3737113" cy="11790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2">
                <a:extLst>
                  <a:ext uri="{FF2B5EF4-FFF2-40B4-BE49-F238E27FC236}">
                    <a16:creationId xmlns:a16="http://schemas.microsoft.com/office/drawing/2014/main" id="{49284D31-0CDB-4697-8D2A-6F1B97A56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887" y="942234"/>
                <a:ext cx="3737113" cy="1179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5">
                <a:extLst>
                  <a:ext uri="{FF2B5EF4-FFF2-40B4-BE49-F238E27FC236}">
                    <a16:creationId xmlns:a16="http://schemas.microsoft.com/office/drawing/2014/main" id="{D638359F-B6F9-4F3D-B429-F54A6DA10197}"/>
                  </a:ext>
                </a:extLst>
              </p:cNvPr>
              <p:cNvSpPr txBox="1"/>
              <p:nvPr/>
            </p:nvSpPr>
            <p:spPr bwMode="auto">
              <a:xfrm>
                <a:off x="4908747" y="1068230"/>
                <a:ext cx="3307451" cy="9271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35">
                <a:extLst>
                  <a:ext uri="{FF2B5EF4-FFF2-40B4-BE49-F238E27FC236}">
                    <a16:creationId xmlns:a16="http://schemas.microsoft.com/office/drawing/2014/main" id="{D638359F-B6F9-4F3D-B429-F54A6DA1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8747" y="1068230"/>
                <a:ext cx="3307451" cy="92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4877226-55FE-4761-97A7-DD716A52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737" y="1695782"/>
            <a:ext cx="3255329" cy="757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558313-D4F3-49DE-8ACF-C5A33486D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764" y="3079951"/>
            <a:ext cx="3789802" cy="3029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8FFBA-6F27-4B40-8519-9E7E2D218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87" y="3206646"/>
            <a:ext cx="3701667" cy="2776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7C186A-C90F-4741-9626-1BF48B5C9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737" y="2390101"/>
            <a:ext cx="2998435" cy="7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1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31313"/>
      </a:dk1>
      <a:lt1>
        <a:srgbClr val="FFFFFF"/>
      </a:lt1>
      <a:dk2>
        <a:srgbClr val="0071BC"/>
      </a:dk2>
      <a:lt2>
        <a:srgbClr val="808080"/>
      </a:lt2>
      <a:accent1>
        <a:srgbClr val="00A650"/>
      </a:accent1>
      <a:accent2>
        <a:srgbClr val="B02A30"/>
      </a:accent2>
      <a:accent3>
        <a:srgbClr val="FFFFFF"/>
      </a:accent3>
      <a:accent4>
        <a:srgbClr val="0E0E0E"/>
      </a:accent4>
      <a:accent5>
        <a:srgbClr val="AAD0B3"/>
      </a:accent5>
      <a:accent6>
        <a:srgbClr val="9F252A"/>
      </a:accent6>
      <a:hlink>
        <a:srgbClr val="00ADEF"/>
      </a:hlink>
      <a:folHlink>
        <a:srgbClr val="6931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7" charset="0"/>
            <a:ea typeface="MS PGothic" pitchFamily="34" charset="-128"/>
            <a:cs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7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Default Design 1">
        <a:dk1>
          <a:srgbClr val="131313"/>
        </a:dk1>
        <a:lt1>
          <a:srgbClr val="FFFFFF"/>
        </a:lt1>
        <a:dk2>
          <a:srgbClr val="0071BC"/>
        </a:dk2>
        <a:lt2>
          <a:srgbClr val="808080"/>
        </a:lt2>
        <a:accent1>
          <a:srgbClr val="00A650"/>
        </a:accent1>
        <a:accent2>
          <a:srgbClr val="FFC20E"/>
        </a:accent2>
        <a:accent3>
          <a:srgbClr val="FFFFFF"/>
        </a:accent3>
        <a:accent4>
          <a:srgbClr val="0E0E0E"/>
        </a:accent4>
        <a:accent5>
          <a:srgbClr val="AAD0B3"/>
        </a:accent5>
        <a:accent6>
          <a:srgbClr val="E7B00C"/>
        </a:accent6>
        <a:hlink>
          <a:srgbClr val="00ADEF"/>
        </a:hlink>
        <a:folHlink>
          <a:srgbClr val="6931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247</Words>
  <Application>Microsoft Office PowerPoint</Application>
  <PresentationFormat>On-screen Show (4:3)</PresentationFormat>
  <Paragraphs>37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ＭＳ Ｐゴシック</vt:lpstr>
      <vt:lpstr>Arial</vt:lpstr>
      <vt:lpstr>Calibri</vt:lpstr>
      <vt:lpstr>Calibri body</vt:lpstr>
      <vt:lpstr>Cambria Math</vt:lpstr>
      <vt:lpstr>Corbel</vt:lpstr>
      <vt:lpstr>Times</vt:lpstr>
      <vt:lpstr>Times New Roman</vt:lpstr>
      <vt:lpstr>Wingdings</vt:lpstr>
      <vt:lpstr>Default Design</vt:lpstr>
      <vt:lpstr>Equation.3</vt:lpstr>
      <vt:lpstr>NERS 551  Nuclear Reactor Dynamics Winter, 2021  Lecture 7:   Chapter 6   Prof. T. Downar   </vt:lpstr>
      <vt:lpstr>PowerPoint Presentation</vt:lpstr>
      <vt:lpstr>Contents</vt:lpstr>
      <vt:lpstr>“Takeaways” from Lecture 6</vt:lpstr>
      <vt:lpstr>PowerPoint Presentation</vt:lpstr>
      <vt:lpstr>PowerPoint Presentation</vt:lpstr>
      <vt:lpstr>Solution of 1-Group Delayed Neutrons</vt:lpstr>
      <vt:lpstr>Response to Subprompt Critical Reactivity</vt:lpstr>
      <vt:lpstr>Six Groups of Delayed Neutrons</vt:lpstr>
      <vt:lpstr>Sec 6.1c Asymptotic Transients: In-hour Equation</vt:lpstr>
      <vt:lpstr>Derivation of In-hour Equation</vt:lpstr>
      <vt:lpstr>Definition of “Inhour”</vt:lpstr>
      <vt:lpstr>Analysis of Inhour Equation</vt:lpstr>
      <vt:lpstr>Limiting Case 1</vt:lpstr>
      <vt:lpstr>Limiting Case 2</vt:lpstr>
      <vt:lpstr>Limiting Case 2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NERS 441 Nuclear Reactor Theory I Fall, 2020  Lecture 11:  Transient Analysis    Prof. T. Downar   Prof. W. S. Yang </dc:title>
  <dc:creator>Downar, Thomas</dc:creator>
  <cp:lastModifiedBy>Downar, Thomas</cp:lastModifiedBy>
  <cp:revision>38</cp:revision>
  <dcterms:created xsi:type="dcterms:W3CDTF">2020-11-10T09:14:48Z</dcterms:created>
  <dcterms:modified xsi:type="dcterms:W3CDTF">2022-01-25T14:53:26Z</dcterms:modified>
</cp:coreProperties>
</file>