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64" r:id="rId2"/>
    <p:sldId id="892" r:id="rId3"/>
    <p:sldId id="893" r:id="rId4"/>
    <p:sldId id="347" r:id="rId5"/>
    <p:sldId id="883" r:id="rId6"/>
    <p:sldId id="353" r:id="rId7"/>
    <p:sldId id="328" r:id="rId8"/>
    <p:sldId id="348" r:id="rId9"/>
    <p:sldId id="410" r:id="rId10"/>
    <p:sldId id="349" r:id="rId11"/>
    <p:sldId id="350" r:id="rId12"/>
    <p:sldId id="351" r:id="rId13"/>
    <p:sldId id="321" r:id="rId14"/>
    <p:sldId id="322" r:id="rId15"/>
    <p:sldId id="324" r:id="rId16"/>
    <p:sldId id="323" r:id="rId17"/>
    <p:sldId id="890" r:id="rId18"/>
    <p:sldId id="352" r:id="rId19"/>
    <p:sldId id="326" r:id="rId20"/>
    <p:sldId id="891" r:id="rId21"/>
    <p:sldId id="894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494" initials="y" lastIdx="11" clrIdx="0">
    <p:extLst>
      <p:ext uri="{19B8F6BF-5375-455C-9EA6-DF929625EA0E}">
        <p15:presenceInfo xmlns:p15="http://schemas.microsoft.com/office/powerpoint/2012/main" userId="yang49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FF"/>
    <a:srgbClr val="00A650"/>
    <a:srgbClr val="FFFF99"/>
    <a:srgbClr val="0071BC"/>
    <a:srgbClr val="7B9F07"/>
    <a:srgbClr val="B02A30"/>
    <a:srgbClr val="B88800"/>
    <a:srgbClr val="47A600"/>
    <a:srgbClr val="5FA501"/>
    <a:srgbClr val="32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5" autoAdjust="0"/>
    <p:restoredTop sz="97703" autoAdjust="0"/>
  </p:normalViewPr>
  <p:slideViewPr>
    <p:cSldViewPr snapToGrid="0">
      <p:cViewPr varScale="1">
        <p:scale>
          <a:sx n="67" d="100"/>
          <a:sy n="67" d="100"/>
        </p:scale>
        <p:origin x="11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27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464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2"/>
            <a:ext cx="30464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64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40788"/>
            <a:ext cx="3046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72F1B26-DECD-41ED-AD78-E45F27AB9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9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>
            <a:lvl1pPr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5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>
            <a:lvl1pPr algn="r"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416427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65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b" anchorCtr="0" compatLnSpc="1">
            <a:prstTxWarp prst="textNoShape">
              <a:avLst/>
            </a:prstTxWarp>
          </a:bodyPr>
          <a:lstStyle>
            <a:lvl1pPr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5" y="8831265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b" anchorCtr="0" compatLnSpc="1">
            <a:prstTxWarp prst="textNoShape">
              <a:avLst/>
            </a:prstTxWarp>
          </a:bodyPr>
          <a:lstStyle>
            <a:lvl1pPr algn="r" defTabSz="931589">
              <a:defRPr sz="1100"/>
            </a:lvl1pPr>
          </a:lstStyle>
          <a:p>
            <a:pPr>
              <a:defRPr/>
            </a:pPr>
            <a:fld id="{A6E9A276-2B14-42AC-884B-EC73CBBF1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0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12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06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13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17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14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481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15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05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16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606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17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1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18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30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19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516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20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625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21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8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4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80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4B61D6EE-1DA0-4FB7-9236-EA7610C870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6535247-744A-475C-869D-66B4C26B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AF7F803B-759D-4874-AB8E-16DD725A7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2F1D05-0D9E-4BDA-8696-3084FB374FB0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53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C3955-C95D-458E-A0C0-BD6130CA327F}" type="slidenum">
              <a:rPr lang="en-US"/>
              <a:pPr/>
              <a:t>6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17550"/>
            <a:ext cx="4770437" cy="3578225"/>
          </a:xfrm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35488"/>
            <a:ext cx="5389563" cy="4375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6E27E-399E-4231-876B-CE6A2BBA7710}" type="slidenum">
              <a:rPr lang="en-US"/>
              <a:pPr/>
              <a:t>7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17550"/>
            <a:ext cx="4770437" cy="3578225"/>
          </a:xfrm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35488"/>
            <a:ext cx="5389563" cy="4375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8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02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9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90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1pPr>
            <a:lvl2pPr marL="724962" indent="-278831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2pPr>
            <a:lvl3pPr marL="111532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3pPr>
            <a:lvl4pPr marL="156145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4pPr>
            <a:lvl5pPr marL="2007586" indent="-223065" defTabSz="965068"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5pPr>
            <a:lvl6pPr marL="245371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6pPr>
            <a:lvl7pPr marL="289984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7pPr>
            <a:lvl8pPr marL="334597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8pPr>
            <a:lvl9pPr marL="3792107" indent="-223065" algn="ctr" defTabSz="965068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10000"/>
              </a:spcAft>
              <a:buClr>
                <a:schemeClr val="tx2"/>
              </a:buClr>
              <a:buSzPct val="110000"/>
              <a:buFont typeface="Wingdings" pitchFamily="2" charset="2"/>
              <a:defRPr kumimoji="1" sz="1600">
                <a:solidFill>
                  <a:srgbClr val="0000FF"/>
                </a:solidFill>
                <a:latin typeface="Arial" charset="0"/>
                <a:ea typeface="굴림" charset="-127"/>
              </a:defRPr>
            </a:lvl9pPr>
          </a:lstStyle>
          <a:p>
            <a:pPr>
              <a:buClr>
                <a:srgbClr val="1F497D"/>
              </a:buClr>
            </a:pPr>
            <a:fld id="{439FAEDB-9A0D-423B-A4F4-C582E4B75290}" type="slidenum">
              <a:rPr lang="en-US" altLang="ko-KR" sz="1200">
                <a:solidFill>
                  <a:prstClr val="black"/>
                </a:solidFill>
                <a:latin typeface="굴림" charset="-127"/>
              </a:rPr>
              <a:pPr>
                <a:buClr>
                  <a:srgbClr val="1F497D"/>
                </a:buClr>
              </a:pPr>
              <a:t>10</a:t>
            </a:fld>
            <a:endParaRPr lang="en-US" altLang="ko-KR" sz="1200" dirty="0">
              <a:solidFill>
                <a:prstClr val="black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93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A4D7A-3A48-4FEA-96AB-9F3C3903695D}" type="slidenum">
              <a:rPr lang="en-US"/>
              <a:pPr/>
              <a:t>11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17550"/>
            <a:ext cx="4770437" cy="3578225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35488"/>
            <a:ext cx="5389563" cy="4375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44619" y="625476"/>
            <a:ext cx="5801518" cy="564696"/>
          </a:xfrm>
          <a:ln w="12700"/>
        </p:spPr>
        <p:txBody>
          <a:bodyPr tIns="45720"/>
          <a:lstStyle>
            <a:lvl1pPr>
              <a:defRPr sz="3200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37475" y="1928814"/>
            <a:ext cx="5815806" cy="451530"/>
          </a:xfrm>
          <a:ln w="12700"/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7" charset="2"/>
              <a:buNone/>
              <a:defRPr sz="2800" b="1" i="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373" y="5814392"/>
            <a:ext cx="3070632" cy="78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3186" y="1028700"/>
            <a:ext cx="2129814" cy="3122386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330200"/>
            <a:ext cx="2111375" cy="27781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6399" y="330200"/>
            <a:ext cx="2129814" cy="2778125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47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10519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9438" y="1400176"/>
            <a:ext cx="3892550" cy="211228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89438" y="2432048"/>
            <a:ext cx="3892550" cy="210519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39725" y="330200"/>
            <a:ext cx="8450263" cy="347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075" y="1400175"/>
            <a:ext cx="3890963" cy="232371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9438" y="1400175"/>
            <a:ext cx="3892550" cy="232371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6075" y="2432048"/>
            <a:ext cx="3890963" cy="207441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432048"/>
            <a:ext cx="3892550" cy="2105192"/>
          </a:xfrm>
        </p:spPr>
        <p:txBody>
          <a:bodyPr/>
          <a:lstStyle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2084" y="251504"/>
            <a:ext cx="5891893" cy="384116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u="none" strike="noStrike" spc="-113" baseline="0">
                <a:solidFill>
                  <a:srgbClr val="324772"/>
                </a:solidFill>
                <a:effectLst/>
              </a:defRPr>
            </a:lvl1pPr>
          </a:lstStyle>
          <a:p>
            <a:r>
              <a:rPr lang="en-US" dirty="0"/>
              <a:t>SLIDE 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5715" y="54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8122-2709-4B22-BE1E-7467385C5C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02085" y="1048215"/>
            <a:ext cx="8137065" cy="4847759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700" baseline="0">
                <a:latin typeface="Calibri body"/>
              </a:defRPr>
            </a:lvl1pPr>
            <a:lvl2pPr marL="685773" indent="-342900">
              <a:buFont typeface="Wingdings" panose="05000000000000000000" pitchFamily="2" charset="2"/>
              <a:buChar char="§"/>
              <a:defRPr sz="2400">
                <a:latin typeface="Calibri body"/>
              </a:defRPr>
            </a:lvl2pPr>
            <a:lvl3pPr marL="946475" indent="-260729">
              <a:buFont typeface="Calibri" panose="020F0502020204030204" pitchFamily="34" charset="0"/>
              <a:buChar char="›"/>
              <a:defRPr sz="2100">
                <a:latin typeface="Calibri body"/>
              </a:defRPr>
            </a:lvl3pPr>
            <a:lvl4pPr marL="1284589" indent="-255967">
              <a:buFont typeface="Calibri" panose="020F0502020204030204" pitchFamily="34" charset="0"/>
              <a:buChar char="›"/>
              <a:defRPr sz="1800" baseline="0">
                <a:latin typeface="Calibri body"/>
              </a:defRPr>
            </a:lvl4pPr>
            <a:lvl5pPr marL="1632225" indent="-260729">
              <a:buFont typeface="Calibri" panose="020F0502020204030204" pitchFamily="34" charset="0"/>
              <a:buChar char="›"/>
              <a:defRPr sz="1500" baseline="0">
                <a:latin typeface="Calibri body"/>
              </a:defRPr>
            </a:lvl5pPr>
            <a:lvl6pPr marL="1970338" indent="-255967">
              <a:buFont typeface="Corbel" panose="020B0503020204020204" pitchFamily="34" charset="0"/>
              <a:buChar char="›"/>
              <a:defRPr baseline="0">
                <a:latin typeface="Calibri body"/>
              </a:defRPr>
            </a:lvl6pPr>
            <a:lvl7pPr marL="2228684" indent="-171438">
              <a:buFont typeface="Corbel" panose="020B0503020204020204" pitchFamily="34" charset="0"/>
              <a:buChar char="›"/>
              <a:defRPr sz="1200" baseline="0">
                <a:latin typeface="Calibri body"/>
              </a:defRPr>
            </a:lvl7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3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109727" y="182880"/>
            <a:ext cx="8948927" cy="715889"/>
          </a:xfrm>
          <a:prstGeom prst="rect">
            <a:avLst/>
          </a:prstGeom>
        </p:spPr>
        <p:txBody>
          <a:bodyPr anchor="ctr"/>
          <a:lstStyle>
            <a:lvl1pPr algn="l">
              <a:defRPr sz="3200" b="1" i="0" u="none" strike="noStrike" spc="-151" baseline="0">
                <a:solidFill>
                  <a:srgbClr val="32477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SLIDE  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58" y="1055077"/>
            <a:ext cx="8777797" cy="4992155"/>
          </a:xfrm>
          <a:prstGeom prst="rect">
            <a:avLst/>
          </a:prstGeom>
        </p:spPr>
        <p:txBody>
          <a:bodyPr/>
          <a:lstStyle>
            <a:lvl1pPr marL="347638" indent="-347638">
              <a:buFont typeface="Wingdings" panose="05000000000000000000" pitchFamily="2" charset="2"/>
              <a:buChar char="Ø"/>
              <a:defRPr sz="2400" baseline="0">
                <a:latin typeface="+mj-lt"/>
              </a:defRPr>
            </a:lvl1pPr>
            <a:lvl2pPr marL="798453" indent="-341289">
              <a:buFont typeface="Wingdings" panose="05000000000000000000" pitchFamily="2" charset="2"/>
              <a:buChar char="Ø"/>
              <a:defRPr sz="2000">
                <a:latin typeface="+mj-lt"/>
              </a:defRPr>
            </a:lvl2pPr>
            <a:lvl3pPr marL="1261967" indent="-347638">
              <a:buFont typeface="Wingdings" panose="05000000000000000000" pitchFamily="2" charset="2"/>
              <a:buChar char="Ø"/>
              <a:defRPr sz="1800">
                <a:latin typeface="+mj-lt"/>
              </a:defRPr>
            </a:lvl3pPr>
            <a:lvl4pPr marL="1712785" indent="-341289">
              <a:buFont typeface="Wingdings" panose="05000000000000000000" pitchFamily="2" charset="2"/>
              <a:buChar char="Ø"/>
              <a:defRPr sz="1600" baseline="0">
                <a:latin typeface="+mj-lt"/>
              </a:defRPr>
            </a:lvl4pPr>
            <a:lvl5pPr marL="2176300" indent="-347638">
              <a:buFont typeface="Wingdings" panose="05000000000000000000" pitchFamily="2" charset="2"/>
              <a:buChar char="Ø"/>
              <a:defRPr sz="1400" baseline="0">
                <a:latin typeface="+mj-lt"/>
              </a:defRPr>
            </a:lvl5pPr>
            <a:lvl6pPr marL="2627117" indent="-341289">
              <a:buFont typeface="Wingdings" panose="05000000000000000000" pitchFamily="2" charset="2"/>
              <a:buChar char="Ø"/>
              <a:defRPr sz="1200" baseline="0">
                <a:latin typeface="+mj-lt"/>
              </a:defRPr>
            </a:lvl6pPr>
            <a:lvl7pPr marL="2971578" indent="-228584">
              <a:buFont typeface="Wingdings" panose="05000000000000000000" pitchFamily="2" charset="2"/>
              <a:buChar char="Ø"/>
              <a:defRPr sz="900" baseline="0">
                <a:latin typeface="+mj-lt"/>
              </a:defRPr>
            </a:lvl7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2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1148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1148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C97135-9E2E-44E2-9DA6-DA1E06CA4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1600200" cy="152400"/>
          </a:xfrm>
          <a:prstGeom prst="rect">
            <a:avLst/>
          </a:prstGeom>
        </p:spPr>
        <p:txBody>
          <a:bodyPr/>
          <a:lstStyle>
            <a:lvl1pPr algn="ctr" eaLnBrk="1" hangingPunct="1">
              <a:lnSpc>
                <a:spcPct val="85000"/>
              </a:lnSpc>
              <a:defRPr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0FD6D4BE-79DB-4E51-8715-792ED1116B72}" type="datetime1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9F492A-30DB-4024-A2EB-FA3FF55A4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997EFC-F92C-44D0-A79A-DBF52E83E2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37B18-2D01-42BE-BAD8-26EE14CAE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0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>
            <a:lvl1pPr>
              <a:defRPr sz="26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60565"/>
            <a:ext cx="8416925" cy="1628138"/>
          </a:xfrm>
        </p:spPr>
        <p:txBody>
          <a:bodyPr/>
          <a:lstStyle>
            <a:lvl1pPr marL="347663" indent="-347663">
              <a:buClr>
                <a:srgbClr val="C00000"/>
              </a:buClr>
              <a:defRPr sz="2000" baseline="0"/>
            </a:lvl1pPr>
            <a:lvl2pPr>
              <a:buClr>
                <a:srgbClr val="C00000"/>
              </a:buClr>
              <a:defRPr sz="1800" baseline="0"/>
            </a:lvl2pPr>
            <a:lvl3pPr>
              <a:buClr>
                <a:srgbClr val="C00000"/>
              </a:buClr>
              <a:defRPr sz="1600" baseline="0"/>
            </a:lvl3pPr>
            <a:lvl4pPr>
              <a:buClr>
                <a:srgbClr val="C00000"/>
              </a:buClr>
              <a:defRPr sz="1500" baseline="0"/>
            </a:lvl4pPr>
            <a:lvl5pPr>
              <a:buClr>
                <a:srgbClr val="C00000"/>
              </a:buCl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26444"/>
            <a:ext cx="7772400" cy="406265"/>
          </a:xfrm>
        </p:spPr>
        <p:txBody>
          <a:bodyPr/>
          <a:lstStyle>
            <a:lvl1pPr algn="ctr">
              <a:defRPr sz="2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037481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2074414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71336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071336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>
            <a:lvl1pPr>
              <a:defRPr sz="2600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698927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869676"/>
            <a:ext cx="84169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8191500" y="647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FE0E5A-A608-420A-8CA0-9B4B009E4183}" type="slidenum">
              <a:rPr lang="en-US" sz="1400" b="1">
                <a:latin typeface="Times New Roman" charset="0"/>
              </a:rPr>
              <a:pPr algn="r">
                <a:defRPr/>
              </a:pPr>
              <a:t>‹#›</a:t>
            </a:fld>
            <a:endParaRPr lang="en-US" sz="1400" b="1" dirty="0">
              <a:latin typeface="Times New Roman" charset="0"/>
            </a:endParaRP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6350" y="6340475"/>
            <a:ext cx="5567363" cy="0"/>
          </a:xfrm>
          <a:prstGeom prst="line">
            <a:avLst/>
          </a:prstGeom>
          <a:noFill/>
          <a:ln w="25400">
            <a:solidFill>
              <a:srgbClr val="B59E7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350" y="6350414"/>
            <a:ext cx="1913382" cy="48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78" r:id="rId14"/>
    <p:sldLayoutId id="2147484179" r:id="rId15"/>
    <p:sldLayoutId id="2147484180" r:id="rId16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i="0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Arial" charset="0"/>
        <a:buChar char="–"/>
        <a:defRPr sz="1800">
          <a:solidFill>
            <a:schemeClr val="tx1"/>
          </a:solidFill>
          <a:latin typeface="+mn-lt"/>
          <a:ea typeface="ＭＳ Ｐゴシック" pitchFamily="27" charset="-128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•"/>
        <a:defRPr sz="1600" i="1">
          <a:solidFill>
            <a:schemeClr val="tx1"/>
          </a:solidFill>
          <a:latin typeface="+mn-lt"/>
          <a:ea typeface="ＭＳ Ｐゴシック" pitchFamily="27" charset="-128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–"/>
        <a:defRPr sz="1400">
          <a:solidFill>
            <a:schemeClr val="tx1"/>
          </a:solidFill>
          <a:latin typeface="+mn-lt"/>
          <a:ea typeface="ＭＳ Ｐゴシック" pitchFamily="27" charset="-128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•"/>
        <a:defRPr sz="1400" i="1">
          <a:solidFill>
            <a:schemeClr val="tx1"/>
          </a:solidFill>
          <a:latin typeface="+mn-lt"/>
          <a:ea typeface="ＭＳ Ｐゴシック" pitchFamily="27" charset="-128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wmf"/><Relationship Id="rId10" Type="http://schemas.openxmlformats.org/officeDocument/2006/relationships/image" Target="../media/image180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wmf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image" Target="../media/image40.wmf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7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emf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0" Type="http://schemas.openxmlformats.org/officeDocument/2006/relationships/image" Target="../media/image6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0" Type="http://schemas.openxmlformats.org/officeDocument/2006/relationships/image" Target="../media/image6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596348" y="837779"/>
            <a:ext cx="7986869" cy="47089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NERS 551 </a:t>
            </a:r>
            <a:br>
              <a:rPr lang="en-US" sz="2800" dirty="0"/>
            </a:br>
            <a:r>
              <a:rPr lang="en-US" sz="2800" dirty="0"/>
              <a:t>Nuclear Reactor Dynamics 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Lecture 2 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Jan. 11, 2022</a:t>
            </a:r>
            <a:br>
              <a:rPr lang="en-US" sz="2800" dirty="0"/>
            </a:br>
            <a:br>
              <a:rPr lang="en-US" sz="2800" dirty="0"/>
            </a:b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Prof. T. Downar</a:t>
            </a: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Fuel Depletion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9" y="891269"/>
            <a:ext cx="4656254" cy="2383272"/>
          </a:xfrm>
        </p:spPr>
        <p:txBody>
          <a:bodyPr/>
          <a:lstStyle/>
          <a:p>
            <a:r>
              <a:rPr lang="en-US" sz="2000" dirty="0"/>
              <a:t>Long-term evolution of the slightly enriched fuel typical of that in water-cooled reactors</a:t>
            </a:r>
          </a:p>
          <a:p>
            <a:r>
              <a:rPr lang="en-US" sz="2000" dirty="0"/>
              <a:t>Buildup of higher isotopes of plutonium and uranium that result from successive neutron captures</a:t>
            </a:r>
          </a:p>
          <a:p>
            <a:r>
              <a:rPr lang="en-US" sz="2000" dirty="0"/>
              <a:t>Conversion ratio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 descr="양피지"/>
          <p:cNvSpPr txBox="1">
            <a:spLocks noChangeArrowheads="1"/>
          </p:cNvSpPr>
          <p:nvPr/>
        </p:nvSpPr>
        <p:spPr bwMode="auto">
          <a:xfrm>
            <a:off x="339725" y="3991276"/>
            <a:ext cx="4677118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Effect of depletion of </a:t>
            </a:r>
            <a:r>
              <a:rPr lang="en-US" sz="2000" kern="0" baseline="30000" dirty="0"/>
              <a:t>235</a:t>
            </a:r>
            <a:r>
              <a:rPr lang="en-US" sz="2000" kern="0" dirty="0"/>
              <a:t>U and buildup of plutonium on reactivity</a:t>
            </a:r>
          </a:p>
          <a:p>
            <a:pPr lvl="1"/>
            <a:r>
              <a:rPr lang="en-US" sz="1800" kern="0" dirty="0"/>
              <a:t>Depletion of </a:t>
            </a:r>
            <a:r>
              <a:rPr lang="en-US" sz="1800" kern="0" baseline="30000" dirty="0"/>
              <a:t>235</a:t>
            </a:r>
            <a:r>
              <a:rPr lang="en-US" sz="1800" kern="0" dirty="0"/>
              <a:t>U and buildup of fission products will overwhelm the buildup of </a:t>
            </a:r>
            <a:r>
              <a:rPr lang="en-US" sz="1800" kern="0" baseline="30000" dirty="0"/>
              <a:t>239</a:t>
            </a:r>
            <a:r>
              <a:rPr lang="en-US" sz="1800" kern="0" dirty="0"/>
              <a:t>Pu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839424" y="3287627"/>
          <a:ext cx="29035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1904760" imgH="457200" progId="Equation.DSMT4">
                  <p:embed/>
                </p:oleObj>
              </mc:Choice>
              <mc:Fallback>
                <p:oleObj name="Equation" r:id="rId4" imgW="1904760" imgH="45720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24" y="3287627"/>
                        <a:ext cx="290353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020" y="1004880"/>
            <a:ext cx="3781334" cy="4596841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63225" y="5601721"/>
          <a:ext cx="59594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3911400" imgH="482400" progId="Equation.DSMT4">
                  <p:embed/>
                </p:oleObj>
              </mc:Choice>
              <mc:Fallback>
                <p:oleObj name="Equation" r:id="rId7" imgW="3911400" imgH="4824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25" y="5601721"/>
                        <a:ext cx="59594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8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57250"/>
            <a:ext cx="7935913" cy="4046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ea typeface="굴림" pitchFamily="34" charset="-127"/>
              </a:rPr>
              <a:t>Fuel depletion equation</a:t>
            </a:r>
          </a:p>
        </p:txBody>
      </p:sp>
      <p:graphicFrame>
        <p:nvGraphicFramePr>
          <p:cNvPr id="41677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37866" y="1690741"/>
          <a:ext cx="2647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765080" imgH="393480" progId="Equation.DSMT4">
                  <p:embed/>
                </p:oleObj>
              </mc:Choice>
              <mc:Fallback>
                <p:oleObj name="Equation" r:id="rId4" imgW="1765080" imgH="393480" progId="Equation.DSMT4">
                  <p:embed/>
                  <p:pic>
                    <p:nvPicPr>
                      <p:cNvPr id="416773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866" y="1690741"/>
                        <a:ext cx="2647950" cy="590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795338" y="1260475"/>
          <a:ext cx="5132387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3225600" imgH="1244520" progId="Equation.DSMT4">
                  <p:embed/>
                </p:oleObj>
              </mc:Choice>
              <mc:Fallback>
                <p:oleObj name="Equation" r:id="rId6" imgW="3225600" imgH="1244520" progId="Equation.DSMT4">
                  <p:embed/>
                  <p:pic>
                    <p:nvPicPr>
                      <p:cNvPr id="416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260475"/>
                        <a:ext cx="5132387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Fuel Depletion Equations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86325" y="3235567"/>
          <a:ext cx="8138988" cy="310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8" imgW="6260760" imgH="2387520" progId="Equation.DSMT4">
                  <p:embed/>
                </p:oleObj>
              </mc:Choice>
              <mc:Fallback>
                <p:oleObj name="Equation" r:id="rId8" imgW="6260760" imgH="238752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25" y="3235567"/>
                        <a:ext cx="8138988" cy="3103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10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Medium Time Phenomena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46075" y="860565"/>
            <a:ext cx="8416925" cy="1118547"/>
          </a:xfrm>
        </p:spPr>
        <p:txBody>
          <a:bodyPr/>
          <a:lstStyle/>
          <a:p>
            <a:r>
              <a:rPr lang="en-US" sz="2200" dirty="0"/>
              <a:t>Medium time phenomena are generally associated with the buildup, burnup, and beta decay of fission products </a:t>
            </a:r>
            <a:r>
              <a:rPr lang="en-US" sz="2200" baseline="30000" dirty="0"/>
              <a:t>135</a:t>
            </a:r>
            <a:r>
              <a:rPr lang="en-US" sz="2200" dirty="0"/>
              <a:t>Xe and </a:t>
            </a:r>
            <a:r>
              <a:rPr lang="en-US" sz="2200" baseline="30000" dirty="0"/>
              <a:t>149</a:t>
            </a:r>
            <a:r>
              <a:rPr lang="en-US" sz="2200" dirty="0"/>
              <a:t>Sm in thermal reactors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1347" y="3162300"/>
            <a:ext cx="4353401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895350" y="2184705"/>
          <a:ext cx="6600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4330700" imgH="279400" progId="Equation.DSMT4">
                  <p:embed/>
                </p:oleObj>
              </mc:Choice>
              <mc:Fallback>
                <p:oleObj name="Equation" r:id="rId5" imgW="4330700" imgH="279400" progId="Equation.DSMT4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184705"/>
                        <a:ext cx="66008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895350" y="2810986"/>
          <a:ext cx="4064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2667000" imgH="254000" progId="Equation.DSMT4">
                  <p:embed/>
                </p:oleObj>
              </mc:Choice>
              <mc:Fallback>
                <p:oleObj name="Equation" r:id="rId7" imgW="2667000" imgH="254000" progId="Equation.DSMT4">
                  <p:embed/>
                  <p:pic>
                    <p:nvPicPr>
                      <p:cNvPr id="148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810986"/>
                        <a:ext cx="4064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 descr="양피지"/>
          <p:cNvSpPr txBox="1">
            <a:spLocks noChangeArrowheads="1"/>
          </p:cNvSpPr>
          <p:nvPr/>
        </p:nvSpPr>
        <p:spPr bwMode="auto">
          <a:xfrm>
            <a:off x="348164" y="3399168"/>
            <a:ext cx="395452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200" kern="0" dirty="0"/>
              <a:t>These two fission products have very large thermal neutron absorption cross sections  and thus require special attention in thermal reactors</a:t>
            </a:r>
          </a:p>
        </p:txBody>
      </p:sp>
    </p:spTree>
    <p:extLst>
      <p:ext uri="{BB962C8B-B14F-4D97-AF65-F5344CB8AC3E}">
        <p14:creationId xmlns:p14="http://schemas.microsoft.com/office/powerpoint/2010/main" val="360141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Xe-135 Buildup and Decay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9" y="891269"/>
            <a:ext cx="4382861" cy="430887"/>
          </a:xfrm>
        </p:spPr>
        <p:txBody>
          <a:bodyPr/>
          <a:lstStyle/>
          <a:p>
            <a:r>
              <a:rPr lang="en-US" sz="2200" dirty="0"/>
              <a:t>Buildup and burnup of </a:t>
            </a:r>
            <a:r>
              <a:rPr lang="en-US" sz="2200" baseline="30000" dirty="0"/>
              <a:t>135</a:t>
            </a:r>
            <a:r>
              <a:rPr lang="en-US" sz="2200" dirty="0"/>
              <a:t>Xe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895350" y="1461653"/>
          <a:ext cx="6600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4330700" imgH="279400" progId="Equation.DSMT4">
                  <p:embed/>
                </p:oleObj>
              </mc:Choice>
              <mc:Fallback>
                <p:oleObj name="Equation" r:id="rId4" imgW="4330700" imgH="279400" progId="Equation.DSMT4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61653"/>
                        <a:ext cx="66008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41363" y="2022475"/>
          <a:ext cx="38703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2539800" imgH="812520" progId="Equation.DSMT4">
                  <p:embed/>
                </p:oleObj>
              </mc:Choice>
              <mc:Fallback>
                <p:oleObj name="Equation" r:id="rId6" imgW="2539800" imgH="81252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022475"/>
                        <a:ext cx="387032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115658" y="2425760"/>
          <a:ext cx="27654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1816100" imgH="241300" progId="Equation.DSMT4">
                  <p:embed/>
                </p:oleObj>
              </mc:Choice>
              <mc:Fallback>
                <p:oleObj name="Equation" r:id="rId8" imgW="1816100" imgH="24130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58" y="2425760"/>
                        <a:ext cx="2765425" cy="3635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95446" y="3814367"/>
          <a:ext cx="5916910" cy="250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063"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Nuclide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Half-life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Decay </a:t>
                      </a:r>
                      <a:b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r>
                        <a:rPr lang="en-US" sz="14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(1/s)</a:t>
                      </a:r>
                      <a:endParaRPr lang="en-US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</a:rPr>
                        <a:t>Thermal XS </a:t>
                      </a:r>
                      <a:r>
                        <a:rPr lang="en-US" sz="1400" kern="100" dirty="0">
                          <a:effectLst/>
                        </a:rPr>
                        <a:t>(b)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U-235 Thermal Fission yield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Te-135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19.0 s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3.648</a:t>
                      </a: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lang="en-US" sz="1400" b="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-2</a:t>
                      </a:r>
                      <a:endParaRPr lang="en-US" sz="1400" b="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I-135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6.57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2.926</a:t>
                      </a: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sz="1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-5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0.0628 (cum)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Xe-135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9.14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2.107</a:t>
                      </a: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sz="1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-5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2.665</a:t>
                      </a: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lang="en-US" sz="1400" b="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</a:t>
                      </a:r>
                      <a:endParaRPr lang="en-US" sz="1400" b="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Cs-135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2.3E+06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9.555</a:t>
                      </a: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sz="1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-15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4.910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lang="en-US" sz="14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-06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Ba-135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80248" y="3475813"/>
            <a:ext cx="283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ENDF/B-VII.1 &amp; </a:t>
            </a:r>
            <a:r>
              <a:rPr lang="en-US" sz="1600" b="1" dirty="0" err="1"/>
              <a:t>NuDat</a:t>
            </a:r>
            <a:r>
              <a:rPr lang="en-US" sz="1600" b="1" dirty="0"/>
              <a:t> 2.7</a:t>
            </a:r>
          </a:p>
        </p:txBody>
      </p:sp>
    </p:spTree>
    <p:extLst>
      <p:ext uri="{BB962C8B-B14F-4D97-AF65-F5344CB8AC3E}">
        <p14:creationId xmlns:p14="http://schemas.microsoft.com/office/powerpoint/2010/main" val="384069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/>
          <a:p>
            <a:r>
              <a:rPr lang="en-US" altLang="ko-KR" dirty="0"/>
              <a:t>Equilibrium Xe-135 Concentration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796925" y="1263650"/>
          <a:ext cx="30400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993680" imgH="812520" progId="Equation.DSMT4">
                  <p:embed/>
                </p:oleObj>
              </mc:Choice>
              <mc:Fallback>
                <p:oleObj name="Equation" r:id="rId4" imgW="1993680" imgH="812520" progId="Equation.DSMT4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263650"/>
                        <a:ext cx="30400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4533900" y="1538606"/>
          <a:ext cx="41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2781000" imgH="457200" progId="Equation.DSMT4">
                  <p:embed/>
                </p:oleObj>
              </mc:Choice>
              <mc:Fallback>
                <p:oleObj name="Equation" r:id="rId6" imgW="2781000" imgH="457200" progId="Equation.DSMT4">
                  <p:embed/>
                  <p:pic>
                    <p:nvPicPr>
                      <p:cNvPr id="160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538606"/>
                        <a:ext cx="4171500" cy="685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8" y="834119"/>
            <a:ext cx="5382987" cy="429531"/>
          </a:xfrm>
        </p:spPr>
        <p:txBody>
          <a:bodyPr/>
          <a:lstStyle/>
          <a:p>
            <a:r>
              <a:rPr lang="en-US" sz="2000" dirty="0"/>
              <a:t>System</a:t>
            </a:r>
            <a:r>
              <a:rPr lang="en-US" sz="2200" dirty="0"/>
              <a:t> of differential equations</a:t>
            </a:r>
          </a:p>
        </p:txBody>
      </p:sp>
      <p:sp>
        <p:nvSpPr>
          <p:cNvPr id="13" name="Rectangle 3" descr="양피지"/>
          <p:cNvSpPr txBox="1">
            <a:spLocks noChangeArrowheads="1"/>
          </p:cNvSpPr>
          <p:nvPr/>
        </p:nvSpPr>
        <p:spPr bwMode="auto">
          <a:xfrm>
            <a:off x="360588" y="2490693"/>
            <a:ext cx="8344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I-135 and Xe-135 concentrations for constant thermal flux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884238" y="2932495"/>
          <a:ext cx="53038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3479760" imgH="1371600" progId="Equation.DSMT4">
                  <p:embed/>
                </p:oleObj>
              </mc:Choice>
              <mc:Fallback>
                <p:oleObj name="Equation" r:id="rId8" imgW="3479760" imgH="137160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932495"/>
                        <a:ext cx="530383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/>
              <p:cNvSpPr txBox="1"/>
              <p:nvPr/>
            </p:nvSpPr>
            <p:spPr bwMode="auto">
              <a:xfrm>
                <a:off x="1152525" y="5641975"/>
                <a:ext cx="6116638" cy="6873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525" y="5641975"/>
                <a:ext cx="6116638" cy="687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 descr="양피지"/>
          <p:cNvSpPr txBox="1">
            <a:spLocks noChangeArrowheads="1"/>
          </p:cNvSpPr>
          <p:nvPr/>
        </p:nvSpPr>
        <p:spPr bwMode="auto">
          <a:xfrm>
            <a:off x="360588" y="4995733"/>
            <a:ext cx="83262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 lvl="1"/>
            <a:r>
              <a:rPr lang="en-US" sz="1800" kern="0" dirty="0"/>
              <a:t>The concentrations of these isotopes quickly arise to their saturation or equilibrium values</a:t>
            </a:r>
          </a:p>
        </p:txBody>
      </p:sp>
    </p:spTree>
    <p:extLst>
      <p:ext uri="{BB962C8B-B14F-4D97-AF65-F5344CB8AC3E}">
        <p14:creationId xmlns:p14="http://schemas.microsoft.com/office/powerpoint/2010/main" val="181910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Xenon Poisoning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96608" y="1010779"/>
            <a:ext cx="8429400" cy="400110"/>
          </a:xfrm>
        </p:spPr>
        <p:txBody>
          <a:bodyPr/>
          <a:lstStyle/>
          <a:p>
            <a:r>
              <a:rPr lang="en-US" dirty="0"/>
              <a:t>Reactivity effect of fission product poisoning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/>
              <p:cNvSpPr txBox="1"/>
              <p:nvPr/>
            </p:nvSpPr>
            <p:spPr bwMode="auto">
              <a:xfrm>
                <a:off x="1635858" y="2503325"/>
                <a:ext cx="6367463" cy="6715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𝑎𝑃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5858" y="2503325"/>
                <a:ext cx="6367463" cy="671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 descr="양피지"/>
          <p:cNvSpPr txBox="1">
            <a:spLocks noChangeArrowheads="1"/>
          </p:cNvSpPr>
          <p:nvPr/>
        </p:nvSpPr>
        <p:spPr bwMode="auto">
          <a:xfrm>
            <a:off x="396608" y="3558241"/>
            <a:ext cx="842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 lvl="1"/>
            <a:r>
              <a:rPr lang="en-US" sz="1800" kern="0" dirty="0"/>
              <a:t>Reactivity worth estimate of equilibrium Xe-135 in high flux reactors: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315980" y="1612654"/>
          <a:ext cx="1663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1091880" imgH="444240" progId="Equation.DSMT4">
                  <p:embed/>
                </p:oleObj>
              </mc:Choice>
              <mc:Fallback>
                <p:oleObj name="Equation" r:id="rId5" imgW="1091880" imgH="4442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980" y="1612654"/>
                        <a:ext cx="16637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4"/>
              <p:cNvSpPr txBox="1"/>
              <p:nvPr/>
            </p:nvSpPr>
            <p:spPr bwMode="auto">
              <a:xfrm>
                <a:off x="2020888" y="4276616"/>
                <a:ext cx="5149850" cy="7096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𝑋𝑒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0.06536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2.437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≅−2.7%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0888" y="4276616"/>
                <a:ext cx="5149850" cy="709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28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/>
          <a:p>
            <a:r>
              <a:rPr lang="en-US" altLang="ko-KR" dirty="0"/>
              <a:t>Xe-135 Concentration after Shutdown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" descr="양피지"/>
          <p:cNvSpPr txBox="1">
            <a:spLocks noChangeArrowheads="1"/>
          </p:cNvSpPr>
          <p:nvPr/>
        </p:nvSpPr>
        <p:spPr bwMode="auto">
          <a:xfrm>
            <a:off x="360588" y="882085"/>
            <a:ext cx="842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Using equilibrium concentrations, the time-dependent concentrations can be rewritten as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836613" y="32398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36613" y="1600989"/>
          <a:ext cx="5459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3581280" imgH="711000" progId="Equation.DSMT4">
                  <p:embed/>
                </p:oleObj>
              </mc:Choice>
              <mc:Fallback>
                <p:oleObj name="Equation" r:id="rId4" imgW="3581280" imgH="7110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600989"/>
                        <a:ext cx="5459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 descr="양피지"/>
          <p:cNvSpPr txBox="1">
            <a:spLocks noChangeArrowheads="1"/>
          </p:cNvSpPr>
          <p:nvPr/>
        </p:nvSpPr>
        <p:spPr bwMode="auto">
          <a:xfrm>
            <a:off x="370748" y="2681982"/>
            <a:ext cx="4551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Reactor shutdown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36613" y="3694678"/>
          <a:ext cx="37560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2463480" imgH="685800" progId="Equation.DSMT4">
                  <p:embed/>
                </p:oleObj>
              </mc:Choice>
              <mc:Fallback>
                <p:oleObj name="Equation" r:id="rId6" imgW="2463480" imgH="68580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694678"/>
                        <a:ext cx="3756025" cy="103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836613" y="3093110"/>
          <a:ext cx="4210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8" imgW="2806560" imgH="393480" progId="Equation.DSMT4">
                  <p:embed/>
                </p:oleObj>
              </mc:Choice>
              <mc:Fallback>
                <p:oleObj name="Equation" r:id="rId8" imgW="2806560" imgH="39348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093110"/>
                        <a:ext cx="42100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90" y="4737571"/>
            <a:ext cx="5442334" cy="920372"/>
          </a:xfrm>
        </p:spPr>
        <p:txBody>
          <a:bodyPr/>
          <a:lstStyle/>
          <a:p>
            <a:pPr lvl="1"/>
            <a:r>
              <a:rPr lang="en-US" sz="1800" dirty="0"/>
              <a:t>If the reactor has been running for several days - long enough for iodine and xenon to reach equilibrium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146175" y="5668963"/>
          <a:ext cx="38735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0" imgW="2539800" imgH="431640" progId="Equation.DSMT4">
                  <p:embed/>
                </p:oleObj>
              </mc:Choice>
              <mc:Fallback>
                <p:oleObj name="Equation" r:id="rId10" imgW="2539800" imgH="43164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5668963"/>
                        <a:ext cx="3873500" cy="649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0327" y="2740497"/>
            <a:ext cx="3313751" cy="34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7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Xenon Poisoning after Shutdown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8" y="891269"/>
            <a:ext cx="4821077" cy="1692771"/>
          </a:xfrm>
        </p:spPr>
        <p:txBody>
          <a:bodyPr/>
          <a:lstStyle/>
          <a:p>
            <a:r>
              <a:rPr lang="en-US" dirty="0"/>
              <a:t>For a sufficiently large operating flux the xenon concentration actually rises following shutdown</a:t>
            </a:r>
          </a:p>
          <a:p>
            <a:r>
              <a:rPr lang="en-US" dirty="0"/>
              <a:t>The peak concentration occurs at 11.3 hours after shutdown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79778" y="5685318"/>
          <a:ext cx="20526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78" y="5685318"/>
                        <a:ext cx="20526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66" y="1072574"/>
            <a:ext cx="3852681" cy="4278608"/>
          </a:xfrm>
          <a:prstGeom prst="rect">
            <a:avLst/>
          </a:prstGeom>
        </p:spPr>
      </p:pic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879778" y="2580031"/>
          <a:ext cx="37560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2463480" imgH="482400" progId="Equation.DSMT4">
                  <p:embed/>
                </p:oleObj>
              </mc:Choice>
              <mc:Fallback>
                <p:oleObj name="Equation" r:id="rId7" imgW="2463480" imgH="4824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78" y="2580031"/>
                        <a:ext cx="3756025" cy="7254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 descr="양피지"/>
          <p:cNvSpPr txBox="1">
            <a:spLocks noChangeArrowheads="1"/>
          </p:cNvSpPr>
          <p:nvPr/>
        </p:nvSpPr>
        <p:spPr bwMode="auto">
          <a:xfrm>
            <a:off x="382471" y="4365888"/>
            <a:ext cx="47991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The increase in </a:t>
            </a:r>
            <a:r>
              <a:rPr lang="en-US" sz="2000" kern="0" dirty="0" err="1"/>
              <a:t>Xe</a:t>
            </a:r>
            <a:r>
              <a:rPr lang="en-US" sz="2000" kern="0" dirty="0"/>
              <a:t> concentration causes a loss in reactivity that must be overcome if the reactor is to be restarted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79778" y="3301509"/>
          <a:ext cx="38131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2501640" imgH="711000" progId="Equation.DSMT4">
                  <p:embed/>
                </p:oleObj>
              </mc:Choice>
              <mc:Fallback>
                <p:oleObj name="Equation" r:id="rId9" imgW="2501640" imgH="7110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78" y="3301509"/>
                        <a:ext cx="3813175" cy="1068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44990" y="5476370"/>
            <a:ext cx="31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Reactivity of Xe-135 Buildup after Shutdown</a:t>
            </a:r>
          </a:p>
        </p:txBody>
      </p:sp>
    </p:spTree>
    <p:extLst>
      <p:ext uri="{BB962C8B-B14F-4D97-AF65-F5344CB8AC3E}">
        <p14:creationId xmlns:p14="http://schemas.microsoft.com/office/powerpoint/2010/main" val="394338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30200"/>
            <a:ext cx="8450263" cy="766364"/>
          </a:xfrm>
        </p:spPr>
        <p:txBody>
          <a:bodyPr/>
          <a:lstStyle/>
          <a:p>
            <a:r>
              <a:rPr lang="en-US" altLang="ko-KR" dirty="0"/>
              <a:t>Xe-135 Buildup and Burnout Following Step Changes of Power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836613" y="32398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4365" y="1277007"/>
            <a:ext cx="5762952" cy="495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37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Sm-149 Buildup and Decay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9" y="891269"/>
            <a:ext cx="4382861" cy="430887"/>
          </a:xfrm>
        </p:spPr>
        <p:txBody>
          <a:bodyPr/>
          <a:lstStyle/>
          <a:p>
            <a:r>
              <a:rPr lang="en-US" sz="2200" dirty="0"/>
              <a:t>Buildup and burnup of </a:t>
            </a:r>
            <a:r>
              <a:rPr lang="en-US" sz="2200" baseline="30000" dirty="0"/>
              <a:t>149</a:t>
            </a:r>
            <a:r>
              <a:rPr lang="en-US" sz="2200" dirty="0"/>
              <a:t>Sm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839825" y="1405669"/>
          <a:ext cx="4064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2667000" imgH="254000" progId="Equation.DSMT4">
                  <p:embed/>
                </p:oleObj>
              </mc:Choice>
              <mc:Fallback>
                <p:oleObj name="Equation" r:id="rId4" imgW="2667000" imgH="254000" progId="Equation.DSMT4">
                  <p:embed/>
                  <p:pic>
                    <p:nvPicPr>
                      <p:cNvPr id="148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1405669"/>
                        <a:ext cx="4064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839825" y="1871770"/>
          <a:ext cx="251618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1650960" imgH="812520" progId="Equation.DSMT4">
                  <p:embed/>
                </p:oleObj>
              </mc:Choice>
              <mc:Fallback>
                <p:oleObj name="Equation" r:id="rId6" imgW="1650960" imgH="81252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1871770"/>
                        <a:ext cx="2516188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50675" y="1951173"/>
          <a:ext cx="4862757" cy="1774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063"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Nuclide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Half-life</a:t>
                      </a:r>
                      <a:endParaRPr lang="en-US" sz="140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Decay </a:t>
                      </a:r>
                      <a:b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r>
                        <a:rPr lang="en-US" sz="14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4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(1/s)</a:t>
                      </a:r>
                      <a:endParaRPr lang="en-US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baseline="0" dirty="0">
                          <a:effectLst/>
                        </a:rPr>
                        <a:t>Thermal XS </a:t>
                      </a:r>
                      <a:r>
                        <a:rPr lang="en-US" sz="1050" kern="100" dirty="0">
                          <a:effectLst/>
                        </a:rPr>
                        <a:t>(b)</a:t>
                      </a:r>
                      <a:endParaRPr lang="en-US" sz="1050" kern="100" dirty="0">
                        <a:effectLst/>
                        <a:latin typeface="Times New Roman"/>
                        <a:ea typeface="BatangCh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U-235 </a:t>
                      </a:r>
                      <a:b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 </a:t>
                      </a:r>
                      <a:b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Fission yield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Nd-149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1.728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1.114</a:t>
                      </a: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sz="1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-5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Pm-149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53.08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3.627</a:t>
                      </a: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sz="1400" b="0" i="0" u="none" strike="noStrike" kern="100" cap="none" spc="0" normalizeH="0" baseline="3000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-6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0.0108 (cum)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Sm-149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131313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  <a:endParaRPr kumimoji="0" lang="en-US" sz="1400" b="0" i="0" u="none" strike="noStrike" kern="100" cap="none" spc="0" normalizeH="0" baseline="30000" noProof="0" dirty="0">
                        <a:ln>
                          <a:noFill/>
                        </a:ln>
                        <a:solidFill>
                          <a:srgbClr val="131313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4.052</a:t>
                      </a:r>
                      <a:r>
                        <a:rPr lang="en-US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lang="en-US" sz="1400" b="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4</a:t>
                      </a:r>
                      <a:endParaRPr lang="en-US" sz="1400" b="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1.710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10</a:t>
                      </a:r>
                      <a:r>
                        <a:rPr lang="en-US" sz="14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21369" y="1639403"/>
            <a:ext cx="272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ENDF/B-VII.1 &amp; </a:t>
            </a:r>
            <a:r>
              <a:rPr lang="en-US" sz="1600" b="1" dirty="0" err="1"/>
              <a:t>NuDat</a:t>
            </a:r>
            <a:r>
              <a:rPr lang="en-US" sz="1600" b="1" dirty="0"/>
              <a:t> 2.7</a:t>
            </a:r>
          </a:p>
        </p:txBody>
      </p:sp>
      <p:sp>
        <p:nvSpPr>
          <p:cNvPr id="23" name="Rectangle 3" descr="양피지"/>
          <p:cNvSpPr txBox="1">
            <a:spLocks noChangeArrowheads="1"/>
          </p:cNvSpPr>
          <p:nvPr/>
        </p:nvSpPr>
        <p:spPr bwMode="auto">
          <a:xfrm>
            <a:off x="360588" y="3179246"/>
            <a:ext cx="35666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Equilibrium concentrations</a:t>
            </a:r>
          </a:p>
        </p:txBody>
      </p:sp>
      <p:sp>
        <p:nvSpPr>
          <p:cNvPr id="24" name="Rectangle 3" descr="양피지"/>
          <p:cNvSpPr txBox="1">
            <a:spLocks noChangeArrowheads="1"/>
          </p:cNvSpPr>
          <p:nvPr/>
        </p:nvSpPr>
        <p:spPr bwMode="auto">
          <a:xfrm>
            <a:off x="370748" y="4433769"/>
            <a:ext cx="8419239" cy="7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 lvl="1"/>
            <a:r>
              <a:rPr lang="en-US" sz="1800" kern="0" dirty="0"/>
              <a:t>The equilibrium reactivity effect of Sm-149 is on the order of 0.6% </a:t>
            </a:r>
            <a:r>
              <a:rPr lang="en-US" sz="1800" kern="0" dirty="0">
                <a:sym typeface="Symbol" panose="05050102010706020507" pitchFamily="18" charset="2"/>
              </a:rPr>
              <a:t>k/k</a:t>
            </a:r>
            <a:endParaRPr lang="en-US" sz="1800" kern="0" dirty="0"/>
          </a:p>
          <a:p>
            <a:r>
              <a:rPr lang="en-US" sz="2000" kern="0" dirty="0"/>
              <a:t>Reactor shutdown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839825" y="5926932"/>
          <a:ext cx="36798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8" imgW="2412720" imgH="241200" progId="Equation.DSMT4">
                  <p:embed/>
                </p:oleObj>
              </mc:Choice>
              <mc:Fallback>
                <p:oleObj name="Equation" r:id="rId8" imgW="2412720" imgH="24120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5926932"/>
                        <a:ext cx="3679825" cy="363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839825" y="5252868"/>
          <a:ext cx="3429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0" imgW="2286000" imgH="393480" progId="Equation.DSMT4">
                  <p:embed/>
                </p:oleObj>
              </mc:Choice>
              <mc:Fallback>
                <p:oleObj name="Equation" r:id="rId10" imgW="2286000" imgH="393480" progId="Equation.DSMT4">
                  <p:embed/>
                  <p:pic>
                    <p:nvPicPr>
                      <p:cNvPr id="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5252868"/>
                        <a:ext cx="34290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839825" y="3662869"/>
          <a:ext cx="294163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2" imgW="1930320" imgH="457200" progId="Equation.DSMT4">
                  <p:embed/>
                </p:oleObj>
              </mc:Choice>
              <mc:Fallback>
                <p:oleObj name="Equation" r:id="rId12" imgW="1930320" imgH="457200" progId="Equation.DSMT4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3662869"/>
                        <a:ext cx="2941637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80335" y="3739000"/>
            <a:ext cx="4709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Neodymium, Promethium</a:t>
            </a:r>
          </a:p>
        </p:txBody>
      </p:sp>
    </p:spTree>
    <p:extLst>
      <p:ext uri="{BB962C8B-B14F-4D97-AF65-F5344CB8AC3E}">
        <p14:creationId xmlns:p14="http://schemas.microsoft.com/office/powerpoint/2010/main" val="300264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A48ED-45F9-42CE-BE16-83B54E06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68" y="293668"/>
            <a:ext cx="5266063" cy="57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5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Samarium Poisoning after Shutdown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9" y="891269"/>
            <a:ext cx="8416925" cy="735586"/>
          </a:xfrm>
        </p:spPr>
        <p:txBody>
          <a:bodyPr/>
          <a:lstStyle/>
          <a:p>
            <a:r>
              <a:rPr lang="en-US" sz="2000" dirty="0"/>
              <a:t>Reactor shutdown (cont’d)</a:t>
            </a:r>
          </a:p>
          <a:p>
            <a:pPr lvl="1"/>
            <a:r>
              <a:rPr lang="en-US" sz="1800" dirty="0"/>
              <a:t>If the saturation values have been reached by the time of shutdown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 descr="양피지"/>
          <p:cNvSpPr txBox="1">
            <a:spLocks noChangeArrowheads="1"/>
          </p:cNvSpPr>
          <p:nvPr/>
        </p:nvSpPr>
        <p:spPr bwMode="auto">
          <a:xfrm>
            <a:off x="360588" y="2443520"/>
            <a:ext cx="4551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Reactivity effect</a:t>
            </a:r>
          </a:p>
        </p:txBody>
      </p:sp>
      <p:sp>
        <p:nvSpPr>
          <p:cNvPr id="16" name="Rectangle 3" descr="양피지"/>
          <p:cNvSpPr txBox="1">
            <a:spLocks noChangeArrowheads="1"/>
          </p:cNvSpPr>
          <p:nvPr/>
        </p:nvSpPr>
        <p:spPr bwMode="auto">
          <a:xfrm>
            <a:off x="370748" y="3699984"/>
            <a:ext cx="5044532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pPr lvl="1"/>
            <a:r>
              <a:rPr lang="en-US" sz="1800" kern="0" dirty="0"/>
              <a:t>Samarium concentration rises following shutdown, and at long times is greater than the saturation value by an amount </a:t>
            </a:r>
            <a:r>
              <a:rPr lang="en-US" sz="1800" kern="0" dirty="0">
                <a:sym typeface="Symbol" panose="05050102010706020507" pitchFamily="18" charset="2"/>
              </a:rPr>
              <a:t></a:t>
            </a:r>
            <a:r>
              <a:rPr lang="en-US" sz="180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1800" kern="0" dirty="0" err="1">
                <a:sym typeface="Symbol" panose="05050102010706020507" pitchFamily="18" charset="2"/>
              </a:rPr>
              <a:t></a:t>
            </a:r>
            <a:r>
              <a:rPr lang="en-US" sz="1800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1800" kern="0" dirty="0">
                <a:sym typeface="Symbol" panose="05050102010706020507" pitchFamily="18" charset="2"/>
              </a:rPr>
              <a:t>/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To restart the reactor after an extended shutdown, sufficient additional reactivity must be available to overcome the added samarium that resulted from the promethium decay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174087" y="1691494"/>
          <a:ext cx="29241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1917360" imgH="457200" progId="Equation.DSMT4">
                  <p:embed/>
                </p:oleObj>
              </mc:Choice>
              <mc:Fallback>
                <p:oleObj name="Equation" r:id="rId4" imgW="1917360" imgH="4572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087" y="1691494"/>
                        <a:ext cx="2924175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520" y="2015194"/>
            <a:ext cx="3362615" cy="427257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74087" y="2936844"/>
          <a:ext cx="2070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7" imgW="1358640" imgH="444240" progId="Equation.DSMT4">
                  <p:embed/>
                </p:oleObj>
              </mc:Choice>
              <mc:Fallback>
                <p:oleObj name="Equation" r:id="rId7" imgW="1358640" imgH="44424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087" y="2936844"/>
                        <a:ext cx="20701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96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828" y="172545"/>
            <a:ext cx="8450263" cy="378565"/>
          </a:xfrm>
        </p:spPr>
        <p:txBody>
          <a:bodyPr/>
          <a:lstStyle/>
          <a:p>
            <a:r>
              <a:rPr lang="en-US" altLang="ko-KR" sz="2400" dirty="0"/>
              <a:t>Time Dependent Phenomena in Nuclear Reactors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0" y="556018"/>
            <a:ext cx="8992383" cy="57800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600" b="1" dirty="0"/>
              <a:t>Three distinct time-dependent phenomena in nuclear reactors</a:t>
            </a:r>
          </a:p>
          <a:p>
            <a:pPr lvl="1">
              <a:spcBef>
                <a:spcPts val="1200"/>
              </a:spcBef>
            </a:pPr>
            <a:r>
              <a:rPr lang="en-US" sz="1600" b="1" dirty="0"/>
              <a:t>Short time phenomena: typical time intervals of milliseconds to seconds. Explicitly Solve Time Dependent Neutron Diffusion Equation w/ Delayed </a:t>
            </a:r>
            <a:r>
              <a:rPr lang="en-US" sz="1600" b="1" dirty="0" err="1"/>
              <a:t>Neturon</a:t>
            </a:r>
            <a:r>
              <a:rPr lang="en-US" sz="1600" b="1" dirty="0"/>
              <a:t> Source:</a:t>
            </a:r>
          </a:p>
          <a:p>
            <a:pPr lvl="2">
              <a:spcBef>
                <a:spcPts val="1200"/>
              </a:spcBef>
            </a:pPr>
            <a:endParaRPr lang="en-US" b="1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Medium time phenomena: hours to days corresponding</a:t>
            </a:r>
          </a:p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to the mean buildup and decay times of certain fission products</a:t>
            </a:r>
          </a:p>
          <a:p>
            <a:pPr marL="800100" lvl="2" indent="0">
              <a:spcBef>
                <a:spcPts val="1200"/>
              </a:spcBef>
              <a:buNone/>
            </a:pPr>
            <a:endParaRPr lang="en-US" dirty="0"/>
          </a:p>
          <a:p>
            <a:pPr marL="396875" lvl="1" indent="0">
              <a:spcBef>
                <a:spcPts val="1200"/>
              </a:spcBef>
              <a:buNone/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en-US" sz="1600" b="1" dirty="0"/>
              <a:t>Long time phenomena: several months or years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Fuel depletion analysis</a:t>
            </a:r>
          </a:p>
          <a:p>
            <a:pPr marL="800100" lvl="2" indent="0">
              <a:spcBef>
                <a:spcPts val="1200"/>
              </a:spcBef>
              <a:buNone/>
            </a:pPr>
            <a:endParaRPr lang="en-US" dirty="0"/>
          </a:p>
          <a:p>
            <a:pPr lvl="2">
              <a:spcBef>
                <a:spcPts val="1200"/>
              </a:spcBef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A45487B-9788-41F5-A447-DEF510A7B9C5}"/>
                  </a:ext>
                </a:extLst>
              </p:cNvPr>
              <p:cNvSpPr txBox="1"/>
              <p:nvPr/>
            </p:nvSpPr>
            <p:spPr bwMode="auto">
              <a:xfrm>
                <a:off x="805591" y="3358807"/>
                <a:ext cx="4862473" cy="420688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Te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6.7 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Xe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argPr>
                            <m:argSz m:val="-1"/>
                          </m:argP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9.2 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Ba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stable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A45487B-9788-41F5-A447-DEF510A7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591" y="3358807"/>
                <a:ext cx="4862473" cy="420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EBA8D8C-7DAA-4DD2-9702-616C0C8E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13" y="2191938"/>
          <a:ext cx="2653189" cy="49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336760" imgH="431640" progId="Equation.DSMT4">
                  <p:embed/>
                </p:oleObj>
              </mc:Choice>
              <mc:Fallback>
                <p:oleObj name="Equation" r:id="rId5" imgW="233676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EBA8D8C-7DAA-4DD2-9702-616C0C8E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13" y="2191938"/>
                        <a:ext cx="2653189" cy="498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5BDD1E-67BE-4676-8ED1-4F3F50168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305" y="2198918"/>
          <a:ext cx="3236135" cy="49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2603160" imgH="393480" progId="Equation.DSMT4">
                  <p:embed/>
                </p:oleObj>
              </mc:Choice>
              <mc:Fallback>
                <p:oleObj name="Equation" r:id="rId7" imgW="260316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5BDD1E-67BE-4676-8ED1-4F3F50168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05" y="2198918"/>
                        <a:ext cx="3236135" cy="498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E713F1-DF33-4FA4-8286-824BD792E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888" y="3775587"/>
          <a:ext cx="3803802" cy="48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3060700" imgH="393700" progId="Equation.3">
                  <p:embed/>
                </p:oleObj>
              </mc:Choice>
              <mc:Fallback>
                <p:oleObj name="Equation" r:id="rId9" imgW="3060700" imgH="3937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E713F1-DF33-4FA4-8286-824BD792E54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888" y="3775587"/>
                        <a:ext cx="3803802" cy="48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1E4CDA0-6DE6-4700-84B9-1E79E4B68EBC}"/>
                  </a:ext>
                </a:extLst>
              </p:cNvPr>
              <p:cNvSpPr txBox="1"/>
              <p:nvPr/>
            </p:nvSpPr>
            <p:spPr bwMode="auto">
              <a:xfrm>
                <a:off x="193482" y="5385715"/>
                <a:ext cx="4171950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1E4CDA0-6DE6-4700-84B9-1E79E4B6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82" y="5385715"/>
                <a:ext cx="4171950" cy="536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69413BD-97BB-4231-9974-4A7E7223E5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6639" y="1653623"/>
            <a:ext cx="2013871" cy="1641289"/>
          </a:xfrm>
          <a:prstGeom prst="rect">
            <a:avLst/>
          </a:prstGeom>
        </p:spPr>
      </p:pic>
      <p:grpSp>
        <p:nvGrpSpPr>
          <p:cNvPr id="18" name="Group 123">
            <a:extLst>
              <a:ext uri="{FF2B5EF4-FFF2-40B4-BE49-F238E27FC236}">
                <a16:creationId xmlns:a16="http://schemas.microsoft.com/office/drawing/2014/main" id="{7A481EEE-7890-4119-974A-6D35812E9300}"/>
              </a:ext>
            </a:extLst>
          </p:cNvPr>
          <p:cNvGrpSpPr>
            <a:grpSpLocks/>
          </p:cNvGrpSpPr>
          <p:nvPr/>
        </p:nvGrpSpPr>
        <p:grpSpPr bwMode="auto">
          <a:xfrm>
            <a:off x="4051835" y="2957922"/>
            <a:ext cx="5129116" cy="3708947"/>
            <a:chOff x="1872" y="144"/>
            <a:chExt cx="3402" cy="3738"/>
          </a:xfrm>
        </p:grpSpPr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6726D77B-203A-418C-92CC-981EA42DB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5" y="27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357B9C96-BBAB-444D-86EA-70E289DAA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48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E8187AF8-C250-4A39-B90D-71CD039EB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7" y="182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2742FA5A-AF89-441F-997B-5E26ADC18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961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13ACFE9-3060-4988-9A48-30C9A0F91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3" y="72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183EA255-6C21-48C8-91E1-05EFD3F70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7" y="93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0472C2C9-90FE-4E42-A05F-74F3FEAA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117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AED64760-816A-4E70-9379-593D2E2F9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" y="118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0EF6F233-25AF-4241-826C-DA941BE36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160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38F96883-C4CB-4840-9D9E-92C69676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138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A2610CAF-6AEA-4621-893B-743DE0EE6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6" y="116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8983C8A-735B-4BBC-8304-392469FF4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95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7602DF50-1586-45F2-A0F9-073C6DDCE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6" y="161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3FC45D94-5319-4B9E-B46D-39861EB66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838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22AE29BE-3788-4B54-B9E6-F6944DE8E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5" y="1844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4F53A127-EF52-4D79-A56A-F4EB64D38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0" y="207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D716E70C-D86C-467E-A416-E75E20F95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0" y="2289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65F22291-E55D-46AD-9579-7D96927A1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" y="2073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43068B7C-2191-436D-A8B4-515B4C01C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3" y="3202"/>
              <a:ext cx="0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6964F29-DBD0-4DEF-A481-6B53956DB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9" y="3431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C9D66D88-53FC-4727-AC1D-0A6473F4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733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76AB73B4-7D67-4FD8-9C56-7830209A8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9" y="249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F2FD0788-D9E6-40A4-BEB3-3BE99726B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227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B9E7A817-3CFE-4B08-BCAF-A1E95A632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71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6424E20-9FC9-4649-9E4A-2E4D891D6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295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80CF6198-5EE8-45CA-9053-9EE4C6229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0" y="3178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EA28B34-40E5-408E-97C0-BDB5F9E4C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3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24EBCF11-0EC5-46DA-86AD-DD7A70376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9" y="3419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8D24CD84-22F1-47AE-99C6-BD0E29A5C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295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22094465-066E-4858-A1CF-D28C3F680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3" y="3641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62665DAD-A0CC-494B-8860-E7FF6E1C9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1" y="3190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60E5AE6A-6AE2-43B2-98AD-66423E95B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06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402E6830-F134-45E7-850B-DFEDA0C51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3581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8">
              <a:extLst>
                <a:ext uri="{FF2B5EF4-FFF2-40B4-BE49-F238E27FC236}">
                  <a16:creationId xmlns:a16="http://schemas.microsoft.com/office/drawing/2014/main" id="{86D66608-12DF-469A-93AB-D6F022296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3142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F90177B2-D169-4FAF-B914-7241AF8A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3359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DEF53B73-A11B-4973-BD1F-B596685A5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136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0320267C-44B4-4AC9-BD6A-6FC03750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" y="226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2">
              <a:extLst>
                <a:ext uri="{FF2B5EF4-FFF2-40B4-BE49-F238E27FC236}">
                  <a16:creationId xmlns:a16="http://schemas.microsoft.com/office/drawing/2014/main" id="{7751204E-ACD7-4531-9837-DE3EC7A3A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1772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78F20F4A-ED85-43FE-8927-933319B5A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914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BD3C95CC-5933-4F33-A9E2-37BED082C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156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855D8FAD-05DC-404F-ADF3-91F8B5762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2458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71658CD3-BC83-457A-9305-A1D48EC92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79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7">
              <a:extLst>
                <a:ext uri="{FF2B5EF4-FFF2-40B4-BE49-F238E27FC236}">
                  <a16:creationId xmlns:a16="http://schemas.microsoft.com/office/drawing/2014/main" id="{F2BC5D4E-FC56-40C1-9F51-764BCCC27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202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9706A5CC-51F3-4735-869E-5FB288023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679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9">
              <a:extLst>
                <a:ext uri="{FF2B5EF4-FFF2-40B4-BE49-F238E27FC236}">
                  <a16:creationId xmlns:a16="http://schemas.microsoft.com/office/drawing/2014/main" id="{64BC6641-618D-46BD-ACB1-494A3B25B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913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0">
              <a:extLst>
                <a:ext uri="{FF2B5EF4-FFF2-40B4-BE49-F238E27FC236}">
                  <a16:creationId xmlns:a16="http://schemas.microsoft.com/office/drawing/2014/main" id="{E91370D0-E9B5-4641-BA1B-DEC000535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1346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1">
              <a:extLst>
                <a:ext uri="{FF2B5EF4-FFF2-40B4-BE49-F238E27FC236}">
                  <a16:creationId xmlns:a16="http://schemas.microsoft.com/office/drawing/2014/main" id="{9A293501-A08D-43D6-9CAC-E49039186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5" y="1118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8932A6B5-538B-4818-AFF3-605D8266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1130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4A2DE4FF-22DC-4819-B4A8-3CBAB8C64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7" y="1021"/>
              <a:ext cx="0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8950C2A3-C85D-4FC1-BA54-30E66B1B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1" y="1021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4B6932E-B365-4504-9213-71D03FF6B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1033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A5180CCE-DFA7-4192-AA5E-BE5A15E6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1160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13105831-A9CF-4704-AF57-30D33CAE7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2" y="2019"/>
              <a:ext cx="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D80560F0-2FD2-4A2B-B348-F3B27C891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3371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243529C2-86BF-4CBF-AB34-D188A74E6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2530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9F3450FF-8FBF-40A0-BAA4-F0319D4D9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2686"/>
              <a:ext cx="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652CCE32-C1CF-403C-8032-FDBB4A79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692"/>
              <a:ext cx="0" cy="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2">
              <a:extLst>
                <a:ext uri="{FF2B5EF4-FFF2-40B4-BE49-F238E27FC236}">
                  <a16:creationId xmlns:a16="http://schemas.microsoft.com/office/drawing/2014/main" id="{502A7CF1-53CA-4049-B4BB-B7F56E26A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3" y="3593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3">
              <a:extLst>
                <a:ext uri="{FF2B5EF4-FFF2-40B4-BE49-F238E27FC236}">
                  <a16:creationId xmlns:a16="http://schemas.microsoft.com/office/drawing/2014/main" id="{7830EAE2-B95C-4B48-9959-4B1DB079D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6" y="2830"/>
              <a:ext cx="9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4">
              <a:extLst>
                <a:ext uri="{FF2B5EF4-FFF2-40B4-BE49-F238E27FC236}">
                  <a16:creationId xmlns:a16="http://schemas.microsoft.com/office/drawing/2014/main" id="{1B4F9B48-B59C-4B28-84B2-78FED1AE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2842"/>
              <a:ext cx="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5">
              <a:extLst>
                <a:ext uri="{FF2B5EF4-FFF2-40B4-BE49-F238E27FC236}">
                  <a16:creationId xmlns:a16="http://schemas.microsoft.com/office/drawing/2014/main" id="{49943637-E2D5-4BF6-AB81-DE8469367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2842"/>
              <a:ext cx="0" cy="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6">
              <a:extLst>
                <a:ext uri="{FF2B5EF4-FFF2-40B4-BE49-F238E27FC236}">
                  <a16:creationId xmlns:a16="http://schemas.microsoft.com/office/drawing/2014/main" id="{9F842B55-A7A1-4F43-ADB4-A7F496CD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3803"/>
              <a:ext cx="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7">
              <a:extLst>
                <a:ext uri="{FF2B5EF4-FFF2-40B4-BE49-F238E27FC236}">
                  <a16:creationId xmlns:a16="http://schemas.microsoft.com/office/drawing/2014/main" id="{DA0BFE81-0B9C-469E-9016-D65239C05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90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8">
              <a:extLst>
                <a:ext uri="{FF2B5EF4-FFF2-40B4-BE49-F238E27FC236}">
                  <a16:creationId xmlns:a16="http://schemas.microsoft.com/office/drawing/2014/main" id="{55D2CF80-C661-43F3-A604-C6C60CE6D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2908"/>
              <a:ext cx="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9">
              <a:extLst>
                <a:ext uri="{FF2B5EF4-FFF2-40B4-BE49-F238E27FC236}">
                  <a16:creationId xmlns:a16="http://schemas.microsoft.com/office/drawing/2014/main" id="{DC45E1E4-D75D-4F50-93E9-8D98126D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3136"/>
              <a:ext cx="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0">
              <a:extLst>
                <a:ext uri="{FF2B5EF4-FFF2-40B4-BE49-F238E27FC236}">
                  <a16:creationId xmlns:a16="http://schemas.microsoft.com/office/drawing/2014/main" id="{56B3F168-4A8C-47ED-A83F-CA949150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136"/>
              <a:ext cx="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1">
              <a:extLst>
                <a:ext uri="{FF2B5EF4-FFF2-40B4-BE49-F238E27FC236}">
                  <a16:creationId xmlns:a16="http://schemas.microsoft.com/office/drawing/2014/main" id="{CC1DC052-3DC0-4322-AB47-0A3F6F110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395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2">
              <a:extLst>
                <a:ext uri="{FF2B5EF4-FFF2-40B4-BE49-F238E27FC236}">
                  <a16:creationId xmlns:a16="http://schemas.microsoft.com/office/drawing/2014/main" id="{66A90122-4904-439B-B40F-DA235EAA2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81"/>
              <a:ext cx="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3">
              <a:extLst>
                <a:ext uri="{FF2B5EF4-FFF2-40B4-BE49-F238E27FC236}">
                  <a16:creationId xmlns:a16="http://schemas.microsoft.com/office/drawing/2014/main" id="{39DAFBA8-2EE2-434F-A61C-9CA403281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9" y="3359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4">
              <a:extLst>
                <a:ext uri="{FF2B5EF4-FFF2-40B4-BE49-F238E27FC236}">
                  <a16:creationId xmlns:a16="http://schemas.microsoft.com/office/drawing/2014/main" id="{02933BF8-B8EE-41B4-B4FF-372C6B11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99"/>
              <a:ext cx="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75">
              <a:extLst>
                <a:ext uri="{FF2B5EF4-FFF2-40B4-BE49-F238E27FC236}">
                  <a16:creationId xmlns:a16="http://schemas.microsoft.com/office/drawing/2014/main" id="{4B1961DD-94AB-48D0-8098-09E7696E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Cm246</a:t>
              </a:r>
            </a:p>
          </p:txBody>
        </p:sp>
        <p:sp>
          <p:nvSpPr>
            <p:cNvPr id="90" name="Text Box 76">
              <a:extLst>
                <a:ext uri="{FF2B5EF4-FFF2-40B4-BE49-F238E27FC236}">
                  <a16:creationId xmlns:a16="http://schemas.microsoft.com/office/drawing/2014/main" id="{B647B916-45E8-4D41-AEED-3284E1138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7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Cm245</a:t>
              </a:r>
            </a:p>
          </p:txBody>
        </p:sp>
        <p:sp>
          <p:nvSpPr>
            <p:cNvPr id="91" name="Text Box 77">
              <a:extLst>
                <a:ext uri="{FF2B5EF4-FFF2-40B4-BE49-F238E27FC236}">
                  <a16:creationId xmlns:a16="http://schemas.microsoft.com/office/drawing/2014/main" id="{78D0E36B-1942-429F-957C-742E89FB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60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Cm244</a:t>
              </a:r>
            </a:p>
          </p:txBody>
        </p:sp>
        <p:sp>
          <p:nvSpPr>
            <p:cNvPr id="92" name="Text Box 78">
              <a:extLst>
                <a:ext uri="{FF2B5EF4-FFF2-40B4-BE49-F238E27FC236}">
                  <a16:creationId xmlns:a16="http://schemas.microsoft.com/office/drawing/2014/main" id="{F0405F63-CE06-4C3D-BF69-1C94D8461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3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Cm243</a:t>
              </a:r>
            </a:p>
          </p:txBody>
        </p:sp>
        <p:sp>
          <p:nvSpPr>
            <p:cNvPr id="93" name="Text Box 79">
              <a:extLst>
                <a:ext uri="{FF2B5EF4-FFF2-40B4-BE49-F238E27FC236}">
                  <a16:creationId xmlns:a16="http://schemas.microsoft.com/office/drawing/2014/main" id="{F077748C-C5B7-4154-BCEE-B42D0CF7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03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Cm242</a:t>
              </a:r>
            </a:p>
          </p:txBody>
        </p:sp>
        <p:sp>
          <p:nvSpPr>
            <p:cNvPr id="94" name="Text Box 80">
              <a:extLst>
                <a:ext uri="{FF2B5EF4-FFF2-40B4-BE49-F238E27FC236}">
                  <a16:creationId xmlns:a16="http://schemas.microsoft.com/office/drawing/2014/main" id="{1B8FC0C7-0053-43BF-B4D4-05A1B177C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59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Am244</a:t>
              </a:r>
            </a:p>
          </p:txBody>
        </p:sp>
        <p:sp>
          <p:nvSpPr>
            <p:cNvPr id="95" name="Text Box 81">
              <a:extLst>
                <a:ext uri="{FF2B5EF4-FFF2-40B4-BE49-F238E27FC236}">
                  <a16:creationId xmlns:a16="http://schemas.microsoft.com/office/drawing/2014/main" id="{45877454-F1F3-4CBF-BD09-324E3665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0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Am242</a:t>
              </a:r>
            </a:p>
          </p:txBody>
        </p:sp>
        <p:sp>
          <p:nvSpPr>
            <p:cNvPr id="96" name="Text Box 82">
              <a:extLst>
                <a:ext uri="{FF2B5EF4-FFF2-40B4-BE49-F238E27FC236}">
                  <a16:creationId xmlns:a16="http://schemas.microsoft.com/office/drawing/2014/main" id="{A718D957-14EE-445E-9702-B0380BC18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82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Pu243</a:t>
              </a:r>
            </a:p>
          </p:txBody>
        </p:sp>
        <p:sp>
          <p:nvSpPr>
            <p:cNvPr id="97" name="Text Box 83">
              <a:extLst>
                <a:ext uri="{FF2B5EF4-FFF2-40B4-BE49-F238E27FC236}">
                  <a16:creationId xmlns:a16="http://schemas.microsoft.com/office/drawing/2014/main" id="{05B63149-EA75-4E18-8989-FB2FB83F4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Am241</a:t>
              </a:r>
            </a:p>
          </p:txBody>
        </p:sp>
        <p:sp>
          <p:nvSpPr>
            <p:cNvPr id="98" name="Text Box 84">
              <a:extLst>
                <a:ext uri="{FF2B5EF4-FFF2-40B4-BE49-F238E27FC236}">
                  <a16:creationId xmlns:a16="http://schemas.microsoft.com/office/drawing/2014/main" id="{50371090-70D5-4CF0-88D0-C526F3CD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" y="1032"/>
              <a:ext cx="5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Am242</a:t>
              </a:r>
              <a:r>
                <a:rPr lang="en-US" altLang="en-US" sz="1200" baseline="30000" dirty="0">
                  <a:latin typeface="Times New Roman" panose="02020603050405020304" pitchFamily="18" charset="0"/>
                </a:rPr>
                <a:t>m</a:t>
              </a:r>
              <a:endParaRPr lang="en-US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694DA0E2-C11D-40E8-8877-C4567B356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3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Am243</a:t>
              </a:r>
            </a:p>
          </p:txBody>
        </p:sp>
        <p:sp>
          <p:nvSpPr>
            <p:cNvPr id="100" name="Text Box 86">
              <a:extLst>
                <a:ext uri="{FF2B5EF4-FFF2-40B4-BE49-F238E27FC236}">
                  <a16:creationId xmlns:a16="http://schemas.microsoft.com/office/drawing/2014/main" id="{6B1BF2BE-D231-480A-A6BB-1D5915EE7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12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Pu241</a:t>
              </a:r>
            </a:p>
          </p:txBody>
        </p:sp>
        <p:sp>
          <p:nvSpPr>
            <p:cNvPr id="101" name="Text Box 87">
              <a:extLst>
                <a:ext uri="{FF2B5EF4-FFF2-40B4-BE49-F238E27FC236}">
                  <a16:creationId xmlns:a16="http://schemas.microsoft.com/office/drawing/2014/main" id="{92671E3E-2FFC-46DA-9292-158520826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48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P240</a:t>
              </a:r>
            </a:p>
          </p:txBody>
        </p:sp>
        <p:sp>
          <p:nvSpPr>
            <p:cNvPr id="102" name="Text Box 88">
              <a:extLst>
                <a:ext uri="{FF2B5EF4-FFF2-40B4-BE49-F238E27FC236}">
                  <a16:creationId xmlns:a16="http://schemas.microsoft.com/office/drawing/2014/main" id="{9BB96926-39BC-4D36-9AB5-2F56D08C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71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Pu239</a:t>
              </a:r>
            </a:p>
          </p:txBody>
        </p:sp>
        <p:sp>
          <p:nvSpPr>
            <p:cNvPr id="103" name="Text Box 89">
              <a:extLst>
                <a:ext uri="{FF2B5EF4-FFF2-40B4-BE49-F238E27FC236}">
                  <a16:creationId xmlns:a16="http://schemas.microsoft.com/office/drawing/2014/main" id="{12F7C993-0C82-452E-8CBC-B9F85D9D6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05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Pu242</a:t>
              </a:r>
            </a:p>
          </p:txBody>
        </p:sp>
        <p:sp>
          <p:nvSpPr>
            <p:cNvPr id="104" name="Text Box 90">
              <a:extLst>
                <a:ext uri="{FF2B5EF4-FFF2-40B4-BE49-F238E27FC236}">
                  <a16:creationId xmlns:a16="http://schemas.microsoft.com/office/drawing/2014/main" id="{71829B87-DBCD-47E8-A64B-A5BBFAFD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8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Np240</a:t>
              </a:r>
            </a:p>
          </p:txBody>
        </p:sp>
        <p:sp>
          <p:nvSpPr>
            <p:cNvPr id="105" name="Text Box 91">
              <a:extLst>
                <a:ext uri="{FF2B5EF4-FFF2-40B4-BE49-F238E27FC236}">
                  <a16:creationId xmlns:a16="http://schemas.microsoft.com/office/drawing/2014/main" id="{65456233-B123-4A35-8026-4E7602F7B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37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Pu236</a:t>
              </a:r>
            </a:p>
          </p:txBody>
        </p:sp>
        <p:sp>
          <p:nvSpPr>
            <p:cNvPr id="106" name="Text Box 92">
              <a:extLst>
                <a:ext uri="{FF2B5EF4-FFF2-40B4-BE49-F238E27FC236}">
                  <a16:creationId xmlns:a16="http://schemas.microsoft.com/office/drawing/2014/main" id="{3DB547B9-5627-4A4B-9383-7214180E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9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Pu238</a:t>
              </a:r>
            </a:p>
          </p:txBody>
        </p:sp>
        <p:sp>
          <p:nvSpPr>
            <p:cNvPr id="107" name="Text Box 93">
              <a:extLst>
                <a:ext uri="{FF2B5EF4-FFF2-40B4-BE49-F238E27FC236}">
                  <a16:creationId xmlns:a16="http://schemas.microsoft.com/office/drawing/2014/main" id="{A971E0F0-667C-4FA8-9B60-78A617FDD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1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Np239</a:t>
              </a:r>
            </a:p>
          </p:txBody>
        </p:sp>
        <p:sp>
          <p:nvSpPr>
            <p:cNvPr id="108" name="Text Box 94">
              <a:extLst>
                <a:ext uri="{FF2B5EF4-FFF2-40B4-BE49-F238E27FC236}">
                  <a16:creationId xmlns:a16="http://schemas.microsoft.com/office/drawing/2014/main" id="{B785C3DB-FA92-415D-BE8C-479A322D9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9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Np238</a:t>
              </a:r>
            </a:p>
          </p:txBody>
        </p:sp>
        <p:sp>
          <p:nvSpPr>
            <p:cNvPr id="109" name="Text Box 95">
              <a:extLst>
                <a:ext uri="{FF2B5EF4-FFF2-40B4-BE49-F238E27FC236}">
                  <a16:creationId xmlns:a16="http://schemas.microsoft.com/office/drawing/2014/main" id="{8B59B43F-CC26-4ADB-81CB-E7DE5C5B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19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Np237</a:t>
              </a:r>
            </a:p>
          </p:txBody>
        </p:sp>
        <p:sp>
          <p:nvSpPr>
            <p:cNvPr id="110" name="Text Box 96">
              <a:extLst>
                <a:ext uri="{FF2B5EF4-FFF2-40B4-BE49-F238E27FC236}">
                  <a16:creationId xmlns:a16="http://schemas.microsoft.com/office/drawing/2014/main" id="{B1A63B9F-80A0-41E4-9818-E12BB47C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36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Np236</a:t>
              </a:r>
            </a:p>
          </p:txBody>
        </p:sp>
        <p:sp>
          <p:nvSpPr>
            <p:cNvPr id="111" name="Text Box 97">
              <a:extLst>
                <a:ext uri="{FF2B5EF4-FFF2-40B4-BE49-F238E27FC236}">
                  <a16:creationId xmlns:a16="http://schemas.microsoft.com/office/drawing/2014/main" id="{F1ED822E-EC84-428C-887C-15102959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68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U239</a:t>
              </a:r>
            </a:p>
          </p:txBody>
        </p:sp>
        <p:sp>
          <p:nvSpPr>
            <p:cNvPr id="112" name="Text Box 98">
              <a:extLst>
                <a:ext uri="{FF2B5EF4-FFF2-40B4-BE49-F238E27FC236}">
                  <a16:creationId xmlns:a16="http://schemas.microsoft.com/office/drawing/2014/main" id="{8B29B649-22D7-4AC2-A502-C4812D24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7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U237</a:t>
              </a:r>
            </a:p>
          </p:txBody>
        </p:sp>
        <p:sp>
          <p:nvSpPr>
            <p:cNvPr id="113" name="Text Box 99">
              <a:extLst>
                <a:ext uri="{FF2B5EF4-FFF2-40B4-BE49-F238E27FC236}">
                  <a16:creationId xmlns:a16="http://schemas.microsoft.com/office/drawing/2014/main" id="{962FC54B-A79A-4E16-9A5A-0079B4BDB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1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U236</a:t>
              </a:r>
            </a:p>
          </p:txBody>
        </p:sp>
        <p:sp>
          <p:nvSpPr>
            <p:cNvPr id="114" name="Text Box 100">
              <a:extLst>
                <a:ext uri="{FF2B5EF4-FFF2-40B4-BE49-F238E27FC236}">
                  <a16:creationId xmlns:a16="http://schemas.microsoft.com/office/drawing/2014/main" id="{1D9817AE-3CA5-4078-B53F-1AE05140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2604"/>
              <a:ext cx="4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U235</a:t>
              </a:r>
            </a:p>
          </p:txBody>
        </p:sp>
        <p:sp>
          <p:nvSpPr>
            <p:cNvPr id="115" name="Text Box 101">
              <a:extLst>
                <a:ext uri="{FF2B5EF4-FFF2-40B4-BE49-F238E27FC236}">
                  <a16:creationId xmlns:a16="http://schemas.microsoft.com/office/drawing/2014/main" id="{445C3FAF-69C8-4477-88D1-5BDB812C8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28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U234</a:t>
              </a:r>
            </a:p>
          </p:txBody>
        </p:sp>
        <p:sp>
          <p:nvSpPr>
            <p:cNvPr id="116" name="Text Box 102">
              <a:extLst>
                <a:ext uri="{FF2B5EF4-FFF2-40B4-BE49-F238E27FC236}">
                  <a16:creationId xmlns:a16="http://schemas.microsoft.com/office/drawing/2014/main" id="{D0D3404B-938C-479C-A218-6A52E784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0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U233</a:t>
              </a:r>
            </a:p>
          </p:txBody>
        </p:sp>
        <p:sp>
          <p:nvSpPr>
            <p:cNvPr id="117" name="Text Box 103">
              <a:extLst>
                <a:ext uri="{FF2B5EF4-FFF2-40B4-BE49-F238E27FC236}">
                  <a16:creationId xmlns:a16="http://schemas.microsoft.com/office/drawing/2014/main" id="{1E22C36A-DEFC-400C-A548-4FD86CD84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328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U232</a:t>
              </a:r>
            </a:p>
          </p:txBody>
        </p:sp>
        <p:sp>
          <p:nvSpPr>
            <p:cNvPr id="118" name="Text Box 104">
              <a:extLst>
                <a:ext uri="{FF2B5EF4-FFF2-40B4-BE49-F238E27FC236}">
                  <a16:creationId xmlns:a16="http://schemas.microsoft.com/office/drawing/2014/main" id="{F90C3714-6241-41E3-AD20-A31F75B85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93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U238</a:t>
              </a:r>
            </a:p>
          </p:txBody>
        </p:sp>
        <p:sp>
          <p:nvSpPr>
            <p:cNvPr id="119" name="Text Box 105">
              <a:extLst>
                <a:ext uri="{FF2B5EF4-FFF2-40B4-BE49-F238E27FC236}">
                  <a16:creationId xmlns:a16="http://schemas.microsoft.com/office/drawing/2014/main" id="{B1A343DB-1322-4E0D-8B3F-18CF27E99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306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Pa233</a:t>
              </a:r>
            </a:p>
          </p:txBody>
        </p:sp>
        <p:sp>
          <p:nvSpPr>
            <p:cNvPr id="120" name="Text Box 106">
              <a:extLst>
                <a:ext uri="{FF2B5EF4-FFF2-40B4-BE49-F238E27FC236}">
                  <a16:creationId xmlns:a16="http://schemas.microsoft.com/office/drawing/2014/main" id="{9C62B0E6-BD91-441C-A22D-3013F3EC5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52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U231</a:t>
              </a:r>
            </a:p>
          </p:txBody>
        </p:sp>
        <p:sp>
          <p:nvSpPr>
            <p:cNvPr id="121" name="Text Box 107">
              <a:extLst>
                <a:ext uri="{FF2B5EF4-FFF2-40B4-BE49-F238E27FC236}">
                  <a16:creationId xmlns:a16="http://schemas.microsoft.com/office/drawing/2014/main" id="{9FCA1759-1192-4A9B-ABFC-B5BFE9706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05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Th233</a:t>
              </a:r>
            </a:p>
          </p:txBody>
        </p:sp>
        <p:sp>
          <p:nvSpPr>
            <p:cNvPr id="122" name="Text Box 108">
              <a:extLst>
                <a:ext uri="{FF2B5EF4-FFF2-40B4-BE49-F238E27FC236}">
                  <a16:creationId xmlns:a16="http://schemas.microsoft.com/office/drawing/2014/main" id="{627EE3DB-0481-474D-8B6D-93EE5E44C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51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Pa231</a:t>
              </a:r>
            </a:p>
          </p:txBody>
        </p:sp>
        <p:sp>
          <p:nvSpPr>
            <p:cNvPr id="123" name="Text Box 109">
              <a:extLst>
                <a:ext uri="{FF2B5EF4-FFF2-40B4-BE49-F238E27FC236}">
                  <a16:creationId xmlns:a16="http://schemas.microsoft.com/office/drawing/2014/main" id="{00EE3967-D30D-4301-84A0-A4C9CD95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Pa232</a:t>
              </a:r>
            </a:p>
          </p:txBody>
        </p:sp>
        <p:sp>
          <p:nvSpPr>
            <p:cNvPr id="124" name="Text Box 110">
              <a:extLst>
                <a:ext uri="{FF2B5EF4-FFF2-40B4-BE49-F238E27FC236}">
                  <a16:creationId xmlns:a16="http://schemas.microsoft.com/office/drawing/2014/main" id="{6796B747-ECB3-47F0-A658-30DAD13E6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30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Th232</a:t>
              </a:r>
            </a:p>
          </p:txBody>
        </p:sp>
        <p:sp>
          <p:nvSpPr>
            <p:cNvPr id="125" name="Text Box 111">
              <a:extLst>
                <a:ext uri="{FF2B5EF4-FFF2-40B4-BE49-F238E27FC236}">
                  <a16:creationId xmlns:a16="http://schemas.microsoft.com/office/drawing/2014/main" id="{2057DEBB-D2CE-4976-AFDA-B80194EE6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52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Th231</a:t>
              </a:r>
            </a:p>
          </p:txBody>
        </p:sp>
        <p:sp>
          <p:nvSpPr>
            <p:cNvPr id="126" name="Text Box 112">
              <a:extLst>
                <a:ext uri="{FF2B5EF4-FFF2-40B4-BE49-F238E27FC236}">
                  <a16:creationId xmlns:a16="http://schemas.microsoft.com/office/drawing/2014/main" id="{3EB65F9A-EADB-42BD-BE82-E2630367D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7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Th230</a:t>
              </a:r>
            </a:p>
          </p:txBody>
        </p:sp>
        <p:sp>
          <p:nvSpPr>
            <p:cNvPr id="127" name="Text Box 113">
              <a:extLst>
                <a:ext uri="{FF2B5EF4-FFF2-40B4-BE49-F238E27FC236}">
                  <a16:creationId xmlns:a16="http://schemas.microsoft.com/office/drawing/2014/main" id="{1ABDE38D-C5EA-4C4F-9912-EFD54077D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82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Pa234</a:t>
              </a:r>
            </a:p>
          </p:txBody>
        </p:sp>
        <p:sp>
          <p:nvSpPr>
            <p:cNvPr id="128" name="Text Box 114">
              <a:extLst>
                <a:ext uri="{FF2B5EF4-FFF2-40B4-BE49-F238E27FC236}">
                  <a16:creationId xmlns:a16="http://schemas.microsoft.com/office/drawing/2014/main" id="{0A1E59C3-E166-4EB2-88DA-6FDE201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556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29" name="Text Box 115">
              <a:extLst>
                <a:ext uri="{FF2B5EF4-FFF2-40B4-BE49-F238E27FC236}">
                  <a16:creationId xmlns:a16="http://schemas.microsoft.com/office/drawing/2014/main" id="{61349DCE-1647-43DE-9770-CC255C5D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724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0" name="Text Box 116">
              <a:extLst>
                <a:ext uri="{FF2B5EF4-FFF2-40B4-BE49-F238E27FC236}">
                  <a16:creationId xmlns:a16="http://schemas.microsoft.com/office/drawing/2014/main" id="{5087CC37-FAE5-4A49-8696-021A504A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3228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1" name="Text Box 117">
              <a:extLst>
                <a:ext uri="{FF2B5EF4-FFF2-40B4-BE49-F238E27FC236}">
                  <a16:creationId xmlns:a16="http://schemas.microsoft.com/office/drawing/2014/main" id="{7640BDAC-8425-42AB-B923-99BEF0256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1872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2" name="Text Box 118">
              <a:extLst>
                <a:ext uri="{FF2B5EF4-FFF2-40B4-BE49-F238E27FC236}">
                  <a16:creationId xmlns:a16="http://schemas.microsoft.com/office/drawing/2014/main" id="{363EE7A4-6C0F-4DF2-BA1F-780E24CA1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994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</a:rPr>
                <a:t>(n,3n)</a:t>
              </a:r>
            </a:p>
          </p:txBody>
        </p:sp>
        <p:sp>
          <p:nvSpPr>
            <p:cNvPr id="133" name="Text Box 119">
              <a:extLst>
                <a:ext uri="{FF2B5EF4-FFF2-40B4-BE49-F238E27FC236}">
                  <a16:creationId xmlns:a16="http://schemas.microsoft.com/office/drawing/2014/main" id="{D6570035-95A7-4176-A3F4-7FAA51387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456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</a:rPr>
                <a:t>(n,3n)</a:t>
              </a:r>
            </a:p>
          </p:txBody>
        </p:sp>
        <p:sp>
          <p:nvSpPr>
            <p:cNvPr id="135" name="Line 122">
              <a:extLst>
                <a:ext uri="{FF2B5EF4-FFF2-40B4-BE49-F238E27FC236}">
                  <a16:creationId xmlns:a16="http://schemas.microsoft.com/office/drawing/2014/main" id="{A27A04FF-20D5-4ADC-A32D-9B1497A1E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6" y="1134"/>
              <a:ext cx="7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Arrow: Right 35843">
            <a:extLst>
              <a:ext uri="{FF2B5EF4-FFF2-40B4-BE49-F238E27FC236}">
                <a16:creationId xmlns:a16="http://schemas.microsoft.com/office/drawing/2014/main" id="{8FD8E2B8-7656-4F38-A85F-1C69DE781906}"/>
              </a:ext>
            </a:extLst>
          </p:cNvPr>
          <p:cNvSpPr/>
          <p:nvPr/>
        </p:nvSpPr>
        <p:spPr bwMode="auto">
          <a:xfrm>
            <a:off x="5199935" y="5041600"/>
            <a:ext cx="271380" cy="2381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AB40E588-8BA0-44FA-9B6B-055F9B868F09}"/>
                  </a:ext>
                </a:extLst>
              </p:cNvPr>
              <p:cNvSpPr txBox="1"/>
              <p:nvPr/>
            </p:nvSpPr>
            <p:spPr bwMode="auto">
              <a:xfrm>
                <a:off x="2074054" y="4174504"/>
                <a:ext cx="1650124" cy="5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AB40E588-8BA0-44FA-9B6B-055F9B86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054" y="4174504"/>
                <a:ext cx="1650124" cy="569285"/>
              </a:xfrm>
              <a:prstGeom prst="rect">
                <a:avLst/>
              </a:prstGeom>
              <a:blipFill>
                <a:blip r:embed="rId14"/>
                <a:stretch>
                  <a:fillRect l="-11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9E384F1A-30E8-43E6-97C2-BE1F744F7403}"/>
                  </a:ext>
                </a:extLst>
              </p:cNvPr>
              <p:cNvSpPr txBox="1"/>
              <p:nvPr/>
            </p:nvSpPr>
            <p:spPr bwMode="auto">
              <a:xfrm>
                <a:off x="2102075" y="5845304"/>
                <a:ext cx="1650124" cy="5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9E384F1A-30E8-43E6-97C2-BE1F744F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2075" y="5845304"/>
                <a:ext cx="1650124" cy="569285"/>
              </a:xfrm>
              <a:prstGeom prst="rect">
                <a:avLst/>
              </a:prstGeom>
              <a:blipFill>
                <a:blip r:embed="rId15"/>
                <a:stretch>
                  <a:fillRect l="-11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5BF876A-A5A4-45DA-9498-1EC740B7E889}"/>
                  </a:ext>
                </a:extLst>
              </p:cNvPr>
              <p:cNvSpPr txBox="1"/>
              <p:nvPr/>
            </p:nvSpPr>
            <p:spPr bwMode="auto">
              <a:xfrm>
                <a:off x="1666672" y="1506162"/>
                <a:ext cx="2464887" cy="731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5BF876A-A5A4-45DA-9498-1EC740B7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672" y="1506162"/>
                <a:ext cx="2464887" cy="7317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9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97EBF-FA34-4678-93D5-08F69FC8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8" y="104774"/>
            <a:ext cx="5630997" cy="61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828" y="172545"/>
            <a:ext cx="8450263" cy="378565"/>
          </a:xfrm>
        </p:spPr>
        <p:txBody>
          <a:bodyPr/>
          <a:lstStyle/>
          <a:p>
            <a:r>
              <a:rPr lang="en-US" altLang="ko-KR" sz="2400" dirty="0"/>
              <a:t>Time Dependent Phenomena in Nuclear Reactors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0" y="556018"/>
            <a:ext cx="8992383" cy="57800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600" b="1" dirty="0"/>
              <a:t>Three distinct time-dependent phenomena in nuclear reactors</a:t>
            </a:r>
          </a:p>
          <a:p>
            <a:pPr lvl="1">
              <a:spcBef>
                <a:spcPts val="1200"/>
              </a:spcBef>
            </a:pPr>
            <a:r>
              <a:rPr lang="en-US" sz="1600" b="1" dirty="0"/>
              <a:t>Short time phenomena: typical time intervals of milliseconds to seconds. Explicitly Solve Time Dependent Neutron Diffusion Equation w/ Delayed </a:t>
            </a:r>
            <a:r>
              <a:rPr lang="en-US" sz="1600" b="1" dirty="0" err="1"/>
              <a:t>Neturon</a:t>
            </a:r>
            <a:r>
              <a:rPr lang="en-US" sz="1600" b="1" dirty="0"/>
              <a:t> Source:</a:t>
            </a:r>
          </a:p>
          <a:p>
            <a:pPr lvl="2">
              <a:spcBef>
                <a:spcPts val="1200"/>
              </a:spcBef>
            </a:pPr>
            <a:endParaRPr lang="en-US" b="1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Medium time phenomena: hours to days corresponding</a:t>
            </a:r>
          </a:p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to the mean buildup and decay times of certain fission products</a:t>
            </a:r>
          </a:p>
          <a:p>
            <a:pPr marL="800100" lvl="2" indent="0">
              <a:spcBef>
                <a:spcPts val="1200"/>
              </a:spcBef>
              <a:buNone/>
            </a:pPr>
            <a:endParaRPr lang="en-US" dirty="0"/>
          </a:p>
          <a:p>
            <a:pPr marL="396875" lvl="1" indent="0">
              <a:spcBef>
                <a:spcPts val="1200"/>
              </a:spcBef>
              <a:buNone/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en-US" sz="1600" b="1" dirty="0"/>
              <a:t>Long time phenomena: several months or years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Fuel depletion analysis</a:t>
            </a:r>
          </a:p>
          <a:p>
            <a:pPr marL="800100" lvl="2" indent="0">
              <a:spcBef>
                <a:spcPts val="1200"/>
              </a:spcBef>
              <a:buNone/>
            </a:pPr>
            <a:endParaRPr lang="en-US" dirty="0"/>
          </a:p>
          <a:p>
            <a:pPr lvl="2">
              <a:spcBef>
                <a:spcPts val="1200"/>
              </a:spcBef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A45487B-9788-41F5-A447-DEF510A7B9C5}"/>
                  </a:ext>
                </a:extLst>
              </p:cNvPr>
              <p:cNvSpPr txBox="1"/>
              <p:nvPr/>
            </p:nvSpPr>
            <p:spPr bwMode="auto">
              <a:xfrm>
                <a:off x="805591" y="3358807"/>
                <a:ext cx="4862473" cy="420688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Te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6.7 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Xe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argPr>
                            <m:argSz m:val="-1"/>
                          </m:argP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9.2 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</m:sPre>
                      <m:groupChr>
                        <m:groupChrPr>
                          <m:chr m:val="→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135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Ba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stable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A45487B-9788-41F5-A447-DEF510A7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591" y="3358807"/>
                <a:ext cx="4862473" cy="420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EBA8D8C-7DAA-4DD2-9702-616C0C8E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91997"/>
              </p:ext>
            </p:extLst>
          </p:nvPr>
        </p:nvGraphicFramePr>
        <p:xfrm>
          <a:off x="128513" y="2191938"/>
          <a:ext cx="2653189" cy="49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2336760" imgH="431640" progId="Equation.DSMT4">
                  <p:embed/>
                </p:oleObj>
              </mc:Choice>
              <mc:Fallback>
                <p:oleObj name="Equation" r:id="rId5" imgW="233676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EBA8D8C-7DAA-4DD2-9702-616C0C8E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13" y="2191938"/>
                        <a:ext cx="2653189" cy="498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5BDD1E-67BE-4676-8ED1-4F3F50168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834415"/>
              </p:ext>
            </p:extLst>
          </p:nvPr>
        </p:nvGraphicFramePr>
        <p:xfrm>
          <a:off x="2849305" y="2198918"/>
          <a:ext cx="3236135" cy="49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2603160" imgH="393480" progId="Equation.DSMT4">
                  <p:embed/>
                </p:oleObj>
              </mc:Choice>
              <mc:Fallback>
                <p:oleObj name="Equation" r:id="rId7" imgW="260316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5BDD1E-67BE-4676-8ED1-4F3F50168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05" y="2198918"/>
                        <a:ext cx="3236135" cy="498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E713F1-DF33-4FA4-8286-824BD792E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83391"/>
              </p:ext>
            </p:extLst>
          </p:nvPr>
        </p:nvGraphicFramePr>
        <p:xfrm>
          <a:off x="1096888" y="3775587"/>
          <a:ext cx="3803802" cy="48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3060700" imgH="393700" progId="Equation.3">
                  <p:embed/>
                </p:oleObj>
              </mc:Choice>
              <mc:Fallback>
                <p:oleObj name="Equation" r:id="rId9" imgW="3060700" imgH="3937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E713F1-DF33-4FA4-8286-824BD792E54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888" y="3775587"/>
                        <a:ext cx="3803802" cy="48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1E4CDA0-6DE6-4700-84B9-1E79E4B68EBC}"/>
                  </a:ext>
                </a:extLst>
              </p:cNvPr>
              <p:cNvSpPr txBox="1"/>
              <p:nvPr/>
            </p:nvSpPr>
            <p:spPr bwMode="auto">
              <a:xfrm>
                <a:off x="193482" y="5385715"/>
                <a:ext cx="4171950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1E4CDA0-6DE6-4700-84B9-1E79E4B6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82" y="5385715"/>
                <a:ext cx="4171950" cy="536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69413BD-97BB-4231-9974-4A7E7223E5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6639" y="1653623"/>
            <a:ext cx="2013871" cy="1641289"/>
          </a:xfrm>
          <a:prstGeom prst="rect">
            <a:avLst/>
          </a:prstGeom>
        </p:spPr>
      </p:pic>
      <p:grpSp>
        <p:nvGrpSpPr>
          <p:cNvPr id="18" name="Group 123">
            <a:extLst>
              <a:ext uri="{FF2B5EF4-FFF2-40B4-BE49-F238E27FC236}">
                <a16:creationId xmlns:a16="http://schemas.microsoft.com/office/drawing/2014/main" id="{7A481EEE-7890-4119-974A-6D35812E9300}"/>
              </a:ext>
            </a:extLst>
          </p:cNvPr>
          <p:cNvGrpSpPr>
            <a:grpSpLocks/>
          </p:cNvGrpSpPr>
          <p:nvPr/>
        </p:nvGrpSpPr>
        <p:grpSpPr bwMode="auto">
          <a:xfrm>
            <a:off x="4051835" y="2957922"/>
            <a:ext cx="5129116" cy="3708947"/>
            <a:chOff x="1872" y="144"/>
            <a:chExt cx="3402" cy="3738"/>
          </a:xfrm>
        </p:grpSpPr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6726D77B-203A-418C-92CC-981EA42DB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5" y="27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357B9C96-BBAB-444D-86EA-70E289DAA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48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E8187AF8-C250-4A39-B90D-71CD039EB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7" y="182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2742FA5A-AF89-441F-997B-5E26ADC18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961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13ACFE9-3060-4988-9A48-30C9A0F91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3" y="72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183EA255-6C21-48C8-91E1-05EFD3F70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7" y="93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0472C2C9-90FE-4E42-A05F-74F3FEAA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117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AED64760-816A-4E70-9379-593D2E2F9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" y="118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0EF6F233-25AF-4241-826C-DA941BE36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160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38F96883-C4CB-4840-9D9E-92C69676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138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A2610CAF-6AEA-4621-893B-743DE0EE6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6" y="116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8983C8A-735B-4BBC-8304-392469FF4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" y="95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7602DF50-1586-45F2-A0F9-073C6DDCE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6" y="161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3FC45D94-5319-4B9E-B46D-39861EB66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838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22AE29BE-3788-4B54-B9E6-F6944DE8E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5" y="1844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4F53A127-EF52-4D79-A56A-F4EB64D38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0" y="2073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D716E70C-D86C-467E-A416-E75E20F95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0" y="2289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65F22291-E55D-46AD-9579-7D96927A1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" y="2073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43068B7C-2191-436D-A8B4-515B4C01C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3" y="3202"/>
              <a:ext cx="0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6964F29-DBD0-4DEF-A481-6B53956DB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9" y="3431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C9D66D88-53FC-4727-AC1D-0A6473F4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733"/>
              <a:ext cx="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76AB73B4-7D67-4FD8-9C56-7830209A8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9" y="2494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F2FD0788-D9E6-40A4-BEB3-3BE99726B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2277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B9E7A817-3CFE-4B08-BCAF-A1E95A632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71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6424E20-9FC9-4649-9E4A-2E4D891D6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2950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80CF6198-5EE8-45CA-9053-9EE4C6229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0" y="3178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EA28B34-40E5-408E-97C0-BDB5F9E4C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3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24EBCF11-0EC5-46DA-86AD-DD7A70376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9" y="3419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8D24CD84-22F1-47AE-99C6-BD0E29A5C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2956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22094465-066E-4858-A1CF-D28C3F680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3" y="3641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62665DAD-A0CC-494B-8860-E7FF6E1C9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1" y="3190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60E5AE6A-6AE2-43B2-98AD-66423E95B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06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402E6830-F134-45E7-850B-DFEDA0C51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3581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8">
              <a:extLst>
                <a:ext uri="{FF2B5EF4-FFF2-40B4-BE49-F238E27FC236}">
                  <a16:creationId xmlns:a16="http://schemas.microsoft.com/office/drawing/2014/main" id="{86D66608-12DF-469A-93AB-D6F022296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3142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F90177B2-D169-4FAF-B914-7241AF8A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3359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DEF53B73-A11B-4973-BD1F-B596685A5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136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0320267C-44B4-4AC9-BD6A-6FC03750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" y="226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2">
              <a:extLst>
                <a:ext uri="{FF2B5EF4-FFF2-40B4-BE49-F238E27FC236}">
                  <a16:creationId xmlns:a16="http://schemas.microsoft.com/office/drawing/2014/main" id="{7751204E-ACD7-4531-9837-DE3EC7A3A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1772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78F20F4A-ED85-43FE-8927-933319B5A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914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BD3C95CC-5933-4F33-A9E2-37BED082C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156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855D8FAD-05DC-404F-ADF3-91F8B5762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2458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71658CD3-BC83-457A-9305-A1D48EC92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79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7">
              <a:extLst>
                <a:ext uri="{FF2B5EF4-FFF2-40B4-BE49-F238E27FC236}">
                  <a16:creationId xmlns:a16="http://schemas.microsoft.com/office/drawing/2014/main" id="{F2BC5D4E-FC56-40C1-9F51-764BCCC27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202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9706A5CC-51F3-4735-869E-5FB288023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679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9">
              <a:extLst>
                <a:ext uri="{FF2B5EF4-FFF2-40B4-BE49-F238E27FC236}">
                  <a16:creationId xmlns:a16="http://schemas.microsoft.com/office/drawing/2014/main" id="{64BC6641-618D-46BD-ACB1-494A3B25B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913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0">
              <a:extLst>
                <a:ext uri="{FF2B5EF4-FFF2-40B4-BE49-F238E27FC236}">
                  <a16:creationId xmlns:a16="http://schemas.microsoft.com/office/drawing/2014/main" id="{E91370D0-E9B5-4641-BA1B-DEC000535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1346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1">
              <a:extLst>
                <a:ext uri="{FF2B5EF4-FFF2-40B4-BE49-F238E27FC236}">
                  <a16:creationId xmlns:a16="http://schemas.microsoft.com/office/drawing/2014/main" id="{9A293501-A08D-43D6-9CAC-E49039186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5" y="1118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8932A6B5-538B-4818-AFF3-605D8266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1130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3">
              <a:extLst>
                <a:ext uri="{FF2B5EF4-FFF2-40B4-BE49-F238E27FC236}">
                  <a16:creationId xmlns:a16="http://schemas.microsoft.com/office/drawing/2014/main" id="{4A2DE4FF-22DC-4819-B4A8-3CBAB8C64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7" y="1021"/>
              <a:ext cx="0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8950C2A3-C85D-4FC1-BA54-30E66B1B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1" y="1021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5">
              <a:extLst>
                <a:ext uri="{FF2B5EF4-FFF2-40B4-BE49-F238E27FC236}">
                  <a16:creationId xmlns:a16="http://schemas.microsoft.com/office/drawing/2014/main" id="{64B6932E-B365-4504-9213-71D03FF6B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1033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56">
              <a:extLst>
                <a:ext uri="{FF2B5EF4-FFF2-40B4-BE49-F238E27FC236}">
                  <a16:creationId xmlns:a16="http://schemas.microsoft.com/office/drawing/2014/main" id="{A5180CCE-DFA7-4192-AA5E-BE5A15E6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1160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57">
              <a:extLst>
                <a:ext uri="{FF2B5EF4-FFF2-40B4-BE49-F238E27FC236}">
                  <a16:creationId xmlns:a16="http://schemas.microsoft.com/office/drawing/2014/main" id="{13105831-A9CF-4704-AF57-30D33CAE7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2" y="2019"/>
              <a:ext cx="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D80560F0-2FD2-4A2B-B348-F3B27C891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3371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9">
              <a:extLst>
                <a:ext uri="{FF2B5EF4-FFF2-40B4-BE49-F238E27FC236}">
                  <a16:creationId xmlns:a16="http://schemas.microsoft.com/office/drawing/2014/main" id="{243529C2-86BF-4CBF-AB34-D188A74E6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2530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9F3450FF-8FBF-40A0-BAA4-F0319D4D9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2686"/>
              <a:ext cx="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652CCE32-C1CF-403C-8032-FDBB4A79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692"/>
              <a:ext cx="0" cy="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2">
              <a:extLst>
                <a:ext uri="{FF2B5EF4-FFF2-40B4-BE49-F238E27FC236}">
                  <a16:creationId xmlns:a16="http://schemas.microsoft.com/office/drawing/2014/main" id="{502A7CF1-53CA-4049-B4BB-B7F56E26A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3" y="3593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3">
              <a:extLst>
                <a:ext uri="{FF2B5EF4-FFF2-40B4-BE49-F238E27FC236}">
                  <a16:creationId xmlns:a16="http://schemas.microsoft.com/office/drawing/2014/main" id="{7830EAE2-B95C-4B48-9959-4B1DB079D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6" y="2830"/>
              <a:ext cx="9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4">
              <a:extLst>
                <a:ext uri="{FF2B5EF4-FFF2-40B4-BE49-F238E27FC236}">
                  <a16:creationId xmlns:a16="http://schemas.microsoft.com/office/drawing/2014/main" id="{1B4F9B48-B59C-4B28-84B2-78FED1AE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2842"/>
              <a:ext cx="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5">
              <a:extLst>
                <a:ext uri="{FF2B5EF4-FFF2-40B4-BE49-F238E27FC236}">
                  <a16:creationId xmlns:a16="http://schemas.microsoft.com/office/drawing/2014/main" id="{49943637-E2D5-4BF6-AB81-DE8469367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2842"/>
              <a:ext cx="0" cy="9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6">
              <a:extLst>
                <a:ext uri="{FF2B5EF4-FFF2-40B4-BE49-F238E27FC236}">
                  <a16:creationId xmlns:a16="http://schemas.microsoft.com/office/drawing/2014/main" id="{9F842B55-A7A1-4F43-ADB4-A7F496CD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3803"/>
              <a:ext cx="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7">
              <a:extLst>
                <a:ext uri="{FF2B5EF4-FFF2-40B4-BE49-F238E27FC236}">
                  <a16:creationId xmlns:a16="http://schemas.microsoft.com/office/drawing/2014/main" id="{DA0BFE81-0B9C-469E-9016-D65239C05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90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8">
              <a:extLst>
                <a:ext uri="{FF2B5EF4-FFF2-40B4-BE49-F238E27FC236}">
                  <a16:creationId xmlns:a16="http://schemas.microsoft.com/office/drawing/2014/main" id="{55D2CF80-C661-43F3-A604-C6C60CE6D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2908"/>
              <a:ext cx="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9">
              <a:extLst>
                <a:ext uri="{FF2B5EF4-FFF2-40B4-BE49-F238E27FC236}">
                  <a16:creationId xmlns:a16="http://schemas.microsoft.com/office/drawing/2014/main" id="{DC45E1E4-D75D-4F50-93E9-8D98126D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3136"/>
              <a:ext cx="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0">
              <a:extLst>
                <a:ext uri="{FF2B5EF4-FFF2-40B4-BE49-F238E27FC236}">
                  <a16:creationId xmlns:a16="http://schemas.microsoft.com/office/drawing/2014/main" id="{56B3F168-4A8C-47ED-A83F-CA949150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136"/>
              <a:ext cx="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1">
              <a:extLst>
                <a:ext uri="{FF2B5EF4-FFF2-40B4-BE49-F238E27FC236}">
                  <a16:creationId xmlns:a16="http://schemas.microsoft.com/office/drawing/2014/main" id="{CC1DC052-3DC0-4322-AB47-0A3F6F110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395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2">
              <a:extLst>
                <a:ext uri="{FF2B5EF4-FFF2-40B4-BE49-F238E27FC236}">
                  <a16:creationId xmlns:a16="http://schemas.microsoft.com/office/drawing/2014/main" id="{66A90122-4904-439B-B40F-DA235EAA2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81"/>
              <a:ext cx="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3">
              <a:extLst>
                <a:ext uri="{FF2B5EF4-FFF2-40B4-BE49-F238E27FC236}">
                  <a16:creationId xmlns:a16="http://schemas.microsoft.com/office/drawing/2014/main" id="{39DAFBA8-2EE2-434F-A61C-9CA403281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9" y="3359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4">
              <a:extLst>
                <a:ext uri="{FF2B5EF4-FFF2-40B4-BE49-F238E27FC236}">
                  <a16:creationId xmlns:a16="http://schemas.microsoft.com/office/drawing/2014/main" id="{02933BF8-B8EE-41B4-B4FF-372C6B11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99"/>
              <a:ext cx="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75">
              <a:extLst>
                <a:ext uri="{FF2B5EF4-FFF2-40B4-BE49-F238E27FC236}">
                  <a16:creationId xmlns:a16="http://schemas.microsoft.com/office/drawing/2014/main" id="{4B1961DD-94AB-48D0-8098-09E7696E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Cm246</a:t>
              </a:r>
            </a:p>
          </p:txBody>
        </p:sp>
        <p:sp>
          <p:nvSpPr>
            <p:cNvPr id="90" name="Text Box 76">
              <a:extLst>
                <a:ext uri="{FF2B5EF4-FFF2-40B4-BE49-F238E27FC236}">
                  <a16:creationId xmlns:a16="http://schemas.microsoft.com/office/drawing/2014/main" id="{B647B916-45E8-4D41-AEED-3284E1138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7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Cm245</a:t>
              </a:r>
            </a:p>
          </p:txBody>
        </p:sp>
        <p:sp>
          <p:nvSpPr>
            <p:cNvPr id="91" name="Text Box 77">
              <a:extLst>
                <a:ext uri="{FF2B5EF4-FFF2-40B4-BE49-F238E27FC236}">
                  <a16:creationId xmlns:a16="http://schemas.microsoft.com/office/drawing/2014/main" id="{78D0E36B-1942-429F-957C-742E89FB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60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Cm244</a:t>
              </a:r>
            </a:p>
          </p:txBody>
        </p:sp>
        <p:sp>
          <p:nvSpPr>
            <p:cNvPr id="92" name="Text Box 78">
              <a:extLst>
                <a:ext uri="{FF2B5EF4-FFF2-40B4-BE49-F238E27FC236}">
                  <a16:creationId xmlns:a16="http://schemas.microsoft.com/office/drawing/2014/main" id="{F0405F63-CE06-4C3D-BF69-1C94D8461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3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Cm243</a:t>
              </a:r>
            </a:p>
          </p:txBody>
        </p:sp>
        <p:sp>
          <p:nvSpPr>
            <p:cNvPr id="93" name="Text Box 79">
              <a:extLst>
                <a:ext uri="{FF2B5EF4-FFF2-40B4-BE49-F238E27FC236}">
                  <a16:creationId xmlns:a16="http://schemas.microsoft.com/office/drawing/2014/main" id="{F077748C-C5B7-4154-BCEE-B42D0CF7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103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Cm242</a:t>
              </a:r>
            </a:p>
          </p:txBody>
        </p:sp>
        <p:sp>
          <p:nvSpPr>
            <p:cNvPr id="94" name="Text Box 80">
              <a:extLst>
                <a:ext uri="{FF2B5EF4-FFF2-40B4-BE49-F238E27FC236}">
                  <a16:creationId xmlns:a16="http://schemas.microsoft.com/office/drawing/2014/main" id="{1B8FC0C7-0053-43BF-B4D4-05A1B177C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59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Am244</a:t>
              </a:r>
            </a:p>
          </p:txBody>
        </p:sp>
        <p:sp>
          <p:nvSpPr>
            <p:cNvPr id="95" name="Text Box 81">
              <a:extLst>
                <a:ext uri="{FF2B5EF4-FFF2-40B4-BE49-F238E27FC236}">
                  <a16:creationId xmlns:a16="http://schemas.microsoft.com/office/drawing/2014/main" id="{45877454-F1F3-4CBF-BD09-324E3665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0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Am242</a:t>
              </a:r>
            </a:p>
          </p:txBody>
        </p:sp>
        <p:sp>
          <p:nvSpPr>
            <p:cNvPr id="96" name="Text Box 82">
              <a:extLst>
                <a:ext uri="{FF2B5EF4-FFF2-40B4-BE49-F238E27FC236}">
                  <a16:creationId xmlns:a16="http://schemas.microsoft.com/office/drawing/2014/main" id="{A718D957-14EE-445E-9702-B0380BC18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82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Pu243</a:t>
              </a:r>
            </a:p>
          </p:txBody>
        </p:sp>
        <p:sp>
          <p:nvSpPr>
            <p:cNvPr id="97" name="Text Box 83">
              <a:extLst>
                <a:ext uri="{FF2B5EF4-FFF2-40B4-BE49-F238E27FC236}">
                  <a16:creationId xmlns:a16="http://schemas.microsoft.com/office/drawing/2014/main" id="{05B63149-EA75-4E18-8989-FB2FB83F4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Am241</a:t>
              </a:r>
            </a:p>
          </p:txBody>
        </p:sp>
        <p:sp>
          <p:nvSpPr>
            <p:cNvPr id="98" name="Text Box 84">
              <a:extLst>
                <a:ext uri="{FF2B5EF4-FFF2-40B4-BE49-F238E27FC236}">
                  <a16:creationId xmlns:a16="http://schemas.microsoft.com/office/drawing/2014/main" id="{50371090-70D5-4CF0-88D0-C526F3CD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" y="1032"/>
              <a:ext cx="5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Am242</a:t>
              </a:r>
              <a:r>
                <a:rPr lang="en-US" altLang="en-US" sz="1200" baseline="30000" dirty="0">
                  <a:latin typeface="Times New Roman" panose="02020603050405020304" pitchFamily="18" charset="0"/>
                </a:rPr>
                <a:t>m</a:t>
              </a:r>
              <a:endParaRPr lang="en-US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694DA0E2-C11D-40E8-8877-C4567B356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3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Am243</a:t>
              </a:r>
            </a:p>
          </p:txBody>
        </p:sp>
        <p:sp>
          <p:nvSpPr>
            <p:cNvPr id="100" name="Text Box 86">
              <a:extLst>
                <a:ext uri="{FF2B5EF4-FFF2-40B4-BE49-F238E27FC236}">
                  <a16:creationId xmlns:a16="http://schemas.microsoft.com/office/drawing/2014/main" id="{6B1BF2BE-D231-480A-A6BB-1D5915EE7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12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Pu241</a:t>
              </a:r>
            </a:p>
          </p:txBody>
        </p:sp>
        <p:sp>
          <p:nvSpPr>
            <p:cNvPr id="101" name="Text Box 87">
              <a:extLst>
                <a:ext uri="{FF2B5EF4-FFF2-40B4-BE49-F238E27FC236}">
                  <a16:creationId xmlns:a16="http://schemas.microsoft.com/office/drawing/2014/main" id="{92671E3E-2FFC-46DA-9292-158520826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48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P240</a:t>
              </a:r>
            </a:p>
          </p:txBody>
        </p:sp>
        <p:sp>
          <p:nvSpPr>
            <p:cNvPr id="102" name="Text Box 88">
              <a:extLst>
                <a:ext uri="{FF2B5EF4-FFF2-40B4-BE49-F238E27FC236}">
                  <a16:creationId xmlns:a16="http://schemas.microsoft.com/office/drawing/2014/main" id="{9BB96926-39BC-4D36-9AB5-2F56D08C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71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Pu239</a:t>
              </a:r>
            </a:p>
          </p:txBody>
        </p:sp>
        <p:sp>
          <p:nvSpPr>
            <p:cNvPr id="103" name="Text Box 89">
              <a:extLst>
                <a:ext uri="{FF2B5EF4-FFF2-40B4-BE49-F238E27FC236}">
                  <a16:creationId xmlns:a16="http://schemas.microsoft.com/office/drawing/2014/main" id="{12F7C993-0C82-452E-8CBC-B9F85D9D6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05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Pu242</a:t>
              </a:r>
            </a:p>
          </p:txBody>
        </p:sp>
        <p:sp>
          <p:nvSpPr>
            <p:cNvPr id="104" name="Text Box 90">
              <a:extLst>
                <a:ext uri="{FF2B5EF4-FFF2-40B4-BE49-F238E27FC236}">
                  <a16:creationId xmlns:a16="http://schemas.microsoft.com/office/drawing/2014/main" id="{71829B87-DBCD-47E8-A64B-A5BBFAFD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48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Np240</a:t>
              </a:r>
            </a:p>
          </p:txBody>
        </p:sp>
        <p:sp>
          <p:nvSpPr>
            <p:cNvPr id="105" name="Text Box 91">
              <a:extLst>
                <a:ext uri="{FF2B5EF4-FFF2-40B4-BE49-F238E27FC236}">
                  <a16:creationId xmlns:a16="http://schemas.microsoft.com/office/drawing/2014/main" id="{65456233-B123-4A35-8026-4E7602F7B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37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Pu236</a:t>
              </a:r>
            </a:p>
          </p:txBody>
        </p:sp>
        <p:sp>
          <p:nvSpPr>
            <p:cNvPr id="106" name="Text Box 92">
              <a:extLst>
                <a:ext uri="{FF2B5EF4-FFF2-40B4-BE49-F238E27FC236}">
                  <a16:creationId xmlns:a16="http://schemas.microsoft.com/office/drawing/2014/main" id="{3DB547B9-5627-4A4B-9383-7214180E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94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Pu238</a:t>
              </a:r>
            </a:p>
          </p:txBody>
        </p:sp>
        <p:sp>
          <p:nvSpPr>
            <p:cNvPr id="107" name="Text Box 93">
              <a:extLst>
                <a:ext uri="{FF2B5EF4-FFF2-40B4-BE49-F238E27FC236}">
                  <a16:creationId xmlns:a16="http://schemas.microsoft.com/office/drawing/2014/main" id="{A971E0F0-667C-4FA8-9B60-78A617FDD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1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Np239</a:t>
              </a:r>
            </a:p>
          </p:txBody>
        </p:sp>
        <p:sp>
          <p:nvSpPr>
            <p:cNvPr id="108" name="Text Box 94">
              <a:extLst>
                <a:ext uri="{FF2B5EF4-FFF2-40B4-BE49-F238E27FC236}">
                  <a16:creationId xmlns:a16="http://schemas.microsoft.com/office/drawing/2014/main" id="{B785C3DB-FA92-415D-BE8C-479A322D9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9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Np238</a:t>
              </a:r>
            </a:p>
          </p:txBody>
        </p:sp>
        <p:sp>
          <p:nvSpPr>
            <p:cNvPr id="109" name="Text Box 95">
              <a:extLst>
                <a:ext uri="{FF2B5EF4-FFF2-40B4-BE49-F238E27FC236}">
                  <a16:creationId xmlns:a16="http://schemas.microsoft.com/office/drawing/2014/main" id="{8B59B43F-CC26-4ADB-81CB-E7DE5C5B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19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Np237</a:t>
              </a:r>
            </a:p>
          </p:txBody>
        </p:sp>
        <p:sp>
          <p:nvSpPr>
            <p:cNvPr id="110" name="Text Box 96">
              <a:extLst>
                <a:ext uri="{FF2B5EF4-FFF2-40B4-BE49-F238E27FC236}">
                  <a16:creationId xmlns:a16="http://schemas.microsoft.com/office/drawing/2014/main" id="{B1A63B9F-80A0-41E4-9818-E12BB47C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36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Np236</a:t>
              </a:r>
            </a:p>
          </p:txBody>
        </p:sp>
        <p:sp>
          <p:nvSpPr>
            <p:cNvPr id="111" name="Text Box 97">
              <a:extLst>
                <a:ext uri="{FF2B5EF4-FFF2-40B4-BE49-F238E27FC236}">
                  <a16:creationId xmlns:a16="http://schemas.microsoft.com/office/drawing/2014/main" id="{F1ED822E-EC84-428C-887C-15102959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68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U239</a:t>
              </a:r>
            </a:p>
          </p:txBody>
        </p:sp>
        <p:sp>
          <p:nvSpPr>
            <p:cNvPr id="112" name="Text Box 98">
              <a:extLst>
                <a:ext uri="{FF2B5EF4-FFF2-40B4-BE49-F238E27FC236}">
                  <a16:creationId xmlns:a16="http://schemas.microsoft.com/office/drawing/2014/main" id="{8B29B649-22D7-4AC2-A502-C4812D24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7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U237</a:t>
              </a:r>
            </a:p>
          </p:txBody>
        </p:sp>
        <p:sp>
          <p:nvSpPr>
            <p:cNvPr id="113" name="Text Box 99">
              <a:extLst>
                <a:ext uri="{FF2B5EF4-FFF2-40B4-BE49-F238E27FC236}">
                  <a16:creationId xmlns:a16="http://schemas.microsoft.com/office/drawing/2014/main" id="{962FC54B-A79A-4E16-9A5A-0079B4BDB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1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U236</a:t>
              </a:r>
            </a:p>
          </p:txBody>
        </p:sp>
        <p:sp>
          <p:nvSpPr>
            <p:cNvPr id="114" name="Text Box 100">
              <a:extLst>
                <a:ext uri="{FF2B5EF4-FFF2-40B4-BE49-F238E27FC236}">
                  <a16:creationId xmlns:a16="http://schemas.microsoft.com/office/drawing/2014/main" id="{1D9817AE-3CA5-4078-B53F-1AE05140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2604"/>
              <a:ext cx="4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U235</a:t>
              </a:r>
            </a:p>
          </p:txBody>
        </p:sp>
        <p:sp>
          <p:nvSpPr>
            <p:cNvPr id="115" name="Text Box 101">
              <a:extLst>
                <a:ext uri="{FF2B5EF4-FFF2-40B4-BE49-F238E27FC236}">
                  <a16:creationId xmlns:a16="http://schemas.microsoft.com/office/drawing/2014/main" id="{445C3FAF-69C8-4477-88D1-5BDB812C8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28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U234</a:t>
              </a:r>
            </a:p>
          </p:txBody>
        </p:sp>
        <p:sp>
          <p:nvSpPr>
            <p:cNvPr id="116" name="Text Box 102">
              <a:extLst>
                <a:ext uri="{FF2B5EF4-FFF2-40B4-BE49-F238E27FC236}">
                  <a16:creationId xmlns:a16="http://schemas.microsoft.com/office/drawing/2014/main" id="{D0D3404B-938C-479C-A218-6A52E784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06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3300"/>
                  </a:solidFill>
                  <a:latin typeface="Times New Roman" panose="02020603050405020304" pitchFamily="18" charset="0"/>
                </a:rPr>
                <a:t>U233</a:t>
              </a:r>
            </a:p>
          </p:txBody>
        </p:sp>
        <p:sp>
          <p:nvSpPr>
            <p:cNvPr id="117" name="Text Box 103">
              <a:extLst>
                <a:ext uri="{FF2B5EF4-FFF2-40B4-BE49-F238E27FC236}">
                  <a16:creationId xmlns:a16="http://schemas.microsoft.com/office/drawing/2014/main" id="{1E22C36A-DEFC-400C-A548-4FD86CD84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328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U232</a:t>
              </a:r>
            </a:p>
          </p:txBody>
        </p:sp>
        <p:sp>
          <p:nvSpPr>
            <p:cNvPr id="118" name="Text Box 104">
              <a:extLst>
                <a:ext uri="{FF2B5EF4-FFF2-40B4-BE49-F238E27FC236}">
                  <a16:creationId xmlns:a16="http://schemas.microsoft.com/office/drawing/2014/main" id="{F90C3714-6241-41E3-AD20-A31F75B85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93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U238</a:t>
              </a:r>
            </a:p>
          </p:txBody>
        </p:sp>
        <p:sp>
          <p:nvSpPr>
            <p:cNvPr id="119" name="Text Box 105">
              <a:extLst>
                <a:ext uri="{FF2B5EF4-FFF2-40B4-BE49-F238E27FC236}">
                  <a16:creationId xmlns:a16="http://schemas.microsoft.com/office/drawing/2014/main" id="{B1A343DB-1322-4E0D-8B3F-18CF27E99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3060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Pa233</a:t>
              </a:r>
            </a:p>
          </p:txBody>
        </p:sp>
        <p:sp>
          <p:nvSpPr>
            <p:cNvPr id="120" name="Text Box 106">
              <a:extLst>
                <a:ext uri="{FF2B5EF4-FFF2-40B4-BE49-F238E27FC236}">
                  <a16:creationId xmlns:a16="http://schemas.microsoft.com/office/drawing/2014/main" id="{9C62B0E6-BD91-441C-A22D-3013F3EC5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528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U231</a:t>
              </a:r>
            </a:p>
          </p:txBody>
        </p:sp>
        <p:sp>
          <p:nvSpPr>
            <p:cNvPr id="121" name="Text Box 107">
              <a:extLst>
                <a:ext uri="{FF2B5EF4-FFF2-40B4-BE49-F238E27FC236}">
                  <a16:creationId xmlns:a16="http://schemas.microsoft.com/office/drawing/2014/main" id="{9FCA1759-1192-4A9B-ABFC-B5BFE9706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054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Th233</a:t>
              </a:r>
            </a:p>
          </p:txBody>
        </p:sp>
        <p:sp>
          <p:nvSpPr>
            <p:cNvPr id="122" name="Text Box 108">
              <a:extLst>
                <a:ext uri="{FF2B5EF4-FFF2-40B4-BE49-F238E27FC236}">
                  <a16:creationId xmlns:a16="http://schemas.microsoft.com/office/drawing/2014/main" id="{627EE3DB-0481-474D-8B6D-93EE5E44C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51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Pa231</a:t>
              </a:r>
            </a:p>
          </p:txBody>
        </p:sp>
        <p:sp>
          <p:nvSpPr>
            <p:cNvPr id="123" name="Text Box 109">
              <a:extLst>
                <a:ext uri="{FF2B5EF4-FFF2-40B4-BE49-F238E27FC236}">
                  <a16:creationId xmlns:a16="http://schemas.microsoft.com/office/drawing/2014/main" id="{00EE3967-D30D-4301-84A0-A4C9CD95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Pa232</a:t>
              </a:r>
            </a:p>
          </p:txBody>
        </p:sp>
        <p:sp>
          <p:nvSpPr>
            <p:cNvPr id="124" name="Text Box 110">
              <a:extLst>
                <a:ext uri="{FF2B5EF4-FFF2-40B4-BE49-F238E27FC236}">
                  <a16:creationId xmlns:a16="http://schemas.microsoft.com/office/drawing/2014/main" id="{6796B747-ECB3-47F0-A658-30DAD13E6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30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Th232</a:t>
              </a:r>
            </a:p>
          </p:txBody>
        </p:sp>
        <p:sp>
          <p:nvSpPr>
            <p:cNvPr id="125" name="Text Box 111">
              <a:extLst>
                <a:ext uri="{FF2B5EF4-FFF2-40B4-BE49-F238E27FC236}">
                  <a16:creationId xmlns:a16="http://schemas.microsoft.com/office/drawing/2014/main" id="{2057DEBB-D2CE-4976-AFDA-B80194EE6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52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Th231</a:t>
              </a:r>
            </a:p>
          </p:txBody>
        </p:sp>
        <p:sp>
          <p:nvSpPr>
            <p:cNvPr id="126" name="Text Box 112">
              <a:extLst>
                <a:ext uri="{FF2B5EF4-FFF2-40B4-BE49-F238E27FC236}">
                  <a16:creationId xmlns:a16="http://schemas.microsoft.com/office/drawing/2014/main" id="{3EB65F9A-EADB-42BD-BE82-E2630367D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732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Th230</a:t>
              </a:r>
            </a:p>
          </p:txBody>
        </p:sp>
        <p:sp>
          <p:nvSpPr>
            <p:cNvPr id="127" name="Text Box 113">
              <a:extLst>
                <a:ext uri="{FF2B5EF4-FFF2-40B4-BE49-F238E27FC236}">
                  <a16:creationId xmlns:a16="http://schemas.microsoft.com/office/drawing/2014/main" id="{1ABDE38D-C5EA-4C4F-9912-EFD54077D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826"/>
              <a:ext cx="4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Pa234</a:t>
              </a:r>
            </a:p>
          </p:txBody>
        </p:sp>
        <p:sp>
          <p:nvSpPr>
            <p:cNvPr id="128" name="Text Box 114">
              <a:extLst>
                <a:ext uri="{FF2B5EF4-FFF2-40B4-BE49-F238E27FC236}">
                  <a16:creationId xmlns:a16="http://schemas.microsoft.com/office/drawing/2014/main" id="{0A1E59C3-E166-4EB2-88DA-6FDE201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556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29" name="Text Box 115">
              <a:extLst>
                <a:ext uri="{FF2B5EF4-FFF2-40B4-BE49-F238E27FC236}">
                  <a16:creationId xmlns:a16="http://schemas.microsoft.com/office/drawing/2014/main" id="{61349DCE-1647-43DE-9770-CC255C5D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724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0" name="Text Box 116">
              <a:extLst>
                <a:ext uri="{FF2B5EF4-FFF2-40B4-BE49-F238E27FC236}">
                  <a16:creationId xmlns:a16="http://schemas.microsoft.com/office/drawing/2014/main" id="{5087CC37-FAE5-4A49-8696-021A504A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3228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1" name="Text Box 117">
              <a:extLst>
                <a:ext uri="{FF2B5EF4-FFF2-40B4-BE49-F238E27FC236}">
                  <a16:creationId xmlns:a16="http://schemas.microsoft.com/office/drawing/2014/main" id="{7640BDAC-8425-42AB-B923-99BEF0256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1872"/>
              <a:ext cx="18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32" name="Text Box 118">
              <a:extLst>
                <a:ext uri="{FF2B5EF4-FFF2-40B4-BE49-F238E27FC236}">
                  <a16:creationId xmlns:a16="http://schemas.microsoft.com/office/drawing/2014/main" id="{363EE7A4-6C0F-4DF2-BA1F-780E24CA1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994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</a:rPr>
                <a:t>(n,3n)</a:t>
              </a:r>
            </a:p>
          </p:txBody>
        </p:sp>
        <p:sp>
          <p:nvSpPr>
            <p:cNvPr id="133" name="Text Box 119">
              <a:extLst>
                <a:ext uri="{FF2B5EF4-FFF2-40B4-BE49-F238E27FC236}">
                  <a16:creationId xmlns:a16="http://schemas.microsoft.com/office/drawing/2014/main" id="{D6570035-95A7-4176-A3F4-7FAA51387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456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1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</a:rPr>
                <a:t>(n,3n)</a:t>
              </a:r>
            </a:p>
          </p:txBody>
        </p:sp>
        <p:sp>
          <p:nvSpPr>
            <p:cNvPr id="135" name="Line 122">
              <a:extLst>
                <a:ext uri="{FF2B5EF4-FFF2-40B4-BE49-F238E27FC236}">
                  <a16:creationId xmlns:a16="http://schemas.microsoft.com/office/drawing/2014/main" id="{A27A04FF-20D5-4ADC-A32D-9B1497A1E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6" y="1134"/>
              <a:ext cx="7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Arrow: Right 35843">
            <a:extLst>
              <a:ext uri="{FF2B5EF4-FFF2-40B4-BE49-F238E27FC236}">
                <a16:creationId xmlns:a16="http://schemas.microsoft.com/office/drawing/2014/main" id="{8FD8E2B8-7656-4F38-A85F-1C69DE781906}"/>
              </a:ext>
            </a:extLst>
          </p:cNvPr>
          <p:cNvSpPr/>
          <p:nvPr/>
        </p:nvSpPr>
        <p:spPr bwMode="auto">
          <a:xfrm>
            <a:off x="5199935" y="5041600"/>
            <a:ext cx="271380" cy="2381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AB40E588-8BA0-44FA-9B6B-055F9B868F09}"/>
                  </a:ext>
                </a:extLst>
              </p:cNvPr>
              <p:cNvSpPr txBox="1"/>
              <p:nvPr/>
            </p:nvSpPr>
            <p:spPr bwMode="auto">
              <a:xfrm>
                <a:off x="2074054" y="4174504"/>
                <a:ext cx="1650124" cy="5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AB40E588-8BA0-44FA-9B6B-055F9B86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054" y="4174504"/>
                <a:ext cx="1650124" cy="569285"/>
              </a:xfrm>
              <a:prstGeom prst="rect">
                <a:avLst/>
              </a:prstGeom>
              <a:blipFill>
                <a:blip r:embed="rId14"/>
                <a:stretch>
                  <a:fillRect l="-11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9E384F1A-30E8-43E6-97C2-BE1F744F7403}"/>
                  </a:ext>
                </a:extLst>
              </p:cNvPr>
              <p:cNvSpPr txBox="1"/>
              <p:nvPr/>
            </p:nvSpPr>
            <p:spPr bwMode="auto">
              <a:xfrm>
                <a:off x="2102075" y="5845304"/>
                <a:ext cx="1650124" cy="569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9E384F1A-30E8-43E6-97C2-BE1F744F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2075" y="5845304"/>
                <a:ext cx="1650124" cy="569285"/>
              </a:xfrm>
              <a:prstGeom prst="rect">
                <a:avLst/>
              </a:prstGeom>
              <a:blipFill>
                <a:blip r:embed="rId15"/>
                <a:stretch>
                  <a:fillRect l="-11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5BF876A-A5A4-45DA-9498-1EC740B7E889}"/>
                  </a:ext>
                </a:extLst>
              </p:cNvPr>
              <p:cNvSpPr txBox="1"/>
              <p:nvPr/>
            </p:nvSpPr>
            <p:spPr bwMode="auto">
              <a:xfrm>
                <a:off x="1666672" y="1506162"/>
                <a:ext cx="2464887" cy="731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5BF876A-A5A4-45DA-9498-1EC740B7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672" y="1506162"/>
                <a:ext cx="2464887" cy="7317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8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6F38C14-9093-4B83-B3AD-E5D87590F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225" y="121149"/>
            <a:ext cx="7793038" cy="1209562"/>
          </a:xfrm>
        </p:spPr>
        <p:txBody>
          <a:bodyPr anchor="t"/>
          <a:lstStyle/>
          <a:p>
            <a:pPr algn="ctr"/>
            <a:r>
              <a:rPr lang="en-US" altLang="en-US" sz="2800" dirty="0"/>
              <a:t>Long Term Phenomena:</a:t>
            </a:r>
            <a:br>
              <a:rPr lang="en-US" altLang="en-US" sz="2800" dirty="0"/>
            </a:br>
            <a:r>
              <a:rPr lang="en-US" altLang="en-US" sz="2800" dirty="0"/>
              <a:t>Coupled Field Equations for</a:t>
            </a:r>
            <a:br>
              <a:rPr lang="en-US" altLang="en-US" sz="2800" dirty="0"/>
            </a:br>
            <a:r>
              <a:rPr lang="en-US" altLang="en-US" sz="2800" dirty="0"/>
              <a:t>Nuclear Reactor Depletion Simulation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01FB2F9-F8A2-4362-B7BA-462245BD7D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524655"/>
            <a:ext cx="5105400" cy="46074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Neutron Transport Equation (Steady-state)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b="1" dirty="0"/>
              <a:t>Nuclide Depletion Equation</a:t>
            </a:r>
          </a:p>
          <a:p>
            <a:pPr>
              <a:lnSpc>
                <a:spcPct val="90000"/>
              </a:lnSpc>
            </a:pPr>
            <a:endParaRPr lang="en-US" altLang="en-US" sz="1800" b="1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Thermal Fluids: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Multi-Phase Mass, Energy, Momentum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21508" name="Picture 4" descr="5">
            <a:extLst>
              <a:ext uri="{FF2B5EF4-FFF2-40B4-BE49-F238E27FC236}">
                <a16:creationId xmlns:a16="http://schemas.microsoft.com/office/drawing/2014/main" id="{C66380A7-BBCA-429D-AE2B-0D2AAB12704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657350"/>
            <a:ext cx="2892425" cy="4514850"/>
          </a:xfrm>
          <a:noFill/>
        </p:spPr>
      </p:pic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EDDBE213-8244-4B28-A01C-AB848CE2227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6325" y="3914775"/>
          <a:ext cx="4171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3060700" imgH="393700" progId="Equation.3">
                  <p:embed/>
                </p:oleObj>
              </mc:Choice>
              <mc:Fallback>
                <p:oleObj name="Equation" r:id="rId5" imgW="3060700" imgH="393700" progId="Equation.3">
                  <p:embed/>
                  <p:pic>
                    <p:nvPicPr>
                      <p:cNvPr id="21509" name="Object 6">
                        <a:extLst>
                          <a:ext uri="{FF2B5EF4-FFF2-40B4-BE49-F238E27FC236}">
                            <a16:creationId xmlns:a16="http://schemas.microsoft.com/office/drawing/2014/main" id="{EDDBE213-8244-4B28-A01C-AB848CE2227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914775"/>
                        <a:ext cx="41719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Object 5">
                <a:extLst>
                  <a:ext uri="{FF2B5EF4-FFF2-40B4-BE49-F238E27FC236}">
                    <a16:creationId xmlns:a16="http://schemas.microsoft.com/office/drawing/2014/main" id="{56EBBE54-CC47-4C97-B330-214D4A45AF69}"/>
                  </a:ext>
                </a:extLst>
              </p:cNvPr>
              <p:cNvSpPr txBox="1"/>
              <p:nvPr/>
            </p:nvSpPr>
            <p:spPr bwMode="auto">
              <a:xfrm>
                <a:off x="530225" y="2007229"/>
                <a:ext cx="4949825" cy="11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′→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10" name="Object 5">
                <a:extLst>
                  <a:ext uri="{FF2B5EF4-FFF2-40B4-BE49-F238E27FC236}">
                    <a16:creationId xmlns:a16="http://schemas.microsoft.com/office/drawing/2014/main" id="{56EBBE54-CC47-4C97-B330-214D4A45A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225" y="2007229"/>
                <a:ext cx="4949825" cy="1169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19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847725"/>
            <a:ext cx="8469313" cy="5401479"/>
          </a:xfrm>
        </p:spPr>
        <p:txBody>
          <a:bodyPr/>
          <a:lstStyle/>
          <a:p>
            <a:r>
              <a:rPr lang="en-US" altLang="ko-KR" sz="2000" dirty="0">
                <a:ea typeface="굴림" pitchFamily="34" charset="-127"/>
              </a:rPr>
              <a:t>Long time phenomena include particularly </a:t>
            </a:r>
            <a:r>
              <a:rPr lang="en-US" altLang="ko-KR" sz="2000" b="1" dirty="0">
                <a:ea typeface="굴림" pitchFamily="34" charset="-127"/>
              </a:rPr>
              <a:t>the burnup and buildup of fissionable isotopes</a:t>
            </a:r>
            <a:r>
              <a:rPr lang="en-US" altLang="ko-KR" sz="2000" dirty="0">
                <a:ea typeface="굴림" pitchFamily="34" charset="-127"/>
              </a:rPr>
              <a:t>, as well as the buildup, beta decay and burnup of fission products</a:t>
            </a:r>
          </a:p>
          <a:p>
            <a:r>
              <a:rPr lang="en-US" altLang="ko-KR" sz="2000" dirty="0">
                <a:ea typeface="굴림" pitchFamily="34" charset="-127"/>
              </a:rPr>
              <a:t>Fuel burnup analysis is concerned with long-term reactor behavior which is determined by</a:t>
            </a:r>
          </a:p>
          <a:p>
            <a:pPr lvl="1"/>
            <a:r>
              <a:rPr lang="en-US" altLang="ko-KR" sz="1800" dirty="0">
                <a:ea typeface="굴림" pitchFamily="34" charset="-127"/>
              </a:rPr>
              <a:t>In-reactor fuel irradiation</a:t>
            </a:r>
          </a:p>
          <a:p>
            <a:pPr lvl="1"/>
            <a:r>
              <a:rPr lang="en-US" altLang="ko-KR" sz="1800" dirty="0">
                <a:ea typeface="굴림" pitchFamily="34" charset="-127"/>
              </a:rPr>
              <a:t>Various operations performed on fuel between burn cycles</a:t>
            </a:r>
          </a:p>
          <a:p>
            <a:pPr lvl="2"/>
            <a:r>
              <a:rPr lang="en-US" altLang="ko-KR" sz="1800" dirty="0">
                <a:ea typeface="굴림" pitchFamily="34" charset="-127"/>
              </a:rPr>
              <a:t>Discharge of burned fuel</a:t>
            </a:r>
          </a:p>
          <a:p>
            <a:pPr lvl="2"/>
            <a:r>
              <a:rPr lang="en-US" altLang="ko-KR" sz="1800" dirty="0">
                <a:ea typeface="굴림" pitchFamily="34" charset="-127"/>
              </a:rPr>
              <a:t>Shuffling of partially burned fuel</a:t>
            </a:r>
          </a:p>
          <a:p>
            <a:pPr lvl="2"/>
            <a:r>
              <a:rPr lang="en-US" altLang="ko-KR" sz="1800" dirty="0">
                <a:ea typeface="굴림" pitchFamily="34" charset="-127"/>
              </a:rPr>
              <a:t>Loading of charged fuel</a:t>
            </a:r>
          </a:p>
          <a:p>
            <a:r>
              <a:rPr lang="en-US" altLang="ko-KR" sz="2000" dirty="0">
                <a:ea typeface="굴림" pitchFamily="34" charset="-127"/>
              </a:rPr>
              <a:t>Fuel burnup analysis is part of fuel cycle analysis consists of three main components</a:t>
            </a:r>
          </a:p>
          <a:p>
            <a:pPr lvl="1"/>
            <a:r>
              <a:rPr lang="en-US" altLang="ko-KR" sz="1800" dirty="0">
                <a:ea typeface="굴림" pitchFamily="34" charset="-127"/>
              </a:rPr>
              <a:t>Front-end cycle: preparation of charged fuel</a:t>
            </a:r>
          </a:p>
          <a:p>
            <a:pPr lvl="1"/>
            <a:r>
              <a:rPr lang="en-US" altLang="ko-KR" sz="1800" dirty="0">
                <a:ea typeface="굴림" pitchFamily="34" charset="-127"/>
              </a:rPr>
              <a:t>Fuel burnup analysis</a:t>
            </a:r>
          </a:p>
          <a:p>
            <a:pPr lvl="1"/>
            <a:r>
              <a:rPr lang="en-US" altLang="ko-KR" sz="1800" dirty="0">
                <a:ea typeface="굴림" pitchFamily="34" charset="-127"/>
              </a:rPr>
              <a:t>Back-end cycle: reprocessing of discharged fuel and spent fuel and/or waste treatment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Long Time Phenomena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U-Pu Burn Chains</a:t>
            </a:r>
            <a:endParaRPr lang="en-US" dirty="0"/>
          </a:p>
        </p:txBody>
      </p:sp>
      <p:pic>
        <p:nvPicPr>
          <p:cNvPr id="457728" name="Picture 4577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2" y="905880"/>
            <a:ext cx="8651807" cy="3161080"/>
          </a:xfrm>
          <a:prstGeom prst="rect">
            <a:avLst/>
          </a:prstGeom>
        </p:spPr>
      </p:pic>
      <p:pic>
        <p:nvPicPr>
          <p:cNvPr id="457729" name="Picture 4577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94" y="4337763"/>
            <a:ext cx="3267372" cy="1525973"/>
          </a:xfrm>
          <a:prstGeom prst="rect">
            <a:avLst/>
          </a:prstGeom>
        </p:spPr>
      </p:pic>
      <p:pic>
        <p:nvPicPr>
          <p:cNvPr id="457730" name="Picture 4577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522" y="4066960"/>
            <a:ext cx="4620526" cy="21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Fuel Depletion</a:t>
            </a:r>
          </a:p>
        </p:txBody>
      </p:sp>
      <p:sp>
        <p:nvSpPr>
          <p:cNvPr id="35843" name="Rectangle 3" descr="양피지"/>
          <p:cNvSpPr>
            <a:spLocks noGrp="1" noChangeArrowheads="1"/>
          </p:cNvSpPr>
          <p:nvPr>
            <p:ph idx="1"/>
          </p:nvPr>
        </p:nvSpPr>
        <p:spPr>
          <a:xfrm>
            <a:off x="360589" y="891269"/>
            <a:ext cx="8416925" cy="400110"/>
          </a:xfrm>
        </p:spPr>
        <p:txBody>
          <a:bodyPr/>
          <a:lstStyle/>
          <a:p>
            <a:r>
              <a:rPr lang="en-US" sz="2000" dirty="0"/>
              <a:t>Uranium isotope concentrations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 descr="양피지"/>
          <p:cNvSpPr txBox="1">
            <a:spLocks noChangeArrowheads="1"/>
          </p:cNvSpPr>
          <p:nvPr/>
        </p:nvSpPr>
        <p:spPr bwMode="auto">
          <a:xfrm>
            <a:off x="360588" y="2808397"/>
            <a:ext cx="4551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2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8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sz="2000" kern="0" dirty="0"/>
              <a:t>Plutonium isotope concentrations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839825" y="1401235"/>
          <a:ext cx="53609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3517560" imgH="393480" progId="Equation.DSMT4">
                  <p:embed/>
                </p:oleObj>
              </mc:Choice>
              <mc:Fallback>
                <p:oleObj name="Equation" r:id="rId4" imgW="3517560" imgH="39348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1401235"/>
                        <a:ext cx="53609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839825" y="3829857"/>
          <a:ext cx="69294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4546440" imgH="393480" progId="Equation.DSMT4">
                  <p:embed/>
                </p:oleObj>
              </mc:Choice>
              <mc:Fallback>
                <p:oleObj name="Equation" r:id="rId6" imgW="4546440" imgH="39348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3829857"/>
                        <a:ext cx="6929438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839825" y="2104816"/>
          <a:ext cx="53609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3517560" imgH="393480" progId="Equation.DSMT4">
                  <p:embed/>
                </p:oleObj>
              </mc:Choice>
              <mc:Fallback>
                <p:oleObj name="Equation" r:id="rId8" imgW="3517560" imgH="39348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2104816"/>
                        <a:ext cx="53609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839825" y="3318363"/>
          <a:ext cx="41846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0" imgW="2781000" imgH="266400" progId="Equation.DSMT4">
                  <p:embed/>
                </p:oleObj>
              </mc:Choice>
              <mc:Fallback>
                <p:oleObj name="Equation" r:id="rId10" imgW="2781000" imgH="266400" progId="Equation.DSMT4">
                  <p:embed/>
                  <p:pic>
                    <p:nvPicPr>
                      <p:cNvPr id="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3318363"/>
                        <a:ext cx="41846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5839675" y="2877832"/>
          <a:ext cx="26527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2" imgW="1739880" imgH="330120" progId="Equation.DSMT4">
                  <p:embed/>
                </p:oleObj>
              </mc:Choice>
              <mc:Fallback>
                <p:oleObj name="Equation" r:id="rId12" imgW="1739880" imgH="33012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675" y="2877832"/>
                        <a:ext cx="2652712" cy="4968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839825" y="4531849"/>
          <a:ext cx="57864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4" imgW="3797280" imgH="1143000" progId="Equation.DSMT4">
                  <p:embed/>
                </p:oleObj>
              </mc:Choice>
              <mc:Fallback>
                <p:oleObj name="Equation" r:id="rId14" imgW="3797280" imgH="1143000" progId="Equation.DSMT4">
                  <p:embed/>
                  <p:pic>
                    <p:nvPicPr>
                      <p:cNvPr id="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25" y="4531849"/>
                        <a:ext cx="5786438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53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K-Infinity vs. Burnup (PWR)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73063" y="5127745"/>
            <a:ext cx="8416925" cy="1077218"/>
          </a:xfrm>
        </p:spPr>
        <p:txBody>
          <a:bodyPr/>
          <a:lstStyle/>
          <a:p>
            <a:r>
              <a:rPr lang="en-US" altLang="ko-KR" dirty="0" err="1"/>
              <a:t>Mwd</a:t>
            </a:r>
            <a:r>
              <a:rPr lang="en-US" altLang="ko-KR" dirty="0"/>
              <a:t>/kg is the energy/mass generated in the </a:t>
            </a:r>
            <a:r>
              <a:rPr lang="en-US" altLang="ko-KR" b="1" dirty="0"/>
              <a:t>FUEL</a:t>
            </a:r>
          </a:p>
          <a:p>
            <a:r>
              <a:rPr lang="en-US" altLang="ko-KR" dirty="0"/>
              <a:t>A sufficient fissile loading at BOC is needed to make the core critical throughout the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29" y="736465"/>
            <a:ext cx="6170703" cy="43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92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7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7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Default Design 1">
        <a:dk1>
          <a:srgbClr val="131313"/>
        </a:dk1>
        <a:lt1>
          <a:srgbClr val="FFFFFF"/>
        </a:lt1>
        <a:dk2>
          <a:srgbClr val="0071BC"/>
        </a:dk2>
        <a:lt2>
          <a:srgbClr val="808080"/>
        </a:lt2>
        <a:accent1>
          <a:srgbClr val="00A650"/>
        </a:accent1>
        <a:accent2>
          <a:srgbClr val="FFC20E"/>
        </a:accent2>
        <a:accent3>
          <a:srgbClr val="FFFFFF"/>
        </a:accent3>
        <a:accent4>
          <a:srgbClr val="0E0E0E"/>
        </a:accent4>
        <a:accent5>
          <a:srgbClr val="AAD0B3"/>
        </a:accent5>
        <a:accent6>
          <a:srgbClr val="E7B00C"/>
        </a:accent6>
        <a:hlink>
          <a:srgbClr val="00ADEF"/>
        </a:hlink>
        <a:folHlink>
          <a:srgbClr val="6931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36015</TotalTime>
  <Words>1170</Words>
  <Application>Microsoft Office PowerPoint</Application>
  <PresentationFormat>On-screen Show (4:3)</PresentationFormat>
  <Paragraphs>275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굴림</vt:lpstr>
      <vt:lpstr>Arial</vt:lpstr>
      <vt:lpstr>Calibri</vt:lpstr>
      <vt:lpstr>Calibri body</vt:lpstr>
      <vt:lpstr>Cambria Math</vt:lpstr>
      <vt:lpstr>Corbel</vt:lpstr>
      <vt:lpstr>Times</vt:lpstr>
      <vt:lpstr>Times New Roman</vt:lpstr>
      <vt:lpstr>Wingdings</vt:lpstr>
      <vt:lpstr>Default Design</vt:lpstr>
      <vt:lpstr>Equation</vt:lpstr>
      <vt:lpstr>NERS 551  Nuclear Reactor Dynamics   Lecture 2   Jan. 11, 2022   Prof. T. Downar  </vt:lpstr>
      <vt:lpstr>PowerPoint Presentation</vt:lpstr>
      <vt:lpstr>PowerPoint Presentation</vt:lpstr>
      <vt:lpstr>Time Dependent Phenomena in Nuclear Reactors</vt:lpstr>
      <vt:lpstr>Long Term Phenomena: Coupled Field Equations for Nuclear Reactor Depletion Simulation</vt:lpstr>
      <vt:lpstr>Long Time Phenomena</vt:lpstr>
      <vt:lpstr>U-Pu Burn Chains</vt:lpstr>
      <vt:lpstr>Fuel Depletion</vt:lpstr>
      <vt:lpstr>K-Infinity vs. Burnup (PWR)</vt:lpstr>
      <vt:lpstr>Fuel Depletion</vt:lpstr>
      <vt:lpstr>Fuel Depletion Equations</vt:lpstr>
      <vt:lpstr>Medium Time Phenomena</vt:lpstr>
      <vt:lpstr>Xe-135 Buildup and Decay</vt:lpstr>
      <vt:lpstr>Equilibrium Xe-135 Concentration</vt:lpstr>
      <vt:lpstr>Xenon Poisoning</vt:lpstr>
      <vt:lpstr>Xe-135 Concentration after Shutdown</vt:lpstr>
      <vt:lpstr>Xenon Poisoning after Shutdown</vt:lpstr>
      <vt:lpstr>Xe-135 Buildup and Burnout Following Step Changes of Power</vt:lpstr>
      <vt:lpstr>Sm-149 Buildup and Decay</vt:lpstr>
      <vt:lpstr>Samarium Poisoning after Shutdown</vt:lpstr>
      <vt:lpstr>Time Dependent Phenomena in Nuclear Reactors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PowerPoint Presentation</dc:title>
  <dc:creator>Jung, Yeon Sang</dc:creator>
  <cp:lastModifiedBy>Downar, Thomas</cp:lastModifiedBy>
  <cp:revision>2377</cp:revision>
  <cp:lastPrinted>2014-10-10T17:13:17Z</cp:lastPrinted>
  <dcterms:created xsi:type="dcterms:W3CDTF">2009-08-25T16:00:24Z</dcterms:created>
  <dcterms:modified xsi:type="dcterms:W3CDTF">2022-01-11T00:29:21Z</dcterms:modified>
</cp:coreProperties>
</file>