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21" r:id="rId2"/>
    <p:sldId id="334" r:id="rId3"/>
    <p:sldId id="333" r:id="rId4"/>
    <p:sldId id="332" r:id="rId5"/>
    <p:sldId id="322" r:id="rId6"/>
    <p:sldId id="331" r:id="rId7"/>
    <p:sldId id="330" r:id="rId8"/>
    <p:sldId id="329" r:id="rId9"/>
    <p:sldId id="328" r:id="rId10"/>
    <p:sldId id="327" r:id="rId11"/>
    <p:sldId id="326" r:id="rId12"/>
    <p:sldId id="325" r:id="rId13"/>
    <p:sldId id="323" r:id="rId14"/>
    <p:sldId id="324" r:id="rId15"/>
    <p:sldId id="318" r:id="rId16"/>
    <p:sldId id="319"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150"/>
    <a:srgbClr val="C00102"/>
    <a:srgbClr val="262626"/>
    <a:srgbClr val="FEFEFE"/>
    <a:srgbClr val="A30101"/>
    <a:srgbClr val="FFFFFF"/>
    <a:srgbClr val="018ECC"/>
    <a:srgbClr val="0179AF"/>
    <a:srgbClr val="FDFDFD"/>
    <a:srgbClr val="F9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483" autoAdjust="0"/>
  </p:normalViewPr>
  <p:slideViewPr>
    <p:cSldViewPr snapToGrid="0">
      <p:cViewPr varScale="1">
        <p:scale>
          <a:sx n="57" d="100"/>
          <a:sy n="57" d="100"/>
        </p:scale>
        <p:origin x="1685" y="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089"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B0323-2C7B-445E-A8A6-2216041F17E1}" type="doc">
      <dgm:prSet loTypeId="urn:diagrams.loki3.com/BracketList" loCatId="list" qsTypeId="urn:microsoft.com/office/officeart/2005/8/quickstyle/simple5" qsCatId="simple" csTypeId="urn:microsoft.com/office/officeart/2005/8/colors/colorful3" csCatId="colorful" phldr="1"/>
      <dgm:spPr/>
      <dgm:t>
        <a:bodyPr/>
        <a:lstStyle/>
        <a:p>
          <a:endParaRPr lang="en-US"/>
        </a:p>
      </dgm:t>
    </dgm:pt>
    <dgm:pt modelId="{6EADEFDE-E769-4AF3-B894-19EF77AF4DC3}">
      <dgm:prSet phldrT="[Text]" custT="1"/>
      <dgm:spPr/>
      <dgm:t>
        <a:bodyPr/>
        <a:lstStyle/>
        <a:p>
          <a:r>
            <a:rPr lang="en-US" sz="2400" b="1" dirty="0"/>
            <a:t>Speaker Name </a:t>
          </a:r>
          <a:r>
            <a:rPr lang="en-US" altLang="zh-CN" sz="2400" b="1" dirty="0"/>
            <a:t>Normalization</a:t>
          </a:r>
          <a:endParaRPr lang="en-US" sz="2400" b="1" dirty="0"/>
        </a:p>
      </dgm:t>
    </dgm:pt>
    <dgm:pt modelId="{537A1146-ED50-4989-BEEF-867C201BB5ED}" type="parTrans" cxnId="{9A6F55F9-0DD8-40DF-AC1F-C9995DEF4052}">
      <dgm:prSet/>
      <dgm:spPr/>
      <dgm:t>
        <a:bodyPr/>
        <a:lstStyle/>
        <a:p>
          <a:endParaRPr lang="en-US"/>
        </a:p>
      </dgm:t>
    </dgm:pt>
    <dgm:pt modelId="{3F186CD4-119B-4A2C-AD1E-4A9855B3409F}" type="sibTrans" cxnId="{9A6F55F9-0DD8-40DF-AC1F-C9995DEF4052}">
      <dgm:prSet/>
      <dgm:spPr/>
      <dgm:t>
        <a:bodyPr/>
        <a:lstStyle/>
        <a:p>
          <a:endParaRPr lang="en-US"/>
        </a:p>
      </dgm:t>
    </dgm:pt>
    <dgm:pt modelId="{9358BD46-02F0-46CB-8AA0-556A139BA2F2}">
      <dgm:prSet phldrT="[Text]" custT="1"/>
      <dgm:spPr/>
      <dgm:t>
        <a:bodyPr/>
        <a:lstStyle/>
        <a:p>
          <a:r>
            <a:rPr lang="en-US" sz="2800" dirty="0"/>
            <a:t>Hillary Clinton (D-NY)</a:t>
          </a:r>
        </a:p>
      </dgm:t>
    </dgm:pt>
    <dgm:pt modelId="{3C2D2972-E8B7-4BC6-A3EE-6E7AA9077566}" type="parTrans" cxnId="{5E750F45-A840-4348-A71E-2337260CFD1D}">
      <dgm:prSet/>
      <dgm:spPr/>
      <dgm:t>
        <a:bodyPr/>
        <a:lstStyle/>
        <a:p>
          <a:endParaRPr lang="en-US"/>
        </a:p>
      </dgm:t>
    </dgm:pt>
    <dgm:pt modelId="{7E63AA91-E86A-4C62-92AF-6F3C0BD1DEC7}" type="sibTrans" cxnId="{5E750F45-A840-4348-A71E-2337260CFD1D}">
      <dgm:prSet/>
      <dgm:spPr/>
      <dgm:t>
        <a:bodyPr/>
        <a:lstStyle/>
        <a:p>
          <a:endParaRPr lang="en-US"/>
        </a:p>
      </dgm:t>
    </dgm:pt>
    <dgm:pt modelId="{F0AD302A-8EE5-4915-AB1E-010CB8C4B339}">
      <dgm:prSet phldrT="[Text]" custT="1"/>
      <dgm:spPr/>
      <dgm:t>
        <a:bodyPr/>
        <a:lstStyle/>
        <a:p>
          <a:r>
            <a:rPr lang="en-US" sz="2400" b="1" dirty="0"/>
            <a:t>Sub-Datasets Creation</a:t>
          </a:r>
        </a:p>
      </dgm:t>
    </dgm:pt>
    <dgm:pt modelId="{66FEA9D7-E130-457E-93C5-58DA460E925B}" type="parTrans" cxnId="{F82DE894-D762-4AC8-9F7B-8C40872D9AFC}">
      <dgm:prSet/>
      <dgm:spPr/>
      <dgm:t>
        <a:bodyPr/>
        <a:lstStyle/>
        <a:p>
          <a:endParaRPr lang="en-US"/>
        </a:p>
      </dgm:t>
    </dgm:pt>
    <dgm:pt modelId="{69304CC1-E1D2-4DF2-BAF0-C52233B50D02}" type="sibTrans" cxnId="{F82DE894-D762-4AC8-9F7B-8C40872D9AFC}">
      <dgm:prSet/>
      <dgm:spPr/>
      <dgm:t>
        <a:bodyPr/>
        <a:lstStyle/>
        <a:p>
          <a:endParaRPr lang="en-US"/>
        </a:p>
      </dgm:t>
    </dgm:pt>
    <dgm:pt modelId="{AA6079D4-63DD-40B8-B4D3-9B6D7EAB4222}">
      <dgm:prSet phldrT="[Text]" custT="1"/>
      <dgm:spPr/>
      <dgm:t>
        <a:bodyPr/>
        <a:lstStyle/>
        <a:p>
          <a:r>
            <a:rPr lang="en-US" sz="2700" dirty="0"/>
            <a:t>Training Data:  </a:t>
          </a:r>
          <a:r>
            <a:rPr lang="en-US" sz="2400" i="0" dirty="0"/>
            <a:t>Debate </a:t>
          </a:r>
          <a:endParaRPr lang="en-US" sz="2700" i="0" dirty="0"/>
        </a:p>
      </dgm:t>
    </dgm:pt>
    <dgm:pt modelId="{14160576-D426-4174-AAC5-892763201312}" type="parTrans" cxnId="{B7D982C7-9BC2-40D1-A93C-1B1B7FE425D6}">
      <dgm:prSet/>
      <dgm:spPr/>
      <dgm:t>
        <a:bodyPr/>
        <a:lstStyle/>
        <a:p>
          <a:endParaRPr lang="en-US"/>
        </a:p>
      </dgm:t>
    </dgm:pt>
    <dgm:pt modelId="{1000BB8D-80BB-4B61-A2C6-72976076E9A1}" type="sibTrans" cxnId="{B7D982C7-9BC2-40D1-A93C-1B1B7FE425D6}">
      <dgm:prSet/>
      <dgm:spPr/>
      <dgm:t>
        <a:bodyPr/>
        <a:lstStyle/>
        <a:p>
          <a:endParaRPr lang="en-US"/>
        </a:p>
      </dgm:t>
    </dgm:pt>
    <dgm:pt modelId="{C5706AB9-B27E-497B-9F7C-DEA7109B6097}">
      <dgm:prSet phldrT="[Text]" custT="1"/>
      <dgm:spPr/>
      <dgm:t>
        <a:bodyPr/>
        <a:lstStyle/>
        <a:p>
          <a:r>
            <a:rPr lang="en-US" sz="2800" dirty="0"/>
            <a:t>Former Secretary of State, Presidential    Candidate</a:t>
          </a:r>
        </a:p>
      </dgm:t>
    </dgm:pt>
    <dgm:pt modelId="{AE862B5C-A6F1-4912-A46A-BEDC6476F79D}" type="parTrans" cxnId="{B7B086E7-37BA-40F0-825C-5244E80CF3AD}">
      <dgm:prSet/>
      <dgm:spPr/>
      <dgm:t>
        <a:bodyPr/>
        <a:lstStyle/>
        <a:p>
          <a:endParaRPr lang="en-US"/>
        </a:p>
      </dgm:t>
    </dgm:pt>
    <dgm:pt modelId="{45E9823B-8706-4909-B678-0B43E3B05B31}" type="sibTrans" cxnId="{B7B086E7-37BA-40F0-825C-5244E80CF3AD}">
      <dgm:prSet/>
      <dgm:spPr/>
      <dgm:t>
        <a:bodyPr/>
        <a:lstStyle/>
        <a:p>
          <a:endParaRPr lang="en-US"/>
        </a:p>
      </dgm:t>
    </dgm:pt>
    <dgm:pt modelId="{F8F29FE6-9855-41C7-A682-48FA5362F0A2}">
      <dgm:prSet phldrT="[Text]" custT="1"/>
      <dgm:spPr/>
      <dgm:t>
        <a:bodyPr/>
        <a:lstStyle/>
        <a:p>
          <a:r>
            <a:rPr lang="en-US" sz="2800" dirty="0"/>
            <a:t>Clinton</a:t>
          </a:r>
          <a:endParaRPr lang="en-US" sz="2800" b="1" dirty="0"/>
        </a:p>
      </dgm:t>
    </dgm:pt>
    <dgm:pt modelId="{90C5EF61-87B2-47BD-A48E-7C6730DFAF20}" type="parTrans" cxnId="{B67F98F6-5701-485A-9512-CF2E50559946}">
      <dgm:prSet/>
      <dgm:spPr/>
      <dgm:t>
        <a:bodyPr/>
        <a:lstStyle/>
        <a:p>
          <a:endParaRPr lang="en-US"/>
        </a:p>
      </dgm:t>
    </dgm:pt>
    <dgm:pt modelId="{B46D0078-78D3-4698-BE1E-35AB54229359}" type="sibTrans" cxnId="{B67F98F6-5701-485A-9512-CF2E50559946}">
      <dgm:prSet/>
      <dgm:spPr/>
      <dgm:t>
        <a:bodyPr/>
        <a:lstStyle/>
        <a:p>
          <a:endParaRPr lang="en-US"/>
        </a:p>
      </dgm:t>
    </dgm:pt>
    <dgm:pt modelId="{8158861D-454F-41AC-B6AE-25E5D0138392}">
      <dgm:prSet phldrT="[Text]" custT="1"/>
      <dgm:spPr/>
      <dgm:t>
        <a:bodyPr/>
        <a:lstStyle/>
        <a:p>
          <a:r>
            <a:rPr lang="en-US" altLang="zh-CN" sz="2700" dirty="0"/>
            <a:t>Test Data:  </a:t>
          </a:r>
          <a:r>
            <a:rPr lang="en-US" altLang="zh-CN" sz="2400" dirty="0"/>
            <a:t>Debate &amp; Speech</a:t>
          </a:r>
          <a:r>
            <a:rPr lang="en-US" sz="2400" dirty="0"/>
            <a:t> </a:t>
          </a:r>
          <a:endParaRPr lang="en-US" sz="2700" dirty="0"/>
        </a:p>
      </dgm:t>
    </dgm:pt>
    <dgm:pt modelId="{7C5BA579-05A9-4B1B-A1E4-1FD67EE42934}" type="parTrans" cxnId="{64D56BFD-8FEF-4A38-AC04-DA735EBF8F45}">
      <dgm:prSet/>
      <dgm:spPr/>
      <dgm:t>
        <a:bodyPr/>
        <a:lstStyle/>
        <a:p>
          <a:endParaRPr lang="en-US"/>
        </a:p>
      </dgm:t>
    </dgm:pt>
    <dgm:pt modelId="{F97CB1EB-47B4-4F85-B516-417F8E531157}" type="sibTrans" cxnId="{64D56BFD-8FEF-4A38-AC04-DA735EBF8F45}">
      <dgm:prSet/>
      <dgm:spPr/>
      <dgm:t>
        <a:bodyPr/>
        <a:lstStyle/>
        <a:p>
          <a:endParaRPr lang="en-US"/>
        </a:p>
      </dgm:t>
    </dgm:pt>
    <dgm:pt modelId="{D954E81C-7458-4D7C-9CEC-80A4C4C7C8A4}" type="pres">
      <dgm:prSet presAssocID="{372B0323-2C7B-445E-A8A6-2216041F17E1}" presName="Name0" presStyleCnt="0">
        <dgm:presLayoutVars>
          <dgm:dir/>
          <dgm:animLvl val="lvl"/>
          <dgm:resizeHandles val="exact"/>
        </dgm:presLayoutVars>
      </dgm:prSet>
      <dgm:spPr/>
    </dgm:pt>
    <dgm:pt modelId="{2B388F79-EE03-448B-9F1B-77964E346239}" type="pres">
      <dgm:prSet presAssocID="{6EADEFDE-E769-4AF3-B894-19EF77AF4DC3}" presName="linNode" presStyleCnt="0"/>
      <dgm:spPr/>
    </dgm:pt>
    <dgm:pt modelId="{367FBAF0-72E2-4C80-AD53-1D4C31D5DF5B}" type="pres">
      <dgm:prSet presAssocID="{6EADEFDE-E769-4AF3-B894-19EF77AF4DC3}" presName="parTx" presStyleLbl="revTx" presStyleIdx="0" presStyleCnt="2" custScaleX="131149">
        <dgm:presLayoutVars>
          <dgm:chMax val="1"/>
          <dgm:bulletEnabled val="1"/>
        </dgm:presLayoutVars>
      </dgm:prSet>
      <dgm:spPr/>
    </dgm:pt>
    <dgm:pt modelId="{EF0AC58B-5100-442A-A760-E01AD50CF1DB}" type="pres">
      <dgm:prSet presAssocID="{6EADEFDE-E769-4AF3-B894-19EF77AF4DC3}" presName="bracket" presStyleLbl="parChTrans1D1" presStyleIdx="0" presStyleCnt="2"/>
      <dgm:spPr/>
    </dgm:pt>
    <dgm:pt modelId="{65705B32-47C3-4C58-9417-986A4E23AAA6}" type="pres">
      <dgm:prSet presAssocID="{6EADEFDE-E769-4AF3-B894-19EF77AF4DC3}" presName="spH" presStyleCnt="0"/>
      <dgm:spPr/>
    </dgm:pt>
    <dgm:pt modelId="{C55A5750-148A-41CD-AB2D-0E70012D9A47}" type="pres">
      <dgm:prSet presAssocID="{6EADEFDE-E769-4AF3-B894-19EF77AF4DC3}" presName="desTx" presStyleLbl="node1" presStyleIdx="0" presStyleCnt="2" custScaleX="87441" custScaleY="112764" custLinFactNeighborX="-52235" custLinFactNeighborY="2048">
        <dgm:presLayoutVars>
          <dgm:bulletEnabled val="1"/>
        </dgm:presLayoutVars>
      </dgm:prSet>
      <dgm:spPr/>
    </dgm:pt>
    <dgm:pt modelId="{BE4BE4C4-30B6-408B-8B92-FA1AF55A1380}" type="pres">
      <dgm:prSet presAssocID="{3F186CD4-119B-4A2C-AD1E-4A9855B3409F}" presName="spV" presStyleCnt="0"/>
      <dgm:spPr/>
    </dgm:pt>
    <dgm:pt modelId="{8D040C29-F3A9-4061-B52E-D6C6EF1507AA}" type="pres">
      <dgm:prSet presAssocID="{F0AD302A-8EE5-4915-AB1E-010CB8C4B339}" presName="linNode" presStyleCnt="0"/>
      <dgm:spPr/>
    </dgm:pt>
    <dgm:pt modelId="{CF5027F3-B950-4549-8DE7-E0D4B1DD69C9}" type="pres">
      <dgm:prSet presAssocID="{F0AD302A-8EE5-4915-AB1E-010CB8C4B339}" presName="parTx" presStyleLbl="revTx" presStyleIdx="1" presStyleCnt="2" custScaleX="125212">
        <dgm:presLayoutVars>
          <dgm:chMax val="1"/>
          <dgm:bulletEnabled val="1"/>
        </dgm:presLayoutVars>
      </dgm:prSet>
      <dgm:spPr/>
    </dgm:pt>
    <dgm:pt modelId="{EAE50203-FC43-4AAA-9DBC-DC6BC1E1F916}" type="pres">
      <dgm:prSet presAssocID="{F0AD302A-8EE5-4915-AB1E-010CB8C4B339}" presName="bracket" presStyleLbl="parChTrans1D1" presStyleIdx="1" presStyleCnt="2"/>
      <dgm:spPr/>
    </dgm:pt>
    <dgm:pt modelId="{0D9EBD56-5A1F-49BD-8EA5-54CF8FF173AF}" type="pres">
      <dgm:prSet presAssocID="{F0AD302A-8EE5-4915-AB1E-010CB8C4B339}" presName="spH" presStyleCnt="0"/>
      <dgm:spPr/>
    </dgm:pt>
    <dgm:pt modelId="{91A71E62-17DE-4B31-A6BC-726CFA1B1A0A}" type="pres">
      <dgm:prSet presAssocID="{F0AD302A-8EE5-4915-AB1E-010CB8C4B339}" presName="desTx" presStyleLbl="node1" presStyleIdx="1" presStyleCnt="2" custScaleX="89096" custScaleY="120140" custLinFactNeighborX="12944" custLinFactNeighborY="-827">
        <dgm:presLayoutVars>
          <dgm:bulletEnabled val="1"/>
        </dgm:presLayoutVars>
      </dgm:prSet>
      <dgm:spPr/>
    </dgm:pt>
  </dgm:ptLst>
  <dgm:cxnLst>
    <dgm:cxn modelId="{647D291D-D55B-45E0-BF41-0E3E69D547A9}" type="presOf" srcId="{8158861D-454F-41AC-B6AE-25E5D0138392}" destId="{91A71E62-17DE-4B31-A6BC-726CFA1B1A0A}" srcOrd="0" destOrd="1" presId="urn:diagrams.loki3.com/BracketList"/>
    <dgm:cxn modelId="{66419A2B-C868-48DC-840C-FA005EB70001}" type="presOf" srcId="{6EADEFDE-E769-4AF3-B894-19EF77AF4DC3}" destId="{367FBAF0-72E2-4C80-AD53-1D4C31D5DF5B}" srcOrd="0" destOrd="0" presId="urn:diagrams.loki3.com/BracketList"/>
    <dgm:cxn modelId="{DC6FC83D-63B9-407C-A8CC-2E9263FDC2D8}" type="presOf" srcId="{9358BD46-02F0-46CB-8AA0-556A139BA2F2}" destId="{C55A5750-148A-41CD-AB2D-0E70012D9A47}" srcOrd="0" destOrd="0" presId="urn:diagrams.loki3.com/BracketList"/>
    <dgm:cxn modelId="{5E750F45-A840-4348-A71E-2337260CFD1D}" srcId="{6EADEFDE-E769-4AF3-B894-19EF77AF4DC3}" destId="{9358BD46-02F0-46CB-8AA0-556A139BA2F2}" srcOrd="0" destOrd="0" parTransId="{3C2D2972-E8B7-4BC6-A3EE-6E7AA9077566}" sibTransId="{7E63AA91-E86A-4C62-92AF-6F3C0BD1DEC7}"/>
    <dgm:cxn modelId="{C794BE46-4037-409B-A93B-3C85FE3723F9}" type="presOf" srcId="{F0AD302A-8EE5-4915-AB1E-010CB8C4B339}" destId="{CF5027F3-B950-4549-8DE7-E0D4B1DD69C9}" srcOrd="0" destOrd="0" presId="urn:diagrams.loki3.com/BracketList"/>
    <dgm:cxn modelId="{202A7184-7284-401F-A450-979E3A630CC7}" type="presOf" srcId="{372B0323-2C7B-445E-A8A6-2216041F17E1}" destId="{D954E81C-7458-4D7C-9CEC-80A4C4C7C8A4}" srcOrd="0" destOrd="0" presId="urn:diagrams.loki3.com/BracketList"/>
    <dgm:cxn modelId="{9E679C88-D269-4274-8BB6-EC937AE1B7C0}" type="presOf" srcId="{C5706AB9-B27E-497B-9F7C-DEA7109B6097}" destId="{C55A5750-148A-41CD-AB2D-0E70012D9A47}" srcOrd="0" destOrd="1" presId="urn:diagrams.loki3.com/BracketList"/>
    <dgm:cxn modelId="{B60BC493-3022-42BB-AC06-A471A7ECD730}" type="presOf" srcId="{AA6079D4-63DD-40B8-B4D3-9B6D7EAB4222}" destId="{91A71E62-17DE-4B31-A6BC-726CFA1B1A0A}" srcOrd="0" destOrd="0" presId="urn:diagrams.loki3.com/BracketList"/>
    <dgm:cxn modelId="{F82DE894-D762-4AC8-9F7B-8C40872D9AFC}" srcId="{372B0323-2C7B-445E-A8A6-2216041F17E1}" destId="{F0AD302A-8EE5-4915-AB1E-010CB8C4B339}" srcOrd="1" destOrd="0" parTransId="{66FEA9D7-E130-457E-93C5-58DA460E925B}" sibTransId="{69304CC1-E1D2-4DF2-BAF0-C52233B50D02}"/>
    <dgm:cxn modelId="{B7D982C7-9BC2-40D1-A93C-1B1B7FE425D6}" srcId="{F0AD302A-8EE5-4915-AB1E-010CB8C4B339}" destId="{AA6079D4-63DD-40B8-B4D3-9B6D7EAB4222}" srcOrd="0" destOrd="0" parTransId="{14160576-D426-4174-AAC5-892763201312}" sibTransId="{1000BB8D-80BB-4B61-A2C6-72976076E9A1}"/>
    <dgm:cxn modelId="{14C9BED3-5580-4F6F-A0A7-A6210BEB6D54}" type="presOf" srcId="{F8F29FE6-9855-41C7-A682-48FA5362F0A2}" destId="{C55A5750-148A-41CD-AB2D-0E70012D9A47}" srcOrd="0" destOrd="2" presId="urn:diagrams.loki3.com/BracketList"/>
    <dgm:cxn modelId="{B7B086E7-37BA-40F0-825C-5244E80CF3AD}" srcId="{6EADEFDE-E769-4AF3-B894-19EF77AF4DC3}" destId="{C5706AB9-B27E-497B-9F7C-DEA7109B6097}" srcOrd="1" destOrd="0" parTransId="{AE862B5C-A6F1-4912-A46A-BEDC6476F79D}" sibTransId="{45E9823B-8706-4909-B678-0B43E3B05B31}"/>
    <dgm:cxn modelId="{B67F98F6-5701-485A-9512-CF2E50559946}" srcId="{6EADEFDE-E769-4AF3-B894-19EF77AF4DC3}" destId="{F8F29FE6-9855-41C7-A682-48FA5362F0A2}" srcOrd="2" destOrd="0" parTransId="{90C5EF61-87B2-47BD-A48E-7C6730DFAF20}" sibTransId="{B46D0078-78D3-4698-BE1E-35AB54229359}"/>
    <dgm:cxn modelId="{9A6F55F9-0DD8-40DF-AC1F-C9995DEF4052}" srcId="{372B0323-2C7B-445E-A8A6-2216041F17E1}" destId="{6EADEFDE-E769-4AF3-B894-19EF77AF4DC3}" srcOrd="0" destOrd="0" parTransId="{537A1146-ED50-4989-BEEF-867C201BB5ED}" sibTransId="{3F186CD4-119B-4A2C-AD1E-4A9855B3409F}"/>
    <dgm:cxn modelId="{64D56BFD-8FEF-4A38-AC04-DA735EBF8F45}" srcId="{F0AD302A-8EE5-4915-AB1E-010CB8C4B339}" destId="{8158861D-454F-41AC-B6AE-25E5D0138392}" srcOrd="1" destOrd="0" parTransId="{7C5BA579-05A9-4B1B-A1E4-1FD67EE42934}" sibTransId="{F97CB1EB-47B4-4F85-B516-417F8E531157}"/>
    <dgm:cxn modelId="{2482EACF-C2E7-4C45-B70E-13D50116FC6D}" type="presParOf" srcId="{D954E81C-7458-4D7C-9CEC-80A4C4C7C8A4}" destId="{2B388F79-EE03-448B-9F1B-77964E346239}" srcOrd="0" destOrd="0" presId="urn:diagrams.loki3.com/BracketList"/>
    <dgm:cxn modelId="{8037B661-59F7-4423-9930-106FFC41780F}" type="presParOf" srcId="{2B388F79-EE03-448B-9F1B-77964E346239}" destId="{367FBAF0-72E2-4C80-AD53-1D4C31D5DF5B}" srcOrd="0" destOrd="0" presId="urn:diagrams.loki3.com/BracketList"/>
    <dgm:cxn modelId="{A30FD9F2-1556-4F32-992E-4999A91C3523}" type="presParOf" srcId="{2B388F79-EE03-448B-9F1B-77964E346239}" destId="{EF0AC58B-5100-442A-A760-E01AD50CF1DB}" srcOrd="1" destOrd="0" presId="urn:diagrams.loki3.com/BracketList"/>
    <dgm:cxn modelId="{27349E44-65E4-43FD-9FA6-323717FB86BD}" type="presParOf" srcId="{2B388F79-EE03-448B-9F1B-77964E346239}" destId="{65705B32-47C3-4C58-9417-986A4E23AAA6}" srcOrd="2" destOrd="0" presId="urn:diagrams.loki3.com/BracketList"/>
    <dgm:cxn modelId="{4A83A4D8-95CA-44CD-BB9B-F661CA9CAA84}" type="presParOf" srcId="{2B388F79-EE03-448B-9F1B-77964E346239}" destId="{C55A5750-148A-41CD-AB2D-0E70012D9A47}" srcOrd="3" destOrd="0" presId="urn:diagrams.loki3.com/BracketList"/>
    <dgm:cxn modelId="{ACD4D470-49C5-45D7-9DF0-7DC6C3D64A02}" type="presParOf" srcId="{D954E81C-7458-4D7C-9CEC-80A4C4C7C8A4}" destId="{BE4BE4C4-30B6-408B-8B92-FA1AF55A1380}" srcOrd="1" destOrd="0" presId="urn:diagrams.loki3.com/BracketList"/>
    <dgm:cxn modelId="{54988D39-19C6-4D03-A8A4-614B6C5677C2}" type="presParOf" srcId="{D954E81C-7458-4D7C-9CEC-80A4C4C7C8A4}" destId="{8D040C29-F3A9-4061-B52E-D6C6EF1507AA}" srcOrd="2" destOrd="0" presId="urn:diagrams.loki3.com/BracketList"/>
    <dgm:cxn modelId="{D000D834-1329-40A6-91C0-1E19681BC238}" type="presParOf" srcId="{8D040C29-F3A9-4061-B52E-D6C6EF1507AA}" destId="{CF5027F3-B950-4549-8DE7-E0D4B1DD69C9}" srcOrd="0" destOrd="0" presId="urn:diagrams.loki3.com/BracketList"/>
    <dgm:cxn modelId="{F102E7F8-FED2-4EC4-AB37-15396C8ADB0C}" type="presParOf" srcId="{8D040C29-F3A9-4061-B52E-D6C6EF1507AA}" destId="{EAE50203-FC43-4AAA-9DBC-DC6BC1E1F916}" srcOrd="1" destOrd="0" presId="urn:diagrams.loki3.com/BracketList"/>
    <dgm:cxn modelId="{A5AD28A8-101F-4D51-9836-07B80A8FEB8A}" type="presParOf" srcId="{8D040C29-F3A9-4061-B52E-D6C6EF1507AA}" destId="{0D9EBD56-5A1F-49BD-8EA5-54CF8FF173AF}" srcOrd="2" destOrd="0" presId="urn:diagrams.loki3.com/BracketList"/>
    <dgm:cxn modelId="{6446540E-EA93-4729-AB1E-3B29B692209E}" type="presParOf" srcId="{8D040C29-F3A9-4061-B52E-D6C6EF1507AA}" destId="{91A71E62-17DE-4B31-A6BC-726CFA1B1A0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6984F-0D7D-4869-8EBB-1C5694524A15}" type="doc">
      <dgm:prSet loTypeId="urn:microsoft.com/office/officeart/2005/8/layout/process3" loCatId="process" qsTypeId="urn:microsoft.com/office/officeart/2005/8/quickstyle/simple1" qsCatId="simple" csTypeId="urn:microsoft.com/office/officeart/2005/8/colors/colorful3" csCatId="colorful" phldr="1"/>
      <dgm:spPr/>
      <dgm:t>
        <a:bodyPr/>
        <a:lstStyle/>
        <a:p>
          <a:endParaRPr lang="en-US"/>
        </a:p>
      </dgm:t>
    </dgm:pt>
    <dgm:pt modelId="{2D1D3DA2-C67A-434A-8E99-9CE2E53E9615}">
      <dgm:prSet phldrT="[文本]"/>
      <dgm:spPr/>
      <dgm:t>
        <a:bodyPr/>
        <a:lstStyle/>
        <a:p>
          <a:r>
            <a:rPr lang="en-US" dirty="0"/>
            <a:t>Under-Sampling</a:t>
          </a:r>
        </a:p>
      </dgm:t>
    </dgm:pt>
    <dgm:pt modelId="{D5A737FD-7D3B-4F78-BC7C-41DE698FD2F0}" type="parTrans" cxnId="{C48AFB3A-DB46-494E-B215-C431E3437EF5}">
      <dgm:prSet/>
      <dgm:spPr/>
      <dgm:t>
        <a:bodyPr/>
        <a:lstStyle/>
        <a:p>
          <a:endParaRPr lang="en-US"/>
        </a:p>
      </dgm:t>
    </dgm:pt>
    <dgm:pt modelId="{4F7681A7-1571-4DE7-AC5C-2D45E927E757}" type="sibTrans" cxnId="{C48AFB3A-DB46-494E-B215-C431E3437EF5}">
      <dgm:prSet/>
      <dgm:spPr/>
      <dgm:t>
        <a:bodyPr/>
        <a:lstStyle/>
        <a:p>
          <a:endParaRPr lang="en-US"/>
        </a:p>
      </dgm:t>
    </dgm:pt>
    <dgm:pt modelId="{6EB096B5-B04A-4E92-8035-6628EBB134D0}">
      <dgm:prSet phldrT="[文本]"/>
      <dgm:spPr/>
      <dgm:t>
        <a:bodyPr/>
        <a:lstStyle/>
        <a:p>
          <a:r>
            <a:rPr lang="en-US" dirty="0"/>
            <a:t>Create balanced subsets</a:t>
          </a:r>
        </a:p>
      </dgm:t>
    </dgm:pt>
    <dgm:pt modelId="{2224E1B9-A54B-4564-9D20-79F3759CABC7}" type="parTrans" cxnId="{56D78169-1BB1-463F-9D8E-B1DEABE0969B}">
      <dgm:prSet/>
      <dgm:spPr/>
      <dgm:t>
        <a:bodyPr/>
        <a:lstStyle/>
        <a:p>
          <a:endParaRPr lang="en-US"/>
        </a:p>
      </dgm:t>
    </dgm:pt>
    <dgm:pt modelId="{4D1AB5EB-D385-4B73-A904-5DD8188C30BE}" type="sibTrans" cxnId="{56D78169-1BB1-463F-9D8E-B1DEABE0969B}">
      <dgm:prSet/>
      <dgm:spPr/>
      <dgm:t>
        <a:bodyPr/>
        <a:lstStyle/>
        <a:p>
          <a:endParaRPr lang="en-US"/>
        </a:p>
      </dgm:t>
    </dgm:pt>
    <dgm:pt modelId="{7DAEB016-1B74-4258-8568-C5ADFD9A90F7}">
      <dgm:prSet phldrT="[文本]"/>
      <dgm:spPr/>
      <dgm:t>
        <a:bodyPr/>
        <a:lstStyle/>
        <a:p>
          <a:r>
            <a:rPr lang="en-US" dirty="0"/>
            <a:t>Feature Selection</a:t>
          </a:r>
        </a:p>
      </dgm:t>
    </dgm:pt>
    <dgm:pt modelId="{D0146686-3D62-4A06-9037-DD1CB16308D5}" type="parTrans" cxnId="{66F0ADFA-A0F5-45F4-8A6E-4A91F873B420}">
      <dgm:prSet/>
      <dgm:spPr/>
      <dgm:t>
        <a:bodyPr/>
        <a:lstStyle/>
        <a:p>
          <a:endParaRPr lang="en-US"/>
        </a:p>
      </dgm:t>
    </dgm:pt>
    <dgm:pt modelId="{4F1B45F3-5FF8-49A1-92F6-E2BDAFCD78B7}" type="sibTrans" cxnId="{66F0ADFA-A0F5-45F4-8A6E-4A91F873B420}">
      <dgm:prSet/>
      <dgm:spPr/>
      <dgm:t>
        <a:bodyPr/>
        <a:lstStyle/>
        <a:p>
          <a:endParaRPr lang="en-US"/>
        </a:p>
      </dgm:t>
    </dgm:pt>
    <dgm:pt modelId="{F5B24B68-826B-4E37-9A45-ABCE6F317275}">
      <dgm:prSet phldrT="[文本]"/>
      <dgm:spPr/>
      <dgm:t>
        <a:bodyPr/>
        <a:lstStyle/>
        <a:p>
          <a:r>
            <a:rPr lang="en-US" dirty="0"/>
            <a:t>SVM with linear kernel with </a:t>
          </a:r>
          <a:r>
            <a:rPr lang="en-US" b="0" i="0" dirty="0"/>
            <a:t>L1 norm</a:t>
          </a:r>
          <a:endParaRPr lang="en-US" dirty="0"/>
        </a:p>
      </dgm:t>
    </dgm:pt>
    <dgm:pt modelId="{60A1927E-5589-4FDA-9B04-1B3D48B2057A}" type="parTrans" cxnId="{62428FB6-DB27-4028-A48B-BE5A93CE8E48}">
      <dgm:prSet/>
      <dgm:spPr/>
      <dgm:t>
        <a:bodyPr/>
        <a:lstStyle/>
        <a:p>
          <a:endParaRPr lang="en-US"/>
        </a:p>
      </dgm:t>
    </dgm:pt>
    <dgm:pt modelId="{D7E2C643-3CBE-4760-B2A7-769E6075EBA9}" type="sibTrans" cxnId="{62428FB6-DB27-4028-A48B-BE5A93CE8E48}">
      <dgm:prSet/>
      <dgm:spPr/>
      <dgm:t>
        <a:bodyPr/>
        <a:lstStyle/>
        <a:p>
          <a:endParaRPr lang="en-US"/>
        </a:p>
      </dgm:t>
    </dgm:pt>
    <dgm:pt modelId="{CF491A29-618F-4E96-92B8-59EECA1265F8}">
      <dgm:prSet phldrT="[文本]"/>
      <dgm:spPr/>
      <dgm:t>
        <a:bodyPr/>
        <a:lstStyle/>
        <a:p>
          <a:r>
            <a:rPr lang="en-US" dirty="0"/>
            <a:t>Features Combination</a:t>
          </a:r>
        </a:p>
      </dgm:t>
    </dgm:pt>
    <dgm:pt modelId="{106E17B2-6D80-4452-B2B3-F7C3AF3A772D}" type="parTrans" cxnId="{D735DE17-1532-4A5F-87EC-F858F1BDD2CF}">
      <dgm:prSet/>
      <dgm:spPr/>
      <dgm:t>
        <a:bodyPr/>
        <a:lstStyle/>
        <a:p>
          <a:endParaRPr lang="en-US"/>
        </a:p>
      </dgm:t>
    </dgm:pt>
    <dgm:pt modelId="{50ADBEF0-4454-44FF-9AB5-91C55652F83F}" type="sibTrans" cxnId="{D735DE17-1532-4A5F-87EC-F858F1BDD2CF}">
      <dgm:prSet/>
      <dgm:spPr/>
      <dgm:t>
        <a:bodyPr/>
        <a:lstStyle/>
        <a:p>
          <a:endParaRPr lang="en-US"/>
        </a:p>
      </dgm:t>
    </dgm:pt>
    <dgm:pt modelId="{191688A5-157E-4D98-82E9-2ED1950AA8BE}">
      <dgm:prSet phldrT="[文本]"/>
      <dgm:spPr/>
      <dgm:t>
        <a:bodyPr/>
        <a:lstStyle/>
        <a:p>
          <a:r>
            <a:rPr lang="en-US" dirty="0"/>
            <a:t>Over 3500 features </a:t>
          </a:r>
          <a:r>
            <a:rPr lang="en-US" dirty="0">
              <a:latin typeface="Times New Roman" panose="02020603050405020304" pitchFamily="18" charset="0"/>
              <a:cs typeface="Times New Roman" panose="02020603050405020304" pitchFamily="18" charset="0"/>
            </a:rPr>
            <a:t>→ </a:t>
          </a:r>
          <a:r>
            <a:rPr lang="en-US" dirty="0"/>
            <a:t>2600</a:t>
          </a:r>
        </a:p>
      </dgm:t>
    </dgm:pt>
    <dgm:pt modelId="{061268CD-7267-4978-A290-A94F93F05FE8}" type="parTrans" cxnId="{ADCF23D8-ABE4-494A-9854-4989E1F45C8D}">
      <dgm:prSet/>
      <dgm:spPr/>
      <dgm:t>
        <a:bodyPr/>
        <a:lstStyle/>
        <a:p>
          <a:endParaRPr lang="en-US"/>
        </a:p>
      </dgm:t>
    </dgm:pt>
    <dgm:pt modelId="{0117A8D2-5988-401E-827F-7447C2CA0122}" type="sibTrans" cxnId="{ADCF23D8-ABE4-494A-9854-4989E1F45C8D}">
      <dgm:prSet/>
      <dgm:spPr/>
      <dgm:t>
        <a:bodyPr/>
        <a:lstStyle/>
        <a:p>
          <a:endParaRPr lang="en-US"/>
        </a:p>
      </dgm:t>
    </dgm:pt>
    <dgm:pt modelId="{BA1CAFF2-CC90-4562-BF7A-E6F0AE8E54F8}" type="pres">
      <dgm:prSet presAssocID="{E296984F-0D7D-4869-8EBB-1C5694524A15}" presName="linearFlow" presStyleCnt="0">
        <dgm:presLayoutVars>
          <dgm:dir/>
          <dgm:animLvl val="lvl"/>
          <dgm:resizeHandles val="exact"/>
        </dgm:presLayoutVars>
      </dgm:prSet>
      <dgm:spPr/>
    </dgm:pt>
    <dgm:pt modelId="{35A63435-C73B-4AE4-B977-9253A747EEBA}" type="pres">
      <dgm:prSet presAssocID="{2D1D3DA2-C67A-434A-8E99-9CE2E53E9615}" presName="composite" presStyleCnt="0"/>
      <dgm:spPr/>
    </dgm:pt>
    <dgm:pt modelId="{F15D03B3-D134-46F7-BBB1-AB13151F354A}" type="pres">
      <dgm:prSet presAssocID="{2D1D3DA2-C67A-434A-8E99-9CE2E53E9615}" presName="parTx" presStyleLbl="node1" presStyleIdx="0" presStyleCnt="3">
        <dgm:presLayoutVars>
          <dgm:chMax val="0"/>
          <dgm:chPref val="0"/>
          <dgm:bulletEnabled val="1"/>
        </dgm:presLayoutVars>
      </dgm:prSet>
      <dgm:spPr/>
    </dgm:pt>
    <dgm:pt modelId="{9B86CCF0-2A36-4A4F-A192-486DFEBFEC34}" type="pres">
      <dgm:prSet presAssocID="{2D1D3DA2-C67A-434A-8E99-9CE2E53E9615}" presName="parSh" presStyleLbl="node1" presStyleIdx="0" presStyleCnt="3" custScaleY="101135"/>
      <dgm:spPr/>
    </dgm:pt>
    <dgm:pt modelId="{3FC036F4-95FD-4AB1-8A07-A670F45CEF60}" type="pres">
      <dgm:prSet presAssocID="{2D1D3DA2-C67A-434A-8E99-9CE2E53E9615}" presName="desTx" presStyleLbl="fgAcc1" presStyleIdx="0" presStyleCnt="3">
        <dgm:presLayoutVars>
          <dgm:bulletEnabled val="1"/>
        </dgm:presLayoutVars>
      </dgm:prSet>
      <dgm:spPr/>
    </dgm:pt>
    <dgm:pt modelId="{B8C05F98-7A29-4572-B47D-D809F85DFADC}" type="pres">
      <dgm:prSet presAssocID="{4F7681A7-1571-4DE7-AC5C-2D45E927E757}" presName="sibTrans" presStyleLbl="sibTrans2D1" presStyleIdx="0" presStyleCnt="2"/>
      <dgm:spPr/>
    </dgm:pt>
    <dgm:pt modelId="{BB314C6D-8771-45DC-8F14-BFEB7E5D3CD4}" type="pres">
      <dgm:prSet presAssocID="{4F7681A7-1571-4DE7-AC5C-2D45E927E757}" presName="connTx" presStyleLbl="sibTrans2D1" presStyleIdx="0" presStyleCnt="2"/>
      <dgm:spPr/>
    </dgm:pt>
    <dgm:pt modelId="{F972828E-47C1-4B70-BDC1-8C0AF025E3F2}" type="pres">
      <dgm:prSet presAssocID="{7DAEB016-1B74-4258-8568-C5ADFD9A90F7}" presName="composite" presStyleCnt="0"/>
      <dgm:spPr/>
    </dgm:pt>
    <dgm:pt modelId="{A0EFA10E-83F7-4CD5-9B09-625EE80125B0}" type="pres">
      <dgm:prSet presAssocID="{7DAEB016-1B74-4258-8568-C5ADFD9A90F7}" presName="parTx" presStyleLbl="node1" presStyleIdx="0" presStyleCnt="3">
        <dgm:presLayoutVars>
          <dgm:chMax val="0"/>
          <dgm:chPref val="0"/>
          <dgm:bulletEnabled val="1"/>
        </dgm:presLayoutVars>
      </dgm:prSet>
      <dgm:spPr/>
    </dgm:pt>
    <dgm:pt modelId="{6E7C31B9-E32E-4761-86B2-2809B8FFA87E}" type="pres">
      <dgm:prSet presAssocID="{7DAEB016-1B74-4258-8568-C5ADFD9A90F7}" presName="parSh" presStyleLbl="node1" presStyleIdx="1" presStyleCnt="3"/>
      <dgm:spPr/>
    </dgm:pt>
    <dgm:pt modelId="{110696CD-CCDC-4EEA-AD3B-BEB9879D79A7}" type="pres">
      <dgm:prSet presAssocID="{7DAEB016-1B74-4258-8568-C5ADFD9A90F7}" presName="desTx" presStyleLbl="fgAcc1" presStyleIdx="1" presStyleCnt="3">
        <dgm:presLayoutVars>
          <dgm:bulletEnabled val="1"/>
        </dgm:presLayoutVars>
      </dgm:prSet>
      <dgm:spPr/>
    </dgm:pt>
    <dgm:pt modelId="{75544020-05F2-437D-86EC-887D3EB78BDC}" type="pres">
      <dgm:prSet presAssocID="{4F1B45F3-5FF8-49A1-92F6-E2BDAFCD78B7}" presName="sibTrans" presStyleLbl="sibTrans2D1" presStyleIdx="1" presStyleCnt="2"/>
      <dgm:spPr/>
    </dgm:pt>
    <dgm:pt modelId="{31EAB0E0-9924-4BD7-99FA-B86BBB11FCE0}" type="pres">
      <dgm:prSet presAssocID="{4F1B45F3-5FF8-49A1-92F6-E2BDAFCD78B7}" presName="connTx" presStyleLbl="sibTrans2D1" presStyleIdx="1" presStyleCnt="2"/>
      <dgm:spPr/>
    </dgm:pt>
    <dgm:pt modelId="{D5E25124-DF57-46C2-965F-185A05EBD664}" type="pres">
      <dgm:prSet presAssocID="{CF491A29-618F-4E96-92B8-59EECA1265F8}" presName="composite" presStyleCnt="0"/>
      <dgm:spPr/>
    </dgm:pt>
    <dgm:pt modelId="{8EAC9942-0B11-4FAE-B79C-EABB1E2D6DD3}" type="pres">
      <dgm:prSet presAssocID="{CF491A29-618F-4E96-92B8-59EECA1265F8}" presName="parTx" presStyleLbl="node1" presStyleIdx="1" presStyleCnt="3">
        <dgm:presLayoutVars>
          <dgm:chMax val="0"/>
          <dgm:chPref val="0"/>
          <dgm:bulletEnabled val="1"/>
        </dgm:presLayoutVars>
      </dgm:prSet>
      <dgm:spPr/>
    </dgm:pt>
    <dgm:pt modelId="{48B76E34-BF41-451E-8F59-EDFDDA72D65D}" type="pres">
      <dgm:prSet presAssocID="{CF491A29-618F-4E96-92B8-59EECA1265F8}" presName="parSh" presStyleLbl="node1" presStyleIdx="2" presStyleCnt="3"/>
      <dgm:spPr/>
    </dgm:pt>
    <dgm:pt modelId="{713BF734-ABE7-48EB-BE19-A5E34EB18373}" type="pres">
      <dgm:prSet presAssocID="{CF491A29-618F-4E96-92B8-59EECA1265F8}" presName="desTx" presStyleLbl="fgAcc1" presStyleIdx="2" presStyleCnt="3">
        <dgm:presLayoutVars>
          <dgm:bulletEnabled val="1"/>
        </dgm:presLayoutVars>
      </dgm:prSet>
      <dgm:spPr/>
    </dgm:pt>
  </dgm:ptLst>
  <dgm:cxnLst>
    <dgm:cxn modelId="{EE212E0B-5ED9-42B0-AF0C-C3B61D527A60}" type="presOf" srcId="{4F1B45F3-5FF8-49A1-92F6-E2BDAFCD78B7}" destId="{31EAB0E0-9924-4BD7-99FA-B86BBB11FCE0}" srcOrd="1" destOrd="0" presId="urn:microsoft.com/office/officeart/2005/8/layout/process3"/>
    <dgm:cxn modelId="{4254FB0C-E7B8-4B09-B42A-5345508B2DB7}" type="presOf" srcId="{CF491A29-618F-4E96-92B8-59EECA1265F8}" destId="{8EAC9942-0B11-4FAE-B79C-EABB1E2D6DD3}" srcOrd="0" destOrd="0" presId="urn:microsoft.com/office/officeart/2005/8/layout/process3"/>
    <dgm:cxn modelId="{D735DE17-1532-4A5F-87EC-F858F1BDD2CF}" srcId="{E296984F-0D7D-4869-8EBB-1C5694524A15}" destId="{CF491A29-618F-4E96-92B8-59EECA1265F8}" srcOrd="2" destOrd="0" parTransId="{106E17B2-6D80-4452-B2B3-F7C3AF3A772D}" sibTransId="{50ADBEF0-4454-44FF-9AB5-91C55652F83F}"/>
    <dgm:cxn modelId="{4F0A671B-7AC0-4529-86E2-A2DA12C84B22}" type="presOf" srcId="{E296984F-0D7D-4869-8EBB-1C5694524A15}" destId="{BA1CAFF2-CC90-4562-BF7A-E6F0AE8E54F8}" srcOrd="0" destOrd="0" presId="urn:microsoft.com/office/officeart/2005/8/layout/process3"/>
    <dgm:cxn modelId="{FE8B6D25-A361-4D9F-AF78-4712FD2EBE0C}" type="presOf" srcId="{7DAEB016-1B74-4258-8568-C5ADFD9A90F7}" destId="{6E7C31B9-E32E-4761-86B2-2809B8FFA87E}" srcOrd="1" destOrd="0" presId="urn:microsoft.com/office/officeart/2005/8/layout/process3"/>
    <dgm:cxn modelId="{BCD6C92C-D5FE-47C5-95F4-A092A4C38557}" type="presOf" srcId="{4F1B45F3-5FF8-49A1-92F6-E2BDAFCD78B7}" destId="{75544020-05F2-437D-86EC-887D3EB78BDC}" srcOrd="0" destOrd="0" presId="urn:microsoft.com/office/officeart/2005/8/layout/process3"/>
    <dgm:cxn modelId="{4AF4863A-ECD8-43C8-9AB3-5927CB51EE26}" type="presOf" srcId="{2D1D3DA2-C67A-434A-8E99-9CE2E53E9615}" destId="{F15D03B3-D134-46F7-BBB1-AB13151F354A}" srcOrd="0" destOrd="0" presId="urn:microsoft.com/office/officeart/2005/8/layout/process3"/>
    <dgm:cxn modelId="{C48AFB3A-DB46-494E-B215-C431E3437EF5}" srcId="{E296984F-0D7D-4869-8EBB-1C5694524A15}" destId="{2D1D3DA2-C67A-434A-8E99-9CE2E53E9615}" srcOrd="0" destOrd="0" parTransId="{D5A737FD-7D3B-4F78-BC7C-41DE698FD2F0}" sibTransId="{4F7681A7-1571-4DE7-AC5C-2D45E927E757}"/>
    <dgm:cxn modelId="{DA41EC61-6191-4A37-8344-9773C962E9CF}" type="presOf" srcId="{CF491A29-618F-4E96-92B8-59EECA1265F8}" destId="{48B76E34-BF41-451E-8F59-EDFDDA72D65D}" srcOrd="1" destOrd="0" presId="urn:microsoft.com/office/officeart/2005/8/layout/process3"/>
    <dgm:cxn modelId="{56D78169-1BB1-463F-9D8E-B1DEABE0969B}" srcId="{2D1D3DA2-C67A-434A-8E99-9CE2E53E9615}" destId="{6EB096B5-B04A-4E92-8035-6628EBB134D0}" srcOrd="0" destOrd="0" parTransId="{2224E1B9-A54B-4564-9D20-79F3759CABC7}" sibTransId="{4D1AB5EB-D385-4B73-A904-5DD8188C30BE}"/>
    <dgm:cxn modelId="{401C646F-6875-44D1-8069-689ED58A3CB0}" type="presOf" srcId="{2D1D3DA2-C67A-434A-8E99-9CE2E53E9615}" destId="{9B86CCF0-2A36-4A4F-A192-486DFEBFEC34}" srcOrd="1" destOrd="0" presId="urn:microsoft.com/office/officeart/2005/8/layout/process3"/>
    <dgm:cxn modelId="{92F8D78E-20AD-445A-A5E2-9464787798C5}" type="presOf" srcId="{4F7681A7-1571-4DE7-AC5C-2D45E927E757}" destId="{B8C05F98-7A29-4572-B47D-D809F85DFADC}" srcOrd="0" destOrd="0" presId="urn:microsoft.com/office/officeart/2005/8/layout/process3"/>
    <dgm:cxn modelId="{62428FB6-DB27-4028-A48B-BE5A93CE8E48}" srcId="{7DAEB016-1B74-4258-8568-C5ADFD9A90F7}" destId="{F5B24B68-826B-4E37-9A45-ABCE6F317275}" srcOrd="0" destOrd="0" parTransId="{60A1927E-5589-4FDA-9B04-1B3D48B2057A}" sibTransId="{D7E2C643-3CBE-4760-B2A7-769E6075EBA9}"/>
    <dgm:cxn modelId="{3732B4C3-06D2-40E7-904B-96E4CD2D8804}" type="presOf" srcId="{6EB096B5-B04A-4E92-8035-6628EBB134D0}" destId="{3FC036F4-95FD-4AB1-8A07-A670F45CEF60}" srcOrd="0" destOrd="0" presId="urn:microsoft.com/office/officeart/2005/8/layout/process3"/>
    <dgm:cxn modelId="{32E5C2C7-EF94-4E58-A57A-E99FEA7171F4}" type="presOf" srcId="{F5B24B68-826B-4E37-9A45-ABCE6F317275}" destId="{110696CD-CCDC-4EEA-AD3B-BEB9879D79A7}" srcOrd="0" destOrd="0" presId="urn:microsoft.com/office/officeart/2005/8/layout/process3"/>
    <dgm:cxn modelId="{052A1CCD-DB28-4985-8D4C-58E477932431}" type="presOf" srcId="{4F7681A7-1571-4DE7-AC5C-2D45E927E757}" destId="{BB314C6D-8771-45DC-8F14-BFEB7E5D3CD4}" srcOrd="1" destOrd="0" presId="urn:microsoft.com/office/officeart/2005/8/layout/process3"/>
    <dgm:cxn modelId="{ADCF23D8-ABE4-494A-9854-4989E1F45C8D}" srcId="{CF491A29-618F-4E96-92B8-59EECA1265F8}" destId="{191688A5-157E-4D98-82E9-2ED1950AA8BE}" srcOrd="0" destOrd="0" parTransId="{061268CD-7267-4978-A290-A94F93F05FE8}" sibTransId="{0117A8D2-5988-401E-827F-7447C2CA0122}"/>
    <dgm:cxn modelId="{89F36AE6-C3BF-4A8B-8F82-A29464AD1996}" type="presOf" srcId="{7DAEB016-1B74-4258-8568-C5ADFD9A90F7}" destId="{A0EFA10E-83F7-4CD5-9B09-625EE80125B0}" srcOrd="0" destOrd="0" presId="urn:microsoft.com/office/officeart/2005/8/layout/process3"/>
    <dgm:cxn modelId="{E33337F2-173A-460C-9736-4A171E577A22}" type="presOf" srcId="{191688A5-157E-4D98-82E9-2ED1950AA8BE}" destId="{713BF734-ABE7-48EB-BE19-A5E34EB18373}" srcOrd="0" destOrd="0" presId="urn:microsoft.com/office/officeart/2005/8/layout/process3"/>
    <dgm:cxn modelId="{66F0ADFA-A0F5-45F4-8A6E-4A91F873B420}" srcId="{E296984F-0D7D-4869-8EBB-1C5694524A15}" destId="{7DAEB016-1B74-4258-8568-C5ADFD9A90F7}" srcOrd="1" destOrd="0" parTransId="{D0146686-3D62-4A06-9037-DD1CB16308D5}" sibTransId="{4F1B45F3-5FF8-49A1-92F6-E2BDAFCD78B7}"/>
    <dgm:cxn modelId="{B085D3CC-BC14-4485-8E68-3DE5AFB64390}" type="presParOf" srcId="{BA1CAFF2-CC90-4562-BF7A-E6F0AE8E54F8}" destId="{35A63435-C73B-4AE4-B977-9253A747EEBA}" srcOrd="0" destOrd="0" presId="urn:microsoft.com/office/officeart/2005/8/layout/process3"/>
    <dgm:cxn modelId="{8B60215C-52FD-4617-9F16-892B318DE269}" type="presParOf" srcId="{35A63435-C73B-4AE4-B977-9253A747EEBA}" destId="{F15D03B3-D134-46F7-BBB1-AB13151F354A}" srcOrd="0" destOrd="0" presId="urn:microsoft.com/office/officeart/2005/8/layout/process3"/>
    <dgm:cxn modelId="{94250DB2-DBA1-43B2-8B85-091751407662}" type="presParOf" srcId="{35A63435-C73B-4AE4-B977-9253A747EEBA}" destId="{9B86CCF0-2A36-4A4F-A192-486DFEBFEC34}" srcOrd="1" destOrd="0" presId="urn:microsoft.com/office/officeart/2005/8/layout/process3"/>
    <dgm:cxn modelId="{F1826E33-3319-4603-B789-FD6B40E94EE7}" type="presParOf" srcId="{35A63435-C73B-4AE4-B977-9253A747EEBA}" destId="{3FC036F4-95FD-4AB1-8A07-A670F45CEF60}" srcOrd="2" destOrd="0" presId="urn:microsoft.com/office/officeart/2005/8/layout/process3"/>
    <dgm:cxn modelId="{78F5D7E5-8B31-4969-BE8F-B470BB25E5D7}" type="presParOf" srcId="{BA1CAFF2-CC90-4562-BF7A-E6F0AE8E54F8}" destId="{B8C05F98-7A29-4572-B47D-D809F85DFADC}" srcOrd="1" destOrd="0" presId="urn:microsoft.com/office/officeart/2005/8/layout/process3"/>
    <dgm:cxn modelId="{C9470D0F-4ADC-47C0-9911-82B2A54D45D1}" type="presParOf" srcId="{B8C05F98-7A29-4572-B47D-D809F85DFADC}" destId="{BB314C6D-8771-45DC-8F14-BFEB7E5D3CD4}" srcOrd="0" destOrd="0" presId="urn:microsoft.com/office/officeart/2005/8/layout/process3"/>
    <dgm:cxn modelId="{EDBD6B20-7856-40C0-9E88-3C1A705C750C}" type="presParOf" srcId="{BA1CAFF2-CC90-4562-BF7A-E6F0AE8E54F8}" destId="{F972828E-47C1-4B70-BDC1-8C0AF025E3F2}" srcOrd="2" destOrd="0" presId="urn:microsoft.com/office/officeart/2005/8/layout/process3"/>
    <dgm:cxn modelId="{64DE352F-C4B9-411E-A9CE-56AA4401E3BA}" type="presParOf" srcId="{F972828E-47C1-4B70-BDC1-8C0AF025E3F2}" destId="{A0EFA10E-83F7-4CD5-9B09-625EE80125B0}" srcOrd="0" destOrd="0" presId="urn:microsoft.com/office/officeart/2005/8/layout/process3"/>
    <dgm:cxn modelId="{1E4B67F5-DF88-4E93-A2C5-AC0853D71BAC}" type="presParOf" srcId="{F972828E-47C1-4B70-BDC1-8C0AF025E3F2}" destId="{6E7C31B9-E32E-4761-86B2-2809B8FFA87E}" srcOrd="1" destOrd="0" presId="urn:microsoft.com/office/officeart/2005/8/layout/process3"/>
    <dgm:cxn modelId="{E152C9FE-A906-4A02-A5F7-59A23B1995EC}" type="presParOf" srcId="{F972828E-47C1-4B70-BDC1-8C0AF025E3F2}" destId="{110696CD-CCDC-4EEA-AD3B-BEB9879D79A7}" srcOrd="2" destOrd="0" presId="urn:microsoft.com/office/officeart/2005/8/layout/process3"/>
    <dgm:cxn modelId="{58230029-F14B-405B-915A-1B98563CE4B5}" type="presParOf" srcId="{BA1CAFF2-CC90-4562-BF7A-E6F0AE8E54F8}" destId="{75544020-05F2-437D-86EC-887D3EB78BDC}" srcOrd="3" destOrd="0" presId="urn:microsoft.com/office/officeart/2005/8/layout/process3"/>
    <dgm:cxn modelId="{49D931DD-ACAB-40A5-9D88-B6943F3FE3C2}" type="presParOf" srcId="{75544020-05F2-437D-86EC-887D3EB78BDC}" destId="{31EAB0E0-9924-4BD7-99FA-B86BBB11FCE0}" srcOrd="0" destOrd="0" presId="urn:microsoft.com/office/officeart/2005/8/layout/process3"/>
    <dgm:cxn modelId="{8EB8429D-77D7-4512-BBF3-E49E462E7D06}" type="presParOf" srcId="{BA1CAFF2-CC90-4562-BF7A-E6F0AE8E54F8}" destId="{D5E25124-DF57-46C2-965F-185A05EBD664}" srcOrd="4" destOrd="0" presId="urn:microsoft.com/office/officeart/2005/8/layout/process3"/>
    <dgm:cxn modelId="{19EA2E43-09FE-432D-A305-E7AA71FB32B4}" type="presParOf" srcId="{D5E25124-DF57-46C2-965F-185A05EBD664}" destId="{8EAC9942-0B11-4FAE-B79C-EABB1E2D6DD3}" srcOrd="0" destOrd="0" presId="urn:microsoft.com/office/officeart/2005/8/layout/process3"/>
    <dgm:cxn modelId="{2DB6409B-C19B-49A0-9D1A-193AA10907DC}" type="presParOf" srcId="{D5E25124-DF57-46C2-965F-185A05EBD664}" destId="{48B76E34-BF41-451E-8F59-EDFDDA72D65D}" srcOrd="1" destOrd="0" presId="urn:microsoft.com/office/officeart/2005/8/layout/process3"/>
    <dgm:cxn modelId="{C83481C4-1943-4BD6-BE12-3D2C4136B0D0}" type="presParOf" srcId="{D5E25124-DF57-46C2-965F-185A05EBD664}" destId="{713BF734-ABE7-48EB-BE19-A5E34EB1837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FBAF0-72E2-4C80-AD53-1D4C31D5DF5B}">
      <dsp:nvSpPr>
        <dsp:cNvPr id="0" name=""/>
        <dsp:cNvSpPr/>
      </dsp:nvSpPr>
      <dsp:spPr>
        <a:xfrm>
          <a:off x="30302" y="755538"/>
          <a:ext cx="2639323" cy="132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t>Speaker Name </a:t>
          </a:r>
          <a:r>
            <a:rPr lang="en-US" altLang="zh-CN" sz="2400" b="1" kern="1200" dirty="0"/>
            <a:t>Normalization</a:t>
          </a:r>
          <a:endParaRPr lang="en-US" sz="2400" b="1" kern="1200" dirty="0"/>
        </a:p>
      </dsp:txBody>
      <dsp:txXfrm>
        <a:off x="30302" y="755538"/>
        <a:ext cx="2639323" cy="1327218"/>
      </dsp:txXfrm>
    </dsp:sp>
    <dsp:sp modelId="{EF0AC58B-5100-442A-A760-E01AD50CF1DB}">
      <dsp:nvSpPr>
        <dsp:cNvPr id="0" name=""/>
        <dsp:cNvSpPr/>
      </dsp:nvSpPr>
      <dsp:spPr>
        <a:xfrm>
          <a:off x="2669625" y="465209"/>
          <a:ext cx="402492" cy="1907876"/>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5A5750-148A-41CD-AB2D-0E70012D9A47}">
      <dsp:nvSpPr>
        <dsp:cNvPr id="0" name=""/>
        <dsp:cNvSpPr/>
      </dsp:nvSpPr>
      <dsp:spPr>
        <a:xfrm>
          <a:off x="3149018" y="382521"/>
          <a:ext cx="4786428" cy="215139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Hillary Clinton (D-NY)</a:t>
          </a:r>
        </a:p>
        <a:p>
          <a:pPr marL="285750" lvl="1" indent="-285750" algn="l" defTabSz="1244600">
            <a:lnSpc>
              <a:spcPct val="90000"/>
            </a:lnSpc>
            <a:spcBef>
              <a:spcPct val="0"/>
            </a:spcBef>
            <a:spcAft>
              <a:spcPct val="15000"/>
            </a:spcAft>
            <a:buChar char="•"/>
          </a:pPr>
          <a:r>
            <a:rPr lang="en-US" sz="2800" kern="1200" dirty="0"/>
            <a:t>Former Secretary of State, Presidential    Candidate</a:t>
          </a:r>
        </a:p>
        <a:p>
          <a:pPr marL="285750" lvl="1" indent="-285750" algn="l" defTabSz="1244600">
            <a:lnSpc>
              <a:spcPct val="90000"/>
            </a:lnSpc>
            <a:spcBef>
              <a:spcPct val="0"/>
            </a:spcBef>
            <a:spcAft>
              <a:spcPct val="15000"/>
            </a:spcAft>
            <a:buChar char="•"/>
          </a:pPr>
          <a:r>
            <a:rPr lang="en-US" sz="2800" kern="1200" dirty="0"/>
            <a:t>Clinton</a:t>
          </a:r>
          <a:endParaRPr lang="en-US" sz="2800" b="1" kern="1200" dirty="0"/>
        </a:p>
      </dsp:txBody>
      <dsp:txXfrm>
        <a:off x="3149018" y="382521"/>
        <a:ext cx="4786428" cy="2151398"/>
      </dsp:txXfrm>
    </dsp:sp>
    <dsp:sp modelId="{CF5027F3-B950-4549-8DE7-E0D4B1DD69C9}">
      <dsp:nvSpPr>
        <dsp:cNvPr id="0" name=""/>
        <dsp:cNvSpPr/>
      </dsp:nvSpPr>
      <dsp:spPr>
        <a:xfrm>
          <a:off x="30302" y="2858447"/>
          <a:ext cx="2519843"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t>Sub-Datasets Creation</a:t>
          </a:r>
        </a:p>
      </dsp:txBody>
      <dsp:txXfrm>
        <a:off x="30302" y="2858447"/>
        <a:ext cx="2519843" cy="1287000"/>
      </dsp:txXfrm>
    </dsp:sp>
    <dsp:sp modelId="{EAE50203-FC43-4AAA-9DBC-DC6BC1E1F916}">
      <dsp:nvSpPr>
        <dsp:cNvPr id="0" name=""/>
        <dsp:cNvSpPr/>
      </dsp:nvSpPr>
      <dsp:spPr>
        <a:xfrm>
          <a:off x="2550145" y="2858447"/>
          <a:ext cx="402492" cy="1287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71E62-17DE-4B31-A6BC-726CFA1B1A0A}">
      <dsp:nvSpPr>
        <dsp:cNvPr id="0" name=""/>
        <dsp:cNvSpPr/>
      </dsp:nvSpPr>
      <dsp:spPr>
        <a:xfrm>
          <a:off x="3134474" y="2718203"/>
          <a:ext cx="4877021" cy="1546201"/>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Training Data:  </a:t>
          </a:r>
          <a:r>
            <a:rPr lang="en-US" sz="2400" i="0" kern="1200" dirty="0"/>
            <a:t>Debate </a:t>
          </a:r>
          <a:endParaRPr lang="en-US" sz="2700" i="0" kern="1200" dirty="0"/>
        </a:p>
        <a:p>
          <a:pPr marL="228600" lvl="1" indent="-228600" algn="l" defTabSz="1200150">
            <a:lnSpc>
              <a:spcPct val="90000"/>
            </a:lnSpc>
            <a:spcBef>
              <a:spcPct val="0"/>
            </a:spcBef>
            <a:spcAft>
              <a:spcPct val="15000"/>
            </a:spcAft>
            <a:buChar char="•"/>
          </a:pPr>
          <a:r>
            <a:rPr lang="en-US" altLang="zh-CN" sz="2700" kern="1200" dirty="0"/>
            <a:t>Test Data:  </a:t>
          </a:r>
          <a:r>
            <a:rPr lang="en-US" altLang="zh-CN" sz="2400" kern="1200" dirty="0"/>
            <a:t>Debate &amp; Speech</a:t>
          </a:r>
          <a:r>
            <a:rPr lang="en-US" sz="2400" kern="1200" dirty="0"/>
            <a:t> </a:t>
          </a:r>
          <a:endParaRPr lang="en-US" sz="2700" kern="1200" dirty="0"/>
        </a:p>
      </dsp:txBody>
      <dsp:txXfrm>
        <a:off x="3134474" y="2718203"/>
        <a:ext cx="4877021" cy="1546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6CCF0-2A36-4A4F-A192-486DFEBFEC34}">
      <dsp:nvSpPr>
        <dsp:cNvPr id="0" name=""/>
        <dsp:cNvSpPr/>
      </dsp:nvSpPr>
      <dsp:spPr>
        <a:xfrm>
          <a:off x="4673" y="633606"/>
          <a:ext cx="2124800" cy="12428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Under-Sampling</a:t>
          </a:r>
        </a:p>
      </dsp:txBody>
      <dsp:txXfrm>
        <a:off x="4673" y="633606"/>
        <a:ext cx="2124800" cy="828578"/>
      </dsp:txXfrm>
    </dsp:sp>
    <dsp:sp modelId="{3FC036F4-95FD-4AB1-8A07-A670F45CEF60}">
      <dsp:nvSpPr>
        <dsp:cNvPr id="0" name=""/>
        <dsp:cNvSpPr/>
      </dsp:nvSpPr>
      <dsp:spPr>
        <a:xfrm>
          <a:off x="439873" y="1459860"/>
          <a:ext cx="2124800" cy="12852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Create balanced subsets</a:t>
          </a:r>
        </a:p>
      </dsp:txBody>
      <dsp:txXfrm>
        <a:off x="477515" y="1497502"/>
        <a:ext cx="2049516" cy="1209916"/>
      </dsp:txXfrm>
    </dsp:sp>
    <dsp:sp modelId="{B8C05F98-7A29-4572-B47D-D809F85DFADC}">
      <dsp:nvSpPr>
        <dsp:cNvPr id="0" name=""/>
        <dsp:cNvSpPr/>
      </dsp:nvSpPr>
      <dsp:spPr>
        <a:xfrm rot="21598829">
          <a:off x="2451585" y="782801"/>
          <a:ext cx="682877" cy="5290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451585" y="888631"/>
        <a:ext cx="524173" cy="317407"/>
      </dsp:txXfrm>
    </dsp:sp>
    <dsp:sp modelId="{6E7C31B9-E32E-4761-86B2-2809B8FFA87E}">
      <dsp:nvSpPr>
        <dsp:cNvPr id="0" name=""/>
        <dsp:cNvSpPr/>
      </dsp:nvSpPr>
      <dsp:spPr>
        <a:xfrm>
          <a:off x="3417921" y="637093"/>
          <a:ext cx="2124800" cy="1228920"/>
        </a:xfrm>
        <a:prstGeom prst="roundRect">
          <a:avLst>
            <a:gd name="adj" fmla="val 1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Feature Selection</a:t>
          </a:r>
        </a:p>
      </dsp:txBody>
      <dsp:txXfrm>
        <a:off x="3417921" y="637093"/>
        <a:ext cx="2124800" cy="819280"/>
      </dsp:txXfrm>
    </dsp:sp>
    <dsp:sp modelId="{110696CD-CCDC-4EEA-AD3B-BEB9879D79A7}">
      <dsp:nvSpPr>
        <dsp:cNvPr id="0" name=""/>
        <dsp:cNvSpPr/>
      </dsp:nvSpPr>
      <dsp:spPr>
        <a:xfrm>
          <a:off x="3853121" y="1456373"/>
          <a:ext cx="2124800" cy="12852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SVM with linear kernel with </a:t>
          </a:r>
          <a:r>
            <a:rPr lang="en-US" sz="2100" b="0" i="0" kern="1200" dirty="0"/>
            <a:t>L1 norm</a:t>
          </a:r>
          <a:endParaRPr lang="en-US" sz="2100" kern="1200" dirty="0"/>
        </a:p>
      </dsp:txBody>
      <dsp:txXfrm>
        <a:off x="3890763" y="1494015"/>
        <a:ext cx="2049516" cy="1209916"/>
      </dsp:txXfrm>
    </dsp:sp>
    <dsp:sp modelId="{75544020-05F2-437D-86EC-887D3EB78BDC}">
      <dsp:nvSpPr>
        <dsp:cNvPr id="0" name=""/>
        <dsp:cNvSpPr/>
      </dsp:nvSpPr>
      <dsp:spPr>
        <a:xfrm>
          <a:off x="5864834" y="782226"/>
          <a:ext cx="682877" cy="529013"/>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64834" y="888029"/>
        <a:ext cx="524173" cy="317407"/>
      </dsp:txXfrm>
    </dsp:sp>
    <dsp:sp modelId="{48B76E34-BF41-451E-8F59-EDFDDA72D65D}">
      <dsp:nvSpPr>
        <dsp:cNvPr id="0" name=""/>
        <dsp:cNvSpPr/>
      </dsp:nvSpPr>
      <dsp:spPr>
        <a:xfrm>
          <a:off x="6831170" y="637093"/>
          <a:ext cx="2124800" cy="1228920"/>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Features Combination</a:t>
          </a:r>
        </a:p>
      </dsp:txBody>
      <dsp:txXfrm>
        <a:off x="6831170" y="637093"/>
        <a:ext cx="2124800" cy="819280"/>
      </dsp:txXfrm>
    </dsp:sp>
    <dsp:sp modelId="{713BF734-ABE7-48EB-BE19-A5E34EB18373}">
      <dsp:nvSpPr>
        <dsp:cNvPr id="0" name=""/>
        <dsp:cNvSpPr/>
      </dsp:nvSpPr>
      <dsp:spPr>
        <a:xfrm>
          <a:off x="7266370" y="1456373"/>
          <a:ext cx="2124800" cy="12852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Over 3500 features </a:t>
          </a:r>
          <a:r>
            <a:rPr lang="en-US" sz="2100" kern="1200" dirty="0">
              <a:latin typeface="Times New Roman" panose="02020603050405020304" pitchFamily="18" charset="0"/>
              <a:cs typeface="Times New Roman" panose="02020603050405020304" pitchFamily="18" charset="0"/>
            </a:rPr>
            <a:t>→ </a:t>
          </a:r>
          <a:r>
            <a:rPr lang="en-US" sz="2100" kern="1200" dirty="0"/>
            <a:t>2600</a:t>
          </a:r>
        </a:p>
      </dsp:txBody>
      <dsp:txXfrm>
        <a:off x="7304012" y="1494015"/>
        <a:ext cx="2049516" cy="120991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E21FF6-0495-4638-9A02-CA89AE53CB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C760A69-F2DB-43D0-BFB5-86F5A43BE0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A7ADB5-283E-4CCE-8349-BF5B37560033}" type="datetimeFigureOut">
              <a:rPr lang="en-US" smtClean="0"/>
              <a:t>9/12/2018</a:t>
            </a:fld>
            <a:endParaRPr lang="en-US"/>
          </a:p>
        </p:txBody>
      </p:sp>
      <p:sp>
        <p:nvSpPr>
          <p:cNvPr id="4" name="Footer Placeholder 3">
            <a:extLst>
              <a:ext uri="{FF2B5EF4-FFF2-40B4-BE49-F238E27FC236}">
                <a16:creationId xmlns:a16="http://schemas.microsoft.com/office/drawing/2014/main" id="{3B075FD8-E744-45DE-81DB-0424519340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386B733-6C68-4F2F-968E-71331F4E0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4A323C-613E-4F72-B57A-5A78594B891E}" type="slidenum">
              <a:rPr lang="en-US" smtClean="0"/>
              <a:t>‹#›</a:t>
            </a:fld>
            <a:endParaRPr lang="en-US"/>
          </a:p>
        </p:txBody>
      </p:sp>
    </p:spTree>
    <p:extLst>
      <p:ext uri="{BB962C8B-B14F-4D97-AF65-F5344CB8AC3E}">
        <p14:creationId xmlns:p14="http://schemas.microsoft.com/office/powerpoint/2010/main" val="2839221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E43AC-4C7A-4C93-A32A-BF5D4A0EEDB4}" type="datetimeFigureOut">
              <a:rPr lang="zh-CN" altLang="en-US" smtClean="0"/>
              <a:t>2018/9/12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F0258-32E6-48E1-910D-ABFBEFAD65DB}" type="slidenum">
              <a:rPr lang="zh-CN" altLang="en-US" smtClean="0"/>
              <a:t>‹#›</a:t>
            </a:fld>
            <a:endParaRPr lang="zh-CN" altLang="en-US"/>
          </a:p>
        </p:txBody>
      </p:sp>
    </p:spTree>
    <p:extLst>
      <p:ext uri="{BB962C8B-B14F-4D97-AF65-F5344CB8AC3E}">
        <p14:creationId xmlns:p14="http://schemas.microsoft.com/office/powerpoint/2010/main" val="311187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everyone.  My name is Chaoyuan Zuo, and our team is from Stony Brook University, in the United States. Our team includes me, my advisor, Prof. </a:t>
            </a:r>
            <a:r>
              <a:rPr lang="en-US" altLang="zh-CN" dirty="0" err="1"/>
              <a:t>Ritwik</a:t>
            </a:r>
            <a:r>
              <a:rPr lang="en-US" altLang="zh-CN" dirty="0"/>
              <a:t> Banerjee , and Ayla Karakas, she is a student from </a:t>
            </a:r>
            <a:r>
              <a:rPr lang="en-US" altLang="zh-CN" dirty="0" err="1"/>
              <a:t>Lingustic</a:t>
            </a:r>
            <a:r>
              <a:rPr lang="en-US" altLang="zh-CN" dirty="0"/>
              <a:t> department</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a:t>
            </a:fld>
            <a:endParaRPr lang="en-US"/>
          </a:p>
        </p:txBody>
      </p:sp>
    </p:spTree>
    <p:extLst>
      <p:ext uri="{BB962C8B-B14F-4D97-AF65-F5344CB8AC3E}">
        <p14:creationId xmlns:p14="http://schemas.microsoft.com/office/powerpoint/2010/main" val="4019446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after finishing the training step and when we manually check the classification results,  we find some common mistakes, and on the left we list some examples. And we find those kind of  mistakes can be fixed by setting some simple rules, So we decide to introduce the heuristics to override the</a:t>
            </a:r>
            <a:r>
              <a:rPr lang="en-US" sz="1200" b="0" i="0" kern="1200" dirty="0">
                <a:solidFill>
                  <a:schemeClr val="tx1"/>
                </a:solidFill>
                <a:effectLst/>
                <a:latin typeface="+mn-lt"/>
                <a:ea typeface="+mn-ea"/>
                <a:cs typeface="+mn-cs"/>
              </a:rPr>
              <a:t> scores assigned by the classification models.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These rules differed slightly based on either the category, that it, speech or debate, and or whether or not the ‘strict’ mode were used. The mean it would tend to discard more sentences.</a:t>
            </a:r>
          </a:p>
          <a:p>
            <a:r>
              <a:rPr lang="en-US" sz="1200" b="0" i="0" kern="1200" dirty="0">
                <a:solidFill>
                  <a:schemeClr val="tx1"/>
                </a:solidFill>
                <a:effectLst/>
                <a:latin typeface="+mn-lt"/>
                <a:ea typeface="+mn-ea"/>
                <a:cs typeface="+mn-cs"/>
              </a:rPr>
              <a:t>So in this way, if a sentence is too short or it’s a incomplete then we won’t consider it to be check-worthy</a:t>
            </a:r>
            <a:br>
              <a:rPr 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10</a:t>
            </a:fld>
            <a:endParaRPr lang="en-US"/>
          </a:p>
        </p:txBody>
      </p:sp>
    </p:spTree>
    <p:extLst>
      <p:ext uri="{BB962C8B-B14F-4D97-AF65-F5344CB8AC3E}">
        <p14:creationId xmlns:p14="http://schemas.microsoft.com/office/powerpoint/2010/main" val="84420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list the results of our different model, the first one is the MLP with loose heuristics and it seems the strict heuristics will increase the performance, The third one is a ensemble model combined with the SVM and MLP, and the results of the fourth model, which is without the heuristics, shows the heuristics do offer better performance. </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11</a:t>
            </a:fld>
            <a:endParaRPr lang="en-US"/>
          </a:p>
        </p:txBody>
      </p:sp>
    </p:spTree>
    <p:extLst>
      <p:ext uri="{BB962C8B-B14F-4D97-AF65-F5344CB8AC3E}">
        <p14:creationId xmlns:p14="http://schemas.microsoft.com/office/powerpoint/2010/main" val="2910070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when detailly analysis the classification results, we found this problem is indeed difficult to handle. For example, as we know the tense of a sentence is a important flag for it to be checked or not, like we don’t need to check the sentence with future tense, but it’s hard to tell the exact tense of the sentence in dialogue,  Besides, the problem of duplicate sentence or sentence fragments also affect the performance of the classifiers, and we believe that our features are better suited for written language than speech or debate transcript.</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12</a:t>
            </a:fld>
            <a:endParaRPr lang="en-US"/>
          </a:p>
        </p:txBody>
      </p:sp>
    </p:spTree>
    <p:extLst>
      <p:ext uri="{BB962C8B-B14F-4D97-AF65-F5344CB8AC3E}">
        <p14:creationId xmlns:p14="http://schemas.microsoft.com/office/powerpoint/2010/main" val="208796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in all, our system achieve comparatively good performance in this task, and we believe the key factors will be the feature design, the imbalanced learning methods dealing with the imbalanced data and the introduction of heuristics.  We still expect to explore more in this task. </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13</a:t>
            </a:fld>
            <a:endParaRPr lang="en-US"/>
          </a:p>
        </p:txBody>
      </p:sp>
    </p:spTree>
    <p:extLst>
      <p:ext uri="{BB962C8B-B14F-4D97-AF65-F5344CB8AC3E}">
        <p14:creationId xmlns:p14="http://schemas.microsoft.com/office/powerpoint/2010/main" val="269190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what I want to share today and thanks for listening, any questions?</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14</a:t>
            </a:fld>
            <a:endParaRPr lang="en-US"/>
          </a:p>
        </p:txBody>
      </p:sp>
    </p:spTree>
    <p:extLst>
      <p:ext uri="{BB962C8B-B14F-4D97-AF65-F5344CB8AC3E}">
        <p14:creationId xmlns:p14="http://schemas.microsoft.com/office/powerpoint/2010/main" val="249026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weakness of SMOTE is readily apparent from this quick test. Because the algorithm doesn't have any jitter, for minority class sample clouds with few enough points it tends to result in long "data lines". </a:t>
            </a:r>
          </a:p>
          <a:p>
            <a:r>
              <a:rPr lang="en-US" sz="1200" b="0" i="0" kern="1200" dirty="0">
                <a:solidFill>
                  <a:schemeClr val="tx1"/>
                </a:solidFill>
                <a:effectLst/>
                <a:latin typeface="+mn-lt"/>
                <a:ea typeface="+mn-ea"/>
                <a:cs typeface="+mn-cs"/>
              </a:rPr>
              <a:t>SMOTE has also done something here that I am less comfortable with: it's constructed a "bridge" between the main red point cloud and a handful of outlier points located in the blue cluster.</a:t>
            </a:r>
            <a:endParaRPr lang="en-US" dirty="0"/>
          </a:p>
          <a:p>
            <a:endParaRPr 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15</a:t>
            </a:fld>
            <a:endParaRPr lang="en-US"/>
          </a:p>
        </p:txBody>
      </p:sp>
    </p:spTree>
    <p:extLst>
      <p:ext uri="{BB962C8B-B14F-4D97-AF65-F5344CB8AC3E}">
        <p14:creationId xmlns:p14="http://schemas.microsoft.com/office/powerpoint/2010/main" val="3954097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This technique inherits the primary weakness of SMOTE, e.g. its ability to create </a:t>
            </a:r>
            <a:r>
              <a:rPr lang="en-US" sz="1200" b="0" i="0" kern="1200" dirty="0" err="1">
                <a:solidFill>
                  <a:schemeClr val="tx1"/>
                </a:solidFill>
                <a:effectLst/>
                <a:latin typeface="+mn-lt"/>
                <a:ea typeface="+mn-ea"/>
                <a:cs typeface="+mn-cs"/>
              </a:rPr>
              <a:t>innerpoint-outerpoint</a:t>
            </a:r>
            <a:r>
              <a:rPr lang="en-US" sz="1200" b="0" i="0" kern="1200" dirty="0">
                <a:solidFill>
                  <a:schemeClr val="tx1"/>
                </a:solidFill>
                <a:effectLst/>
                <a:latin typeface="+mn-lt"/>
                <a:ea typeface="+mn-ea"/>
                <a:cs typeface="+mn-cs"/>
              </a:rPr>
              <a:t> bridges. Whether or not the heavy focus on the outlier points is a good thing or not is application dependent, but overall ADASYN feels like a </a:t>
            </a:r>
            <a:r>
              <a:rPr lang="en-US" sz="1200" b="0" i="1" kern="1200" dirty="0">
                <a:solidFill>
                  <a:schemeClr val="tx1"/>
                </a:solidFill>
                <a:effectLst/>
                <a:latin typeface="+mn-lt"/>
                <a:ea typeface="+mn-ea"/>
                <a:cs typeface="+mn-cs"/>
              </a:rPr>
              <a:t>very</a:t>
            </a:r>
            <a:r>
              <a:rPr lang="en-US" sz="1200" b="0" i="0" kern="1200" dirty="0">
                <a:solidFill>
                  <a:schemeClr val="tx1"/>
                </a:solidFill>
                <a:effectLst/>
                <a:latin typeface="+mn-lt"/>
                <a:ea typeface="+mn-ea"/>
                <a:cs typeface="+mn-cs"/>
              </a:rPr>
              <a:t> heavy transformation algorithm,</a:t>
            </a:r>
            <a:endParaRPr 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16</a:t>
            </a:fld>
            <a:endParaRPr lang="en-US"/>
          </a:p>
        </p:txBody>
      </p:sp>
    </p:spTree>
    <p:extLst>
      <p:ext uri="{BB962C8B-B14F-4D97-AF65-F5344CB8AC3E}">
        <p14:creationId xmlns:p14="http://schemas.microsoft.com/office/powerpoint/2010/main" val="30647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first, let me introduce the overview of our approach. For this task, our team handled it as a binary classification problem, and we used the probability that each sentence to be labelled as check-worthy as the score for further ranking. Here we presents a hybrid system using Heuristics and supervised learning, which includes three main steps: the first step,  Data preprocessing, including the normalization of speaker name, and the creation of sub- datasets, mainly for the speech files in the test data, the next step is the extraction and selection of the feature,  and the last part is model itself, including imbalanced learning methods to handle the high imbalance of the data, and then the supervised </a:t>
            </a:r>
            <a:r>
              <a:rPr lang="en-US" altLang="zh-CN" dirty="0" err="1"/>
              <a:t>learing</a:t>
            </a:r>
            <a:r>
              <a:rPr lang="en-US" altLang="zh-CN" dirty="0"/>
              <a:t> method and </a:t>
            </a:r>
            <a:r>
              <a:rPr lang="en-US" altLang="zh-CN" dirty="0" err="1"/>
              <a:t>heuritsics</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2</a:t>
            </a:fld>
            <a:endParaRPr lang="en-US"/>
          </a:p>
        </p:txBody>
      </p:sp>
    </p:spTree>
    <p:extLst>
      <p:ext uri="{BB962C8B-B14F-4D97-AF65-F5344CB8AC3E}">
        <p14:creationId xmlns:p14="http://schemas.microsoft.com/office/powerpoint/2010/main" val="351655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will move to the details of this system	</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3</a:t>
            </a:fld>
            <a:endParaRPr lang="en-US"/>
          </a:p>
        </p:txBody>
      </p:sp>
    </p:spTree>
    <p:extLst>
      <p:ext uri="{BB962C8B-B14F-4D97-AF65-F5344CB8AC3E}">
        <p14:creationId xmlns:p14="http://schemas.microsoft.com/office/powerpoint/2010/main" val="206196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the Data preprocessing part, we are focusing on two issues, the first one is Speaker Name Normalization, that is, in the data, for each sentences, we have the speaker name as its attribute, however, we find there is a case that different speaker names actually refer to the same person, For example, we have speaker names as Hilary Clinton or Former Secretary or just Clinton, they all refer to Hilary Clinton, so we manually normalized all speaker names for further analysis.</a:t>
            </a:r>
          </a:p>
          <a:p>
            <a:r>
              <a:rPr lang="en-US" altLang="zh-CN" dirty="0"/>
              <a:t>Besides, in the training data, we have transcripts of three debates, but in the test data, except for debates, we also have transcript for speeches from Trump. And we believe the model build for debate may not work that good for speech files, so we decided to build different models for different files. And in the case, we create a new sub-dataset buy selecting all the sentences spoken by Trump in the original file. That is, we actually build two different classifiers in the task, one for debate files using original dataset and another for speech files using our new sub-dataset.   </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4</a:t>
            </a:fld>
            <a:endParaRPr lang="en-US"/>
          </a:p>
        </p:txBody>
      </p:sp>
    </p:spTree>
    <p:extLst>
      <p:ext uri="{BB962C8B-B14F-4D97-AF65-F5344CB8AC3E}">
        <p14:creationId xmlns:p14="http://schemas.microsoft.com/office/powerpoint/2010/main" val="228653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extracted several features from the data, not only the traditional lexical and semantic features, but also the word embedding and affective features such as sentiment analysis, word subjectivity or bias.  We also have some specific features for this task, like the metadata features, they are some binary non-linguistic features, for example, whether the speaker mentioned its opponent's name, We also use the definition of </a:t>
            </a:r>
            <a:r>
              <a:rPr lang="en-US" altLang="zh-CN" dirty="0" err="1"/>
              <a:t>segmenr</a:t>
            </a:r>
            <a:r>
              <a:rPr lang="en-US" altLang="zh-CN" dirty="0"/>
              <a:t> from some previous work , where </a:t>
            </a:r>
            <a:r>
              <a:rPr lang="en-US" dirty="0"/>
              <a:t>``segment‘’ e means the maximal set of consecutive sentences by the same speaker. As features, we include the relative position of a sentence within its segment, and the number of sentences in the previous, current and subsequent segments</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5</a:t>
            </a:fld>
            <a:endParaRPr lang="en-US"/>
          </a:p>
        </p:txBody>
      </p:sp>
    </p:spTree>
    <p:extLst>
      <p:ext uri="{BB962C8B-B14F-4D97-AF65-F5344CB8AC3E}">
        <p14:creationId xmlns:p14="http://schemas.microsoft.com/office/powerpoint/2010/main" val="27836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we obtained a large set of features, we find it might be better to do the feature selection to reduce the sparsity, we first do the univariate feature selection on lexical features based on Chi-square test. </a:t>
            </a:r>
          </a:p>
          <a:p>
            <a:r>
              <a:rPr lang="en-US" altLang="zh-CN" dirty="0"/>
              <a:t>And then we use the embedded feature selection , it  will learn which feature </a:t>
            </a:r>
            <a:r>
              <a:rPr lang="en-US" sz="1200" b="0" i="0" kern="1200" dirty="0">
                <a:solidFill>
                  <a:schemeClr val="tx1"/>
                </a:solidFill>
                <a:effectLst/>
                <a:latin typeface="+mn-lt"/>
                <a:ea typeface="+mn-ea"/>
                <a:cs typeface="+mn-cs"/>
              </a:rPr>
              <a:t>best contribute to the accuracy of the classifier. However, </a:t>
            </a:r>
            <a:r>
              <a:rPr lang="en-US" altLang="zh-CN" dirty="0"/>
              <a:t>recall the high-imbalance of the training data, where only a small part of the sentences is positive, we first use under-sampling method to create several balanced subsets, then train SVM model with linear kernel and L1 normalization, in this way, we get the useful feature for each subset and by combining them all, we obtain our final features sets, decreasing from over 3500 to 2600 now.</a:t>
            </a:r>
          </a:p>
          <a:p>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6</a:t>
            </a:fld>
            <a:endParaRPr lang="en-US"/>
          </a:p>
        </p:txBody>
      </p:sp>
    </p:spTree>
    <p:extLst>
      <p:ext uri="{BB962C8B-B14F-4D97-AF65-F5344CB8AC3E}">
        <p14:creationId xmlns:p14="http://schemas.microsoft.com/office/powerpoint/2010/main" val="48999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will move to the actual model part, start to build the </a:t>
            </a:r>
            <a:r>
              <a:rPr lang="en-US" altLang="zh-CN" dirty="0" err="1"/>
              <a:t>classifers</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7</a:t>
            </a:fld>
            <a:endParaRPr lang="en-US"/>
          </a:p>
        </p:txBody>
      </p:sp>
    </p:spTree>
    <p:extLst>
      <p:ext uri="{BB962C8B-B14F-4D97-AF65-F5344CB8AC3E}">
        <p14:creationId xmlns:p14="http://schemas.microsoft.com/office/powerpoint/2010/main" val="175918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Again, since the dataset is highly imbalanced, which means we cannot directly train the model to get a reasonable results. And here instead of using random over-sampling or under-sampling, we tried a method called ADASYN which will create a new instance of the minority class from the original one.</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8</a:t>
            </a:fld>
            <a:endParaRPr lang="en-US"/>
          </a:p>
        </p:txBody>
      </p:sp>
    </p:spTree>
    <p:extLst>
      <p:ext uri="{BB962C8B-B14F-4D97-AF65-F5344CB8AC3E}">
        <p14:creationId xmlns:p14="http://schemas.microsoft.com/office/powerpoint/2010/main" val="122029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the training step, we have tried several different classifiers like random forest, decision tree and we found SVM and MLP outperform the others and here are the best configurations of these two classifiers</a:t>
            </a:r>
            <a:endParaRPr lang="zh-CN" altLang="en-US" dirty="0"/>
          </a:p>
        </p:txBody>
      </p:sp>
      <p:sp>
        <p:nvSpPr>
          <p:cNvPr id="4" name="灯片编号占位符 3"/>
          <p:cNvSpPr>
            <a:spLocks noGrp="1"/>
          </p:cNvSpPr>
          <p:nvPr>
            <p:ph type="sldNum" sz="quarter" idx="10"/>
          </p:nvPr>
        </p:nvSpPr>
        <p:spPr/>
        <p:txBody>
          <a:bodyPr/>
          <a:lstStyle/>
          <a:p>
            <a:fld id="{35157830-830D-470B-8350-6DE0EC010E65}" type="slidenum">
              <a:rPr lang="en-US" smtClean="0"/>
              <a:t>9</a:t>
            </a:fld>
            <a:endParaRPr lang="en-US"/>
          </a:p>
        </p:txBody>
      </p:sp>
    </p:spTree>
    <p:extLst>
      <p:ext uri="{BB962C8B-B14F-4D97-AF65-F5344CB8AC3E}">
        <p14:creationId xmlns:p14="http://schemas.microsoft.com/office/powerpoint/2010/main" val="3067460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3B556F2-99DB-4A8A-AF1E-345EAED1BC35}"/>
              </a:ext>
            </a:extLst>
          </p:cNvPr>
          <p:cNvSpPr>
            <a:spLocks noGrp="1"/>
          </p:cNvSpPr>
          <p:nvPr>
            <p:ph type="dt" sz="half" idx="10"/>
          </p:nvPr>
        </p:nvSpPr>
        <p:spPr/>
        <p:txBody>
          <a:bodyPr/>
          <a:lstStyle/>
          <a:p>
            <a:fld id="{F18F2069-32BD-486B-8998-CA25E1DB913D}" type="datetimeFigureOut">
              <a:rPr lang="zh-CN" altLang="en-US" smtClean="0">
                <a:solidFill>
                  <a:prstClr val="black">
                    <a:tint val="75000"/>
                  </a:prstClr>
                </a:solidFill>
              </a:rPr>
              <a:pPr/>
              <a:t>2018/9/12</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A78629B2-723A-44D7-8621-C12138491A7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1B47BC5B-82BD-4EA4-A767-90D1AF35798C}"/>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Picture 2" descr="Related image">
            <a:extLst>
              <a:ext uri="{FF2B5EF4-FFF2-40B4-BE49-F238E27FC236}">
                <a16:creationId xmlns:a16="http://schemas.microsoft.com/office/drawing/2014/main" id="{6F00F717-EFD1-4DA5-9CED-7B7E6517FCB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878" t="7628" r="7455" b="7560"/>
          <a:stretch/>
        </p:blipFill>
        <p:spPr bwMode="auto">
          <a:xfrm>
            <a:off x="11539057" y="-1"/>
            <a:ext cx="652943" cy="65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16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F2069-32BD-486B-8998-CA25E1DB913D}" type="datetimeFigureOut">
              <a:rPr lang="zh-CN" altLang="en-US" smtClean="0">
                <a:solidFill>
                  <a:prstClr val="black">
                    <a:tint val="75000"/>
                  </a:prstClr>
                </a:solidFill>
              </a:rPr>
              <a:pPr/>
              <a:t>2018/9/12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5B639-5B06-4416-8807-7FB8FE1541D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365544"/>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16.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slide" Target="slide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1">
            <a:extLst>
              <a:ext uri="{FF2B5EF4-FFF2-40B4-BE49-F238E27FC236}">
                <a16:creationId xmlns:a16="http://schemas.microsoft.com/office/drawing/2014/main" id="{3AE62E8C-2C2E-402D-B09B-12D86348014C}"/>
              </a:ext>
            </a:extLst>
          </p:cNvPr>
          <p:cNvGrpSpPr/>
          <p:nvPr/>
        </p:nvGrpSpPr>
        <p:grpSpPr>
          <a:xfrm>
            <a:off x="0" y="1303469"/>
            <a:ext cx="1985638" cy="2632835"/>
            <a:chOff x="0" y="1303469"/>
            <a:chExt cx="1985638" cy="2632835"/>
          </a:xfrm>
        </p:grpSpPr>
        <p:sp>
          <p:nvSpPr>
            <p:cNvPr id="10" name="任意多边形 30">
              <a:extLst>
                <a:ext uri="{FF2B5EF4-FFF2-40B4-BE49-F238E27FC236}">
                  <a16:creationId xmlns:a16="http://schemas.microsoft.com/office/drawing/2014/main" id="{763B7A48-651C-4F89-8F79-09353EA006FD}"/>
                </a:ext>
              </a:extLst>
            </p:cNvPr>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1">
              <a:extLst>
                <a:ext uri="{FF2B5EF4-FFF2-40B4-BE49-F238E27FC236}">
                  <a16:creationId xmlns:a16="http://schemas.microsoft.com/office/drawing/2014/main" id="{F5747BA7-3A1A-4384-919B-42A729D81AF7}"/>
                </a:ext>
              </a:extLst>
            </p:cNvPr>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26">
            <a:extLst>
              <a:ext uri="{FF2B5EF4-FFF2-40B4-BE49-F238E27FC236}">
                <a16:creationId xmlns:a16="http://schemas.microsoft.com/office/drawing/2014/main" id="{3E22A044-7CF0-40FE-9D49-9AC55C746B81}"/>
              </a:ext>
            </a:extLst>
          </p:cNvPr>
          <p:cNvSpPr/>
          <p:nvPr/>
        </p:nvSpPr>
        <p:spPr>
          <a:xfrm>
            <a:off x="1655745" y="2405572"/>
            <a:ext cx="10536255"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7">
            <a:extLst>
              <a:ext uri="{FF2B5EF4-FFF2-40B4-BE49-F238E27FC236}">
                <a16:creationId xmlns:a16="http://schemas.microsoft.com/office/drawing/2014/main" id="{AE8B8FF9-147A-4EA0-A733-4C8B1FF916E8}"/>
              </a:ext>
            </a:extLst>
          </p:cNvPr>
          <p:cNvSpPr txBox="1"/>
          <p:nvPr/>
        </p:nvSpPr>
        <p:spPr>
          <a:xfrm>
            <a:off x="1827228" y="2692560"/>
            <a:ext cx="10221644" cy="954107"/>
          </a:xfrm>
          <a:prstGeom prst="rect">
            <a:avLst/>
          </a:prstGeom>
          <a:noFill/>
          <a:effectLst/>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A Hybrid Recognition System for Check-Worthy Claims </a:t>
            </a:r>
          </a:p>
          <a:p>
            <a:pPr algn="ctr"/>
            <a:r>
              <a:rPr lang="en-US" altLang="zh-CN" sz="2800" b="1" dirty="0">
                <a:solidFill>
                  <a:schemeClr val="bg1"/>
                </a:solidFill>
                <a:latin typeface="微软雅黑" panose="020B0503020204020204" pitchFamily="34" charset="-122"/>
                <a:ea typeface="微软雅黑" panose="020B0503020204020204" pitchFamily="34" charset="-122"/>
              </a:rPr>
              <a:t>Using Heuristics and Supervised Learning</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文本框 28">
            <a:extLst>
              <a:ext uri="{FF2B5EF4-FFF2-40B4-BE49-F238E27FC236}">
                <a16:creationId xmlns:a16="http://schemas.microsoft.com/office/drawing/2014/main" id="{8822C3E4-3A05-4ECC-8209-066B8FCE652E}"/>
              </a:ext>
            </a:extLst>
          </p:cNvPr>
          <p:cNvSpPr txBox="1"/>
          <p:nvPr/>
        </p:nvSpPr>
        <p:spPr>
          <a:xfrm>
            <a:off x="1367406" y="4326776"/>
            <a:ext cx="6711192" cy="1323439"/>
          </a:xfrm>
          <a:prstGeom prst="rect">
            <a:avLst/>
          </a:prstGeom>
          <a:noFill/>
          <a:effectLst/>
        </p:spPr>
        <p:txBody>
          <a:bodyPr wrap="square" rtlCol="0">
            <a:spAutoFit/>
          </a:bodyPr>
          <a:lstStyle/>
          <a:p>
            <a:r>
              <a:rPr lang="en-US" altLang="zh-CN" sz="2800" dirty="0">
                <a:solidFill>
                  <a:srgbClr val="C00102"/>
                </a:solidFill>
                <a:latin typeface="微软雅黑" panose="020B0503020204020204" pitchFamily="34" charset="-122"/>
                <a:ea typeface="微软雅黑" panose="020B0503020204020204" pitchFamily="34" charset="-122"/>
              </a:rPr>
              <a:t>Team</a:t>
            </a:r>
            <a:r>
              <a:rPr lang="zh-CN" altLang="en-US" sz="2800" dirty="0">
                <a:solidFill>
                  <a:srgbClr val="C00102"/>
                </a:solidFill>
                <a:latin typeface="微软雅黑" panose="020B0503020204020204" pitchFamily="34" charset="-122"/>
                <a:ea typeface="微软雅黑" panose="020B0503020204020204" pitchFamily="34" charset="-122"/>
              </a:rPr>
              <a:t>：</a:t>
            </a:r>
            <a:r>
              <a:rPr lang="en-US" altLang="zh-CN" sz="2800" b="1" dirty="0" err="1">
                <a:solidFill>
                  <a:srgbClr val="C00102"/>
                </a:solidFill>
                <a:latin typeface="微软雅黑" panose="020B0503020204020204" pitchFamily="34" charset="-122"/>
                <a:ea typeface="微软雅黑" panose="020B0503020204020204" pitchFamily="34" charset="-122"/>
              </a:rPr>
              <a:t>Prise</a:t>
            </a:r>
            <a:r>
              <a:rPr lang="en-US" altLang="zh-CN" sz="2800" b="1" dirty="0">
                <a:solidFill>
                  <a:srgbClr val="C00102"/>
                </a:solidFill>
                <a:latin typeface="微软雅黑" panose="020B0503020204020204" pitchFamily="34" charset="-122"/>
                <a:ea typeface="微软雅黑" panose="020B0503020204020204" pitchFamily="34" charset="-122"/>
              </a:rPr>
              <a:t> de Fer</a:t>
            </a:r>
          </a:p>
          <a:p>
            <a:r>
              <a:rPr lang="en-US" altLang="zh-CN" sz="2000" dirty="0">
                <a:solidFill>
                  <a:srgbClr val="C00102"/>
                </a:solidFill>
                <a:latin typeface="微软雅黑" panose="020B0503020204020204" pitchFamily="34" charset="-122"/>
                <a:ea typeface="微软雅黑" panose="020B0503020204020204" pitchFamily="34" charset="-122"/>
              </a:rPr>
              <a:t> </a:t>
            </a:r>
            <a:r>
              <a:rPr lang="en-US" sz="2000" dirty="0">
                <a:solidFill>
                  <a:srgbClr val="3E4150"/>
                </a:solidFill>
                <a:latin typeface="微软雅黑" panose="020B0503020204020204" pitchFamily="34" charset="-122"/>
                <a:ea typeface="微软雅黑" panose="020B0503020204020204" pitchFamily="34" charset="-122"/>
              </a:rPr>
              <a:t>Chaoyuan Zuo</a:t>
            </a:r>
            <a:r>
              <a:rPr lang="en-US" sz="2000" baseline="30000" dirty="0">
                <a:solidFill>
                  <a:srgbClr val="3E4150"/>
                </a:solidFill>
                <a:latin typeface="微软雅黑" panose="020B0503020204020204" pitchFamily="34" charset="-122"/>
                <a:ea typeface="微软雅黑" panose="020B0503020204020204" pitchFamily="34" charset="-122"/>
              </a:rPr>
              <a:t>1</a:t>
            </a:r>
            <a:r>
              <a:rPr lang="en-US" sz="2000" dirty="0">
                <a:solidFill>
                  <a:srgbClr val="3E4150"/>
                </a:solidFill>
                <a:latin typeface="微软雅黑" panose="020B0503020204020204" pitchFamily="34" charset="-122"/>
                <a:ea typeface="微软雅黑" panose="020B0503020204020204" pitchFamily="34" charset="-122"/>
              </a:rPr>
              <a:t>, </a:t>
            </a:r>
            <a:r>
              <a:rPr lang="en-US" altLang="zh-CN" sz="2000" dirty="0">
                <a:solidFill>
                  <a:srgbClr val="3E4150"/>
                </a:solidFill>
                <a:latin typeface="微软雅黑" panose="020B0503020204020204" pitchFamily="34" charset="-122"/>
                <a:ea typeface="微软雅黑" panose="020B0503020204020204" pitchFamily="34" charset="-122"/>
              </a:rPr>
              <a:t>Ayla Karakas</a:t>
            </a:r>
            <a:r>
              <a:rPr lang="en-US" altLang="zh-CN" sz="2000" baseline="30000" dirty="0">
                <a:solidFill>
                  <a:srgbClr val="3E4150"/>
                </a:solidFill>
                <a:latin typeface="微软雅黑" panose="020B0503020204020204" pitchFamily="34" charset="-122"/>
                <a:ea typeface="微软雅黑" panose="020B0503020204020204" pitchFamily="34" charset="-122"/>
              </a:rPr>
              <a:t>2</a:t>
            </a:r>
            <a:r>
              <a:rPr lang="en-US" altLang="zh-CN" sz="2000" dirty="0">
                <a:solidFill>
                  <a:srgbClr val="3E4150"/>
                </a:solidFill>
                <a:latin typeface="微软雅黑" panose="020B0503020204020204" pitchFamily="34" charset="-122"/>
                <a:ea typeface="微软雅黑" panose="020B0503020204020204" pitchFamily="34" charset="-122"/>
              </a:rPr>
              <a:t>, </a:t>
            </a:r>
            <a:r>
              <a:rPr lang="en-US" altLang="zh-CN" sz="2000" dirty="0" err="1">
                <a:solidFill>
                  <a:srgbClr val="3E4150"/>
                </a:solidFill>
                <a:latin typeface="微软雅黑" panose="020B0503020204020204" pitchFamily="34" charset="-122"/>
                <a:ea typeface="微软雅黑" panose="020B0503020204020204" pitchFamily="34" charset="-122"/>
              </a:rPr>
              <a:t>Ritwik</a:t>
            </a:r>
            <a:r>
              <a:rPr lang="en-US" altLang="zh-CN" sz="2000" dirty="0">
                <a:solidFill>
                  <a:srgbClr val="3E4150"/>
                </a:solidFill>
                <a:latin typeface="微软雅黑" panose="020B0503020204020204" pitchFamily="34" charset="-122"/>
                <a:ea typeface="微软雅黑" panose="020B0503020204020204" pitchFamily="34" charset="-122"/>
              </a:rPr>
              <a:t> Banerjee</a:t>
            </a:r>
            <a:r>
              <a:rPr lang="en-US" altLang="zh-CN" sz="2000" baseline="30000" dirty="0">
                <a:solidFill>
                  <a:srgbClr val="3E4150"/>
                </a:solidFill>
                <a:latin typeface="微软雅黑" panose="020B0503020204020204" pitchFamily="34" charset="-122"/>
                <a:ea typeface="微软雅黑" panose="020B0503020204020204" pitchFamily="34" charset="-122"/>
              </a:rPr>
              <a:t>1</a:t>
            </a:r>
          </a:p>
          <a:p>
            <a:pPr algn="ctr"/>
            <a:r>
              <a:rPr lang="en-US" sz="1600" baseline="30000" dirty="0"/>
              <a:t>1 </a:t>
            </a:r>
            <a:r>
              <a:rPr lang="en-US" sz="1600" dirty="0"/>
              <a:t>Department of Computer Science</a:t>
            </a:r>
          </a:p>
          <a:p>
            <a:pPr algn="ctr"/>
            <a:r>
              <a:rPr lang="en-US" sz="1600" baseline="30000" dirty="0"/>
              <a:t>2 </a:t>
            </a:r>
            <a:r>
              <a:rPr lang="en-US" sz="1600" dirty="0"/>
              <a:t>Department of Linguistics</a:t>
            </a:r>
          </a:p>
        </p:txBody>
      </p:sp>
      <p:sp>
        <p:nvSpPr>
          <p:cNvPr id="17" name="文本框 29">
            <a:extLst>
              <a:ext uri="{FF2B5EF4-FFF2-40B4-BE49-F238E27FC236}">
                <a16:creationId xmlns:a16="http://schemas.microsoft.com/office/drawing/2014/main" id="{8C4D3ECB-0049-4736-B59E-163FF46D236C}"/>
              </a:ext>
            </a:extLst>
          </p:cNvPr>
          <p:cNvSpPr txBox="1"/>
          <p:nvPr/>
        </p:nvSpPr>
        <p:spPr>
          <a:xfrm>
            <a:off x="9120591" y="4394675"/>
            <a:ext cx="2414444" cy="830997"/>
          </a:xfrm>
          <a:prstGeom prst="rect">
            <a:avLst/>
          </a:prstGeom>
          <a:noFill/>
          <a:effectLst/>
        </p:spPr>
        <p:txBody>
          <a:bodyPr wrap="none" rtlCol="0">
            <a:spAutoFit/>
          </a:bodyPr>
          <a:lstStyle/>
          <a:p>
            <a:r>
              <a:rPr lang="en-US" altLang="zh-CN" sz="2400" dirty="0">
                <a:solidFill>
                  <a:srgbClr val="3E4150"/>
                </a:solidFill>
                <a:latin typeface="Footlight MT Light" panose="0204060206030A020304" pitchFamily="18" charset="0"/>
                <a:ea typeface="微软雅黑" panose="020B0503020204020204" pitchFamily="34" charset="-122"/>
              </a:rPr>
              <a:t>Presented by</a:t>
            </a:r>
          </a:p>
          <a:p>
            <a:r>
              <a:rPr lang="en-US" altLang="zh-CN" sz="2400" dirty="0">
                <a:solidFill>
                  <a:srgbClr val="3E4150"/>
                </a:solidFill>
                <a:latin typeface="微软雅黑" panose="020B0503020204020204" pitchFamily="34" charset="-122"/>
                <a:ea typeface="微软雅黑" panose="020B0503020204020204" pitchFamily="34" charset="-122"/>
              </a:rPr>
              <a:t> </a:t>
            </a:r>
            <a:r>
              <a:rPr lang="en-US" sz="2400" dirty="0">
                <a:solidFill>
                  <a:srgbClr val="3E4150"/>
                </a:solidFill>
                <a:latin typeface="微软雅黑" panose="020B0503020204020204" pitchFamily="34" charset="-122"/>
                <a:ea typeface="微软雅黑" panose="020B0503020204020204" pitchFamily="34" charset="-122"/>
              </a:rPr>
              <a:t>Chaoyuan Zuo</a:t>
            </a:r>
          </a:p>
        </p:txBody>
      </p:sp>
      <p:pic>
        <p:nvPicPr>
          <p:cNvPr id="18" name="Picture 2" descr="Image result for SBU logo">
            <a:extLst>
              <a:ext uri="{FF2B5EF4-FFF2-40B4-BE49-F238E27FC236}">
                <a16:creationId xmlns:a16="http://schemas.microsoft.com/office/drawing/2014/main" id="{93A36747-2E33-4EDA-AEFD-F3C2C73DE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47" y="153140"/>
            <a:ext cx="4813522" cy="8699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lef">
            <a:extLst>
              <a:ext uri="{FF2B5EF4-FFF2-40B4-BE49-F238E27FC236}">
                <a16:creationId xmlns:a16="http://schemas.microsoft.com/office/drawing/2014/main" id="{834E909D-050B-4BB1-A7D2-3EBF9685D0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8269" y="-12584"/>
            <a:ext cx="1733731" cy="81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87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CF94E997-96B7-4E71-ABF3-8ACE7AC9748E}"/>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文本框 98">
            <a:extLst>
              <a:ext uri="{FF2B5EF4-FFF2-40B4-BE49-F238E27FC236}">
                <a16:creationId xmlns:a16="http://schemas.microsoft.com/office/drawing/2014/main" id="{B8862738-5BCD-4472-BFD1-2F27AD497B08}"/>
              </a:ext>
            </a:extLst>
          </p:cNvPr>
          <p:cNvSpPr txBox="1"/>
          <p:nvPr/>
        </p:nvSpPr>
        <p:spPr>
          <a:xfrm>
            <a:off x="382533" y="0"/>
            <a:ext cx="2744790" cy="707886"/>
          </a:xfrm>
          <a:prstGeom prst="rect">
            <a:avLst/>
          </a:prstGeom>
          <a:noFill/>
        </p:spPr>
        <p:txBody>
          <a:bodyPr wrap="none" rtlCol="0">
            <a:spAutoFit/>
          </a:bodyPr>
          <a:lstStyle/>
          <a:p>
            <a:r>
              <a:rPr lang="en-US" altLang="zh-CN" sz="4000" b="1" dirty="0">
                <a:solidFill>
                  <a:schemeClr val="bg1"/>
                </a:solidFill>
                <a:latin typeface="Microsoft YaHei" panose="020B0503020204020204" pitchFamily="34" charset="-122"/>
                <a:ea typeface="Microsoft YaHei" panose="020B0503020204020204" pitchFamily="34" charset="-122"/>
              </a:rPr>
              <a:t>Heuristics</a:t>
            </a:r>
            <a:endParaRPr lang="zh-CN" altLang="en-US" sz="4000" b="1" dirty="0">
              <a:solidFill>
                <a:schemeClr val="bg1"/>
              </a:solidFill>
              <a:latin typeface="Microsoft YaHei" panose="020B0503020204020204" pitchFamily="34" charset="-122"/>
              <a:ea typeface="Microsoft YaHei" panose="020B0503020204020204" pitchFamily="34" charset="-122"/>
            </a:endParaRPr>
          </a:p>
        </p:txBody>
      </p:sp>
      <p:pic>
        <p:nvPicPr>
          <p:cNvPr id="4" name="Picture 8">
            <a:extLst>
              <a:ext uri="{FF2B5EF4-FFF2-40B4-BE49-F238E27FC236}">
                <a16:creationId xmlns:a16="http://schemas.microsoft.com/office/drawing/2014/main" id="{7254B4A8-B5C5-43BC-BE28-AA2650F539CE}"/>
              </a:ext>
            </a:extLst>
          </p:cNvPr>
          <p:cNvPicPr>
            <a:picLocks noChangeAspect="1"/>
          </p:cNvPicPr>
          <p:nvPr/>
        </p:nvPicPr>
        <p:blipFill>
          <a:blip r:embed="rId3"/>
          <a:stretch>
            <a:fillRect/>
          </a:stretch>
        </p:blipFill>
        <p:spPr>
          <a:xfrm>
            <a:off x="5172074" y="1067674"/>
            <a:ext cx="6564223" cy="5331203"/>
          </a:xfrm>
          <a:prstGeom prst="rect">
            <a:avLst/>
          </a:prstGeom>
        </p:spPr>
      </p:pic>
      <p:sp>
        <p:nvSpPr>
          <p:cNvPr id="5" name="矩形 4">
            <a:extLst>
              <a:ext uri="{FF2B5EF4-FFF2-40B4-BE49-F238E27FC236}">
                <a16:creationId xmlns:a16="http://schemas.microsoft.com/office/drawing/2014/main" id="{99F37802-F67C-42FB-B1FC-B011400943E2}"/>
              </a:ext>
            </a:extLst>
          </p:cNvPr>
          <p:cNvSpPr/>
          <p:nvPr/>
        </p:nvSpPr>
        <p:spPr>
          <a:xfrm>
            <a:off x="358542" y="2313794"/>
            <a:ext cx="4394433" cy="3403618"/>
          </a:xfrm>
          <a:prstGeom prst="rect">
            <a:avLst/>
          </a:prstGeom>
          <a:noFill/>
          <a:ln w="254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31FA82A8-DD87-4A92-80B8-CD7B88E19049}"/>
              </a:ext>
            </a:extLst>
          </p:cNvPr>
          <p:cNvGrpSpPr/>
          <p:nvPr/>
        </p:nvGrpSpPr>
        <p:grpSpPr>
          <a:xfrm>
            <a:off x="358543" y="1441866"/>
            <a:ext cx="4394433" cy="707887"/>
            <a:chOff x="1211888" y="2035313"/>
            <a:chExt cx="4394433" cy="707887"/>
          </a:xfrm>
          <a:solidFill>
            <a:srgbClr val="3E4150"/>
          </a:solidFill>
        </p:grpSpPr>
        <p:sp>
          <p:nvSpPr>
            <p:cNvPr id="7" name="矩形 6">
              <a:extLst>
                <a:ext uri="{FF2B5EF4-FFF2-40B4-BE49-F238E27FC236}">
                  <a16:creationId xmlns:a16="http://schemas.microsoft.com/office/drawing/2014/main" id="{50FA35EF-1961-4309-8924-53F9309FB12D}"/>
                </a:ext>
              </a:extLst>
            </p:cNvPr>
            <p:cNvSpPr/>
            <p:nvPr/>
          </p:nvSpPr>
          <p:spPr>
            <a:xfrm>
              <a:off x="1211888"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61FA60E-3510-4AD4-9F30-A2147B88B3C5}"/>
                </a:ext>
              </a:extLst>
            </p:cNvPr>
            <p:cNvSpPr txBox="1"/>
            <p:nvPr/>
          </p:nvSpPr>
          <p:spPr>
            <a:xfrm>
              <a:off x="1976878" y="2066090"/>
              <a:ext cx="2743380" cy="646331"/>
            </a:xfrm>
            <a:prstGeom prst="rect">
              <a:avLst/>
            </a:prstGeom>
            <a:grpFill/>
          </p:spPr>
          <p:txBody>
            <a:bodyPr wrap="none" rtlCol="0">
              <a:spAutoFit/>
            </a:bodyPr>
            <a:lstStyle/>
            <a:p>
              <a:r>
                <a:rPr lang="en-US" altLang="zh-CN" sz="3600" b="1" dirty="0">
                  <a:solidFill>
                    <a:schemeClr val="bg1"/>
                  </a:solidFill>
                  <a:latin typeface="Microsoft YaHei" panose="020B0503020204020204" pitchFamily="34" charset="-122"/>
                  <a:ea typeface="Microsoft YaHei" panose="020B0503020204020204" pitchFamily="34" charset="-122"/>
                </a:rPr>
                <a:t>Motivation</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grpSp>
      <p:sp>
        <p:nvSpPr>
          <p:cNvPr id="9" name="文本框 10">
            <a:extLst>
              <a:ext uri="{FF2B5EF4-FFF2-40B4-BE49-F238E27FC236}">
                <a16:creationId xmlns:a16="http://schemas.microsoft.com/office/drawing/2014/main" id="{8EB984B9-D7DB-4373-B14C-0127173EE512}"/>
              </a:ext>
            </a:extLst>
          </p:cNvPr>
          <p:cNvSpPr txBox="1"/>
          <p:nvPr/>
        </p:nvSpPr>
        <p:spPr>
          <a:xfrm>
            <a:off x="455703" y="2402839"/>
            <a:ext cx="3081613" cy="400110"/>
          </a:xfrm>
          <a:prstGeom prst="rect">
            <a:avLst/>
          </a:prstGeom>
          <a:noFill/>
          <a:effectLst/>
        </p:spPr>
        <p:txBody>
          <a:bodyPr wrap="none" rtlCol="0">
            <a:spAutoFit/>
          </a:bodyPr>
          <a:lstStyle/>
          <a:p>
            <a:r>
              <a:rPr lang="en-US" altLang="zh-CN" sz="2000" dirty="0">
                <a:solidFill>
                  <a:srgbClr val="C00000"/>
                </a:solidFill>
                <a:latin typeface="Microsoft YaHei" panose="020B0503020204020204" pitchFamily="34" charset="-122"/>
                <a:ea typeface="Microsoft YaHei" panose="020B0503020204020204" pitchFamily="34" charset="-122"/>
              </a:rPr>
              <a:t>False Positive Instances:</a:t>
            </a:r>
          </a:p>
        </p:txBody>
      </p:sp>
      <p:sp>
        <p:nvSpPr>
          <p:cNvPr id="10" name="文本框 11">
            <a:extLst>
              <a:ext uri="{FF2B5EF4-FFF2-40B4-BE49-F238E27FC236}">
                <a16:creationId xmlns:a16="http://schemas.microsoft.com/office/drawing/2014/main" id="{8BCAB048-FF24-4EEC-9688-BA027EF6D912}"/>
              </a:ext>
            </a:extLst>
          </p:cNvPr>
          <p:cNvSpPr txBox="1"/>
          <p:nvPr/>
        </p:nvSpPr>
        <p:spPr>
          <a:xfrm>
            <a:off x="480069" y="2932795"/>
            <a:ext cx="3825231" cy="1710084"/>
          </a:xfrm>
          <a:prstGeom prst="rect">
            <a:avLst/>
          </a:prstGeom>
          <a:noFill/>
          <a:effectLst/>
        </p:spPr>
        <p:txBody>
          <a:bodyPr wrap="square" rtlCol="0">
            <a:spAutoFit/>
          </a:bodyPr>
          <a:lstStyle/>
          <a:p>
            <a:pPr marL="285750" indent="-285750">
              <a:lnSpc>
                <a:spcPct val="150000"/>
              </a:lnSpc>
              <a:buFont typeface="Arial" panose="020B0604020202020204" pitchFamily="34" charset="0"/>
              <a:buChar char="•"/>
            </a:pPr>
            <a:r>
              <a:rPr lang="en-US" sz="1600" i="1" dirty="0"/>
              <a:t>“ </a:t>
            </a:r>
            <a:r>
              <a:rPr lang="en-US" altLang="zh-CN" i="1" dirty="0"/>
              <a:t>The USA, the USA, the USA…”</a:t>
            </a:r>
          </a:p>
          <a:p>
            <a:pPr marL="285750" indent="-285750">
              <a:lnSpc>
                <a:spcPct val="150000"/>
              </a:lnSpc>
              <a:buFont typeface="Arial" panose="020B0604020202020204" pitchFamily="34" charset="0"/>
              <a:buChar char="•"/>
            </a:pPr>
            <a:r>
              <a:rPr lang="en-US" i="1" dirty="0"/>
              <a:t>“Can you imagine the people that are, frankly, doing so well against us with ISIS?...”</a:t>
            </a:r>
            <a:endParaRPr lang="en-US" altLang="zh-CN" sz="1600" i="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2292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9">
            <a:extLst>
              <a:ext uri="{FF2B5EF4-FFF2-40B4-BE49-F238E27FC236}">
                <a16:creationId xmlns:a16="http://schemas.microsoft.com/office/drawing/2014/main" id="{0E88125B-7A51-47C2-83CD-54ADB1996BD5}"/>
              </a:ext>
            </a:extLst>
          </p:cNvPr>
          <p:cNvSpPr/>
          <p:nvPr/>
        </p:nvSpPr>
        <p:spPr>
          <a:xfrm>
            <a:off x="0" y="0"/>
            <a:ext cx="859872" cy="788671"/>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9">
            <a:extLst>
              <a:ext uri="{FF2B5EF4-FFF2-40B4-BE49-F238E27FC236}">
                <a16:creationId xmlns:a16="http://schemas.microsoft.com/office/drawing/2014/main" id="{9C37FF68-9127-49EC-9B4A-A4975C5641D4}"/>
              </a:ext>
            </a:extLst>
          </p:cNvPr>
          <p:cNvSpPr/>
          <p:nvPr/>
        </p:nvSpPr>
        <p:spPr>
          <a:xfrm>
            <a:off x="784370" y="0"/>
            <a:ext cx="4614399"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文本框 98">
            <a:extLst>
              <a:ext uri="{FF2B5EF4-FFF2-40B4-BE49-F238E27FC236}">
                <a16:creationId xmlns:a16="http://schemas.microsoft.com/office/drawing/2014/main" id="{07838BE7-3104-4736-9909-10AA0394261A}"/>
              </a:ext>
            </a:extLst>
          </p:cNvPr>
          <p:cNvSpPr txBox="1"/>
          <p:nvPr/>
        </p:nvSpPr>
        <p:spPr>
          <a:xfrm>
            <a:off x="868035" y="132725"/>
            <a:ext cx="3974165" cy="584775"/>
          </a:xfrm>
          <a:prstGeom prst="rect">
            <a:avLst/>
          </a:prstGeom>
          <a:noFill/>
        </p:spPr>
        <p:txBody>
          <a:bodyPr wrap="none" rtlCol="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Results &amp; Analysis</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0C4C5297-74EF-4B2E-A520-C189DE5257FC}"/>
              </a:ext>
            </a:extLst>
          </p:cNvPr>
          <p:cNvPicPr>
            <a:picLocks noChangeAspect="1"/>
          </p:cNvPicPr>
          <p:nvPr/>
        </p:nvPicPr>
        <p:blipFill>
          <a:blip r:embed="rId3"/>
          <a:stretch>
            <a:fillRect/>
          </a:stretch>
        </p:blipFill>
        <p:spPr>
          <a:xfrm>
            <a:off x="858822" y="1376458"/>
            <a:ext cx="10314760" cy="2667000"/>
          </a:xfrm>
          <a:prstGeom prst="rect">
            <a:avLst/>
          </a:prstGeom>
        </p:spPr>
      </p:pic>
      <p:pic>
        <p:nvPicPr>
          <p:cNvPr id="6" name="图片 5">
            <a:extLst>
              <a:ext uri="{FF2B5EF4-FFF2-40B4-BE49-F238E27FC236}">
                <a16:creationId xmlns:a16="http://schemas.microsoft.com/office/drawing/2014/main" id="{887208E8-2F3C-48F4-B3D1-6388174B6237}"/>
              </a:ext>
            </a:extLst>
          </p:cNvPr>
          <p:cNvPicPr>
            <a:picLocks noChangeAspect="1"/>
          </p:cNvPicPr>
          <p:nvPr/>
        </p:nvPicPr>
        <p:blipFill>
          <a:blip r:embed="rId4"/>
          <a:stretch>
            <a:fillRect/>
          </a:stretch>
        </p:blipFill>
        <p:spPr>
          <a:xfrm>
            <a:off x="1928404" y="4272975"/>
            <a:ext cx="8058150" cy="2038350"/>
          </a:xfrm>
          <a:prstGeom prst="rect">
            <a:avLst/>
          </a:prstGeom>
        </p:spPr>
      </p:pic>
      <p:sp>
        <p:nvSpPr>
          <p:cNvPr id="7" name="矩形 1">
            <a:extLst>
              <a:ext uri="{FF2B5EF4-FFF2-40B4-BE49-F238E27FC236}">
                <a16:creationId xmlns:a16="http://schemas.microsoft.com/office/drawing/2014/main" id="{CA7639E2-A16C-4AB9-9122-BB5114A2C107}"/>
              </a:ext>
            </a:extLst>
          </p:cNvPr>
          <p:cNvSpPr/>
          <p:nvPr/>
        </p:nvSpPr>
        <p:spPr>
          <a:xfrm>
            <a:off x="2643187" y="4310063"/>
            <a:ext cx="423863" cy="3211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ea typeface="微软雅黑 Light" panose="020B0502040204020203" pitchFamily="34" charset="-122"/>
              </a:rPr>
              <a:t>1:</a:t>
            </a:r>
          </a:p>
        </p:txBody>
      </p:sp>
      <p:sp>
        <p:nvSpPr>
          <p:cNvPr id="8" name="矩形 17">
            <a:extLst>
              <a:ext uri="{FF2B5EF4-FFF2-40B4-BE49-F238E27FC236}">
                <a16:creationId xmlns:a16="http://schemas.microsoft.com/office/drawing/2014/main" id="{86A827CF-F2FE-4BD2-986D-E796BA912C50}"/>
              </a:ext>
            </a:extLst>
          </p:cNvPr>
          <p:cNvSpPr/>
          <p:nvPr/>
        </p:nvSpPr>
        <p:spPr>
          <a:xfrm>
            <a:off x="40892" y="71169"/>
            <a:ext cx="658536" cy="646331"/>
          </a:xfrm>
          <a:prstGeom prst="rect">
            <a:avLst/>
          </a:prstGeom>
        </p:spPr>
        <p:txBody>
          <a:bodyPr wrap="square">
            <a:spAutoFit/>
          </a:bodyPr>
          <a:lstStyle/>
          <a:p>
            <a:r>
              <a:rPr lang="en-US" altLang="zh-CN" sz="3600" b="1" dirty="0">
                <a:solidFill>
                  <a:prstClr val="white"/>
                </a:solidFill>
                <a:latin typeface="方正姚体" panose="02010601030101010101" pitchFamily="2" charset="-122"/>
                <a:ea typeface="方正姚体" panose="02010601030101010101" pitchFamily="2" charset="-122"/>
              </a:rPr>
              <a:t>03</a:t>
            </a:r>
            <a:endParaRPr lang="zh-CN" altLang="en-US" sz="3600" dirty="0">
              <a:solidFill>
                <a:prstClr val="white"/>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79660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9">
            <a:extLst>
              <a:ext uri="{FF2B5EF4-FFF2-40B4-BE49-F238E27FC236}">
                <a16:creationId xmlns:a16="http://schemas.microsoft.com/office/drawing/2014/main" id="{1724DFE7-7A64-4D3A-9A83-627ECA735A09}"/>
              </a:ext>
            </a:extLst>
          </p:cNvPr>
          <p:cNvSpPr/>
          <p:nvPr/>
        </p:nvSpPr>
        <p:spPr>
          <a:xfrm>
            <a:off x="0" y="0"/>
            <a:ext cx="859872" cy="788671"/>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9">
            <a:extLst>
              <a:ext uri="{FF2B5EF4-FFF2-40B4-BE49-F238E27FC236}">
                <a16:creationId xmlns:a16="http://schemas.microsoft.com/office/drawing/2014/main" id="{70B963A7-5FFF-45AB-A639-35BCC3F2281B}"/>
              </a:ext>
            </a:extLst>
          </p:cNvPr>
          <p:cNvSpPr/>
          <p:nvPr/>
        </p:nvSpPr>
        <p:spPr>
          <a:xfrm>
            <a:off x="788564" y="0"/>
            <a:ext cx="4610205"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nvGrpSpPr>
          <p:cNvPr id="4" name="组合 2">
            <a:extLst>
              <a:ext uri="{FF2B5EF4-FFF2-40B4-BE49-F238E27FC236}">
                <a16:creationId xmlns:a16="http://schemas.microsoft.com/office/drawing/2014/main" id="{ACF45F32-A392-4835-8FEA-465314AEFE15}"/>
              </a:ext>
            </a:extLst>
          </p:cNvPr>
          <p:cNvGrpSpPr/>
          <p:nvPr/>
        </p:nvGrpSpPr>
        <p:grpSpPr>
          <a:xfrm>
            <a:off x="1727159" y="1528763"/>
            <a:ext cx="8855116" cy="4351728"/>
            <a:chOff x="1836697" y="1525872"/>
            <a:chExt cx="8492477" cy="4092681"/>
          </a:xfrm>
        </p:grpSpPr>
        <p:grpSp>
          <p:nvGrpSpPr>
            <p:cNvPr id="5" name="组合 4">
              <a:extLst>
                <a:ext uri="{FF2B5EF4-FFF2-40B4-BE49-F238E27FC236}">
                  <a16:creationId xmlns:a16="http://schemas.microsoft.com/office/drawing/2014/main" id="{3D79F615-7059-4524-BF41-87DE07AFCB3C}"/>
                </a:ext>
              </a:extLst>
            </p:cNvPr>
            <p:cNvGrpSpPr/>
            <p:nvPr/>
          </p:nvGrpSpPr>
          <p:grpSpPr>
            <a:xfrm>
              <a:off x="1836697" y="1525872"/>
              <a:ext cx="1238339" cy="1067534"/>
              <a:chOff x="1836697" y="1968791"/>
              <a:chExt cx="1238339" cy="1067534"/>
            </a:xfrm>
          </p:grpSpPr>
          <p:sp>
            <p:nvSpPr>
              <p:cNvPr id="32" name="六边形 5">
                <a:extLst>
                  <a:ext uri="{FF2B5EF4-FFF2-40B4-BE49-F238E27FC236}">
                    <a16:creationId xmlns:a16="http://schemas.microsoft.com/office/drawing/2014/main" id="{34974B1D-E365-483A-BAE2-5E9A655BA6F1}"/>
                  </a:ext>
                </a:extLst>
              </p:cNvPr>
              <p:cNvSpPr>
                <a:spLocks noChangeAspect="1"/>
              </p:cNvSpPr>
              <p:nvPr/>
            </p:nvSpPr>
            <p:spPr>
              <a:xfrm rot="10800000">
                <a:off x="1836697" y="1968791"/>
                <a:ext cx="1238339" cy="1067534"/>
              </a:xfrm>
              <a:prstGeom prst="hexagon">
                <a:avLst>
                  <a:gd name="adj" fmla="val 28557"/>
                  <a:gd name="vf" fmla="val 115470"/>
                </a:avLst>
              </a:prstGeom>
              <a:solidFill>
                <a:srgbClr val="3E41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6">
                <a:extLst>
                  <a:ext uri="{FF2B5EF4-FFF2-40B4-BE49-F238E27FC236}">
                    <a16:creationId xmlns:a16="http://schemas.microsoft.com/office/drawing/2014/main" id="{077A8EB2-D720-4670-BA36-B18D542ED3B3}"/>
                  </a:ext>
                </a:extLst>
              </p:cNvPr>
              <p:cNvSpPr/>
              <p:nvPr/>
            </p:nvSpPr>
            <p:spPr>
              <a:xfrm>
                <a:off x="2079801" y="2071631"/>
                <a:ext cx="752129" cy="769441"/>
              </a:xfrm>
              <a:prstGeom prst="rect">
                <a:avLst/>
              </a:prstGeom>
            </p:spPr>
            <p:txBody>
              <a:bodyPr wrap="none">
                <a:spAutoFit/>
              </a:bodyPr>
              <a:lstStyle/>
              <a:p>
                <a:r>
                  <a:rPr lang="en-US" altLang="zh-CN" sz="4400" b="1" dirty="0">
                    <a:solidFill>
                      <a:prstClr val="white"/>
                    </a:solidFill>
                    <a:latin typeface="方正姚体" panose="02010601030101010101" pitchFamily="2" charset="-122"/>
                    <a:ea typeface="方正姚体" panose="02010601030101010101" pitchFamily="2" charset="-122"/>
                  </a:rPr>
                  <a:t>01</a:t>
                </a:r>
                <a:endParaRPr lang="zh-CN" altLang="en-US" sz="4400" dirty="0">
                  <a:solidFill>
                    <a:prstClr val="white"/>
                  </a:solidFill>
                  <a:latin typeface="方正姚体" panose="02010601030101010101" pitchFamily="2" charset="-122"/>
                  <a:ea typeface="方正姚体" panose="02010601030101010101" pitchFamily="2" charset="-122"/>
                </a:endParaRPr>
              </a:p>
            </p:txBody>
          </p:sp>
        </p:grpSp>
        <p:grpSp>
          <p:nvGrpSpPr>
            <p:cNvPr id="6" name="组合 7">
              <a:extLst>
                <a:ext uri="{FF2B5EF4-FFF2-40B4-BE49-F238E27FC236}">
                  <a16:creationId xmlns:a16="http://schemas.microsoft.com/office/drawing/2014/main" id="{379BE124-496D-43AD-9722-7A5721117FEF}"/>
                </a:ext>
              </a:extLst>
            </p:cNvPr>
            <p:cNvGrpSpPr/>
            <p:nvPr/>
          </p:nvGrpSpPr>
          <p:grpSpPr>
            <a:xfrm>
              <a:off x="1836698" y="2734632"/>
              <a:ext cx="1238339" cy="1067534"/>
              <a:chOff x="1836698" y="3177551"/>
              <a:chExt cx="1238339" cy="1067534"/>
            </a:xfrm>
          </p:grpSpPr>
          <p:sp>
            <p:nvSpPr>
              <p:cNvPr id="30" name="六边形 8">
                <a:extLst>
                  <a:ext uri="{FF2B5EF4-FFF2-40B4-BE49-F238E27FC236}">
                    <a16:creationId xmlns:a16="http://schemas.microsoft.com/office/drawing/2014/main" id="{253320FC-182F-4359-9C22-5E1AA886CE92}"/>
                  </a:ext>
                </a:extLst>
              </p:cNvPr>
              <p:cNvSpPr>
                <a:spLocks noChangeAspect="1"/>
              </p:cNvSpPr>
              <p:nvPr/>
            </p:nvSpPr>
            <p:spPr>
              <a:xfrm rot="10800000">
                <a:off x="1836698" y="3177551"/>
                <a:ext cx="1238339" cy="1067534"/>
              </a:xfrm>
              <a:prstGeom prst="hexagon">
                <a:avLst>
                  <a:gd name="adj" fmla="val 28557"/>
                  <a:gd name="vf" fmla="val 115470"/>
                </a:avLst>
              </a:prstGeom>
              <a:solidFill>
                <a:srgbClr val="3E41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0">
                <a:extLst>
                  <a:ext uri="{FF2B5EF4-FFF2-40B4-BE49-F238E27FC236}">
                    <a16:creationId xmlns:a16="http://schemas.microsoft.com/office/drawing/2014/main" id="{9C3AB92E-36B2-40E8-BB24-F00B55CE1B6C}"/>
                  </a:ext>
                </a:extLst>
              </p:cNvPr>
              <p:cNvSpPr/>
              <p:nvPr/>
            </p:nvSpPr>
            <p:spPr>
              <a:xfrm>
                <a:off x="2080849" y="3290030"/>
                <a:ext cx="752129" cy="769441"/>
              </a:xfrm>
              <a:prstGeom prst="rect">
                <a:avLst/>
              </a:prstGeom>
            </p:spPr>
            <p:txBody>
              <a:bodyPr wrap="none">
                <a:spAutoFit/>
              </a:bodyPr>
              <a:lstStyle/>
              <a:p>
                <a:r>
                  <a:rPr lang="en-US" altLang="zh-CN" sz="4400" b="1" dirty="0">
                    <a:solidFill>
                      <a:prstClr val="white"/>
                    </a:solidFill>
                    <a:latin typeface="方正姚体" panose="02010601030101010101" pitchFamily="2" charset="-122"/>
                    <a:ea typeface="方正姚体" panose="02010601030101010101" pitchFamily="2" charset="-122"/>
                  </a:rPr>
                  <a:t>02</a:t>
                </a:r>
                <a:endParaRPr lang="zh-CN" altLang="en-US" sz="4400" dirty="0">
                  <a:solidFill>
                    <a:prstClr val="white"/>
                  </a:solidFill>
                  <a:latin typeface="方正姚体" panose="02010601030101010101" pitchFamily="2" charset="-122"/>
                  <a:ea typeface="方正姚体" panose="02010601030101010101" pitchFamily="2" charset="-122"/>
                </a:endParaRPr>
              </a:p>
            </p:txBody>
          </p:sp>
        </p:grpSp>
        <p:grpSp>
          <p:nvGrpSpPr>
            <p:cNvPr id="7" name="组合 11">
              <a:extLst>
                <a:ext uri="{FF2B5EF4-FFF2-40B4-BE49-F238E27FC236}">
                  <a16:creationId xmlns:a16="http://schemas.microsoft.com/office/drawing/2014/main" id="{EA7D4CC8-6D40-4117-8D3F-FC03995EFAE1}"/>
                </a:ext>
              </a:extLst>
            </p:cNvPr>
            <p:cNvGrpSpPr/>
            <p:nvPr/>
          </p:nvGrpSpPr>
          <p:grpSpPr>
            <a:xfrm>
              <a:off x="1836699" y="3943390"/>
              <a:ext cx="1238339" cy="1067534"/>
              <a:chOff x="1836699" y="4386309"/>
              <a:chExt cx="1238339" cy="1067534"/>
            </a:xfrm>
          </p:grpSpPr>
          <p:sp>
            <p:nvSpPr>
              <p:cNvPr id="28" name="六边形 12">
                <a:extLst>
                  <a:ext uri="{FF2B5EF4-FFF2-40B4-BE49-F238E27FC236}">
                    <a16:creationId xmlns:a16="http://schemas.microsoft.com/office/drawing/2014/main" id="{18E00E94-BEE6-4334-9185-DE16FBE1C468}"/>
                  </a:ext>
                </a:extLst>
              </p:cNvPr>
              <p:cNvSpPr>
                <a:spLocks noChangeAspect="1"/>
              </p:cNvSpPr>
              <p:nvPr/>
            </p:nvSpPr>
            <p:spPr>
              <a:xfrm rot="10800000">
                <a:off x="1836699" y="4386309"/>
                <a:ext cx="1238339" cy="1067534"/>
              </a:xfrm>
              <a:prstGeom prst="hexagon">
                <a:avLst>
                  <a:gd name="adj" fmla="val 28557"/>
                  <a:gd name="vf" fmla="val 115470"/>
                </a:avLst>
              </a:prstGeom>
              <a:solidFill>
                <a:srgbClr val="3E41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13">
                <a:extLst>
                  <a:ext uri="{FF2B5EF4-FFF2-40B4-BE49-F238E27FC236}">
                    <a16:creationId xmlns:a16="http://schemas.microsoft.com/office/drawing/2014/main" id="{6D732ADE-57C0-488C-9982-0A71F5C8FCF6}"/>
                  </a:ext>
                </a:extLst>
              </p:cNvPr>
              <p:cNvSpPr/>
              <p:nvPr/>
            </p:nvSpPr>
            <p:spPr>
              <a:xfrm>
                <a:off x="2079801" y="4485379"/>
                <a:ext cx="752129" cy="769441"/>
              </a:xfrm>
              <a:prstGeom prst="rect">
                <a:avLst/>
              </a:prstGeom>
            </p:spPr>
            <p:txBody>
              <a:bodyPr wrap="none">
                <a:spAutoFit/>
              </a:bodyPr>
              <a:lstStyle/>
              <a:p>
                <a:r>
                  <a:rPr lang="en-US" altLang="zh-CN" sz="4400" b="1" dirty="0">
                    <a:solidFill>
                      <a:prstClr val="white"/>
                    </a:solidFill>
                    <a:latin typeface="方正姚体" panose="02010601030101010101" pitchFamily="2" charset="-122"/>
                    <a:ea typeface="方正姚体" panose="02010601030101010101" pitchFamily="2" charset="-122"/>
                  </a:rPr>
                  <a:t>03</a:t>
                </a:r>
                <a:endParaRPr lang="zh-CN" altLang="en-US" sz="4400" dirty="0">
                  <a:solidFill>
                    <a:prstClr val="white"/>
                  </a:solidFill>
                  <a:latin typeface="方正姚体" panose="02010601030101010101" pitchFamily="2" charset="-122"/>
                  <a:ea typeface="方正姚体" panose="02010601030101010101" pitchFamily="2" charset="-122"/>
                </a:endParaRPr>
              </a:p>
            </p:txBody>
          </p:sp>
        </p:grpSp>
        <p:grpSp>
          <p:nvGrpSpPr>
            <p:cNvPr id="8" name="组合 14">
              <a:extLst>
                <a:ext uri="{FF2B5EF4-FFF2-40B4-BE49-F238E27FC236}">
                  <a16:creationId xmlns:a16="http://schemas.microsoft.com/office/drawing/2014/main" id="{C18BBEB4-59AB-4176-BE5A-61B3F109A9C6}"/>
                </a:ext>
              </a:extLst>
            </p:cNvPr>
            <p:cNvGrpSpPr/>
            <p:nvPr/>
          </p:nvGrpSpPr>
          <p:grpSpPr>
            <a:xfrm>
              <a:off x="9090835" y="2130610"/>
              <a:ext cx="1238339" cy="1067534"/>
              <a:chOff x="9090835" y="2573529"/>
              <a:chExt cx="1238339" cy="1067534"/>
            </a:xfrm>
          </p:grpSpPr>
          <p:sp>
            <p:nvSpPr>
              <p:cNvPr id="26" name="六边形 15">
                <a:extLst>
                  <a:ext uri="{FF2B5EF4-FFF2-40B4-BE49-F238E27FC236}">
                    <a16:creationId xmlns:a16="http://schemas.microsoft.com/office/drawing/2014/main" id="{56C0EC68-10E3-4B3E-AAED-802EEB0344EB}"/>
                  </a:ext>
                </a:extLst>
              </p:cNvPr>
              <p:cNvSpPr>
                <a:spLocks noChangeAspect="1"/>
              </p:cNvSpPr>
              <p:nvPr/>
            </p:nvSpPr>
            <p:spPr>
              <a:xfrm rot="10800000" flipH="1">
                <a:off x="9090835" y="2573529"/>
                <a:ext cx="1238339" cy="1067534"/>
              </a:xfrm>
              <a:prstGeom prst="hexagon">
                <a:avLst>
                  <a:gd name="adj" fmla="val 28557"/>
                  <a:gd name="vf" fmla="val 115470"/>
                </a:avLst>
              </a:prstGeom>
              <a:solidFill>
                <a:srgbClr val="C001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16">
                <a:extLst>
                  <a:ext uri="{FF2B5EF4-FFF2-40B4-BE49-F238E27FC236}">
                    <a16:creationId xmlns:a16="http://schemas.microsoft.com/office/drawing/2014/main" id="{90BAD2C3-E3AB-429E-B3C2-9B364FB0A4D8}"/>
                  </a:ext>
                </a:extLst>
              </p:cNvPr>
              <p:cNvSpPr/>
              <p:nvPr/>
            </p:nvSpPr>
            <p:spPr>
              <a:xfrm>
                <a:off x="9333939" y="2697522"/>
                <a:ext cx="752129" cy="769441"/>
              </a:xfrm>
              <a:prstGeom prst="rect">
                <a:avLst/>
              </a:prstGeom>
            </p:spPr>
            <p:txBody>
              <a:bodyPr wrap="none">
                <a:spAutoFit/>
              </a:bodyPr>
              <a:lstStyle/>
              <a:p>
                <a:r>
                  <a:rPr lang="en-US" altLang="zh-CN" sz="4400" b="1" dirty="0">
                    <a:solidFill>
                      <a:prstClr val="white"/>
                    </a:solidFill>
                    <a:latin typeface="方正姚体" panose="02010601030101010101" pitchFamily="2" charset="-122"/>
                    <a:ea typeface="方正姚体" panose="02010601030101010101" pitchFamily="2" charset="-122"/>
                  </a:rPr>
                  <a:t>04</a:t>
                </a:r>
                <a:endParaRPr lang="zh-CN" altLang="en-US" sz="4400" dirty="0">
                  <a:solidFill>
                    <a:prstClr val="white"/>
                  </a:solidFill>
                  <a:latin typeface="方正姚体" panose="02010601030101010101" pitchFamily="2" charset="-122"/>
                  <a:ea typeface="方正姚体" panose="02010601030101010101" pitchFamily="2" charset="-122"/>
                </a:endParaRPr>
              </a:p>
            </p:txBody>
          </p:sp>
        </p:grpSp>
        <p:grpSp>
          <p:nvGrpSpPr>
            <p:cNvPr id="9" name="组合 17">
              <a:extLst>
                <a:ext uri="{FF2B5EF4-FFF2-40B4-BE49-F238E27FC236}">
                  <a16:creationId xmlns:a16="http://schemas.microsoft.com/office/drawing/2014/main" id="{BA9F842B-29C0-48B8-9A4D-E268961FA073}"/>
                </a:ext>
              </a:extLst>
            </p:cNvPr>
            <p:cNvGrpSpPr/>
            <p:nvPr/>
          </p:nvGrpSpPr>
          <p:grpSpPr>
            <a:xfrm>
              <a:off x="9090835" y="3370455"/>
              <a:ext cx="1238339" cy="1067534"/>
              <a:chOff x="9090835" y="3813374"/>
              <a:chExt cx="1238339" cy="1067534"/>
            </a:xfrm>
          </p:grpSpPr>
          <p:sp>
            <p:nvSpPr>
              <p:cNvPr id="24" name="六边形 18">
                <a:extLst>
                  <a:ext uri="{FF2B5EF4-FFF2-40B4-BE49-F238E27FC236}">
                    <a16:creationId xmlns:a16="http://schemas.microsoft.com/office/drawing/2014/main" id="{D5748CFA-AAAE-4FB4-8D24-CEF2038063B0}"/>
                  </a:ext>
                </a:extLst>
              </p:cNvPr>
              <p:cNvSpPr>
                <a:spLocks noChangeAspect="1"/>
              </p:cNvSpPr>
              <p:nvPr/>
            </p:nvSpPr>
            <p:spPr>
              <a:xfrm rot="10800000" flipH="1">
                <a:off x="9090835" y="3813374"/>
                <a:ext cx="1238339" cy="1067534"/>
              </a:xfrm>
              <a:prstGeom prst="hexagon">
                <a:avLst>
                  <a:gd name="adj" fmla="val 28557"/>
                  <a:gd name="vf" fmla="val 115470"/>
                </a:avLst>
              </a:prstGeom>
              <a:solidFill>
                <a:srgbClr val="C001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19">
                <a:extLst>
                  <a:ext uri="{FF2B5EF4-FFF2-40B4-BE49-F238E27FC236}">
                    <a16:creationId xmlns:a16="http://schemas.microsoft.com/office/drawing/2014/main" id="{9ECD4DF0-94C5-4180-989E-BB43C74EC434}"/>
                  </a:ext>
                </a:extLst>
              </p:cNvPr>
              <p:cNvSpPr/>
              <p:nvPr/>
            </p:nvSpPr>
            <p:spPr>
              <a:xfrm>
                <a:off x="9336555" y="3930259"/>
                <a:ext cx="752129" cy="769441"/>
              </a:xfrm>
              <a:prstGeom prst="rect">
                <a:avLst/>
              </a:prstGeom>
            </p:spPr>
            <p:txBody>
              <a:bodyPr wrap="none">
                <a:spAutoFit/>
              </a:bodyPr>
              <a:lstStyle/>
              <a:p>
                <a:r>
                  <a:rPr lang="en-US" altLang="zh-CN" sz="4400" b="1" dirty="0">
                    <a:solidFill>
                      <a:prstClr val="white"/>
                    </a:solidFill>
                    <a:latin typeface="方正姚体" panose="02010601030101010101" pitchFamily="2" charset="-122"/>
                    <a:ea typeface="方正姚体" panose="02010601030101010101" pitchFamily="2" charset="-122"/>
                  </a:rPr>
                  <a:t>05</a:t>
                </a:r>
                <a:endParaRPr lang="zh-CN" altLang="en-US" sz="4400" dirty="0">
                  <a:solidFill>
                    <a:prstClr val="white"/>
                  </a:solidFill>
                  <a:latin typeface="方正姚体" panose="02010601030101010101" pitchFamily="2" charset="-122"/>
                  <a:ea typeface="方正姚体" panose="02010601030101010101" pitchFamily="2" charset="-122"/>
                </a:endParaRPr>
              </a:p>
            </p:txBody>
          </p:sp>
        </p:grpSp>
        <p:grpSp>
          <p:nvGrpSpPr>
            <p:cNvPr id="10" name="组合 20">
              <a:extLst>
                <a:ext uri="{FF2B5EF4-FFF2-40B4-BE49-F238E27FC236}">
                  <a16:creationId xmlns:a16="http://schemas.microsoft.com/office/drawing/2014/main" id="{0908F664-8393-4EC4-8E2D-1D1FF922BA68}"/>
                </a:ext>
              </a:extLst>
            </p:cNvPr>
            <p:cNvGrpSpPr/>
            <p:nvPr/>
          </p:nvGrpSpPr>
          <p:grpSpPr>
            <a:xfrm>
              <a:off x="2909507" y="2130609"/>
              <a:ext cx="3232866" cy="1067534"/>
              <a:chOff x="2909507" y="2573528"/>
              <a:chExt cx="3232866" cy="1067534"/>
            </a:xfrm>
          </p:grpSpPr>
          <p:sp>
            <p:nvSpPr>
              <p:cNvPr id="22" name="六边形 21">
                <a:extLst>
                  <a:ext uri="{FF2B5EF4-FFF2-40B4-BE49-F238E27FC236}">
                    <a16:creationId xmlns:a16="http://schemas.microsoft.com/office/drawing/2014/main" id="{2E6BC2B3-F419-40EA-A672-A40E79458B56}"/>
                  </a:ext>
                </a:extLst>
              </p:cNvPr>
              <p:cNvSpPr>
                <a:spLocks noChangeAspect="1"/>
              </p:cNvSpPr>
              <p:nvPr/>
            </p:nvSpPr>
            <p:spPr>
              <a:xfrm rot="10800000" flipH="1">
                <a:off x="2909507" y="2573528"/>
                <a:ext cx="3232866" cy="1067534"/>
              </a:xfrm>
              <a:prstGeom prst="hexagon">
                <a:avLst>
                  <a:gd name="adj" fmla="val 28557"/>
                  <a:gd name="vf" fmla="val 115470"/>
                </a:avLst>
              </a:prstGeom>
              <a:noFill/>
              <a:ln>
                <a:solidFill>
                  <a:srgbClr val="3E41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DE18912-BB11-48D7-8A50-111ABD8F9644}"/>
                  </a:ext>
                </a:extLst>
              </p:cNvPr>
              <p:cNvSpPr txBox="1"/>
              <p:nvPr/>
            </p:nvSpPr>
            <p:spPr>
              <a:xfrm>
                <a:off x="3235953" y="2731275"/>
                <a:ext cx="2617511" cy="892552"/>
              </a:xfrm>
              <a:prstGeom prst="rect">
                <a:avLst/>
              </a:prstGeom>
              <a:noFill/>
              <a:effectLst/>
            </p:spPr>
            <p:txBody>
              <a:bodyPr wrap="none" rtlCol="0">
                <a:spAutoFit/>
              </a:bodyPr>
              <a:lstStyle/>
              <a:p>
                <a:r>
                  <a:rPr lang="en-US" altLang="zh-CN" sz="2000" dirty="0">
                    <a:latin typeface="等线" panose="02010600030101010101" pitchFamily="2" charset="-122"/>
                    <a:ea typeface="等线" panose="02010600030101010101" pitchFamily="2" charset="-122"/>
                  </a:rPr>
                  <a:t>Tense:</a:t>
                </a:r>
              </a:p>
              <a:p>
                <a:r>
                  <a:rPr lang="en-US" dirty="0"/>
                  <a:t>e.g. “</a:t>
                </a:r>
                <a:r>
                  <a:rPr lang="en-US" i="1" dirty="0"/>
                  <a:t>We’re cutting taxes.”</a:t>
                </a:r>
                <a:endParaRPr lang="en-US" altLang="zh-CN" sz="1400" i="1" dirty="0">
                  <a:latin typeface="Microsoft YaHei" panose="020B0503020204020204" pitchFamily="34" charset="-122"/>
                  <a:ea typeface="Microsoft YaHei" panose="020B0503020204020204" pitchFamily="34" charset="-122"/>
                </a:endParaRPr>
              </a:p>
              <a:p>
                <a:endParaRPr lang="en-US" altLang="zh-CN" sz="1400" dirty="0">
                  <a:latin typeface="Microsoft YaHei" panose="020B0503020204020204" pitchFamily="34" charset="-122"/>
                  <a:ea typeface="Microsoft YaHei" panose="020B0503020204020204" pitchFamily="34" charset="-122"/>
                </a:endParaRPr>
              </a:p>
            </p:txBody>
          </p:sp>
        </p:grpSp>
        <p:grpSp>
          <p:nvGrpSpPr>
            <p:cNvPr id="11" name="组合 23">
              <a:extLst>
                <a:ext uri="{FF2B5EF4-FFF2-40B4-BE49-F238E27FC236}">
                  <a16:creationId xmlns:a16="http://schemas.microsoft.com/office/drawing/2014/main" id="{EF14974D-9DA8-4D55-A041-9D9DEBE202CC}"/>
                </a:ext>
              </a:extLst>
            </p:cNvPr>
            <p:cNvGrpSpPr/>
            <p:nvPr/>
          </p:nvGrpSpPr>
          <p:grpSpPr>
            <a:xfrm>
              <a:off x="2909506" y="3087230"/>
              <a:ext cx="5880624" cy="1322566"/>
              <a:chOff x="2909506" y="3530149"/>
              <a:chExt cx="5880624" cy="1322566"/>
            </a:xfrm>
          </p:grpSpPr>
          <p:sp>
            <p:nvSpPr>
              <p:cNvPr id="19" name="六边形 24">
                <a:extLst>
                  <a:ext uri="{FF2B5EF4-FFF2-40B4-BE49-F238E27FC236}">
                    <a16:creationId xmlns:a16="http://schemas.microsoft.com/office/drawing/2014/main" id="{CD2F3EE1-4A1F-4261-B393-13991FE8497A}"/>
                  </a:ext>
                </a:extLst>
              </p:cNvPr>
              <p:cNvSpPr>
                <a:spLocks noChangeAspect="1"/>
              </p:cNvSpPr>
              <p:nvPr/>
            </p:nvSpPr>
            <p:spPr>
              <a:xfrm rot="10800000" flipH="1">
                <a:off x="2909506" y="3785181"/>
                <a:ext cx="3232866" cy="1067534"/>
              </a:xfrm>
              <a:prstGeom prst="hexagon">
                <a:avLst>
                  <a:gd name="adj" fmla="val 28557"/>
                  <a:gd name="vf" fmla="val 115470"/>
                </a:avLst>
              </a:prstGeom>
              <a:noFill/>
              <a:ln>
                <a:solidFill>
                  <a:srgbClr val="3E41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25">
                <a:extLst>
                  <a:ext uri="{FF2B5EF4-FFF2-40B4-BE49-F238E27FC236}">
                    <a16:creationId xmlns:a16="http://schemas.microsoft.com/office/drawing/2014/main" id="{4DACCD7A-F625-4521-95B0-715C5CF6E71E}"/>
                  </a:ext>
                </a:extLst>
              </p:cNvPr>
              <p:cNvSpPr txBox="1"/>
              <p:nvPr/>
            </p:nvSpPr>
            <p:spPr>
              <a:xfrm>
                <a:off x="3318140" y="4114924"/>
                <a:ext cx="2082621" cy="400110"/>
              </a:xfrm>
              <a:prstGeom prst="rect">
                <a:avLst/>
              </a:prstGeom>
              <a:noFill/>
              <a:effectLst/>
            </p:spPr>
            <p:txBody>
              <a:bodyPr wrap="none" rtlCol="0">
                <a:spAutoFit/>
              </a:bodyPr>
              <a:lstStyle/>
              <a:p>
                <a:r>
                  <a:rPr lang="en-US" sz="2000" dirty="0">
                    <a:latin typeface="等线" panose="02010600030101010101" pitchFamily="2" charset="-122"/>
                    <a:ea typeface="等线" panose="02010600030101010101" pitchFamily="2" charset="-122"/>
                  </a:rPr>
                  <a:t>Anecdotal stories</a:t>
                </a:r>
              </a:p>
            </p:txBody>
          </p:sp>
          <p:sp>
            <p:nvSpPr>
              <p:cNvPr id="21" name="文本框 35">
                <a:extLst>
                  <a:ext uri="{FF2B5EF4-FFF2-40B4-BE49-F238E27FC236}">
                    <a16:creationId xmlns:a16="http://schemas.microsoft.com/office/drawing/2014/main" id="{C44DBA8E-6BA5-46B1-B768-D6777E630224}"/>
                  </a:ext>
                </a:extLst>
              </p:cNvPr>
              <p:cNvSpPr txBox="1"/>
              <p:nvPr/>
            </p:nvSpPr>
            <p:spPr>
              <a:xfrm>
                <a:off x="6415762" y="3530149"/>
                <a:ext cx="2374368" cy="400110"/>
              </a:xfrm>
              <a:prstGeom prst="rect">
                <a:avLst/>
              </a:prstGeom>
              <a:noFill/>
              <a:effectLst/>
            </p:spPr>
            <p:txBody>
              <a:bodyPr wrap="none" rtlCol="0">
                <a:spAutoFit/>
              </a:bodyPr>
              <a:lstStyle/>
              <a:p>
                <a:r>
                  <a:rPr lang="en-US" sz="2000" dirty="0">
                    <a:latin typeface="等线" panose="02010600030101010101" pitchFamily="2" charset="-122"/>
                    <a:ea typeface="等线" panose="02010600030101010101" pitchFamily="2" charset="-122"/>
                  </a:rPr>
                  <a:t>Duplicate sentences</a:t>
                </a:r>
                <a:endParaRPr lang="en-US" altLang="zh-CN" sz="1600" dirty="0">
                  <a:latin typeface="等线" panose="02010600030101010101" pitchFamily="2" charset="-122"/>
                  <a:ea typeface="等线" panose="02010600030101010101" pitchFamily="2" charset="-122"/>
                </a:endParaRPr>
              </a:p>
            </p:txBody>
          </p:sp>
        </p:grpSp>
        <p:grpSp>
          <p:nvGrpSpPr>
            <p:cNvPr id="12" name="组合 26">
              <a:extLst>
                <a:ext uri="{FF2B5EF4-FFF2-40B4-BE49-F238E27FC236}">
                  <a16:creationId xmlns:a16="http://schemas.microsoft.com/office/drawing/2014/main" id="{821F6E83-C55D-4412-AA02-3E7F72926CB4}"/>
                </a:ext>
              </a:extLst>
            </p:cNvPr>
            <p:cNvGrpSpPr/>
            <p:nvPr/>
          </p:nvGrpSpPr>
          <p:grpSpPr>
            <a:xfrm>
              <a:off x="2909505" y="4551019"/>
              <a:ext cx="3232866" cy="1067534"/>
              <a:chOff x="2909505" y="4993938"/>
              <a:chExt cx="3232866" cy="1067534"/>
            </a:xfrm>
          </p:grpSpPr>
          <p:sp>
            <p:nvSpPr>
              <p:cNvPr id="17" name="六边形 27">
                <a:extLst>
                  <a:ext uri="{FF2B5EF4-FFF2-40B4-BE49-F238E27FC236}">
                    <a16:creationId xmlns:a16="http://schemas.microsoft.com/office/drawing/2014/main" id="{90802D35-3C65-4CBB-A1DC-A7D87F9BCF94}"/>
                  </a:ext>
                </a:extLst>
              </p:cNvPr>
              <p:cNvSpPr>
                <a:spLocks noChangeAspect="1"/>
              </p:cNvSpPr>
              <p:nvPr/>
            </p:nvSpPr>
            <p:spPr>
              <a:xfrm rot="10800000" flipH="1">
                <a:off x="2909505" y="4993938"/>
                <a:ext cx="3232866" cy="1067534"/>
              </a:xfrm>
              <a:prstGeom prst="hexagon">
                <a:avLst>
                  <a:gd name="adj" fmla="val 28557"/>
                  <a:gd name="vf" fmla="val 115470"/>
                </a:avLst>
              </a:prstGeom>
              <a:noFill/>
              <a:ln>
                <a:solidFill>
                  <a:srgbClr val="3E41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8">
                <a:extLst>
                  <a:ext uri="{FF2B5EF4-FFF2-40B4-BE49-F238E27FC236}">
                    <a16:creationId xmlns:a16="http://schemas.microsoft.com/office/drawing/2014/main" id="{4494C092-ABA7-4BAC-BE06-6679ED56D92B}"/>
                  </a:ext>
                </a:extLst>
              </p:cNvPr>
              <p:cNvSpPr txBox="1"/>
              <p:nvPr/>
            </p:nvSpPr>
            <p:spPr>
              <a:xfrm>
                <a:off x="3087505" y="5291083"/>
                <a:ext cx="2924198" cy="369332"/>
              </a:xfrm>
              <a:prstGeom prst="rect">
                <a:avLst/>
              </a:prstGeom>
              <a:noFill/>
              <a:effectLst/>
            </p:spPr>
            <p:txBody>
              <a:bodyPr wrap="none" rtlCol="0">
                <a:spAutoFit/>
              </a:bodyPr>
              <a:lstStyle/>
              <a:p>
                <a:r>
                  <a:rPr lang="en-US" dirty="0">
                    <a:latin typeface="等线" panose="02010600030101010101" pitchFamily="2" charset="-122"/>
                    <a:ea typeface="等线" panose="02010600030101010101" pitchFamily="2" charset="-122"/>
                  </a:rPr>
                  <a:t>Rhetorical figures of speech</a:t>
                </a:r>
                <a:endParaRPr lang="en-US" altLang="zh-CN" sz="1400" dirty="0">
                  <a:latin typeface="等线" panose="02010600030101010101" pitchFamily="2" charset="-122"/>
                  <a:ea typeface="等线" panose="02010600030101010101" pitchFamily="2" charset="-122"/>
                </a:endParaRPr>
              </a:p>
            </p:txBody>
          </p:sp>
        </p:grpSp>
        <p:grpSp>
          <p:nvGrpSpPr>
            <p:cNvPr id="13" name="组合 29">
              <a:extLst>
                <a:ext uri="{FF2B5EF4-FFF2-40B4-BE49-F238E27FC236}">
                  <a16:creationId xmlns:a16="http://schemas.microsoft.com/office/drawing/2014/main" id="{63ED5DBC-D8D2-408C-8213-0A9C8EFA4F7C}"/>
                </a:ext>
              </a:extLst>
            </p:cNvPr>
            <p:cNvGrpSpPr/>
            <p:nvPr/>
          </p:nvGrpSpPr>
          <p:grpSpPr>
            <a:xfrm>
              <a:off x="6011703" y="2737803"/>
              <a:ext cx="3232866" cy="2413893"/>
              <a:chOff x="6011703" y="3180722"/>
              <a:chExt cx="3232866" cy="2413893"/>
            </a:xfrm>
          </p:grpSpPr>
          <p:sp>
            <p:nvSpPr>
              <p:cNvPr id="15" name="六边形 30">
                <a:extLst>
                  <a:ext uri="{FF2B5EF4-FFF2-40B4-BE49-F238E27FC236}">
                    <a16:creationId xmlns:a16="http://schemas.microsoft.com/office/drawing/2014/main" id="{B5ED9751-78AF-49E4-AB36-B47F4F28E38E}"/>
                  </a:ext>
                </a:extLst>
              </p:cNvPr>
              <p:cNvSpPr>
                <a:spLocks noChangeAspect="1"/>
              </p:cNvSpPr>
              <p:nvPr/>
            </p:nvSpPr>
            <p:spPr>
              <a:xfrm rot="10800000" flipH="1">
                <a:off x="6011703" y="3180722"/>
                <a:ext cx="3232866" cy="1067534"/>
              </a:xfrm>
              <a:prstGeom prst="hexagon">
                <a:avLst>
                  <a:gd name="adj" fmla="val 28557"/>
                  <a:gd name="vf" fmla="val 115470"/>
                </a:avLst>
              </a:prstGeom>
              <a:noFill/>
              <a:ln>
                <a:solidFill>
                  <a:srgbClr val="C001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31">
                <a:extLst>
                  <a:ext uri="{FF2B5EF4-FFF2-40B4-BE49-F238E27FC236}">
                    <a16:creationId xmlns:a16="http://schemas.microsoft.com/office/drawing/2014/main" id="{61B86E69-DFBD-47FA-AC4D-3BE6A638AD05}"/>
                  </a:ext>
                </a:extLst>
              </p:cNvPr>
              <p:cNvSpPr txBox="1"/>
              <p:nvPr/>
            </p:nvSpPr>
            <p:spPr>
              <a:xfrm>
                <a:off x="6356690" y="4455842"/>
                <a:ext cx="2519824" cy="1138773"/>
              </a:xfrm>
              <a:prstGeom prst="rect">
                <a:avLst/>
              </a:prstGeom>
              <a:noFill/>
              <a:effectLst/>
            </p:spPr>
            <p:txBody>
              <a:bodyPr wrap="square" rtlCol="0">
                <a:spAutoFit/>
              </a:bodyPr>
              <a:lstStyle/>
              <a:p>
                <a:r>
                  <a:rPr lang="en-US" altLang="zh-CN" dirty="0">
                    <a:latin typeface="等线" panose="02010600030101010101" pitchFamily="2" charset="-122"/>
                    <a:ea typeface="等线" panose="02010600030101010101" pitchFamily="2" charset="-122"/>
                  </a:rPr>
                  <a:t>Sentence </a:t>
                </a:r>
                <a:r>
                  <a:rPr lang="en-US" dirty="0">
                    <a:latin typeface="等线" panose="02010600030101010101" pitchFamily="2" charset="-122"/>
                    <a:ea typeface="等线" panose="02010600030101010101" pitchFamily="2" charset="-122"/>
                  </a:rPr>
                  <a:t>Fragments:</a:t>
                </a:r>
              </a:p>
              <a:p>
                <a:r>
                  <a:rPr lang="en-US" altLang="zh-CN" sz="1200" dirty="0">
                    <a:latin typeface="等线" panose="02010600030101010101" pitchFamily="2" charset="-122"/>
                    <a:ea typeface="等线" panose="02010600030101010101" pitchFamily="2" charset="-122"/>
                  </a:rPr>
                  <a:t>e.g. “</a:t>
                </a:r>
                <a:r>
                  <a:rPr lang="en-US" altLang="zh-CN" sz="1200" i="1" dirty="0">
                    <a:latin typeface="等线" panose="02010600030101010101" pitchFamily="2" charset="-122"/>
                    <a:ea typeface="等线" panose="02010600030101010101" pitchFamily="2" charset="-122"/>
                  </a:rPr>
                  <a:t>Ambassador Stevens – Ambassador Stevens sent 600 requests for help”</a:t>
                </a:r>
              </a:p>
              <a:p>
                <a:endParaRPr lang="en-US" altLang="zh-CN" sz="1400" dirty="0">
                  <a:latin typeface="Microsoft YaHei" panose="020B0503020204020204" pitchFamily="34" charset="-122"/>
                  <a:ea typeface="Microsoft YaHei" panose="020B0503020204020204" pitchFamily="34" charset="-122"/>
                </a:endParaRPr>
              </a:p>
            </p:txBody>
          </p:sp>
        </p:grpSp>
        <p:sp>
          <p:nvSpPr>
            <p:cNvPr id="14" name="六边形 33">
              <a:extLst>
                <a:ext uri="{FF2B5EF4-FFF2-40B4-BE49-F238E27FC236}">
                  <a16:creationId xmlns:a16="http://schemas.microsoft.com/office/drawing/2014/main" id="{A05A90B9-834C-48FD-A2D3-3282EBCE9FB5}"/>
                </a:ext>
              </a:extLst>
            </p:cNvPr>
            <p:cNvSpPr>
              <a:spLocks noChangeAspect="1"/>
            </p:cNvSpPr>
            <p:nvPr/>
          </p:nvSpPr>
          <p:spPr>
            <a:xfrm rot="10800000" flipH="1">
              <a:off x="6011703" y="3977649"/>
              <a:ext cx="3232866" cy="1067534"/>
            </a:xfrm>
            <a:prstGeom prst="hexagon">
              <a:avLst>
                <a:gd name="adj" fmla="val 28557"/>
                <a:gd name="vf" fmla="val 115470"/>
              </a:avLst>
            </a:prstGeom>
            <a:noFill/>
            <a:ln>
              <a:solidFill>
                <a:srgbClr val="C001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17">
            <a:extLst>
              <a:ext uri="{FF2B5EF4-FFF2-40B4-BE49-F238E27FC236}">
                <a16:creationId xmlns:a16="http://schemas.microsoft.com/office/drawing/2014/main" id="{53EBCB7B-E2D0-4FA8-8846-6B5F8E781463}"/>
              </a:ext>
            </a:extLst>
          </p:cNvPr>
          <p:cNvSpPr/>
          <p:nvPr/>
        </p:nvSpPr>
        <p:spPr>
          <a:xfrm>
            <a:off x="40892" y="71169"/>
            <a:ext cx="658536" cy="646331"/>
          </a:xfrm>
          <a:prstGeom prst="rect">
            <a:avLst/>
          </a:prstGeom>
        </p:spPr>
        <p:txBody>
          <a:bodyPr wrap="square">
            <a:spAutoFit/>
          </a:bodyPr>
          <a:lstStyle/>
          <a:p>
            <a:r>
              <a:rPr lang="en-US" altLang="zh-CN" sz="3600" b="1" dirty="0">
                <a:solidFill>
                  <a:prstClr val="white"/>
                </a:solidFill>
                <a:latin typeface="方正姚体" panose="02010601030101010101" pitchFamily="2" charset="-122"/>
                <a:ea typeface="方正姚体" panose="02010601030101010101" pitchFamily="2" charset="-122"/>
              </a:rPr>
              <a:t>03</a:t>
            </a:r>
            <a:endParaRPr lang="zh-CN" altLang="en-US" sz="3600" dirty="0">
              <a:solidFill>
                <a:prstClr val="white"/>
              </a:solidFill>
              <a:latin typeface="方正姚体" panose="02010601030101010101" pitchFamily="2" charset="-122"/>
              <a:ea typeface="方正姚体" panose="02010601030101010101" pitchFamily="2" charset="-122"/>
            </a:endParaRPr>
          </a:p>
        </p:txBody>
      </p:sp>
      <p:sp>
        <p:nvSpPr>
          <p:cNvPr id="35" name="文本框 98">
            <a:extLst>
              <a:ext uri="{FF2B5EF4-FFF2-40B4-BE49-F238E27FC236}">
                <a16:creationId xmlns:a16="http://schemas.microsoft.com/office/drawing/2014/main" id="{3993E4D3-5EEB-4CF8-B01E-DA1E19CD15B0}"/>
              </a:ext>
            </a:extLst>
          </p:cNvPr>
          <p:cNvSpPr txBox="1"/>
          <p:nvPr/>
        </p:nvSpPr>
        <p:spPr>
          <a:xfrm>
            <a:off x="868035" y="132725"/>
            <a:ext cx="3974165" cy="584775"/>
          </a:xfrm>
          <a:prstGeom prst="rect">
            <a:avLst/>
          </a:prstGeom>
          <a:noFill/>
        </p:spPr>
        <p:txBody>
          <a:bodyPr wrap="none" rtlCol="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Results &amp; Analysis</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3365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9">
            <a:extLst>
              <a:ext uri="{FF2B5EF4-FFF2-40B4-BE49-F238E27FC236}">
                <a16:creationId xmlns:a16="http://schemas.microsoft.com/office/drawing/2014/main" id="{B2166839-23DA-4900-82EC-A83163ACDA58}"/>
              </a:ext>
            </a:extLst>
          </p:cNvPr>
          <p:cNvSpPr/>
          <p:nvPr/>
        </p:nvSpPr>
        <p:spPr>
          <a:xfrm>
            <a:off x="0" y="0"/>
            <a:ext cx="859872" cy="788671"/>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9">
            <a:extLst>
              <a:ext uri="{FF2B5EF4-FFF2-40B4-BE49-F238E27FC236}">
                <a16:creationId xmlns:a16="http://schemas.microsoft.com/office/drawing/2014/main" id="{AACA9E41-C8E5-4541-B671-AB9E03FB67E7}"/>
              </a:ext>
            </a:extLst>
          </p:cNvPr>
          <p:cNvSpPr/>
          <p:nvPr/>
        </p:nvSpPr>
        <p:spPr>
          <a:xfrm>
            <a:off x="780176" y="0"/>
            <a:ext cx="4618594"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文本框 98">
            <a:extLst>
              <a:ext uri="{FF2B5EF4-FFF2-40B4-BE49-F238E27FC236}">
                <a16:creationId xmlns:a16="http://schemas.microsoft.com/office/drawing/2014/main" id="{3F7DFF68-7799-46E3-BCDA-F38C33F43D9A}"/>
              </a:ext>
            </a:extLst>
          </p:cNvPr>
          <p:cNvSpPr txBox="1"/>
          <p:nvPr/>
        </p:nvSpPr>
        <p:spPr>
          <a:xfrm>
            <a:off x="900764" y="27364"/>
            <a:ext cx="3020379" cy="707886"/>
          </a:xfrm>
          <a:prstGeom prst="rect">
            <a:avLst/>
          </a:prstGeom>
          <a:noFill/>
        </p:spPr>
        <p:txBody>
          <a:bodyPr wrap="none" rtlCol="0">
            <a:spAutoFit/>
          </a:bodyPr>
          <a:lstStyle/>
          <a:p>
            <a:r>
              <a:rPr lang="en-US" altLang="zh-CN" sz="4000" b="1" dirty="0">
                <a:solidFill>
                  <a:schemeClr val="bg1"/>
                </a:solidFill>
                <a:latin typeface="Microsoft YaHei" panose="020B0503020204020204" pitchFamily="34" charset="-122"/>
                <a:ea typeface="Microsoft YaHei" panose="020B0503020204020204" pitchFamily="34" charset="-122"/>
              </a:rPr>
              <a:t>Conclusion</a:t>
            </a:r>
            <a:endParaRPr lang="zh-CN" altLang="en-US" sz="4000" b="1" dirty="0">
              <a:solidFill>
                <a:schemeClr val="bg1"/>
              </a:solidFill>
              <a:latin typeface="Microsoft YaHei" panose="020B0503020204020204" pitchFamily="34" charset="-122"/>
              <a:ea typeface="Microsoft YaHei" panose="020B0503020204020204" pitchFamily="34" charset="-122"/>
            </a:endParaRPr>
          </a:p>
        </p:txBody>
      </p:sp>
      <p:sp>
        <p:nvSpPr>
          <p:cNvPr id="5" name="矩形 3">
            <a:extLst>
              <a:ext uri="{FF2B5EF4-FFF2-40B4-BE49-F238E27FC236}">
                <a16:creationId xmlns:a16="http://schemas.microsoft.com/office/drawing/2014/main" id="{2491EA67-3E0C-4748-8010-0FA6D5E20E43}"/>
              </a:ext>
            </a:extLst>
          </p:cNvPr>
          <p:cNvSpPr/>
          <p:nvPr/>
        </p:nvSpPr>
        <p:spPr>
          <a:xfrm>
            <a:off x="1197602" y="2609069"/>
            <a:ext cx="4394433" cy="3403618"/>
          </a:xfrm>
          <a:prstGeom prst="rect">
            <a:avLst/>
          </a:prstGeom>
          <a:noFill/>
          <a:ln w="254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
            <a:extLst>
              <a:ext uri="{FF2B5EF4-FFF2-40B4-BE49-F238E27FC236}">
                <a16:creationId xmlns:a16="http://schemas.microsoft.com/office/drawing/2014/main" id="{38A20AD6-21E0-4118-8CD9-6025EC310B6D}"/>
              </a:ext>
            </a:extLst>
          </p:cNvPr>
          <p:cNvSpPr/>
          <p:nvPr/>
        </p:nvSpPr>
        <p:spPr>
          <a:xfrm>
            <a:off x="6611550" y="2609069"/>
            <a:ext cx="4394433" cy="3403618"/>
          </a:xfrm>
          <a:prstGeom prst="rect">
            <a:avLst/>
          </a:prstGeom>
          <a:noFill/>
          <a:ln w="25400">
            <a:solidFill>
              <a:srgbClr val="C00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5">
            <a:extLst>
              <a:ext uri="{FF2B5EF4-FFF2-40B4-BE49-F238E27FC236}">
                <a16:creationId xmlns:a16="http://schemas.microsoft.com/office/drawing/2014/main" id="{E09A4862-5C57-4AD7-BD1B-2E67B32FC05A}"/>
              </a:ext>
            </a:extLst>
          </p:cNvPr>
          <p:cNvGrpSpPr/>
          <p:nvPr/>
        </p:nvGrpSpPr>
        <p:grpSpPr>
          <a:xfrm>
            <a:off x="1197603" y="1737141"/>
            <a:ext cx="4394433" cy="707887"/>
            <a:chOff x="1211888" y="2035313"/>
            <a:chExt cx="4394433" cy="707887"/>
          </a:xfrm>
          <a:solidFill>
            <a:srgbClr val="3E4150"/>
          </a:solidFill>
        </p:grpSpPr>
        <p:sp>
          <p:nvSpPr>
            <p:cNvPr id="8" name="矩形 6">
              <a:extLst>
                <a:ext uri="{FF2B5EF4-FFF2-40B4-BE49-F238E27FC236}">
                  <a16:creationId xmlns:a16="http://schemas.microsoft.com/office/drawing/2014/main" id="{4FCD4659-866D-4A3F-8438-CCE42280B4D8}"/>
                </a:ext>
              </a:extLst>
            </p:cNvPr>
            <p:cNvSpPr/>
            <p:nvPr/>
          </p:nvSpPr>
          <p:spPr>
            <a:xfrm>
              <a:off x="1211888"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7">
              <a:extLst>
                <a:ext uri="{FF2B5EF4-FFF2-40B4-BE49-F238E27FC236}">
                  <a16:creationId xmlns:a16="http://schemas.microsoft.com/office/drawing/2014/main" id="{D6DC2BCA-739F-4E4D-9535-8AD906E4FB25}"/>
                </a:ext>
              </a:extLst>
            </p:cNvPr>
            <p:cNvSpPr txBox="1"/>
            <p:nvPr/>
          </p:nvSpPr>
          <p:spPr>
            <a:xfrm>
              <a:off x="1967353" y="2070263"/>
              <a:ext cx="2739853" cy="646331"/>
            </a:xfrm>
            <a:prstGeom prst="rect">
              <a:avLst/>
            </a:prstGeom>
            <a:grpFill/>
          </p:spPr>
          <p:txBody>
            <a:bodyPr wrap="none" rtlCol="0">
              <a:spAutoFit/>
            </a:bodyPr>
            <a:lstStyle/>
            <a:p>
              <a:r>
                <a:rPr lang="en-US" altLang="zh-CN" sz="3600" b="1" dirty="0">
                  <a:solidFill>
                    <a:schemeClr val="bg1"/>
                  </a:solidFill>
                  <a:latin typeface="Microsoft YaHei" panose="020B0503020204020204" pitchFamily="34" charset="-122"/>
                  <a:ea typeface="Microsoft YaHei" panose="020B0503020204020204" pitchFamily="34" charset="-122"/>
                </a:rPr>
                <a:t>Conclusion</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grpSp>
      <p:grpSp>
        <p:nvGrpSpPr>
          <p:cNvPr id="10" name="组合 8">
            <a:extLst>
              <a:ext uri="{FF2B5EF4-FFF2-40B4-BE49-F238E27FC236}">
                <a16:creationId xmlns:a16="http://schemas.microsoft.com/office/drawing/2014/main" id="{554E13C0-CF7D-4604-8470-9A02B54995E1}"/>
              </a:ext>
            </a:extLst>
          </p:cNvPr>
          <p:cNvGrpSpPr/>
          <p:nvPr/>
        </p:nvGrpSpPr>
        <p:grpSpPr>
          <a:xfrm>
            <a:off x="6611551" y="1737141"/>
            <a:ext cx="4394433" cy="707887"/>
            <a:chOff x="6625836" y="2035313"/>
            <a:chExt cx="4394433" cy="707887"/>
          </a:xfrm>
          <a:solidFill>
            <a:srgbClr val="C00102"/>
          </a:solidFill>
        </p:grpSpPr>
        <p:sp>
          <p:nvSpPr>
            <p:cNvPr id="11" name="矩形 10">
              <a:extLst>
                <a:ext uri="{FF2B5EF4-FFF2-40B4-BE49-F238E27FC236}">
                  <a16:creationId xmlns:a16="http://schemas.microsoft.com/office/drawing/2014/main" id="{86D95DD9-3691-4A4F-AEDC-69D29BB02F30}"/>
                </a:ext>
              </a:extLst>
            </p:cNvPr>
            <p:cNvSpPr/>
            <p:nvPr/>
          </p:nvSpPr>
          <p:spPr>
            <a:xfrm>
              <a:off x="6625836"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2EDD7FB-4547-47DF-8797-B151D3C41F59}"/>
                </a:ext>
              </a:extLst>
            </p:cNvPr>
            <p:cNvSpPr txBox="1"/>
            <p:nvPr/>
          </p:nvSpPr>
          <p:spPr>
            <a:xfrm>
              <a:off x="7383483" y="2073613"/>
              <a:ext cx="3091616" cy="646331"/>
            </a:xfrm>
            <a:prstGeom prst="rect">
              <a:avLst/>
            </a:prstGeom>
            <a:grpFill/>
          </p:spPr>
          <p:txBody>
            <a:bodyPr wrap="none" rtlCol="0">
              <a:spAutoFit/>
            </a:bodyPr>
            <a:lstStyle/>
            <a:p>
              <a:r>
                <a:rPr lang="en-US" altLang="zh-CN" sz="3600" b="1" dirty="0">
                  <a:solidFill>
                    <a:srgbClr val="FDFDFD"/>
                  </a:solidFill>
                  <a:latin typeface="Microsoft YaHei" panose="020B0503020204020204" pitchFamily="34" charset="-122"/>
                  <a:ea typeface="Microsoft YaHei" panose="020B0503020204020204" pitchFamily="34" charset="-122"/>
                </a:rPr>
                <a:t>Future Work</a:t>
              </a:r>
              <a:endParaRPr lang="zh-CN" altLang="en-US" sz="3600" b="1" dirty="0">
                <a:solidFill>
                  <a:srgbClr val="FDFDFD"/>
                </a:solidFill>
                <a:latin typeface="Microsoft YaHei" panose="020B0503020204020204" pitchFamily="34" charset="-122"/>
                <a:ea typeface="Microsoft YaHei" panose="020B0503020204020204" pitchFamily="34" charset="-122"/>
              </a:endParaRPr>
            </a:p>
          </p:txBody>
        </p:sp>
      </p:grpSp>
      <p:sp>
        <p:nvSpPr>
          <p:cNvPr id="13" name="椭圆 12">
            <a:extLst>
              <a:ext uri="{FF2B5EF4-FFF2-40B4-BE49-F238E27FC236}">
                <a16:creationId xmlns:a16="http://schemas.microsoft.com/office/drawing/2014/main" id="{38B60A52-D584-482E-9A72-B397B57B2B7F}"/>
              </a:ext>
            </a:extLst>
          </p:cNvPr>
          <p:cNvSpPr/>
          <p:nvPr/>
        </p:nvSpPr>
        <p:spPr>
          <a:xfrm>
            <a:off x="1567215" y="3059625"/>
            <a:ext cx="179882" cy="179882"/>
          </a:xfrm>
          <a:prstGeom prst="ellipse">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BF744C4-0A0F-4BDA-88D3-8761FC0F059E}"/>
              </a:ext>
            </a:extLst>
          </p:cNvPr>
          <p:cNvSpPr/>
          <p:nvPr/>
        </p:nvSpPr>
        <p:spPr>
          <a:xfrm>
            <a:off x="1567215" y="4063139"/>
            <a:ext cx="179882" cy="179882"/>
          </a:xfrm>
          <a:prstGeom prst="ellipse">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7B72DBB-4958-4647-AE58-1DF0EF132A47}"/>
              </a:ext>
            </a:extLst>
          </p:cNvPr>
          <p:cNvSpPr/>
          <p:nvPr/>
        </p:nvSpPr>
        <p:spPr>
          <a:xfrm>
            <a:off x="1567215" y="5139901"/>
            <a:ext cx="179882" cy="179882"/>
          </a:xfrm>
          <a:prstGeom prst="ellipse">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F338335-1C2F-4FD8-9B81-A2174522F3B1}"/>
              </a:ext>
            </a:extLst>
          </p:cNvPr>
          <p:cNvSpPr txBox="1"/>
          <p:nvPr/>
        </p:nvSpPr>
        <p:spPr>
          <a:xfrm>
            <a:off x="2012242" y="2918733"/>
            <a:ext cx="2395656" cy="461665"/>
          </a:xfrm>
          <a:prstGeom prst="rect">
            <a:avLst/>
          </a:prstGeom>
          <a:noFill/>
          <a:effectLst/>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Feature Design</a:t>
            </a:r>
          </a:p>
        </p:txBody>
      </p:sp>
      <p:sp>
        <p:nvSpPr>
          <p:cNvPr id="17" name="文本框 16">
            <a:extLst>
              <a:ext uri="{FF2B5EF4-FFF2-40B4-BE49-F238E27FC236}">
                <a16:creationId xmlns:a16="http://schemas.microsoft.com/office/drawing/2014/main" id="{47BC8710-D0E3-46CD-AC54-1A395862F453}"/>
              </a:ext>
            </a:extLst>
          </p:cNvPr>
          <p:cNvSpPr txBox="1"/>
          <p:nvPr/>
        </p:nvSpPr>
        <p:spPr>
          <a:xfrm>
            <a:off x="2004451" y="3924532"/>
            <a:ext cx="3260701" cy="461665"/>
          </a:xfrm>
          <a:prstGeom prst="rect">
            <a:avLst/>
          </a:prstGeom>
          <a:noFill/>
          <a:effectLst/>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Imbalanced Learning</a:t>
            </a:r>
          </a:p>
        </p:txBody>
      </p:sp>
      <p:sp>
        <p:nvSpPr>
          <p:cNvPr id="18" name="文本框 17">
            <a:extLst>
              <a:ext uri="{FF2B5EF4-FFF2-40B4-BE49-F238E27FC236}">
                <a16:creationId xmlns:a16="http://schemas.microsoft.com/office/drawing/2014/main" id="{F27EDF82-CDD3-4BF5-86EF-BD43E2DE295E}"/>
              </a:ext>
            </a:extLst>
          </p:cNvPr>
          <p:cNvSpPr txBox="1"/>
          <p:nvPr/>
        </p:nvSpPr>
        <p:spPr>
          <a:xfrm>
            <a:off x="2012242" y="4992469"/>
            <a:ext cx="1622560" cy="707886"/>
          </a:xfrm>
          <a:prstGeom prst="rect">
            <a:avLst/>
          </a:prstGeom>
          <a:noFill/>
          <a:effectLst/>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Heuristics</a:t>
            </a:r>
          </a:p>
          <a:p>
            <a:endParaRPr lang="en-US" altLang="zh-CN" sz="1600" dirty="0">
              <a:latin typeface="Microsoft YaHei" panose="020B0503020204020204" pitchFamily="34" charset="-122"/>
              <a:ea typeface="Microsoft YaHei" panose="020B0503020204020204" pitchFamily="34" charset="-122"/>
            </a:endParaRPr>
          </a:p>
        </p:txBody>
      </p:sp>
      <p:sp>
        <p:nvSpPr>
          <p:cNvPr id="19" name="椭圆 18">
            <a:extLst>
              <a:ext uri="{FF2B5EF4-FFF2-40B4-BE49-F238E27FC236}">
                <a16:creationId xmlns:a16="http://schemas.microsoft.com/office/drawing/2014/main" id="{DAAA80CA-E032-4E86-B14D-3E037576D172}"/>
              </a:ext>
            </a:extLst>
          </p:cNvPr>
          <p:cNvSpPr/>
          <p:nvPr/>
        </p:nvSpPr>
        <p:spPr>
          <a:xfrm>
            <a:off x="7071103" y="3059625"/>
            <a:ext cx="179882" cy="179882"/>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277F858-8242-4ADC-A79D-D39487924A5B}"/>
              </a:ext>
            </a:extLst>
          </p:cNvPr>
          <p:cNvSpPr/>
          <p:nvPr/>
        </p:nvSpPr>
        <p:spPr>
          <a:xfrm>
            <a:off x="7071103" y="4063139"/>
            <a:ext cx="179882" cy="179882"/>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9CE790D-3288-4FA2-B497-A0723BA5312E}"/>
              </a:ext>
            </a:extLst>
          </p:cNvPr>
          <p:cNvSpPr/>
          <p:nvPr/>
        </p:nvSpPr>
        <p:spPr>
          <a:xfrm>
            <a:off x="7071103" y="5139901"/>
            <a:ext cx="179882" cy="179882"/>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D73E1847-6E92-4138-BE76-EE1E2E03E1A0}"/>
              </a:ext>
            </a:extLst>
          </p:cNvPr>
          <p:cNvSpPr txBox="1"/>
          <p:nvPr/>
        </p:nvSpPr>
        <p:spPr>
          <a:xfrm>
            <a:off x="7516131" y="2856595"/>
            <a:ext cx="3047181" cy="499624"/>
          </a:xfrm>
          <a:prstGeom prst="rect">
            <a:avLst/>
          </a:prstGeom>
          <a:noFill/>
          <a:effectLst/>
        </p:spPr>
        <p:txBody>
          <a:bodyPr wrap="non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Deep syntactic features</a:t>
            </a:r>
          </a:p>
        </p:txBody>
      </p:sp>
      <p:sp>
        <p:nvSpPr>
          <p:cNvPr id="23" name="文本框 22">
            <a:extLst>
              <a:ext uri="{FF2B5EF4-FFF2-40B4-BE49-F238E27FC236}">
                <a16:creationId xmlns:a16="http://schemas.microsoft.com/office/drawing/2014/main" id="{C6AF023B-4C1E-4118-997B-49CB4F288A8B}"/>
              </a:ext>
            </a:extLst>
          </p:cNvPr>
          <p:cNvSpPr txBox="1"/>
          <p:nvPr/>
        </p:nvSpPr>
        <p:spPr>
          <a:xfrm>
            <a:off x="7516131" y="3887057"/>
            <a:ext cx="3047182" cy="954107"/>
          </a:xfrm>
          <a:prstGeom prst="rect">
            <a:avLst/>
          </a:prstGeom>
          <a:noFill/>
          <a:effectLst/>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Automated name normalization</a:t>
            </a:r>
          </a:p>
          <a:p>
            <a:endParaRPr lang="en-US" altLang="zh-CN" sz="1600" dirty="0">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BC803277-D87F-4D04-B48F-7AD9C9B68992}"/>
              </a:ext>
            </a:extLst>
          </p:cNvPr>
          <p:cNvSpPr txBox="1"/>
          <p:nvPr/>
        </p:nvSpPr>
        <p:spPr>
          <a:xfrm>
            <a:off x="7516130" y="4992469"/>
            <a:ext cx="3311356" cy="400110"/>
          </a:xfrm>
          <a:prstGeom prst="rect">
            <a:avLst/>
          </a:prstGeom>
          <a:noFill/>
          <a:effectLst/>
        </p:spPr>
        <p:txBody>
          <a:bodyPr wrap="non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Complex neural networks</a:t>
            </a:r>
            <a:endParaRPr lang="en-US" altLang="zh-CN" sz="2000" dirty="0">
              <a:latin typeface="Microsoft YaHei" panose="020B0503020204020204" pitchFamily="34" charset="-122"/>
              <a:ea typeface="Microsoft YaHei" panose="020B0503020204020204" pitchFamily="34" charset="-122"/>
            </a:endParaRPr>
          </a:p>
        </p:txBody>
      </p:sp>
      <p:sp>
        <p:nvSpPr>
          <p:cNvPr id="25" name="矩形 17">
            <a:extLst>
              <a:ext uri="{FF2B5EF4-FFF2-40B4-BE49-F238E27FC236}">
                <a16:creationId xmlns:a16="http://schemas.microsoft.com/office/drawing/2014/main" id="{9F30A407-188A-44DE-8762-3179C5F7740E}"/>
              </a:ext>
            </a:extLst>
          </p:cNvPr>
          <p:cNvSpPr/>
          <p:nvPr/>
        </p:nvSpPr>
        <p:spPr>
          <a:xfrm>
            <a:off x="40892" y="71169"/>
            <a:ext cx="658536" cy="646331"/>
          </a:xfrm>
          <a:prstGeom prst="rect">
            <a:avLst/>
          </a:prstGeom>
        </p:spPr>
        <p:txBody>
          <a:bodyPr wrap="square">
            <a:spAutoFit/>
          </a:bodyPr>
          <a:lstStyle/>
          <a:p>
            <a:r>
              <a:rPr lang="en-US" altLang="zh-CN" sz="3600" b="1" dirty="0">
                <a:solidFill>
                  <a:prstClr val="white"/>
                </a:solidFill>
                <a:latin typeface="方正姚体" panose="02010601030101010101" pitchFamily="2" charset="-122"/>
                <a:ea typeface="方正姚体" panose="02010601030101010101" pitchFamily="2" charset="-122"/>
              </a:rPr>
              <a:t>04</a:t>
            </a:r>
            <a:endParaRPr lang="zh-CN" altLang="en-US" sz="3600" dirty="0">
              <a:solidFill>
                <a:prstClr val="white"/>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00704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0EFFF9D-0DD6-438F-996C-31AA80380A0D}"/>
              </a:ext>
            </a:extLst>
          </p:cNvPr>
          <p:cNvGrpSpPr/>
          <p:nvPr/>
        </p:nvGrpSpPr>
        <p:grpSpPr>
          <a:xfrm>
            <a:off x="0" y="1303469"/>
            <a:ext cx="1985638" cy="2632835"/>
            <a:chOff x="0" y="1303469"/>
            <a:chExt cx="1985638" cy="2632835"/>
          </a:xfrm>
        </p:grpSpPr>
        <p:sp>
          <p:nvSpPr>
            <p:cNvPr id="3" name="任意多边形 30">
              <a:extLst>
                <a:ext uri="{FF2B5EF4-FFF2-40B4-BE49-F238E27FC236}">
                  <a16:creationId xmlns:a16="http://schemas.microsoft.com/office/drawing/2014/main" id="{C4FC62DD-8C21-4961-BE23-A56CE6C86863}"/>
                </a:ext>
              </a:extLst>
            </p:cNvPr>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1">
              <a:extLst>
                <a:ext uri="{FF2B5EF4-FFF2-40B4-BE49-F238E27FC236}">
                  <a16:creationId xmlns:a16="http://schemas.microsoft.com/office/drawing/2014/main" id="{7D04F576-EA4C-44C8-9122-CC2E2FD3300E}"/>
                </a:ext>
              </a:extLst>
            </p:cNvPr>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26">
            <a:extLst>
              <a:ext uri="{FF2B5EF4-FFF2-40B4-BE49-F238E27FC236}">
                <a16:creationId xmlns:a16="http://schemas.microsoft.com/office/drawing/2014/main" id="{79BD236B-4A60-4156-A6DA-F86221C54BB2}"/>
              </a:ext>
            </a:extLst>
          </p:cNvPr>
          <p:cNvSpPr/>
          <p:nvPr/>
        </p:nvSpPr>
        <p:spPr>
          <a:xfrm>
            <a:off x="1655745" y="2405572"/>
            <a:ext cx="10536255"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2">
            <a:extLst>
              <a:ext uri="{FF2B5EF4-FFF2-40B4-BE49-F238E27FC236}">
                <a16:creationId xmlns:a16="http://schemas.microsoft.com/office/drawing/2014/main" id="{113712D0-492A-4B8F-A2DC-735A4A774AF6}"/>
              </a:ext>
            </a:extLst>
          </p:cNvPr>
          <p:cNvSpPr txBox="1"/>
          <p:nvPr/>
        </p:nvSpPr>
        <p:spPr>
          <a:xfrm>
            <a:off x="4779695" y="2507894"/>
            <a:ext cx="3179075" cy="1323439"/>
          </a:xfrm>
          <a:prstGeom prst="rect">
            <a:avLst/>
          </a:prstGeom>
          <a:noFill/>
          <a:effectLst/>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rPr>
              <a:t>Q </a:t>
            </a:r>
            <a:r>
              <a:rPr lang="en-US" altLang="zh-CN" sz="6600" b="1" dirty="0">
                <a:solidFill>
                  <a:schemeClr val="bg1"/>
                </a:solidFill>
                <a:latin typeface="微软雅黑" panose="020B0503020204020204" pitchFamily="34" charset="-122"/>
                <a:ea typeface="微软雅黑" panose="020B0503020204020204" pitchFamily="34" charset="-122"/>
              </a:rPr>
              <a:t>&amp;</a:t>
            </a:r>
            <a:r>
              <a:rPr lang="en-US" altLang="zh-CN" sz="8000" b="1" dirty="0">
                <a:solidFill>
                  <a:schemeClr val="bg1"/>
                </a:solidFill>
                <a:latin typeface="微软雅黑" panose="020B0503020204020204" pitchFamily="34" charset="-122"/>
                <a:ea typeface="微软雅黑" panose="020B0503020204020204" pitchFamily="34" charset="-122"/>
              </a:rPr>
              <a:t> A</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45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29FFA9-01FC-4943-B032-33019ED6CE6C}"/>
              </a:ext>
            </a:extLst>
          </p:cNvPr>
          <p:cNvSpPr txBox="1"/>
          <p:nvPr/>
        </p:nvSpPr>
        <p:spPr>
          <a:xfrm>
            <a:off x="586946" y="457200"/>
            <a:ext cx="6172200" cy="461665"/>
          </a:xfrm>
          <a:prstGeom prst="rect">
            <a:avLst/>
          </a:prstGeom>
          <a:noFill/>
        </p:spPr>
        <p:txBody>
          <a:bodyPr wrap="square" rtlCol="0">
            <a:spAutoFit/>
          </a:bodyPr>
          <a:lstStyle/>
          <a:p>
            <a:r>
              <a:rPr lang="en-US" sz="2400" b="1" dirty="0"/>
              <a:t>Oversampling with SMOTE</a:t>
            </a:r>
          </a:p>
        </p:txBody>
      </p:sp>
      <p:sp>
        <p:nvSpPr>
          <p:cNvPr id="6" name="文本框 5">
            <a:extLst>
              <a:ext uri="{FF2B5EF4-FFF2-40B4-BE49-F238E27FC236}">
                <a16:creationId xmlns:a16="http://schemas.microsoft.com/office/drawing/2014/main" id="{3A129A92-D104-4A4D-A204-1E0B5C28FF15}"/>
              </a:ext>
            </a:extLst>
          </p:cNvPr>
          <p:cNvSpPr txBox="1"/>
          <p:nvPr/>
        </p:nvSpPr>
        <p:spPr>
          <a:xfrm>
            <a:off x="846439" y="827903"/>
            <a:ext cx="9959546" cy="2958630"/>
          </a:xfrm>
          <a:prstGeom prst="rect">
            <a:avLst/>
          </a:prstGeom>
          <a:noFill/>
        </p:spPr>
        <p:txBody>
          <a:bodyPr wrap="square" rtlCol="0">
            <a:spAutoFit/>
          </a:bodyPr>
          <a:lstStyle/>
          <a:p>
            <a:pPr>
              <a:lnSpc>
                <a:spcPct val="150000"/>
              </a:lnSpc>
            </a:pPr>
            <a:r>
              <a:rPr lang="en-US" dirty="0"/>
              <a:t>The SMOTE algorithm is parameterized with </a:t>
            </a:r>
            <a:r>
              <a:rPr lang="en-US" dirty="0" err="1"/>
              <a:t>k_neighbors</a:t>
            </a:r>
            <a:r>
              <a:rPr lang="en-US" dirty="0"/>
              <a:t> (the number of nearest neighbors it will consider) and the number of new points you wish to create. Each step of the algorithm will:</a:t>
            </a:r>
            <a:endParaRPr lang="en-US" sz="1600" dirty="0"/>
          </a:p>
          <a:p>
            <a:pPr marL="285750" indent="-285750">
              <a:lnSpc>
                <a:spcPct val="150000"/>
              </a:lnSpc>
              <a:buFont typeface="Arial" panose="020B0604020202020204" pitchFamily="34" charset="0"/>
              <a:buChar char="•"/>
            </a:pPr>
            <a:r>
              <a:rPr lang="en-US" dirty="0"/>
              <a:t>Randomly select a minority point.</a:t>
            </a:r>
          </a:p>
          <a:p>
            <a:pPr marL="285750" indent="-285750">
              <a:lnSpc>
                <a:spcPct val="150000"/>
              </a:lnSpc>
              <a:buFont typeface="Arial" panose="020B0604020202020204" pitchFamily="34" charset="0"/>
              <a:buChar char="•"/>
            </a:pPr>
            <a:r>
              <a:rPr lang="en-US" dirty="0"/>
              <a:t>Randomly select any of its </a:t>
            </a:r>
            <a:r>
              <a:rPr lang="en-US" dirty="0" err="1"/>
              <a:t>k_neighbors</a:t>
            </a:r>
            <a:r>
              <a:rPr lang="en-US" dirty="0"/>
              <a:t> nearest neighbors belonging to the same class.</a:t>
            </a:r>
          </a:p>
          <a:p>
            <a:pPr marL="285750" indent="-285750">
              <a:lnSpc>
                <a:spcPct val="150000"/>
              </a:lnSpc>
              <a:buFont typeface="Arial" panose="020B0604020202020204" pitchFamily="34" charset="0"/>
              <a:buChar char="•"/>
            </a:pPr>
            <a:r>
              <a:rPr lang="en-US" dirty="0"/>
              <a:t>Randomly specify a lambda value in the range [0, 1].</a:t>
            </a:r>
          </a:p>
          <a:p>
            <a:pPr marL="285750" indent="-285750">
              <a:lnSpc>
                <a:spcPct val="150000"/>
              </a:lnSpc>
              <a:buFont typeface="Arial" panose="020B0604020202020204" pitchFamily="34" charset="0"/>
              <a:buChar char="•"/>
            </a:pPr>
            <a:r>
              <a:rPr lang="en-US" dirty="0"/>
              <a:t>Generate and place a new point on the vector between the two points, located lambda percent of the way from the original point.</a:t>
            </a:r>
          </a:p>
        </p:txBody>
      </p:sp>
      <p:pic>
        <p:nvPicPr>
          <p:cNvPr id="7" name="图片 6">
            <a:extLst>
              <a:ext uri="{FF2B5EF4-FFF2-40B4-BE49-F238E27FC236}">
                <a16:creationId xmlns:a16="http://schemas.microsoft.com/office/drawing/2014/main" id="{A68C6A2E-75C9-4F17-AD2F-B6C9BE1FA4DD}"/>
              </a:ext>
            </a:extLst>
          </p:cNvPr>
          <p:cNvPicPr>
            <a:picLocks noChangeAspect="1"/>
          </p:cNvPicPr>
          <p:nvPr/>
        </p:nvPicPr>
        <p:blipFill rotWithShape="1">
          <a:blip r:embed="rId3"/>
          <a:srcRect t="8540"/>
          <a:stretch/>
        </p:blipFill>
        <p:spPr>
          <a:xfrm>
            <a:off x="3644991" y="3904361"/>
            <a:ext cx="3696565" cy="2638876"/>
          </a:xfrm>
          <a:prstGeom prst="rect">
            <a:avLst/>
          </a:prstGeom>
        </p:spPr>
      </p:pic>
      <p:pic>
        <p:nvPicPr>
          <p:cNvPr id="8" name="图片 7">
            <a:extLst>
              <a:ext uri="{FF2B5EF4-FFF2-40B4-BE49-F238E27FC236}">
                <a16:creationId xmlns:a16="http://schemas.microsoft.com/office/drawing/2014/main" id="{18E673F8-52F2-4970-8BB4-676E6E615591}"/>
              </a:ext>
            </a:extLst>
          </p:cNvPr>
          <p:cNvPicPr>
            <a:picLocks noChangeAspect="1"/>
          </p:cNvPicPr>
          <p:nvPr/>
        </p:nvPicPr>
        <p:blipFill rotWithShape="1">
          <a:blip r:embed="rId4"/>
          <a:srcRect t="11462"/>
          <a:stretch/>
        </p:blipFill>
        <p:spPr>
          <a:xfrm>
            <a:off x="7361663" y="3803228"/>
            <a:ext cx="4045292" cy="2593329"/>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E58F53-862C-4322-8AA2-872097C6D43B}"/>
                  </a:ext>
                </a:extLst>
              </p:cNvPr>
              <p:cNvSpPr txBox="1"/>
              <p:nvPr/>
            </p:nvSpPr>
            <p:spPr>
              <a:xfrm>
                <a:off x="922927" y="5011257"/>
                <a:ext cx="27019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𝑧𝑖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11" name="文本框 10">
                <a:extLst>
                  <a:ext uri="{FF2B5EF4-FFF2-40B4-BE49-F238E27FC236}">
                    <a16:creationId xmlns:a16="http://schemas.microsoft.com/office/drawing/2014/main" id="{02E58F53-862C-4322-8AA2-872097C6D43B}"/>
                  </a:ext>
                </a:extLst>
              </p:cNvPr>
              <p:cNvSpPr txBox="1">
                <a:spLocks noRot="1" noChangeAspect="1" noMove="1" noResize="1" noEditPoints="1" noAdjustHandles="1" noChangeArrowheads="1" noChangeShapeType="1" noTextEdit="1"/>
              </p:cNvSpPr>
              <p:nvPr/>
            </p:nvSpPr>
            <p:spPr>
              <a:xfrm>
                <a:off x="922927" y="5011257"/>
                <a:ext cx="2701957" cy="276999"/>
              </a:xfrm>
              <a:prstGeom prst="rect">
                <a:avLst/>
              </a:prstGeom>
              <a:blipFill>
                <a:blip r:embed="rId6"/>
                <a:stretch>
                  <a:fillRect t="-2222" r="-676" b="-35556"/>
                </a:stretch>
              </a:blipFill>
            </p:spPr>
            <p:txBody>
              <a:bodyPr/>
              <a:lstStyle/>
              <a:p>
                <a:r>
                  <a:rPr lang="en-US">
                    <a:noFill/>
                  </a:rPr>
                  <a:t> </a:t>
                </a:r>
              </a:p>
            </p:txBody>
          </p:sp>
        </mc:Fallback>
      </mc:AlternateContent>
      <p:sp>
        <p:nvSpPr>
          <p:cNvPr id="12" name="箭头: 下弧形 11">
            <a:hlinkClick r:id="rId7" action="ppaction://hlinksldjump"/>
            <a:extLst>
              <a:ext uri="{FF2B5EF4-FFF2-40B4-BE49-F238E27FC236}">
                <a16:creationId xmlns:a16="http://schemas.microsoft.com/office/drawing/2014/main" id="{3AE7A311-80AA-4D75-A38D-860EE98A3EFD}"/>
              </a:ext>
            </a:extLst>
          </p:cNvPr>
          <p:cNvSpPr/>
          <p:nvPr/>
        </p:nvSpPr>
        <p:spPr>
          <a:xfrm>
            <a:off x="1129802" y="5782962"/>
            <a:ext cx="290383" cy="2471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760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29FFA9-01FC-4943-B032-33019ED6CE6C}"/>
              </a:ext>
            </a:extLst>
          </p:cNvPr>
          <p:cNvSpPr txBox="1"/>
          <p:nvPr/>
        </p:nvSpPr>
        <p:spPr>
          <a:xfrm>
            <a:off x="586946" y="457200"/>
            <a:ext cx="6172200" cy="461665"/>
          </a:xfrm>
          <a:prstGeom prst="rect">
            <a:avLst/>
          </a:prstGeom>
          <a:noFill/>
        </p:spPr>
        <p:txBody>
          <a:bodyPr wrap="square" rtlCol="0">
            <a:spAutoFit/>
          </a:bodyPr>
          <a:lstStyle/>
          <a:p>
            <a:r>
              <a:rPr lang="en-US" sz="2400" b="1" dirty="0"/>
              <a:t>Oversampling with ADASYN</a:t>
            </a:r>
          </a:p>
        </p:txBody>
      </p:sp>
      <p:sp>
        <p:nvSpPr>
          <p:cNvPr id="6" name="文本框 5">
            <a:extLst>
              <a:ext uri="{FF2B5EF4-FFF2-40B4-BE49-F238E27FC236}">
                <a16:creationId xmlns:a16="http://schemas.microsoft.com/office/drawing/2014/main" id="{3A129A92-D104-4A4D-A204-1E0B5C28FF15}"/>
              </a:ext>
            </a:extLst>
          </p:cNvPr>
          <p:cNvSpPr txBox="1"/>
          <p:nvPr/>
        </p:nvSpPr>
        <p:spPr>
          <a:xfrm>
            <a:off x="789189" y="959262"/>
            <a:ext cx="9959546" cy="1296445"/>
          </a:xfrm>
          <a:prstGeom prst="rect">
            <a:avLst/>
          </a:prstGeom>
          <a:noFill/>
        </p:spPr>
        <p:txBody>
          <a:bodyPr wrap="square" rtlCol="0">
            <a:spAutoFit/>
          </a:bodyPr>
          <a:lstStyle/>
          <a:p>
            <a:pPr>
              <a:lnSpc>
                <a:spcPct val="150000"/>
              </a:lnSpc>
            </a:pPr>
            <a:r>
              <a:rPr lang="en-US" dirty="0"/>
              <a:t>ADASYN is similar to SMOTE, and derived from it, featuring just one important difference. it will bias the sample space (that is, the likelihood that any particular point will be chosen for duping) towards points which are located not in homogenous neighborhoods</a:t>
            </a:r>
            <a:endParaRPr lang="en-US" sz="1600" dirty="0"/>
          </a:p>
        </p:txBody>
      </p:sp>
      <p:pic>
        <p:nvPicPr>
          <p:cNvPr id="7" name="图片 6">
            <a:extLst>
              <a:ext uri="{FF2B5EF4-FFF2-40B4-BE49-F238E27FC236}">
                <a16:creationId xmlns:a16="http://schemas.microsoft.com/office/drawing/2014/main" id="{A68C6A2E-75C9-4F17-AD2F-B6C9BE1FA4DD}"/>
              </a:ext>
            </a:extLst>
          </p:cNvPr>
          <p:cNvPicPr>
            <a:picLocks noChangeAspect="1"/>
          </p:cNvPicPr>
          <p:nvPr/>
        </p:nvPicPr>
        <p:blipFill rotWithShape="1">
          <a:blip r:embed="rId3"/>
          <a:srcRect t="11561"/>
          <a:stretch/>
        </p:blipFill>
        <p:spPr>
          <a:xfrm>
            <a:off x="3535711" y="2650504"/>
            <a:ext cx="4174847" cy="304077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E58F53-862C-4322-8AA2-872097C6D43B}"/>
                  </a:ext>
                </a:extLst>
              </p:cNvPr>
              <p:cNvSpPr txBox="1"/>
              <p:nvPr/>
            </p:nvSpPr>
            <p:spPr>
              <a:xfrm>
                <a:off x="1071208" y="3592551"/>
                <a:ext cx="27019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𝑧𝑖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11" name="文本框 10">
                <a:extLst>
                  <a:ext uri="{FF2B5EF4-FFF2-40B4-BE49-F238E27FC236}">
                    <a16:creationId xmlns:a16="http://schemas.microsoft.com/office/drawing/2014/main" id="{02E58F53-862C-4322-8AA2-872097C6D43B}"/>
                  </a:ext>
                </a:extLst>
              </p:cNvPr>
              <p:cNvSpPr txBox="1">
                <a:spLocks noRot="1" noChangeAspect="1" noMove="1" noResize="1" noEditPoints="1" noAdjustHandles="1" noChangeArrowheads="1" noChangeShapeType="1" noTextEdit="1"/>
              </p:cNvSpPr>
              <p:nvPr/>
            </p:nvSpPr>
            <p:spPr>
              <a:xfrm>
                <a:off x="1071208" y="3592551"/>
                <a:ext cx="2701957" cy="276999"/>
              </a:xfrm>
              <a:prstGeom prst="rect">
                <a:avLst/>
              </a:prstGeom>
              <a:blipFill>
                <a:blip r:embed="rId5"/>
                <a:stretch>
                  <a:fillRect t="-2174" r="-903" b="-32609"/>
                </a:stretch>
              </a:blipFill>
            </p:spPr>
            <p:txBody>
              <a:bodyPr/>
              <a:lstStyle/>
              <a:p>
                <a:r>
                  <a:rPr lang="en-US">
                    <a:noFill/>
                  </a:rPr>
                  <a:t> </a:t>
                </a:r>
              </a:p>
            </p:txBody>
          </p:sp>
        </mc:Fallback>
      </mc:AlternateContent>
      <p:pic>
        <p:nvPicPr>
          <p:cNvPr id="2" name="图片 1">
            <a:extLst>
              <a:ext uri="{FF2B5EF4-FFF2-40B4-BE49-F238E27FC236}">
                <a16:creationId xmlns:a16="http://schemas.microsoft.com/office/drawing/2014/main" id="{57B80C36-E809-44F9-BEBF-D44A99CB22DC}"/>
              </a:ext>
            </a:extLst>
          </p:cNvPr>
          <p:cNvPicPr>
            <a:picLocks noChangeAspect="1"/>
          </p:cNvPicPr>
          <p:nvPr/>
        </p:nvPicPr>
        <p:blipFill>
          <a:blip r:embed="rId6"/>
          <a:stretch>
            <a:fillRect/>
          </a:stretch>
        </p:blipFill>
        <p:spPr>
          <a:xfrm>
            <a:off x="7601627" y="2633752"/>
            <a:ext cx="4174847" cy="2885302"/>
          </a:xfrm>
          <a:prstGeom prst="rect">
            <a:avLst/>
          </a:prstGeom>
        </p:spPr>
      </p:pic>
      <p:sp>
        <p:nvSpPr>
          <p:cNvPr id="10" name="箭头: 下弧形 9">
            <a:hlinkClick r:id="rId7" action="ppaction://hlinksldjump"/>
            <a:extLst>
              <a:ext uri="{FF2B5EF4-FFF2-40B4-BE49-F238E27FC236}">
                <a16:creationId xmlns:a16="http://schemas.microsoft.com/office/drawing/2014/main" id="{3BD2F7EA-DC69-4F68-AEEF-B3255AD54AE2}"/>
              </a:ext>
            </a:extLst>
          </p:cNvPr>
          <p:cNvSpPr/>
          <p:nvPr/>
        </p:nvSpPr>
        <p:spPr>
          <a:xfrm>
            <a:off x="1129802" y="5782962"/>
            <a:ext cx="290383" cy="2471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920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9">
            <a:extLst>
              <a:ext uri="{FF2B5EF4-FFF2-40B4-BE49-F238E27FC236}">
                <a16:creationId xmlns:a16="http://schemas.microsoft.com/office/drawing/2014/main" id="{F4C5DCA6-E13D-4C65-9CD0-08684D05D4E6}"/>
              </a:ext>
            </a:extLst>
          </p:cNvPr>
          <p:cNvSpPr/>
          <p:nvPr/>
        </p:nvSpPr>
        <p:spPr>
          <a:xfrm>
            <a:off x="0" y="0"/>
            <a:ext cx="859872" cy="788671"/>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9">
            <a:extLst>
              <a:ext uri="{FF2B5EF4-FFF2-40B4-BE49-F238E27FC236}">
                <a16:creationId xmlns:a16="http://schemas.microsoft.com/office/drawing/2014/main" id="{7F400557-0219-4A98-8676-CC00B9D8C9C2}"/>
              </a:ext>
            </a:extLst>
          </p:cNvPr>
          <p:cNvSpPr/>
          <p:nvPr/>
        </p:nvSpPr>
        <p:spPr>
          <a:xfrm>
            <a:off x="740319" y="0"/>
            <a:ext cx="4658451"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文本框 4">
            <a:extLst>
              <a:ext uri="{FF2B5EF4-FFF2-40B4-BE49-F238E27FC236}">
                <a16:creationId xmlns:a16="http://schemas.microsoft.com/office/drawing/2014/main" id="{61145F3C-58BD-4E1F-B1D7-557DDC68E3C3}"/>
              </a:ext>
            </a:extLst>
          </p:cNvPr>
          <p:cNvSpPr txBox="1"/>
          <p:nvPr/>
        </p:nvSpPr>
        <p:spPr>
          <a:xfrm>
            <a:off x="1144508" y="27050"/>
            <a:ext cx="2329485" cy="707886"/>
          </a:xfrm>
          <a:prstGeom prst="rect">
            <a:avLst/>
          </a:prstGeom>
          <a:noFill/>
        </p:spPr>
        <p:txBody>
          <a:bodyPr wrap="none" rtlCol="0">
            <a:spAutoFit/>
          </a:bodyPr>
          <a:lstStyle/>
          <a:p>
            <a:pPr algn="ctr"/>
            <a:r>
              <a:rPr lang="en-US" altLang="zh-CN" sz="4000" b="1" dirty="0">
                <a:solidFill>
                  <a:schemeClr val="bg1"/>
                </a:solidFill>
                <a:latin typeface="Agency FB" panose="020B0503020202020204" pitchFamily="34" charset="0"/>
                <a:ea typeface="微软雅黑" panose="020B0503020204020204" pitchFamily="34" charset="-122"/>
              </a:rPr>
              <a:t>Introduction</a:t>
            </a:r>
          </a:p>
        </p:txBody>
      </p:sp>
      <p:grpSp>
        <p:nvGrpSpPr>
          <p:cNvPr id="5" name="组合 1">
            <a:extLst>
              <a:ext uri="{FF2B5EF4-FFF2-40B4-BE49-F238E27FC236}">
                <a16:creationId xmlns:a16="http://schemas.microsoft.com/office/drawing/2014/main" id="{12A73A19-6E5A-4FF8-A9F8-30A8F195CDAD}"/>
              </a:ext>
            </a:extLst>
          </p:cNvPr>
          <p:cNvGrpSpPr/>
          <p:nvPr/>
        </p:nvGrpSpPr>
        <p:grpSpPr>
          <a:xfrm>
            <a:off x="1220887" y="2188030"/>
            <a:ext cx="3335906" cy="1684489"/>
            <a:chOff x="1220887" y="2188030"/>
            <a:chExt cx="3335906" cy="1684489"/>
          </a:xfrm>
        </p:grpSpPr>
        <p:sp>
          <p:nvSpPr>
            <p:cNvPr id="6" name="任意多边形 5">
              <a:extLst>
                <a:ext uri="{FF2B5EF4-FFF2-40B4-BE49-F238E27FC236}">
                  <a16:creationId xmlns:a16="http://schemas.microsoft.com/office/drawing/2014/main" id="{30FA259E-6B84-4F30-8250-E1B8054FF317}"/>
                </a:ext>
              </a:extLst>
            </p:cNvPr>
            <p:cNvSpPr/>
            <p:nvPr/>
          </p:nvSpPr>
          <p:spPr>
            <a:xfrm>
              <a:off x="1220887" y="2188030"/>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a:extLst>
                <a:ext uri="{FF2B5EF4-FFF2-40B4-BE49-F238E27FC236}">
                  <a16:creationId xmlns:a16="http://schemas.microsoft.com/office/drawing/2014/main" id="{811205FC-0DBD-4878-A118-5D357BE6EDE4}"/>
                </a:ext>
              </a:extLst>
            </p:cNvPr>
            <p:cNvSpPr/>
            <p:nvPr/>
          </p:nvSpPr>
          <p:spPr>
            <a:xfrm>
              <a:off x="1449939" y="2422519"/>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2">
              <a:extLst>
                <a:ext uri="{FF2B5EF4-FFF2-40B4-BE49-F238E27FC236}">
                  <a16:creationId xmlns:a16="http://schemas.microsoft.com/office/drawing/2014/main" id="{6912F540-F328-4813-AC08-449988C110BB}"/>
                </a:ext>
              </a:extLst>
            </p:cNvPr>
            <p:cNvSpPr txBox="1"/>
            <p:nvPr/>
          </p:nvSpPr>
          <p:spPr>
            <a:xfrm>
              <a:off x="1603032" y="2547354"/>
              <a:ext cx="2590774" cy="1200329"/>
            </a:xfrm>
            <a:prstGeom prst="rect">
              <a:avLst/>
            </a:prstGeom>
            <a:noFill/>
          </p:spPr>
          <p:txBody>
            <a:bodyPr wrap="none" rtlCol="0">
              <a:spAutoFit/>
            </a:bodyPr>
            <a:lstStyle/>
            <a:p>
              <a:pPr algn="ctr"/>
              <a:r>
                <a:rPr lang="en-US" altLang="zh-CN" sz="3600" b="1" dirty="0">
                  <a:solidFill>
                    <a:schemeClr val="bg1"/>
                  </a:solidFill>
                  <a:latin typeface="Agency FB" panose="020B0503020202020204" pitchFamily="34" charset="0"/>
                  <a:ea typeface="微软雅黑" panose="020B0503020204020204" pitchFamily="34" charset="-122"/>
                </a:rPr>
                <a:t>Data</a:t>
              </a:r>
            </a:p>
            <a:p>
              <a:pPr algn="ctr"/>
              <a:r>
                <a:rPr lang="zh-CN" altLang="en-US" sz="3600" b="1" dirty="0">
                  <a:solidFill>
                    <a:schemeClr val="bg1"/>
                  </a:solidFill>
                  <a:latin typeface="Agency FB" panose="020B0503020202020204" pitchFamily="34" charset="0"/>
                  <a:ea typeface="微软雅黑" panose="020B0503020204020204" pitchFamily="34" charset="-122"/>
                </a:rPr>
                <a:t> </a:t>
              </a:r>
              <a:r>
                <a:rPr lang="en-US" altLang="zh-CN" sz="3600" b="1" dirty="0">
                  <a:solidFill>
                    <a:schemeClr val="bg1"/>
                  </a:solidFill>
                  <a:latin typeface="Agency FB" panose="020B0503020202020204" pitchFamily="34" charset="0"/>
                  <a:ea typeface="微软雅黑" panose="020B0503020204020204" pitchFamily="34" charset="-122"/>
                </a:rPr>
                <a:t>Preprocessing</a:t>
              </a:r>
            </a:p>
          </p:txBody>
        </p:sp>
      </p:grpSp>
      <p:grpSp>
        <p:nvGrpSpPr>
          <p:cNvPr id="9" name="组合 3">
            <a:extLst>
              <a:ext uri="{FF2B5EF4-FFF2-40B4-BE49-F238E27FC236}">
                <a16:creationId xmlns:a16="http://schemas.microsoft.com/office/drawing/2014/main" id="{4F6F9E55-6F01-460D-AB4A-404B49BA03A4}"/>
              </a:ext>
            </a:extLst>
          </p:cNvPr>
          <p:cNvGrpSpPr/>
          <p:nvPr/>
        </p:nvGrpSpPr>
        <p:grpSpPr>
          <a:xfrm>
            <a:off x="7665231" y="2188029"/>
            <a:ext cx="3335906" cy="1680131"/>
            <a:chOff x="7665231" y="2188029"/>
            <a:chExt cx="3335906" cy="1680131"/>
          </a:xfrm>
        </p:grpSpPr>
        <p:sp>
          <p:nvSpPr>
            <p:cNvPr id="10" name="任意多边形 8">
              <a:extLst>
                <a:ext uri="{FF2B5EF4-FFF2-40B4-BE49-F238E27FC236}">
                  <a16:creationId xmlns:a16="http://schemas.microsoft.com/office/drawing/2014/main" id="{A3E92963-6072-4ABD-B73B-A2D2E10FE335}"/>
                </a:ext>
              </a:extLst>
            </p:cNvPr>
            <p:cNvSpPr/>
            <p:nvPr/>
          </p:nvSpPr>
          <p:spPr>
            <a:xfrm>
              <a:off x="7665231" y="2188029"/>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a:extLst>
                <a:ext uri="{FF2B5EF4-FFF2-40B4-BE49-F238E27FC236}">
                  <a16:creationId xmlns:a16="http://schemas.microsoft.com/office/drawing/2014/main" id="{270223E7-56C1-4926-9EE0-A9234F2E33F7}"/>
                </a:ext>
              </a:extLst>
            </p:cNvPr>
            <p:cNvSpPr/>
            <p:nvPr/>
          </p:nvSpPr>
          <p:spPr>
            <a:xfrm>
              <a:off x="7891453" y="2406190"/>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3">
              <a:extLst>
                <a:ext uri="{FF2B5EF4-FFF2-40B4-BE49-F238E27FC236}">
                  <a16:creationId xmlns:a16="http://schemas.microsoft.com/office/drawing/2014/main" id="{096C9F9B-EFDC-4033-89A0-5CD620BF9A81}"/>
                </a:ext>
              </a:extLst>
            </p:cNvPr>
            <p:cNvSpPr txBox="1"/>
            <p:nvPr/>
          </p:nvSpPr>
          <p:spPr>
            <a:xfrm>
              <a:off x="8788002" y="2941432"/>
              <a:ext cx="1090363" cy="646331"/>
            </a:xfrm>
            <a:prstGeom prst="rect">
              <a:avLst/>
            </a:prstGeom>
            <a:noFill/>
          </p:spPr>
          <p:txBody>
            <a:bodyPr wrap="none" rtlCol="0">
              <a:spAutoFit/>
            </a:bodyPr>
            <a:lstStyle/>
            <a:p>
              <a:pPr algn="ctr"/>
              <a:r>
                <a:rPr lang="en-US" altLang="zh-CN" sz="3600" b="1" dirty="0">
                  <a:solidFill>
                    <a:schemeClr val="bg1"/>
                  </a:solidFill>
                  <a:latin typeface="Agency FB" panose="020B0503020202020204" pitchFamily="34" charset="0"/>
                  <a:ea typeface="微软雅黑" panose="020B0503020204020204" pitchFamily="34" charset="-122"/>
                </a:rPr>
                <a:t>Model</a:t>
              </a:r>
            </a:p>
          </p:txBody>
        </p:sp>
      </p:grpSp>
      <p:grpSp>
        <p:nvGrpSpPr>
          <p:cNvPr id="13" name="组合 2">
            <a:extLst>
              <a:ext uri="{FF2B5EF4-FFF2-40B4-BE49-F238E27FC236}">
                <a16:creationId xmlns:a16="http://schemas.microsoft.com/office/drawing/2014/main" id="{B3B7E21E-7075-402D-9BE7-BFD6991E639A}"/>
              </a:ext>
            </a:extLst>
          </p:cNvPr>
          <p:cNvGrpSpPr/>
          <p:nvPr/>
        </p:nvGrpSpPr>
        <p:grpSpPr>
          <a:xfrm>
            <a:off x="4443059" y="3868161"/>
            <a:ext cx="3335906" cy="1680131"/>
            <a:chOff x="4443059" y="3868161"/>
            <a:chExt cx="3335906" cy="1680131"/>
          </a:xfrm>
        </p:grpSpPr>
        <p:sp>
          <p:nvSpPr>
            <p:cNvPr id="14" name="任意多边形 7">
              <a:extLst>
                <a:ext uri="{FF2B5EF4-FFF2-40B4-BE49-F238E27FC236}">
                  <a16:creationId xmlns:a16="http://schemas.microsoft.com/office/drawing/2014/main" id="{0034246D-342B-4679-8C06-F7433B35E410}"/>
                </a:ext>
              </a:extLst>
            </p:cNvPr>
            <p:cNvSpPr/>
            <p:nvPr/>
          </p:nvSpPr>
          <p:spPr>
            <a:xfrm flipV="1">
              <a:off x="4443059" y="3868161"/>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F9C33CC9-0013-4E88-8240-6411E2EEE7CB}"/>
                </a:ext>
              </a:extLst>
            </p:cNvPr>
            <p:cNvSpPr/>
            <p:nvPr/>
          </p:nvSpPr>
          <p:spPr>
            <a:xfrm flipV="1">
              <a:off x="4662531" y="3875468"/>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4">
              <a:extLst>
                <a:ext uri="{FF2B5EF4-FFF2-40B4-BE49-F238E27FC236}">
                  <a16:creationId xmlns:a16="http://schemas.microsoft.com/office/drawing/2014/main" id="{0C742369-D4B6-4E2C-8CE6-A1E08389AF39}"/>
                </a:ext>
              </a:extLst>
            </p:cNvPr>
            <p:cNvSpPr txBox="1"/>
            <p:nvPr/>
          </p:nvSpPr>
          <p:spPr>
            <a:xfrm>
              <a:off x="5420090" y="4000303"/>
              <a:ext cx="1401346" cy="1200329"/>
            </a:xfrm>
            <a:prstGeom prst="rect">
              <a:avLst/>
            </a:prstGeom>
            <a:noFill/>
          </p:spPr>
          <p:txBody>
            <a:bodyPr wrap="none" rtlCol="0">
              <a:spAutoFit/>
            </a:bodyPr>
            <a:lstStyle/>
            <a:p>
              <a:pPr algn="ctr"/>
              <a:r>
                <a:rPr lang="en-US" altLang="zh-CN" sz="3600" b="1" dirty="0">
                  <a:solidFill>
                    <a:schemeClr val="bg1"/>
                  </a:solidFill>
                  <a:latin typeface="Agency FB" panose="020B0503020202020204" pitchFamily="34" charset="0"/>
                  <a:ea typeface="微软雅黑" panose="020B0503020204020204" pitchFamily="34" charset="-122"/>
                </a:rPr>
                <a:t>Feature</a:t>
              </a:r>
            </a:p>
            <a:p>
              <a:pPr algn="ctr"/>
              <a:r>
                <a:rPr lang="en-US" altLang="zh-CN" sz="3600" b="1" dirty="0">
                  <a:solidFill>
                    <a:schemeClr val="bg1"/>
                  </a:solidFill>
                  <a:latin typeface="Agency FB" panose="020B0503020202020204" pitchFamily="34" charset="0"/>
                  <a:ea typeface="微软雅黑" panose="020B0503020204020204" pitchFamily="34" charset="-122"/>
                </a:rPr>
                <a:t>Design</a:t>
              </a:r>
            </a:p>
          </p:txBody>
        </p:sp>
      </p:grpSp>
      <p:sp>
        <p:nvSpPr>
          <p:cNvPr id="17" name="文本框 15">
            <a:extLst>
              <a:ext uri="{FF2B5EF4-FFF2-40B4-BE49-F238E27FC236}">
                <a16:creationId xmlns:a16="http://schemas.microsoft.com/office/drawing/2014/main" id="{8846AF52-E8E6-40B6-B551-CC7C9896438F}"/>
              </a:ext>
            </a:extLst>
          </p:cNvPr>
          <p:cNvSpPr txBox="1"/>
          <p:nvPr/>
        </p:nvSpPr>
        <p:spPr>
          <a:xfrm>
            <a:off x="1094158" y="4000303"/>
            <a:ext cx="3475631" cy="958083"/>
          </a:xfrm>
          <a:prstGeom prst="rect">
            <a:avLst/>
          </a:prstGeom>
          <a:noFill/>
          <a:effectLst/>
        </p:spPr>
        <p:txBody>
          <a:bodyPr wrap="none" rtlCol="0">
            <a:spAutoFit/>
          </a:bodyPr>
          <a:lstStyle/>
          <a:p>
            <a:pPr lvl="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  Speaker Name Normalization</a:t>
            </a:r>
          </a:p>
          <a:p>
            <a:pPr>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  Sub-Datasets Creation</a:t>
            </a:r>
          </a:p>
        </p:txBody>
      </p:sp>
      <p:sp>
        <p:nvSpPr>
          <p:cNvPr id="18" name="文本框 16">
            <a:extLst>
              <a:ext uri="{FF2B5EF4-FFF2-40B4-BE49-F238E27FC236}">
                <a16:creationId xmlns:a16="http://schemas.microsoft.com/office/drawing/2014/main" id="{9C902BBB-6FBC-40BA-BCAC-F7C3686409BA}"/>
              </a:ext>
            </a:extLst>
          </p:cNvPr>
          <p:cNvSpPr txBox="1"/>
          <p:nvPr/>
        </p:nvSpPr>
        <p:spPr>
          <a:xfrm>
            <a:off x="4783015" y="2694561"/>
            <a:ext cx="2372765" cy="958083"/>
          </a:xfrm>
          <a:prstGeom prst="rect">
            <a:avLst/>
          </a:prstGeom>
          <a:noFill/>
          <a:effectLst/>
        </p:spPr>
        <p:txBody>
          <a:bodyPr wrap="none" rtlCol="0">
            <a:spAutoFit/>
          </a:bodyPr>
          <a:lstStyle/>
          <a:p>
            <a:pPr lvl="0" indent="-28575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Feature Extraction</a:t>
            </a:r>
          </a:p>
          <a:p>
            <a:pPr lvl="0" indent="-28575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Feature Selection</a:t>
            </a:r>
          </a:p>
        </p:txBody>
      </p:sp>
      <p:sp>
        <p:nvSpPr>
          <p:cNvPr id="19" name="文本框 18">
            <a:extLst>
              <a:ext uri="{FF2B5EF4-FFF2-40B4-BE49-F238E27FC236}">
                <a16:creationId xmlns:a16="http://schemas.microsoft.com/office/drawing/2014/main" id="{39A3C706-5669-4187-8BDC-19A16C7EEDFF}"/>
              </a:ext>
            </a:extLst>
          </p:cNvPr>
          <p:cNvSpPr txBox="1"/>
          <p:nvPr/>
        </p:nvSpPr>
        <p:spPr>
          <a:xfrm>
            <a:off x="7888579" y="4059766"/>
            <a:ext cx="3591048" cy="1450525"/>
          </a:xfrm>
          <a:prstGeom prst="rect">
            <a:avLst/>
          </a:prstGeom>
          <a:noFill/>
          <a:effectLst/>
        </p:spPr>
        <p:txBody>
          <a:bodyPr wrap="none" rtlCol="0">
            <a:spAutoFit/>
          </a:bodyPr>
          <a:lstStyle/>
          <a:p>
            <a:pPr indent="-28575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Imbalanced Learning</a:t>
            </a:r>
          </a:p>
          <a:p>
            <a:pPr indent="-28575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Supervised Learning Methods</a:t>
            </a:r>
          </a:p>
          <a:p>
            <a:pPr indent="-285750">
              <a:lnSpc>
                <a:spcPct val="150000"/>
              </a:lnSpc>
              <a:spcBef>
                <a:spcPts val="600"/>
              </a:spcBef>
              <a:buFont typeface="Arial" panose="020B0604020202020204" pitchFamily="34" charset="0"/>
              <a:buChar char="•"/>
            </a:pPr>
            <a:r>
              <a:rPr lang="en-US" b="1" dirty="0">
                <a:latin typeface="等线" panose="02010600030101010101" pitchFamily="2" charset="-122"/>
                <a:ea typeface="等线" panose="02010600030101010101" pitchFamily="2" charset="-122"/>
              </a:rPr>
              <a:t>Heuristics</a:t>
            </a:r>
          </a:p>
        </p:txBody>
      </p:sp>
      <p:sp>
        <p:nvSpPr>
          <p:cNvPr id="20" name="矩形 17">
            <a:extLst>
              <a:ext uri="{FF2B5EF4-FFF2-40B4-BE49-F238E27FC236}">
                <a16:creationId xmlns:a16="http://schemas.microsoft.com/office/drawing/2014/main" id="{4F1B3DB7-1288-47C3-9FAC-22A5B80F5151}"/>
              </a:ext>
            </a:extLst>
          </p:cNvPr>
          <p:cNvSpPr/>
          <p:nvPr/>
        </p:nvSpPr>
        <p:spPr>
          <a:xfrm>
            <a:off x="40892" y="71169"/>
            <a:ext cx="658536" cy="646331"/>
          </a:xfrm>
          <a:prstGeom prst="rect">
            <a:avLst/>
          </a:prstGeom>
        </p:spPr>
        <p:txBody>
          <a:bodyPr wrap="square">
            <a:spAutoFit/>
          </a:bodyPr>
          <a:lstStyle/>
          <a:p>
            <a:r>
              <a:rPr lang="en-US" altLang="zh-CN" sz="3600" b="1" dirty="0">
                <a:solidFill>
                  <a:prstClr val="white"/>
                </a:solidFill>
                <a:latin typeface="方正姚体" panose="02010601030101010101" pitchFamily="2" charset="-122"/>
                <a:ea typeface="方正姚体" panose="02010601030101010101" pitchFamily="2" charset="-122"/>
              </a:rPr>
              <a:t>01</a:t>
            </a:r>
            <a:endParaRPr lang="zh-CN" altLang="en-US" sz="3600" dirty="0">
              <a:solidFill>
                <a:prstClr val="white"/>
              </a:solidFill>
              <a:latin typeface="方正姚体" panose="02010601030101010101" pitchFamily="2" charset="-122"/>
              <a:ea typeface="方正姚体" panose="02010601030101010101" pitchFamily="2" charset="-122"/>
            </a:endParaRPr>
          </a:p>
        </p:txBody>
      </p:sp>
      <p:grpSp>
        <p:nvGrpSpPr>
          <p:cNvPr id="21" name="组合 5">
            <a:extLst>
              <a:ext uri="{FF2B5EF4-FFF2-40B4-BE49-F238E27FC236}">
                <a16:creationId xmlns:a16="http://schemas.microsoft.com/office/drawing/2014/main" id="{966CFCF9-BEA9-4A34-9991-5E11C4C23222}"/>
              </a:ext>
            </a:extLst>
          </p:cNvPr>
          <p:cNvGrpSpPr/>
          <p:nvPr/>
        </p:nvGrpSpPr>
        <p:grpSpPr>
          <a:xfrm>
            <a:off x="1534999" y="1237278"/>
            <a:ext cx="8691156" cy="561114"/>
            <a:chOff x="1211888" y="2035313"/>
            <a:chExt cx="4394433" cy="707887"/>
          </a:xfrm>
          <a:solidFill>
            <a:srgbClr val="C00000"/>
          </a:solidFill>
        </p:grpSpPr>
        <p:sp>
          <p:nvSpPr>
            <p:cNvPr id="22" name="矩形 6">
              <a:extLst>
                <a:ext uri="{FF2B5EF4-FFF2-40B4-BE49-F238E27FC236}">
                  <a16:creationId xmlns:a16="http://schemas.microsoft.com/office/drawing/2014/main" id="{446125B3-7344-48B9-8542-D301A180D05B}"/>
                </a:ext>
              </a:extLst>
            </p:cNvPr>
            <p:cNvSpPr/>
            <p:nvPr/>
          </p:nvSpPr>
          <p:spPr>
            <a:xfrm>
              <a:off x="1211888"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7">
              <a:extLst>
                <a:ext uri="{FF2B5EF4-FFF2-40B4-BE49-F238E27FC236}">
                  <a16:creationId xmlns:a16="http://schemas.microsoft.com/office/drawing/2014/main" id="{1C11CF95-878C-4F34-92EB-8E7562D1F735}"/>
                </a:ext>
              </a:extLst>
            </p:cNvPr>
            <p:cNvSpPr txBox="1"/>
            <p:nvPr/>
          </p:nvSpPr>
          <p:spPr>
            <a:xfrm>
              <a:off x="1967353" y="2070263"/>
              <a:ext cx="184731" cy="646331"/>
            </a:xfrm>
            <a:prstGeom prst="rect">
              <a:avLst/>
            </a:prstGeom>
            <a:grpFill/>
          </p:spPr>
          <p:txBody>
            <a:bodyPr wrap="none" rtlCol="0">
              <a:spAutoFit/>
            </a:bodyPr>
            <a:lstStyle/>
            <a:p>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grpSp>
      <p:sp>
        <p:nvSpPr>
          <p:cNvPr id="24" name="Rectangle 23">
            <a:extLst>
              <a:ext uri="{FF2B5EF4-FFF2-40B4-BE49-F238E27FC236}">
                <a16:creationId xmlns:a16="http://schemas.microsoft.com/office/drawing/2014/main" id="{152E9099-1455-4EC0-9BE1-B22F76615EC8}"/>
              </a:ext>
            </a:extLst>
          </p:cNvPr>
          <p:cNvSpPr/>
          <p:nvPr/>
        </p:nvSpPr>
        <p:spPr>
          <a:xfrm>
            <a:off x="1675503" y="1345696"/>
            <a:ext cx="8814247" cy="369332"/>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A Hybrid Recognition System using Heuristics and Supervised Learning  </a:t>
            </a:r>
            <a:endParaRPr lang="en-US" dirty="0">
              <a:solidFill>
                <a:schemeClr val="bg1"/>
              </a:solidFill>
            </a:endParaRPr>
          </a:p>
        </p:txBody>
      </p:sp>
    </p:spTree>
    <p:extLst>
      <p:ext uri="{BB962C8B-B14F-4D97-AF65-F5344CB8AC3E}">
        <p14:creationId xmlns:p14="http://schemas.microsoft.com/office/powerpoint/2010/main" val="166631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a:extLst>
              <a:ext uri="{FF2B5EF4-FFF2-40B4-BE49-F238E27FC236}">
                <a16:creationId xmlns:a16="http://schemas.microsoft.com/office/drawing/2014/main" id="{C55E3AC6-FFA4-441C-9F28-F2DBA57ED154}"/>
              </a:ext>
            </a:extLst>
          </p:cNvPr>
          <p:cNvGrpSpPr/>
          <p:nvPr/>
        </p:nvGrpSpPr>
        <p:grpSpPr>
          <a:xfrm>
            <a:off x="-1" y="1492347"/>
            <a:ext cx="3317430" cy="2632835"/>
            <a:chOff x="-1" y="1492347"/>
            <a:chExt cx="3317430" cy="2632835"/>
          </a:xfrm>
        </p:grpSpPr>
        <p:sp>
          <p:nvSpPr>
            <p:cNvPr id="3" name="任意多边形 19">
              <a:extLst>
                <a:ext uri="{FF2B5EF4-FFF2-40B4-BE49-F238E27FC236}">
                  <a16:creationId xmlns:a16="http://schemas.microsoft.com/office/drawing/2014/main" id="{3162B253-962F-4029-B513-7D1C0C9F9D73}"/>
                </a:ext>
              </a:extLst>
            </p:cNvPr>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14">
              <a:extLst>
                <a:ext uri="{FF2B5EF4-FFF2-40B4-BE49-F238E27FC236}">
                  <a16:creationId xmlns:a16="http://schemas.microsoft.com/office/drawing/2014/main" id="{CEDB7E5D-2B9F-48FD-817A-9058E909989E}"/>
                </a:ext>
              </a:extLst>
            </p:cNvPr>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7">
              <a:extLst>
                <a:ext uri="{FF2B5EF4-FFF2-40B4-BE49-F238E27FC236}">
                  <a16:creationId xmlns:a16="http://schemas.microsoft.com/office/drawing/2014/main" id="{D8763158-6EBA-47A5-BB70-024DB1691440}"/>
                </a:ext>
              </a:extLst>
            </p:cNvPr>
            <p:cNvSpPr/>
            <p:nvPr/>
          </p:nvSpPr>
          <p:spPr>
            <a:xfrm>
              <a:off x="503454" y="2795956"/>
              <a:ext cx="1037463" cy="1107996"/>
            </a:xfrm>
            <a:prstGeom prst="rect">
              <a:avLst/>
            </a:prstGeom>
          </p:spPr>
          <p:txBody>
            <a:bodyPr wrap="none">
              <a:spAutoFit/>
            </a:bodyPr>
            <a:lstStyle/>
            <a:p>
              <a:r>
                <a:rPr lang="en-US" altLang="zh-CN" sz="6600" b="1" dirty="0">
                  <a:solidFill>
                    <a:prstClr val="white"/>
                  </a:solidFill>
                  <a:latin typeface="方正姚体" panose="02010601030101010101" pitchFamily="2" charset="-122"/>
                  <a:ea typeface="方正姚体" panose="02010601030101010101" pitchFamily="2" charset="-122"/>
                </a:rPr>
                <a:t>02</a:t>
              </a:r>
              <a:endParaRPr lang="zh-CN" altLang="en-US" sz="6600" dirty="0">
                <a:solidFill>
                  <a:prstClr val="white"/>
                </a:solidFill>
                <a:latin typeface="方正姚体" panose="02010601030101010101" pitchFamily="2" charset="-122"/>
                <a:ea typeface="方正姚体" panose="02010601030101010101" pitchFamily="2" charset="-122"/>
              </a:endParaRPr>
            </a:p>
          </p:txBody>
        </p:sp>
      </p:grpSp>
      <p:sp>
        <p:nvSpPr>
          <p:cNvPr id="6" name="矩形 18">
            <a:extLst>
              <a:ext uri="{FF2B5EF4-FFF2-40B4-BE49-F238E27FC236}">
                <a16:creationId xmlns:a16="http://schemas.microsoft.com/office/drawing/2014/main" id="{3F079244-923B-43A2-9CD6-78454112704A}"/>
              </a:ext>
            </a:extLst>
          </p:cNvPr>
          <p:cNvSpPr/>
          <p:nvPr/>
        </p:nvSpPr>
        <p:spPr>
          <a:xfrm>
            <a:off x="3009043" y="2591802"/>
            <a:ext cx="9182957"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5">
            <a:extLst>
              <a:ext uri="{FF2B5EF4-FFF2-40B4-BE49-F238E27FC236}">
                <a16:creationId xmlns:a16="http://schemas.microsoft.com/office/drawing/2014/main" id="{4B932E56-2596-4E8E-A21A-39C42B2E67DD}"/>
              </a:ext>
            </a:extLst>
          </p:cNvPr>
          <p:cNvSpPr/>
          <p:nvPr/>
        </p:nvSpPr>
        <p:spPr>
          <a:xfrm>
            <a:off x="4031202" y="2795956"/>
            <a:ext cx="7138638" cy="1200329"/>
          </a:xfrm>
          <a:prstGeom prst="rect">
            <a:avLst/>
          </a:prstGeom>
        </p:spPr>
        <p:txBody>
          <a:bodyPr wrap="square">
            <a:spAutoFit/>
          </a:bodyPr>
          <a:lstStyle/>
          <a:p>
            <a:pPr algn="ctr"/>
            <a:r>
              <a:rPr lang="en-US" altLang="zh-CN" sz="7200" b="1" dirty="0">
                <a:solidFill>
                  <a:schemeClr val="bg1"/>
                </a:solidFill>
                <a:latin typeface="Agency FB" panose="020B0503020202020204" pitchFamily="34" charset="0"/>
                <a:ea typeface="微软雅黑" panose="020B0503020204020204" pitchFamily="34" charset="-122"/>
              </a:rPr>
              <a:t>Model and System</a:t>
            </a:r>
          </a:p>
        </p:txBody>
      </p:sp>
    </p:spTree>
    <p:extLst>
      <p:ext uri="{BB962C8B-B14F-4D97-AF65-F5344CB8AC3E}">
        <p14:creationId xmlns:p14="http://schemas.microsoft.com/office/powerpoint/2010/main" val="135361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3EB952A8-D0D6-4575-A3CA-CDC66E93A995}"/>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文本框 4">
            <a:extLst>
              <a:ext uri="{FF2B5EF4-FFF2-40B4-BE49-F238E27FC236}">
                <a16:creationId xmlns:a16="http://schemas.microsoft.com/office/drawing/2014/main" id="{D554F717-9C00-4DAF-A107-C19BB66FBA37}"/>
              </a:ext>
            </a:extLst>
          </p:cNvPr>
          <p:cNvSpPr txBox="1"/>
          <p:nvPr/>
        </p:nvSpPr>
        <p:spPr>
          <a:xfrm>
            <a:off x="432777" y="27050"/>
            <a:ext cx="3752951" cy="707886"/>
          </a:xfrm>
          <a:prstGeom prst="rect">
            <a:avLst/>
          </a:prstGeom>
          <a:noFill/>
        </p:spPr>
        <p:txBody>
          <a:bodyPr wrap="none" rtlCol="0">
            <a:spAutoFit/>
          </a:bodyPr>
          <a:lstStyle/>
          <a:p>
            <a:pPr algn="ctr"/>
            <a:r>
              <a:rPr lang="en-US" altLang="zh-CN" sz="4000" b="1" dirty="0">
                <a:solidFill>
                  <a:schemeClr val="bg1"/>
                </a:solidFill>
                <a:latin typeface="Agency FB" panose="020B0503020202020204" pitchFamily="34" charset="0"/>
                <a:ea typeface="微软雅黑" panose="020B0503020204020204" pitchFamily="34" charset="-122"/>
              </a:rPr>
              <a:t>Data Preprocessing </a:t>
            </a:r>
          </a:p>
        </p:txBody>
      </p:sp>
      <p:grpSp>
        <p:nvGrpSpPr>
          <p:cNvPr id="4" name="组合 32">
            <a:extLst>
              <a:ext uri="{FF2B5EF4-FFF2-40B4-BE49-F238E27FC236}">
                <a16:creationId xmlns:a16="http://schemas.microsoft.com/office/drawing/2014/main" id="{6602E02E-B987-47E9-A7CB-77561AD98F0D}"/>
              </a:ext>
            </a:extLst>
          </p:cNvPr>
          <p:cNvGrpSpPr/>
          <p:nvPr/>
        </p:nvGrpSpPr>
        <p:grpSpPr>
          <a:xfrm>
            <a:off x="1024305" y="1348742"/>
            <a:ext cx="10228986" cy="4618497"/>
            <a:chOff x="1024305" y="1835303"/>
            <a:chExt cx="10228986" cy="4618497"/>
          </a:xfrm>
        </p:grpSpPr>
        <p:graphicFrame>
          <p:nvGraphicFramePr>
            <p:cNvPr id="5" name="Diagram 1">
              <a:extLst>
                <a:ext uri="{FF2B5EF4-FFF2-40B4-BE49-F238E27FC236}">
                  <a16:creationId xmlns:a16="http://schemas.microsoft.com/office/drawing/2014/main" id="{C10E8325-4954-41FC-805A-ED50E6D0F1B2}"/>
                </a:ext>
              </a:extLst>
            </p:cNvPr>
            <p:cNvGraphicFramePr/>
            <p:nvPr>
              <p:extLst>
                <p:ext uri="{D42A27DB-BD31-4B8C-83A1-F6EECF244321}">
                  <p14:modId xmlns:p14="http://schemas.microsoft.com/office/powerpoint/2010/main" val="2570466280"/>
                </p:ext>
              </p:extLst>
            </p:nvPr>
          </p:nvGraphicFramePr>
          <p:xfrm>
            <a:off x="1024305" y="1835303"/>
            <a:ext cx="8049846" cy="461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42">
              <a:extLst>
                <a:ext uri="{FF2B5EF4-FFF2-40B4-BE49-F238E27FC236}">
                  <a16:creationId xmlns:a16="http://schemas.microsoft.com/office/drawing/2014/main" id="{08EF0253-87BA-404D-838F-37D4EF23709C}"/>
                </a:ext>
              </a:extLst>
            </p:cNvPr>
            <p:cNvSpPr txBox="1"/>
            <p:nvPr/>
          </p:nvSpPr>
          <p:spPr>
            <a:xfrm>
              <a:off x="8924870" y="3027863"/>
              <a:ext cx="2328421" cy="738664"/>
            </a:xfrm>
            <a:prstGeom prst="rect">
              <a:avLst/>
            </a:prstGeom>
            <a:noFill/>
          </p:spPr>
          <p:txBody>
            <a:bodyPr wrap="square" rtlCol="0">
              <a:spAutoFit/>
            </a:bodyPr>
            <a:lstStyle/>
            <a:p>
              <a:r>
                <a:rPr lang="en-US" sz="2000" dirty="0">
                  <a:sym typeface="Wingdings" panose="05000000000000000000" pitchFamily="2" charset="2"/>
                </a:rPr>
                <a:t> </a:t>
              </a:r>
              <a:r>
                <a:rPr lang="en-US" sz="2400" b="1" dirty="0">
                  <a:sym typeface="Wingdings" panose="05000000000000000000" pitchFamily="2" charset="2"/>
                </a:rPr>
                <a:t>Hillary Clinton</a:t>
              </a:r>
              <a:endParaRPr lang="en-US" sz="2000" dirty="0"/>
            </a:p>
            <a:p>
              <a:endParaRPr lang="en-US" dirty="0"/>
            </a:p>
          </p:txBody>
        </p:sp>
      </p:grpSp>
      <p:sp>
        <p:nvSpPr>
          <p:cNvPr id="7" name="Arrow: Right 6">
            <a:extLst>
              <a:ext uri="{FF2B5EF4-FFF2-40B4-BE49-F238E27FC236}">
                <a16:creationId xmlns:a16="http://schemas.microsoft.com/office/drawing/2014/main" id="{2B47F44F-03E1-44D3-A397-E74AD78C4721}"/>
              </a:ext>
            </a:extLst>
          </p:cNvPr>
          <p:cNvSpPr/>
          <p:nvPr/>
        </p:nvSpPr>
        <p:spPr>
          <a:xfrm>
            <a:off x="8096325" y="4736378"/>
            <a:ext cx="606056" cy="20733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304B58-C8B7-4931-823A-E21A7A0E915C}"/>
              </a:ext>
            </a:extLst>
          </p:cNvPr>
          <p:cNvSpPr txBox="1"/>
          <p:nvPr/>
        </p:nvSpPr>
        <p:spPr>
          <a:xfrm>
            <a:off x="8988556" y="4609212"/>
            <a:ext cx="2264735" cy="461665"/>
          </a:xfrm>
          <a:prstGeom prst="rect">
            <a:avLst/>
          </a:prstGeom>
          <a:noFill/>
        </p:spPr>
        <p:txBody>
          <a:bodyPr wrap="square" rtlCol="0">
            <a:spAutoFit/>
          </a:bodyPr>
          <a:lstStyle/>
          <a:p>
            <a:r>
              <a:rPr lang="en-US" sz="2400" b="1" dirty="0"/>
              <a:t>Two  Classifiers</a:t>
            </a:r>
          </a:p>
        </p:txBody>
      </p:sp>
      <p:sp>
        <p:nvSpPr>
          <p:cNvPr id="9" name="Arrow: Right 8">
            <a:extLst>
              <a:ext uri="{FF2B5EF4-FFF2-40B4-BE49-F238E27FC236}">
                <a16:creationId xmlns:a16="http://schemas.microsoft.com/office/drawing/2014/main" id="{B5365120-E88B-40D1-8340-E92201D37A3F}"/>
              </a:ext>
            </a:extLst>
          </p:cNvPr>
          <p:cNvSpPr/>
          <p:nvPr/>
        </p:nvSpPr>
        <p:spPr>
          <a:xfrm>
            <a:off x="8277445" y="2703299"/>
            <a:ext cx="606056" cy="20733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78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14ECACE2-F6E3-4DA9-AC65-A84FDF16AFC1}"/>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文本框 98">
            <a:extLst>
              <a:ext uri="{FF2B5EF4-FFF2-40B4-BE49-F238E27FC236}">
                <a16:creationId xmlns:a16="http://schemas.microsoft.com/office/drawing/2014/main" id="{18E3FE4E-B2C4-4243-A2C0-726185904357}"/>
              </a:ext>
            </a:extLst>
          </p:cNvPr>
          <p:cNvSpPr txBox="1"/>
          <p:nvPr/>
        </p:nvSpPr>
        <p:spPr>
          <a:xfrm>
            <a:off x="91091" y="80784"/>
            <a:ext cx="4423968" cy="646331"/>
          </a:xfrm>
          <a:prstGeom prst="rect">
            <a:avLst/>
          </a:prstGeom>
          <a:noFill/>
        </p:spPr>
        <p:txBody>
          <a:bodyPr wrap="none" rtlCol="0">
            <a:spAutoFit/>
          </a:bodyPr>
          <a:lstStyle/>
          <a:p>
            <a:r>
              <a:rPr lang="en-US" altLang="zh-CN" sz="3600" b="1" dirty="0">
                <a:solidFill>
                  <a:schemeClr val="bg1"/>
                </a:solidFill>
                <a:latin typeface="Microsoft YaHei" panose="020B0503020204020204" pitchFamily="34" charset="-122"/>
                <a:ea typeface="Microsoft YaHei" panose="020B0503020204020204" pitchFamily="34" charset="-122"/>
              </a:rPr>
              <a:t>Feature Extraction</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4" name="文本框 24">
            <a:extLst>
              <a:ext uri="{FF2B5EF4-FFF2-40B4-BE49-F238E27FC236}">
                <a16:creationId xmlns:a16="http://schemas.microsoft.com/office/drawing/2014/main" id="{0C7CA4F0-380F-41B6-BC15-B897F1085226}"/>
              </a:ext>
            </a:extLst>
          </p:cNvPr>
          <p:cNvSpPr txBox="1"/>
          <p:nvPr/>
        </p:nvSpPr>
        <p:spPr>
          <a:xfrm>
            <a:off x="752338" y="1330737"/>
            <a:ext cx="10530595" cy="45405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solidFill>
                  <a:srgbClr val="C00000"/>
                </a:solidFill>
                <a:latin typeface="微软雅黑" panose="020B0503020204020204" pitchFamily="34" charset="-122"/>
                <a:ea typeface="微软雅黑" panose="020B0503020204020204" pitchFamily="34" charset="-122"/>
              </a:rPr>
              <a:t>Lexical Features:</a:t>
            </a:r>
            <a:r>
              <a:rPr lang="en-US" sz="2800" b="1" dirty="0">
                <a:latin typeface="微软雅黑" panose="020B0503020204020204" pitchFamily="34" charset="-122"/>
                <a:ea typeface="微软雅黑" panose="020B0503020204020204" pitchFamily="34" charset="-122"/>
              </a:rPr>
              <a:t> </a:t>
            </a:r>
            <a:r>
              <a:rPr lang="en-US" sz="2800" dirty="0">
                <a:latin typeface="微软雅黑" panose="020B0503020204020204" pitchFamily="34" charset="-122"/>
                <a:ea typeface="微软雅黑" panose="020B0503020204020204" pitchFamily="34" charset="-122"/>
              </a:rPr>
              <a:t>Remove </a:t>
            </a:r>
            <a:r>
              <a:rPr lang="en-US" sz="2800" dirty="0" err="1">
                <a:latin typeface="微软雅黑" panose="020B0503020204020204" pitchFamily="34" charset="-122"/>
                <a:ea typeface="微软雅黑" panose="020B0503020204020204" pitchFamily="34" charset="-122"/>
              </a:rPr>
              <a:t>stopwords</a:t>
            </a:r>
            <a:r>
              <a:rPr lang="en-US" sz="2800" dirty="0">
                <a:latin typeface="微软雅黑" panose="020B0503020204020204" pitchFamily="34" charset="-122"/>
                <a:ea typeface="微软雅黑" panose="020B0503020204020204" pitchFamily="34" charset="-122"/>
              </a:rPr>
              <a:t> and stem the words</a:t>
            </a:r>
          </a:p>
          <a:p>
            <a:pPr marL="285750" indent="-285750">
              <a:lnSpc>
                <a:spcPct val="150000"/>
              </a:lnSpc>
              <a:buFont typeface="Arial" panose="020B0604020202020204" pitchFamily="34" charset="0"/>
              <a:buChar char="•"/>
            </a:pPr>
            <a:r>
              <a:rPr lang="en-US" sz="2800" b="1" dirty="0">
                <a:solidFill>
                  <a:srgbClr val="C00000"/>
                </a:solidFill>
                <a:latin typeface="微软雅黑" panose="020B0503020204020204" pitchFamily="34" charset="-122"/>
                <a:ea typeface="微软雅黑" panose="020B0503020204020204" pitchFamily="34" charset="-122"/>
              </a:rPr>
              <a:t>Semantic Features: </a:t>
            </a:r>
            <a:r>
              <a:rPr lang="en-US" sz="2800" dirty="0">
                <a:latin typeface="微软雅黑" panose="020B0503020204020204" pitchFamily="34" charset="-122"/>
                <a:ea typeface="微软雅黑" panose="020B0503020204020204" pitchFamily="34" charset="-122"/>
              </a:rPr>
              <a:t>Named entity</a:t>
            </a:r>
          </a:p>
          <a:p>
            <a:pPr marL="285750" indent="-285750">
              <a:lnSpc>
                <a:spcPct val="150000"/>
              </a:lnSpc>
              <a:buFont typeface="Arial" panose="020B0604020202020204" pitchFamily="34" charset="0"/>
              <a:buChar char="•"/>
            </a:pPr>
            <a:r>
              <a:rPr lang="en-US" sz="2800" b="1" dirty="0">
                <a:solidFill>
                  <a:srgbClr val="C00000"/>
                </a:solidFill>
                <a:latin typeface="微软雅黑" panose="020B0503020204020204" pitchFamily="34" charset="-122"/>
                <a:ea typeface="微软雅黑" panose="020B0503020204020204" pitchFamily="34" charset="-122"/>
              </a:rPr>
              <a:t>Word Embedding :</a:t>
            </a:r>
            <a:r>
              <a:rPr lang="en-US" sz="2800" dirty="0">
                <a:latin typeface="微软雅黑" panose="020B0503020204020204" pitchFamily="34" charset="-122"/>
                <a:ea typeface="微软雅黑" panose="020B0503020204020204" pitchFamily="34" charset="-122"/>
              </a:rPr>
              <a:t> Word vector</a:t>
            </a:r>
          </a:p>
          <a:p>
            <a:pPr marL="285750" indent="-285750">
              <a:lnSpc>
                <a:spcPct val="150000"/>
              </a:lnSpc>
              <a:buFont typeface="Arial" panose="020B0604020202020204" pitchFamily="34" charset="0"/>
              <a:buChar char="•"/>
            </a:pPr>
            <a:r>
              <a:rPr lang="en-US" sz="2800" b="1" dirty="0" err="1">
                <a:solidFill>
                  <a:srgbClr val="C00000"/>
                </a:solidFill>
                <a:uFill>
                  <a:solidFill>
                    <a:schemeClr val="bg1"/>
                  </a:solidFill>
                </a:uFill>
                <a:latin typeface="微软雅黑" panose="020B0503020204020204" pitchFamily="34" charset="-122"/>
                <a:ea typeface="微软雅黑" panose="020B0503020204020204" pitchFamily="34" charset="-122"/>
              </a:rPr>
              <a:t>Stylometric</a:t>
            </a:r>
            <a:r>
              <a:rPr lang="en-US" sz="2800" b="1" dirty="0">
                <a:solidFill>
                  <a:srgbClr val="C00000"/>
                </a:solidFill>
                <a:uFill>
                  <a:solidFill>
                    <a:schemeClr val="bg1"/>
                  </a:solidFill>
                </a:uFill>
                <a:latin typeface="微软雅黑" panose="020B0503020204020204" pitchFamily="34" charset="-122"/>
                <a:ea typeface="微软雅黑" panose="020B0503020204020204" pitchFamily="34" charset="-122"/>
              </a:rPr>
              <a:t> Features</a:t>
            </a:r>
            <a:r>
              <a:rPr lang="en-US" sz="2800" b="1" dirty="0">
                <a:solidFill>
                  <a:srgbClr val="C00000"/>
                </a:solidFill>
                <a:latin typeface="微软雅黑" panose="020B0503020204020204" pitchFamily="34" charset="-122"/>
                <a:ea typeface="微软雅黑" panose="020B0503020204020204" pitchFamily="34" charset="-122"/>
              </a:rPr>
              <a:t> :</a:t>
            </a:r>
            <a:r>
              <a:rPr lang="en-US" sz="2800" dirty="0">
                <a:uFill>
                  <a:solidFill>
                    <a:schemeClr val="bg1"/>
                  </a:solidFill>
                </a:uFill>
                <a:latin typeface="微软雅黑" panose="020B0503020204020204" pitchFamily="34" charset="-122"/>
                <a:ea typeface="微软雅黑" panose="020B0503020204020204" pitchFamily="34" charset="-122"/>
              </a:rPr>
              <a:t> </a:t>
            </a:r>
            <a:r>
              <a:rPr lang="en-US" sz="2800" dirty="0">
                <a:latin typeface="微软雅黑" panose="020B0503020204020204" pitchFamily="34" charset="-122"/>
                <a:ea typeface="微软雅黑" panose="020B0503020204020204" pitchFamily="34" charset="-122"/>
              </a:rPr>
              <a:t>POS tags, tense, negations…</a:t>
            </a:r>
          </a:p>
          <a:p>
            <a:pPr marL="285750" indent="-285750">
              <a:lnSpc>
                <a:spcPct val="150000"/>
              </a:lnSpc>
              <a:buFont typeface="Arial" panose="020B0604020202020204" pitchFamily="34" charset="0"/>
              <a:buChar char="•"/>
            </a:pPr>
            <a:r>
              <a:rPr lang="en-US" sz="2800" b="1" dirty="0">
                <a:solidFill>
                  <a:srgbClr val="C00000"/>
                </a:solidFill>
                <a:uFill>
                  <a:solidFill>
                    <a:schemeClr val="bg1"/>
                  </a:solidFill>
                </a:uFill>
                <a:latin typeface="微软雅黑" panose="020B0503020204020204" pitchFamily="34" charset="-122"/>
                <a:ea typeface="微软雅黑" panose="020B0503020204020204" pitchFamily="34" charset="-122"/>
              </a:rPr>
              <a:t>Affective Features</a:t>
            </a:r>
            <a:r>
              <a:rPr lang="en-US" sz="2800" b="1" dirty="0">
                <a:solidFill>
                  <a:srgbClr val="C00000"/>
                </a:solidFill>
                <a:latin typeface="微软雅黑" panose="020B0503020204020204" pitchFamily="34" charset="-122"/>
                <a:ea typeface="微软雅黑" panose="020B0503020204020204" pitchFamily="34" charset="-122"/>
              </a:rPr>
              <a:t>: </a:t>
            </a:r>
            <a:r>
              <a:rPr lang="en-US" sz="2800" dirty="0">
                <a:latin typeface="微软雅黑" panose="020B0503020204020204" pitchFamily="34" charset="-122"/>
                <a:ea typeface="微软雅黑" panose="020B0503020204020204" pitchFamily="34" charset="-122"/>
              </a:rPr>
              <a:t>Sentiment analysis, subjectivity, bias…</a:t>
            </a:r>
          </a:p>
          <a:p>
            <a:pPr marL="285750" indent="-285750">
              <a:lnSpc>
                <a:spcPct val="150000"/>
              </a:lnSpc>
              <a:buFont typeface="Arial" panose="020B0604020202020204" pitchFamily="34" charset="0"/>
              <a:buChar char="•"/>
            </a:pPr>
            <a:r>
              <a:rPr lang="en-US" sz="2800" b="1" dirty="0">
                <a:solidFill>
                  <a:srgbClr val="C00000"/>
                </a:solidFill>
                <a:latin typeface="微软雅黑" panose="020B0503020204020204" pitchFamily="34" charset="-122"/>
                <a:ea typeface="微软雅黑" panose="020B0503020204020204" pitchFamily="34" charset="-122"/>
              </a:rPr>
              <a:t>Metadata Features: </a:t>
            </a:r>
            <a:r>
              <a:rPr lang="en-US" sz="2800" dirty="0">
                <a:latin typeface="微软雅黑" panose="020B0503020204020204" pitchFamily="34" charset="-122"/>
                <a:ea typeface="微软雅黑" panose="020B0503020204020204" pitchFamily="34" charset="-122"/>
              </a:rPr>
              <a:t>Binary non-linguistic features  </a:t>
            </a:r>
          </a:p>
          <a:p>
            <a:pPr marL="285750" indent="-285750">
              <a:lnSpc>
                <a:spcPct val="150000"/>
              </a:lnSpc>
              <a:buFont typeface="Arial" panose="020B0604020202020204" pitchFamily="34" charset="0"/>
              <a:buChar char="•"/>
            </a:pPr>
            <a:r>
              <a:rPr lang="en-US" sz="2800" b="1" dirty="0">
                <a:solidFill>
                  <a:srgbClr val="C00000"/>
                </a:solidFill>
                <a:latin typeface="微软雅黑" panose="020B0503020204020204" pitchFamily="34" charset="-122"/>
                <a:ea typeface="微软雅黑" panose="020B0503020204020204" pitchFamily="34" charset="-122"/>
              </a:rPr>
              <a:t>Discourse Features:</a:t>
            </a:r>
            <a:r>
              <a:rPr lang="en-US" sz="2800" b="1" dirty="0">
                <a:solidFill>
                  <a:srgbClr val="0070C0"/>
                </a:solidFill>
                <a:latin typeface="微软雅黑" panose="020B0503020204020204" pitchFamily="34" charset="-122"/>
                <a:ea typeface="微软雅黑" panose="020B0503020204020204" pitchFamily="34" charset="-122"/>
              </a:rPr>
              <a:t>  </a:t>
            </a:r>
            <a:r>
              <a:rPr lang="en-US" sz="2800" dirty="0">
                <a:latin typeface="微软雅黑" panose="020B0503020204020204" pitchFamily="34" charset="-122"/>
                <a:ea typeface="微软雅黑" panose="020B0503020204020204" pitchFamily="34" charset="-122"/>
              </a:rPr>
              <a:t>Segment features</a:t>
            </a:r>
          </a:p>
        </p:txBody>
      </p:sp>
    </p:spTree>
    <p:extLst>
      <p:ext uri="{BB962C8B-B14F-4D97-AF65-F5344CB8AC3E}">
        <p14:creationId xmlns:p14="http://schemas.microsoft.com/office/powerpoint/2010/main" val="65829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9">
            <a:extLst>
              <a:ext uri="{FF2B5EF4-FFF2-40B4-BE49-F238E27FC236}">
                <a16:creationId xmlns:a16="http://schemas.microsoft.com/office/drawing/2014/main" id="{0895F780-E548-452D-8D29-30734234DE30}"/>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6" name="文本框 98">
            <a:extLst>
              <a:ext uri="{FF2B5EF4-FFF2-40B4-BE49-F238E27FC236}">
                <a16:creationId xmlns:a16="http://schemas.microsoft.com/office/drawing/2014/main" id="{66E1F628-9711-4C2D-89FD-DFBC9E1A72E8}"/>
              </a:ext>
            </a:extLst>
          </p:cNvPr>
          <p:cNvSpPr txBox="1"/>
          <p:nvPr/>
        </p:nvSpPr>
        <p:spPr>
          <a:xfrm>
            <a:off x="91091" y="80784"/>
            <a:ext cx="4189930" cy="646331"/>
          </a:xfrm>
          <a:prstGeom prst="rect">
            <a:avLst/>
          </a:prstGeom>
          <a:noFill/>
        </p:spPr>
        <p:txBody>
          <a:bodyPr wrap="none" rtlCol="0">
            <a:spAutoFit/>
          </a:bodyPr>
          <a:lstStyle/>
          <a:p>
            <a:r>
              <a:rPr lang="en-US" altLang="zh-CN" sz="3600" b="1" dirty="0">
                <a:solidFill>
                  <a:schemeClr val="bg1"/>
                </a:solidFill>
                <a:latin typeface="Microsoft YaHei" panose="020B0503020204020204" pitchFamily="34" charset="-122"/>
                <a:ea typeface="Microsoft YaHei" panose="020B0503020204020204" pitchFamily="34" charset="-122"/>
              </a:rPr>
              <a:t>Feature Selection</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17" name="文本框 4">
            <a:extLst>
              <a:ext uri="{FF2B5EF4-FFF2-40B4-BE49-F238E27FC236}">
                <a16:creationId xmlns:a16="http://schemas.microsoft.com/office/drawing/2014/main" id="{E2B6080F-7E1B-4ACC-B0E7-676E9094DF18}"/>
              </a:ext>
            </a:extLst>
          </p:cNvPr>
          <p:cNvSpPr txBox="1"/>
          <p:nvPr/>
        </p:nvSpPr>
        <p:spPr>
          <a:xfrm>
            <a:off x="792995" y="1466453"/>
            <a:ext cx="89569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Part 1</a:t>
            </a:r>
          </a:p>
        </p:txBody>
      </p:sp>
      <p:sp>
        <p:nvSpPr>
          <p:cNvPr id="18" name="文本框 5">
            <a:extLst>
              <a:ext uri="{FF2B5EF4-FFF2-40B4-BE49-F238E27FC236}">
                <a16:creationId xmlns:a16="http://schemas.microsoft.com/office/drawing/2014/main" id="{C8CBC700-6A9D-4334-8572-88B299B72BFB}"/>
              </a:ext>
            </a:extLst>
          </p:cNvPr>
          <p:cNvSpPr txBox="1"/>
          <p:nvPr/>
        </p:nvSpPr>
        <p:spPr>
          <a:xfrm>
            <a:off x="792995" y="2053665"/>
            <a:ext cx="8042397" cy="400110"/>
          </a:xfrm>
          <a:prstGeom prst="rect">
            <a:avLst/>
          </a:prstGeom>
          <a:noFill/>
        </p:spPr>
        <p:txBody>
          <a:bodyPr wrap="square" rtlCol="0">
            <a:spAutoFit/>
          </a:bodyPr>
          <a:lstStyle/>
          <a:p>
            <a:r>
              <a:rPr lang="en-US" sz="2000" dirty="0"/>
              <a:t>Select 2000 best lexical features based on </a:t>
            </a:r>
            <a:r>
              <a:rPr lang="en-US" altLang="zh-CN" sz="2000" dirty="0"/>
              <a:t>Chi-Square test</a:t>
            </a:r>
            <a:endParaRPr lang="en-US" sz="2000" dirty="0"/>
          </a:p>
        </p:txBody>
      </p:sp>
      <p:sp>
        <p:nvSpPr>
          <p:cNvPr id="19" name="文本框 6">
            <a:extLst>
              <a:ext uri="{FF2B5EF4-FFF2-40B4-BE49-F238E27FC236}">
                <a16:creationId xmlns:a16="http://schemas.microsoft.com/office/drawing/2014/main" id="{86BAB5D2-F48A-41E7-A7E5-0AEB26B93A03}"/>
              </a:ext>
            </a:extLst>
          </p:cNvPr>
          <p:cNvSpPr txBox="1"/>
          <p:nvPr/>
        </p:nvSpPr>
        <p:spPr>
          <a:xfrm>
            <a:off x="1756753" y="1469386"/>
            <a:ext cx="5766895" cy="400110"/>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Univariate feature selection</a:t>
            </a:r>
          </a:p>
        </p:txBody>
      </p:sp>
      <p:sp>
        <p:nvSpPr>
          <p:cNvPr id="20" name="文本框 7">
            <a:extLst>
              <a:ext uri="{FF2B5EF4-FFF2-40B4-BE49-F238E27FC236}">
                <a16:creationId xmlns:a16="http://schemas.microsoft.com/office/drawing/2014/main" id="{519A0CC4-2795-42E6-8EFB-D2ECE91143C5}"/>
              </a:ext>
            </a:extLst>
          </p:cNvPr>
          <p:cNvSpPr txBox="1"/>
          <p:nvPr/>
        </p:nvSpPr>
        <p:spPr>
          <a:xfrm>
            <a:off x="792995" y="2645112"/>
            <a:ext cx="89569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Part 2</a:t>
            </a:r>
          </a:p>
        </p:txBody>
      </p:sp>
      <p:graphicFrame>
        <p:nvGraphicFramePr>
          <p:cNvPr id="21" name="图示 8">
            <a:extLst>
              <a:ext uri="{FF2B5EF4-FFF2-40B4-BE49-F238E27FC236}">
                <a16:creationId xmlns:a16="http://schemas.microsoft.com/office/drawing/2014/main" id="{D04CBAE0-F5AD-49C7-9BA4-2183AB4EC0ED}"/>
              </a:ext>
            </a:extLst>
          </p:cNvPr>
          <p:cNvGraphicFramePr/>
          <p:nvPr>
            <p:extLst>
              <p:ext uri="{D42A27DB-BD31-4B8C-83A1-F6EECF244321}">
                <p14:modId xmlns:p14="http://schemas.microsoft.com/office/powerpoint/2010/main" val="859636615"/>
              </p:ext>
            </p:extLst>
          </p:nvPr>
        </p:nvGraphicFramePr>
        <p:xfrm>
          <a:off x="1581150" y="2845964"/>
          <a:ext cx="9395844" cy="337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Table 21">
            <a:extLst>
              <a:ext uri="{FF2B5EF4-FFF2-40B4-BE49-F238E27FC236}">
                <a16:creationId xmlns:a16="http://schemas.microsoft.com/office/drawing/2014/main" id="{5CEB63C7-CBBF-4BA9-9A90-E5AB849E67B7}"/>
              </a:ext>
            </a:extLst>
          </p:cNvPr>
          <p:cNvGraphicFramePr>
            <a:graphicFrameLocks noGrp="1"/>
          </p:cNvGraphicFramePr>
          <p:nvPr>
            <p:extLst>
              <p:ext uri="{D42A27DB-BD31-4B8C-83A1-F6EECF244321}">
                <p14:modId xmlns:p14="http://schemas.microsoft.com/office/powerpoint/2010/main" val="846461093"/>
              </p:ext>
            </p:extLst>
          </p:nvPr>
        </p:nvGraphicFramePr>
        <p:xfrm>
          <a:off x="7631211" y="1223163"/>
          <a:ext cx="3481755" cy="1754067"/>
        </p:xfrm>
        <a:graphic>
          <a:graphicData uri="http://schemas.openxmlformats.org/drawingml/2006/table">
            <a:tbl>
              <a:tblPr firstRow="1" bandRow="1">
                <a:tableStyleId>{85BE263C-DBD7-4A20-BB59-AAB30ACAA65A}</a:tableStyleId>
              </a:tblPr>
              <a:tblGrid>
                <a:gridCol w="1758463">
                  <a:extLst>
                    <a:ext uri="{9D8B030D-6E8A-4147-A177-3AD203B41FA5}">
                      <a16:colId xmlns:a16="http://schemas.microsoft.com/office/drawing/2014/main" val="3058353600"/>
                    </a:ext>
                  </a:extLst>
                </a:gridCol>
                <a:gridCol w="1723292">
                  <a:extLst>
                    <a:ext uri="{9D8B030D-6E8A-4147-A177-3AD203B41FA5}">
                      <a16:colId xmlns:a16="http://schemas.microsoft.com/office/drawing/2014/main" val="1949001571"/>
                    </a:ext>
                  </a:extLst>
                </a:gridCol>
              </a:tblGrid>
              <a:tr h="584689">
                <a:tc>
                  <a:txBody>
                    <a:bodyPr/>
                    <a:lstStyle/>
                    <a:p>
                      <a:r>
                        <a:rPr lang="en-US" dirty="0"/>
                        <a:t>Training Data</a:t>
                      </a:r>
                    </a:p>
                  </a:txBody>
                  <a:tcPr anchor="ctr"/>
                </a:tc>
                <a:tc>
                  <a:txBody>
                    <a:bodyPr/>
                    <a:lstStyle/>
                    <a:p>
                      <a:r>
                        <a:rPr lang="en-US" dirty="0"/>
                        <a:t># Sentences</a:t>
                      </a:r>
                    </a:p>
                  </a:txBody>
                  <a:tcPr anchor="ctr"/>
                </a:tc>
                <a:extLst>
                  <a:ext uri="{0D108BD9-81ED-4DB2-BD59-A6C34878D82A}">
                    <a16:rowId xmlns:a16="http://schemas.microsoft.com/office/drawing/2014/main" val="849505565"/>
                  </a:ext>
                </a:extLst>
              </a:tr>
              <a:tr h="584689">
                <a:tc>
                  <a:txBody>
                    <a:bodyPr/>
                    <a:lstStyle/>
                    <a:p>
                      <a:r>
                        <a:rPr lang="en-US" dirty="0"/>
                        <a:t>Label 0</a:t>
                      </a:r>
                    </a:p>
                  </a:txBody>
                  <a:tcPr anchor="ctr"/>
                </a:tc>
                <a:tc>
                  <a:txBody>
                    <a:bodyPr/>
                    <a:lstStyle/>
                    <a:p>
                      <a:r>
                        <a:rPr lang="en-US" dirty="0"/>
                        <a:t>3895</a:t>
                      </a:r>
                    </a:p>
                  </a:txBody>
                  <a:tcPr anchor="ctr"/>
                </a:tc>
                <a:extLst>
                  <a:ext uri="{0D108BD9-81ED-4DB2-BD59-A6C34878D82A}">
                    <a16:rowId xmlns:a16="http://schemas.microsoft.com/office/drawing/2014/main" val="432566597"/>
                  </a:ext>
                </a:extLst>
              </a:tr>
              <a:tr h="584689">
                <a:tc>
                  <a:txBody>
                    <a:bodyPr/>
                    <a:lstStyle/>
                    <a:p>
                      <a:r>
                        <a:rPr lang="en-US" dirty="0"/>
                        <a:t>Label 1</a:t>
                      </a:r>
                    </a:p>
                  </a:txBody>
                  <a:tcPr anchor="ctr"/>
                </a:tc>
                <a:tc>
                  <a:txBody>
                    <a:bodyPr/>
                    <a:lstStyle/>
                    <a:p>
                      <a:r>
                        <a:rPr lang="en-US" dirty="0">
                          <a:solidFill>
                            <a:srgbClr val="C00000"/>
                          </a:solidFill>
                        </a:rPr>
                        <a:t>94</a:t>
                      </a:r>
                      <a:r>
                        <a:rPr lang="en-US" dirty="0"/>
                        <a:t> (2.36%)</a:t>
                      </a:r>
                    </a:p>
                  </a:txBody>
                  <a:tcPr anchor="ctr"/>
                </a:tc>
                <a:extLst>
                  <a:ext uri="{0D108BD9-81ED-4DB2-BD59-A6C34878D82A}">
                    <a16:rowId xmlns:a16="http://schemas.microsoft.com/office/drawing/2014/main" val="3968592232"/>
                  </a:ext>
                </a:extLst>
              </a:tr>
            </a:tbl>
          </a:graphicData>
        </a:graphic>
      </p:graphicFrame>
      <p:sp>
        <p:nvSpPr>
          <p:cNvPr id="23" name="文本框 1">
            <a:extLst>
              <a:ext uri="{FF2B5EF4-FFF2-40B4-BE49-F238E27FC236}">
                <a16:creationId xmlns:a16="http://schemas.microsoft.com/office/drawing/2014/main" id="{98D232EF-CB26-4D95-B473-BD7B97BE13B4}"/>
              </a:ext>
            </a:extLst>
          </p:cNvPr>
          <p:cNvSpPr txBox="1"/>
          <p:nvPr/>
        </p:nvSpPr>
        <p:spPr>
          <a:xfrm>
            <a:off x="7631211" y="652558"/>
            <a:ext cx="3481755" cy="461665"/>
          </a:xfrm>
          <a:prstGeom prst="rect">
            <a:avLst/>
          </a:prstGeom>
          <a:noFill/>
        </p:spPr>
        <p:txBody>
          <a:bodyPr wrap="square" rtlCol="0">
            <a:spAutoFit/>
          </a:bodyPr>
          <a:lstStyle/>
          <a:p>
            <a:r>
              <a:rPr lang="en-US" sz="2400" b="1" dirty="0">
                <a:solidFill>
                  <a:srgbClr val="FF0000"/>
                </a:solidFill>
                <a:latin typeface="微软雅黑" panose="020B0503020204020204" pitchFamily="34" charset="-122"/>
                <a:ea typeface="微软雅黑" panose="020B0503020204020204" pitchFamily="34" charset="-122"/>
              </a:rPr>
              <a:t>Imbalanced Dataset!</a:t>
            </a:r>
          </a:p>
        </p:txBody>
      </p:sp>
      <p:sp>
        <p:nvSpPr>
          <p:cNvPr id="24" name="文本框 6">
            <a:extLst>
              <a:ext uri="{FF2B5EF4-FFF2-40B4-BE49-F238E27FC236}">
                <a16:creationId xmlns:a16="http://schemas.microsoft.com/office/drawing/2014/main" id="{FDF6B6F4-5BF2-480E-9F5E-9824ADE6D372}"/>
              </a:ext>
            </a:extLst>
          </p:cNvPr>
          <p:cNvSpPr txBox="1"/>
          <p:nvPr/>
        </p:nvSpPr>
        <p:spPr>
          <a:xfrm>
            <a:off x="1756752" y="2645909"/>
            <a:ext cx="5766895" cy="400110"/>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Embedded feature selection</a:t>
            </a:r>
          </a:p>
        </p:txBody>
      </p:sp>
    </p:spTree>
    <p:extLst>
      <p:ext uri="{BB962C8B-B14F-4D97-AF65-F5344CB8AC3E}">
        <p14:creationId xmlns:p14="http://schemas.microsoft.com/office/powerpoint/2010/main" val="407580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E25B6DBE-9F88-4D18-BC1A-C496DB443521}"/>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文本框 98">
            <a:extLst>
              <a:ext uri="{FF2B5EF4-FFF2-40B4-BE49-F238E27FC236}">
                <a16:creationId xmlns:a16="http://schemas.microsoft.com/office/drawing/2014/main" id="{528C11D5-731B-43D4-8DB2-E0894F0D4477}"/>
              </a:ext>
            </a:extLst>
          </p:cNvPr>
          <p:cNvSpPr txBox="1"/>
          <p:nvPr/>
        </p:nvSpPr>
        <p:spPr>
          <a:xfrm>
            <a:off x="879656" y="40392"/>
            <a:ext cx="1840568" cy="707886"/>
          </a:xfrm>
          <a:prstGeom prst="rect">
            <a:avLst/>
          </a:prstGeom>
          <a:noFill/>
        </p:spPr>
        <p:txBody>
          <a:bodyPr wrap="none" rtlCol="0">
            <a:spAutoFit/>
          </a:bodyPr>
          <a:lstStyle/>
          <a:p>
            <a:r>
              <a:rPr lang="en-US" altLang="zh-CN" sz="4000" b="1" dirty="0">
                <a:solidFill>
                  <a:schemeClr val="bg1"/>
                </a:solidFill>
                <a:latin typeface="Microsoft YaHei" panose="020B0503020204020204" pitchFamily="34" charset="-122"/>
                <a:ea typeface="Microsoft YaHei" panose="020B0503020204020204" pitchFamily="34" charset="-122"/>
              </a:rPr>
              <a:t>Model</a:t>
            </a:r>
            <a:endParaRPr lang="zh-CN" altLang="en-US" sz="40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4">
            <a:extLst>
              <a:ext uri="{FF2B5EF4-FFF2-40B4-BE49-F238E27FC236}">
                <a16:creationId xmlns:a16="http://schemas.microsoft.com/office/drawing/2014/main" id="{66CED01B-10EA-4D20-B2D8-5C506DECBF07}"/>
              </a:ext>
            </a:extLst>
          </p:cNvPr>
          <p:cNvCxnSpPr/>
          <p:nvPr/>
        </p:nvCxnSpPr>
        <p:spPr>
          <a:xfrm>
            <a:off x="3558956" y="1978974"/>
            <a:ext cx="0" cy="36004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5">
            <a:extLst>
              <a:ext uri="{FF2B5EF4-FFF2-40B4-BE49-F238E27FC236}">
                <a16:creationId xmlns:a16="http://schemas.microsoft.com/office/drawing/2014/main" id="{CA52525C-8054-4B34-822D-A6FC88B7539D}"/>
              </a:ext>
            </a:extLst>
          </p:cNvPr>
          <p:cNvCxnSpPr/>
          <p:nvPr/>
        </p:nvCxnSpPr>
        <p:spPr>
          <a:xfrm rot="5400000">
            <a:off x="4297144" y="1240786"/>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6">
            <a:extLst>
              <a:ext uri="{FF2B5EF4-FFF2-40B4-BE49-F238E27FC236}">
                <a16:creationId xmlns:a16="http://schemas.microsoft.com/office/drawing/2014/main" id="{25A42A71-624A-4238-BA9B-0EC691262993}"/>
              </a:ext>
            </a:extLst>
          </p:cNvPr>
          <p:cNvCxnSpPr/>
          <p:nvPr/>
        </p:nvCxnSpPr>
        <p:spPr>
          <a:xfrm rot="5400000">
            <a:off x="3720881" y="3055298"/>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7">
            <a:extLst>
              <a:ext uri="{FF2B5EF4-FFF2-40B4-BE49-F238E27FC236}">
                <a16:creationId xmlns:a16="http://schemas.microsoft.com/office/drawing/2014/main" id="{90DB3B2F-F628-4E6C-940D-D8100EA59EAC}"/>
              </a:ext>
            </a:extLst>
          </p:cNvPr>
          <p:cNvCxnSpPr/>
          <p:nvPr/>
        </p:nvCxnSpPr>
        <p:spPr>
          <a:xfrm rot="5400000">
            <a:off x="4297144" y="4844411"/>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椭圆 8">
            <a:extLst>
              <a:ext uri="{FF2B5EF4-FFF2-40B4-BE49-F238E27FC236}">
                <a16:creationId xmlns:a16="http://schemas.microsoft.com/office/drawing/2014/main" id="{293FECCD-F05A-4D8D-8AA2-06A49336C84C}"/>
              </a:ext>
            </a:extLst>
          </p:cNvPr>
          <p:cNvSpPr/>
          <p:nvPr/>
        </p:nvSpPr>
        <p:spPr>
          <a:xfrm>
            <a:off x="1069756" y="2675886"/>
            <a:ext cx="2193925" cy="2193925"/>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9" name="组合 10">
            <a:extLst>
              <a:ext uri="{FF2B5EF4-FFF2-40B4-BE49-F238E27FC236}">
                <a16:creationId xmlns:a16="http://schemas.microsoft.com/office/drawing/2014/main" id="{77CFEC16-36EA-4AA2-A65D-583F8BBF0960}"/>
              </a:ext>
            </a:extLst>
          </p:cNvPr>
          <p:cNvGrpSpPr/>
          <p:nvPr/>
        </p:nvGrpSpPr>
        <p:grpSpPr>
          <a:xfrm>
            <a:off x="4009488" y="1440270"/>
            <a:ext cx="2855913" cy="1323431"/>
            <a:chOff x="3952875" y="1970087"/>
            <a:chExt cx="2855913" cy="1323431"/>
          </a:xfrm>
          <a:solidFill>
            <a:srgbClr val="3E4150"/>
          </a:solidFill>
        </p:grpSpPr>
        <p:sp>
          <p:nvSpPr>
            <p:cNvPr id="10" name="圆角矩形 11">
              <a:extLst>
                <a:ext uri="{FF2B5EF4-FFF2-40B4-BE49-F238E27FC236}">
                  <a16:creationId xmlns:a16="http://schemas.microsoft.com/office/drawing/2014/main" id="{9F280FB4-A675-4FB0-AF0A-0D03F0238D0A}"/>
                </a:ext>
              </a:extLst>
            </p:cNvPr>
            <p:cNvSpPr/>
            <p:nvPr/>
          </p:nvSpPr>
          <p:spPr>
            <a:xfrm>
              <a:off x="3952875" y="1970087"/>
              <a:ext cx="2855913" cy="13234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 name="文本框 12">
              <a:extLst>
                <a:ext uri="{FF2B5EF4-FFF2-40B4-BE49-F238E27FC236}">
                  <a16:creationId xmlns:a16="http://schemas.microsoft.com/office/drawing/2014/main" id="{7E54CD1F-B5A3-443F-A3E3-2B6D7A927055}"/>
                </a:ext>
              </a:extLst>
            </p:cNvPr>
            <p:cNvSpPr txBox="1"/>
            <p:nvPr/>
          </p:nvSpPr>
          <p:spPr>
            <a:xfrm>
              <a:off x="4159461" y="2065191"/>
              <a:ext cx="2546054" cy="1077218"/>
            </a:xfrm>
            <a:prstGeom prst="rect">
              <a:avLst/>
            </a:prstGeom>
            <a:grpFill/>
            <a:effectLst/>
          </p:spPr>
          <p:txBody>
            <a:bodyPr wrap="square" rtlCol="0">
              <a:spAutoFit/>
            </a:bodyPr>
            <a:lstStyle/>
            <a:p>
              <a:r>
                <a:rPr lang="en-US" altLang="zh-CN" sz="3200" dirty="0">
                  <a:solidFill>
                    <a:schemeClr val="bg1"/>
                  </a:solidFill>
                  <a:latin typeface="Microsoft YaHei" panose="020B0503020204020204" pitchFamily="34" charset="-122"/>
                  <a:ea typeface="Microsoft YaHei" panose="020B0503020204020204" pitchFamily="34" charset="-122"/>
                </a:rPr>
                <a:t>Imbalanced Learning</a:t>
              </a:r>
            </a:p>
          </p:txBody>
        </p:sp>
      </p:grpSp>
      <p:grpSp>
        <p:nvGrpSpPr>
          <p:cNvPr id="12" name="组合 13">
            <a:extLst>
              <a:ext uri="{FF2B5EF4-FFF2-40B4-BE49-F238E27FC236}">
                <a16:creationId xmlns:a16="http://schemas.microsoft.com/office/drawing/2014/main" id="{B9394E80-FD6A-4D4B-9C24-70395A22A39B}"/>
              </a:ext>
            </a:extLst>
          </p:cNvPr>
          <p:cNvGrpSpPr/>
          <p:nvPr/>
        </p:nvGrpSpPr>
        <p:grpSpPr>
          <a:xfrm>
            <a:off x="3966943" y="3385499"/>
            <a:ext cx="2855913" cy="774700"/>
            <a:chOff x="3952875" y="3751263"/>
            <a:chExt cx="2855913" cy="774700"/>
          </a:xfrm>
          <a:solidFill>
            <a:srgbClr val="3E4150"/>
          </a:solidFill>
        </p:grpSpPr>
        <p:sp>
          <p:nvSpPr>
            <p:cNvPr id="13" name="圆角矩形 14">
              <a:extLst>
                <a:ext uri="{FF2B5EF4-FFF2-40B4-BE49-F238E27FC236}">
                  <a16:creationId xmlns:a16="http://schemas.microsoft.com/office/drawing/2014/main" id="{5CEEEE2E-002F-4325-AC0B-F319D4E3552E}"/>
                </a:ext>
              </a:extLst>
            </p:cNvPr>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文本框 15">
              <a:extLst>
                <a:ext uri="{FF2B5EF4-FFF2-40B4-BE49-F238E27FC236}">
                  <a16:creationId xmlns:a16="http://schemas.microsoft.com/office/drawing/2014/main" id="{8733C63D-0316-4D3F-BB28-35CDEBE964BE}"/>
                </a:ext>
              </a:extLst>
            </p:cNvPr>
            <p:cNvSpPr txBox="1"/>
            <p:nvPr/>
          </p:nvSpPr>
          <p:spPr>
            <a:xfrm>
              <a:off x="4455265" y="3828188"/>
              <a:ext cx="1927131" cy="584775"/>
            </a:xfrm>
            <a:prstGeom prst="rect">
              <a:avLst/>
            </a:prstGeom>
            <a:grpFill/>
            <a:effectLst/>
          </p:spPr>
          <p:txBody>
            <a:bodyPr wrap="none" rtlCol="0">
              <a:spAutoFit/>
            </a:bodyPr>
            <a:lstStyle/>
            <a:p>
              <a:r>
                <a:rPr lang="en-US" altLang="zh-CN" sz="3200" dirty="0">
                  <a:solidFill>
                    <a:schemeClr val="bg1"/>
                  </a:solidFill>
                  <a:latin typeface="Microsoft YaHei" panose="020B0503020204020204" pitchFamily="34" charset="-122"/>
                  <a:ea typeface="Microsoft YaHei" panose="020B0503020204020204" pitchFamily="34" charset="-122"/>
                </a:rPr>
                <a:t>Classifier</a:t>
              </a:r>
            </a:p>
          </p:txBody>
        </p:sp>
      </p:grpSp>
      <p:grpSp>
        <p:nvGrpSpPr>
          <p:cNvPr id="15" name="组合 16">
            <a:extLst>
              <a:ext uri="{FF2B5EF4-FFF2-40B4-BE49-F238E27FC236}">
                <a16:creationId xmlns:a16="http://schemas.microsoft.com/office/drawing/2014/main" id="{30406287-AEBA-4BDA-B572-2C5642811C7F}"/>
              </a:ext>
            </a:extLst>
          </p:cNvPr>
          <p:cNvGrpSpPr/>
          <p:nvPr/>
        </p:nvGrpSpPr>
        <p:grpSpPr>
          <a:xfrm>
            <a:off x="3966943" y="5166674"/>
            <a:ext cx="2855913" cy="774700"/>
            <a:chOff x="3952875" y="5532438"/>
            <a:chExt cx="2855913" cy="774700"/>
          </a:xfrm>
          <a:solidFill>
            <a:srgbClr val="3E4150"/>
          </a:solidFill>
        </p:grpSpPr>
        <p:sp>
          <p:nvSpPr>
            <p:cNvPr id="16" name="圆角矩形 18">
              <a:extLst>
                <a:ext uri="{FF2B5EF4-FFF2-40B4-BE49-F238E27FC236}">
                  <a16:creationId xmlns:a16="http://schemas.microsoft.com/office/drawing/2014/main" id="{89C47F33-82BE-4678-85B4-8CB33AA364F4}"/>
                </a:ext>
              </a:extLst>
            </p:cNvPr>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文本框 19">
              <a:extLst>
                <a:ext uri="{FF2B5EF4-FFF2-40B4-BE49-F238E27FC236}">
                  <a16:creationId xmlns:a16="http://schemas.microsoft.com/office/drawing/2014/main" id="{C8E6CFBE-D29C-4B3F-A365-600A6801C2C5}"/>
                </a:ext>
              </a:extLst>
            </p:cNvPr>
            <p:cNvSpPr txBox="1"/>
            <p:nvPr/>
          </p:nvSpPr>
          <p:spPr>
            <a:xfrm>
              <a:off x="4467827" y="5652800"/>
              <a:ext cx="1911101" cy="584775"/>
            </a:xfrm>
            <a:prstGeom prst="rect">
              <a:avLst/>
            </a:prstGeom>
            <a:grpFill/>
            <a:effectLst/>
          </p:spPr>
          <p:txBody>
            <a:bodyPr wrap="none" rtlCol="0">
              <a:spAutoFit/>
            </a:bodyPr>
            <a:lstStyle/>
            <a:p>
              <a:r>
                <a:rPr lang="en-US" altLang="zh-CN" sz="3200" dirty="0">
                  <a:solidFill>
                    <a:schemeClr val="bg1"/>
                  </a:solidFill>
                  <a:latin typeface="Microsoft YaHei" panose="020B0503020204020204" pitchFamily="34" charset="-122"/>
                  <a:ea typeface="Microsoft YaHei" panose="020B0503020204020204" pitchFamily="34" charset="-122"/>
                </a:rPr>
                <a:t>Heuristic</a:t>
              </a:r>
            </a:p>
          </p:txBody>
        </p:sp>
      </p:grpSp>
      <p:sp>
        <p:nvSpPr>
          <p:cNvPr id="18" name="文本框 20">
            <a:extLst>
              <a:ext uri="{FF2B5EF4-FFF2-40B4-BE49-F238E27FC236}">
                <a16:creationId xmlns:a16="http://schemas.microsoft.com/office/drawing/2014/main" id="{641BEA06-6F52-44B8-B482-6ACAC2C5AC5D}"/>
              </a:ext>
            </a:extLst>
          </p:cNvPr>
          <p:cNvSpPr txBox="1"/>
          <p:nvPr/>
        </p:nvSpPr>
        <p:spPr>
          <a:xfrm>
            <a:off x="7230842" y="1748038"/>
            <a:ext cx="2158220" cy="1015663"/>
          </a:xfrm>
          <a:prstGeom prst="rect">
            <a:avLst/>
          </a:prstGeom>
          <a:noFill/>
          <a:effectLst/>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Under-sampling</a:t>
            </a:r>
          </a:p>
          <a:p>
            <a:r>
              <a:rPr lang="en-US" altLang="zh-CN" sz="2000" dirty="0">
                <a:latin typeface="Microsoft YaHei" panose="020B0503020204020204" pitchFamily="34" charset="-122"/>
                <a:ea typeface="Microsoft YaHei" panose="020B0503020204020204" pitchFamily="34" charset="-122"/>
              </a:rPr>
              <a:t>Over-sampling</a:t>
            </a:r>
          </a:p>
          <a:p>
            <a:endParaRPr lang="en-US" altLang="zh-CN" sz="2000" dirty="0">
              <a:latin typeface="Microsoft YaHei" panose="020B0503020204020204" pitchFamily="34" charset="-122"/>
              <a:ea typeface="Microsoft YaHei" panose="020B0503020204020204" pitchFamily="34" charset="-122"/>
            </a:endParaRPr>
          </a:p>
        </p:txBody>
      </p:sp>
      <p:sp>
        <p:nvSpPr>
          <p:cNvPr id="19" name="文本框 21">
            <a:extLst>
              <a:ext uri="{FF2B5EF4-FFF2-40B4-BE49-F238E27FC236}">
                <a16:creationId xmlns:a16="http://schemas.microsoft.com/office/drawing/2014/main" id="{B06EAF16-F6F5-4CC9-9C05-48EE3FDC2133}"/>
              </a:ext>
            </a:extLst>
          </p:cNvPr>
          <p:cNvSpPr txBox="1"/>
          <p:nvPr/>
        </p:nvSpPr>
        <p:spPr>
          <a:xfrm>
            <a:off x="7230842" y="3385499"/>
            <a:ext cx="755335" cy="707886"/>
          </a:xfrm>
          <a:prstGeom prst="rect">
            <a:avLst/>
          </a:prstGeom>
          <a:noFill/>
          <a:effectLst/>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SVM</a:t>
            </a:r>
          </a:p>
          <a:p>
            <a:r>
              <a:rPr lang="en-US" altLang="zh-CN" sz="2000" dirty="0">
                <a:latin typeface="Microsoft YaHei" panose="020B0503020204020204" pitchFamily="34" charset="-122"/>
                <a:ea typeface="Microsoft YaHei" panose="020B0503020204020204" pitchFamily="34" charset="-122"/>
              </a:rPr>
              <a:t>MLP</a:t>
            </a:r>
          </a:p>
        </p:txBody>
      </p:sp>
      <p:sp>
        <p:nvSpPr>
          <p:cNvPr id="20" name="文本框 22">
            <a:extLst>
              <a:ext uri="{FF2B5EF4-FFF2-40B4-BE49-F238E27FC236}">
                <a16:creationId xmlns:a16="http://schemas.microsoft.com/office/drawing/2014/main" id="{BC7863E7-88E9-4B10-BA1F-0181DEA17514}"/>
              </a:ext>
            </a:extLst>
          </p:cNvPr>
          <p:cNvSpPr txBox="1"/>
          <p:nvPr/>
        </p:nvSpPr>
        <p:spPr>
          <a:xfrm>
            <a:off x="7230842" y="5166674"/>
            <a:ext cx="1608838" cy="1015663"/>
          </a:xfrm>
          <a:prstGeom prst="rect">
            <a:avLst/>
          </a:prstGeom>
          <a:noFill/>
          <a:effectLst/>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Rule</a:t>
            </a:r>
          </a:p>
          <a:p>
            <a:r>
              <a:rPr lang="en-US" altLang="zh-CN" sz="2000" dirty="0">
                <a:latin typeface="Microsoft YaHei" panose="020B0503020204020204" pitchFamily="34" charset="-122"/>
                <a:ea typeface="Microsoft YaHei" panose="020B0503020204020204" pitchFamily="34" charset="-122"/>
              </a:rPr>
              <a:t>Strict Mode</a:t>
            </a:r>
          </a:p>
          <a:p>
            <a:endParaRPr lang="en-US" altLang="zh-CN" sz="2000" dirty="0">
              <a:latin typeface="Microsoft YaHei" panose="020B0503020204020204" pitchFamily="34" charset="-122"/>
              <a:ea typeface="Microsoft YaHei" panose="020B0503020204020204" pitchFamily="34" charset="-122"/>
            </a:endParaRPr>
          </a:p>
        </p:txBody>
      </p:sp>
      <p:sp>
        <p:nvSpPr>
          <p:cNvPr id="21" name="文本框 23">
            <a:extLst>
              <a:ext uri="{FF2B5EF4-FFF2-40B4-BE49-F238E27FC236}">
                <a16:creationId xmlns:a16="http://schemas.microsoft.com/office/drawing/2014/main" id="{48D08C1F-162F-4E17-A9B3-509210278DED}"/>
              </a:ext>
            </a:extLst>
          </p:cNvPr>
          <p:cNvSpPr txBox="1"/>
          <p:nvPr/>
        </p:nvSpPr>
        <p:spPr>
          <a:xfrm>
            <a:off x="1233002" y="3425256"/>
            <a:ext cx="2040943" cy="707886"/>
          </a:xfrm>
          <a:prstGeom prst="rect">
            <a:avLst/>
          </a:prstGeom>
          <a:noFill/>
        </p:spPr>
        <p:txBody>
          <a:bodyPr wrap="none" rtlCol="0">
            <a:spAutoFit/>
          </a:bodyPr>
          <a:lstStyle/>
          <a:p>
            <a:r>
              <a:rPr lang="en-US" altLang="zh-CN" sz="4000" b="1" dirty="0">
                <a:solidFill>
                  <a:schemeClr val="bg1"/>
                </a:solidFill>
                <a:latin typeface="Microsoft YaHei" panose="020B0503020204020204" pitchFamily="34" charset="-122"/>
                <a:ea typeface="Microsoft YaHei" panose="020B0503020204020204" pitchFamily="34" charset="-122"/>
              </a:rPr>
              <a:t>System</a:t>
            </a:r>
            <a:endParaRPr lang="zh-CN" altLang="en-US" sz="4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4673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D9F272CF-BF83-4B62-BB32-9FF0A7281D70}"/>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文本框 98">
            <a:extLst>
              <a:ext uri="{FF2B5EF4-FFF2-40B4-BE49-F238E27FC236}">
                <a16:creationId xmlns:a16="http://schemas.microsoft.com/office/drawing/2014/main" id="{D7A77169-3552-46E5-8F42-40E04B2DC88A}"/>
              </a:ext>
            </a:extLst>
          </p:cNvPr>
          <p:cNvSpPr txBox="1"/>
          <p:nvPr/>
        </p:nvSpPr>
        <p:spPr>
          <a:xfrm>
            <a:off x="91091" y="80784"/>
            <a:ext cx="4504182" cy="584775"/>
          </a:xfrm>
          <a:prstGeom prst="rect">
            <a:avLst/>
          </a:prstGeom>
          <a:noFill/>
        </p:spPr>
        <p:txBody>
          <a:bodyPr wrap="none" rtlCol="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Imbalanced Learning</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CEB119C-64C5-4936-8671-6617380C4168}"/>
              </a:ext>
            </a:extLst>
          </p:cNvPr>
          <p:cNvSpPr txBox="1"/>
          <p:nvPr/>
        </p:nvSpPr>
        <p:spPr>
          <a:xfrm>
            <a:off x="598450" y="1347402"/>
            <a:ext cx="9884859" cy="523220"/>
          </a:xfrm>
          <a:prstGeom prst="rect">
            <a:avLst/>
          </a:prstGeom>
          <a:noFill/>
        </p:spPr>
        <p:txBody>
          <a:bodyPr wrap="square" rtlCol="0">
            <a:spAutoFit/>
          </a:bodyPr>
          <a:lstStyle/>
          <a:p>
            <a:r>
              <a:rPr lang="en-US" sz="2800" dirty="0"/>
              <a:t>From random over-sampling to ADASYN</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C650D1B-2155-4417-B532-17F3BC9EE848}"/>
                  </a:ext>
                </a:extLst>
              </p:cNvPr>
              <p:cNvSpPr txBox="1"/>
              <p:nvPr/>
            </p:nvSpPr>
            <p:spPr>
              <a:xfrm>
                <a:off x="1580749" y="2060552"/>
                <a:ext cx="35449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𝑛𝑒𝑤</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𝑥</m:t>
                          </m:r>
                        </m:e>
                        <m:sub>
                          <m:r>
                            <a:rPr lang="en-US" sz="2400" b="0" i="1" smtClean="0">
                              <a:latin typeface="Cambria Math" panose="02040503050406030204" pitchFamily="18" charset="0"/>
                            </a:rPr>
                            <m:t>𝑧𝑖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dirty="0"/>
              </a:p>
            </p:txBody>
          </p:sp>
        </mc:Choice>
        <mc:Fallback xmlns="">
          <p:sp>
            <p:nvSpPr>
              <p:cNvPr id="5" name="文本框 4">
                <a:extLst>
                  <a:ext uri="{FF2B5EF4-FFF2-40B4-BE49-F238E27FC236}">
                    <a16:creationId xmlns:a16="http://schemas.microsoft.com/office/drawing/2014/main" id="{FC650D1B-2155-4417-B532-17F3BC9EE848}"/>
                  </a:ext>
                </a:extLst>
              </p:cNvPr>
              <p:cNvSpPr txBox="1">
                <a:spLocks noRot="1" noChangeAspect="1" noMove="1" noResize="1" noEditPoints="1" noAdjustHandles="1" noChangeArrowheads="1" noChangeShapeType="1" noTextEdit="1"/>
              </p:cNvSpPr>
              <p:nvPr/>
            </p:nvSpPr>
            <p:spPr>
              <a:xfrm>
                <a:off x="1580749" y="2060552"/>
                <a:ext cx="3544924" cy="369332"/>
              </a:xfrm>
              <a:prstGeom prst="rect">
                <a:avLst/>
              </a:prstGeom>
              <a:blipFill>
                <a:blip r:embed="rId3"/>
                <a:stretch>
                  <a:fillRect r="-120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77B1B9E-285B-4400-AA91-774F2448E16D}"/>
                  </a:ext>
                </a:extLst>
              </p:cNvPr>
              <p:cNvSpPr txBox="1"/>
              <p:nvPr/>
            </p:nvSpPr>
            <p:spPr>
              <a:xfrm>
                <a:off x="1642063" y="2634967"/>
                <a:ext cx="36045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𝑧𝑖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nearest</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neighbors</m:t>
                      </m:r>
                      <m:r>
                        <m:rPr>
                          <m:nor/>
                        </m:rPr>
                        <a:rPr lang="en-US" b="0" i="0"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6" name="文本框 5">
                <a:extLst>
                  <a:ext uri="{FF2B5EF4-FFF2-40B4-BE49-F238E27FC236}">
                    <a16:creationId xmlns:a16="http://schemas.microsoft.com/office/drawing/2014/main" id="{977B1B9E-285B-4400-AA91-774F2448E16D}"/>
                  </a:ext>
                </a:extLst>
              </p:cNvPr>
              <p:cNvSpPr txBox="1">
                <a:spLocks noRot="1" noChangeAspect="1" noMove="1" noResize="1" noEditPoints="1" noAdjustHandles="1" noChangeArrowheads="1" noChangeShapeType="1" noTextEdit="1"/>
              </p:cNvSpPr>
              <p:nvPr/>
            </p:nvSpPr>
            <p:spPr>
              <a:xfrm>
                <a:off x="1642063" y="2634967"/>
                <a:ext cx="3604577" cy="276999"/>
              </a:xfrm>
              <a:prstGeom prst="rect">
                <a:avLst/>
              </a:prstGeom>
              <a:blipFill>
                <a:blip r:embed="rId4"/>
                <a:stretch>
                  <a:fillRect l="-2365" t="-2174" r="-1689"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1C4493E-2DE1-4BFD-8267-9971A0BAF2B6}"/>
                  </a:ext>
                </a:extLst>
              </p:cNvPr>
              <p:cNvSpPr txBox="1"/>
              <p:nvPr/>
            </p:nvSpPr>
            <p:spPr>
              <a:xfrm>
                <a:off x="574883" y="3377346"/>
                <a:ext cx="6505425" cy="1815882"/>
              </a:xfrm>
              <a:prstGeom prst="rect">
                <a:avLst/>
              </a:prstGeom>
              <a:noFill/>
            </p:spPr>
            <p:txBody>
              <a:bodyPr wrap="square" rtlCol="0">
                <a:spAutoFit/>
              </a:bodyPr>
              <a:lstStyle/>
              <a:p>
                <a:pPr algn="just"/>
                <a:r>
                  <a:rPr lang="en-US" sz="2800" u="sng" dirty="0">
                    <a:uFill>
                      <a:solidFill>
                        <a:schemeClr val="bg1"/>
                      </a:solidFill>
                    </a:uFill>
                    <a:hlinkClick r:id="rId5" action="ppaction://hlinksldjump"/>
                  </a:rPr>
                  <a:t>ADASYN: </a:t>
                </a:r>
                <a:r>
                  <a:rPr lang="en-US" sz="2800" dirty="0"/>
                  <a:t>the number of samples generated for each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a14:m>
                <a:r>
                  <a:rPr lang="en-US" sz="2800" dirty="0"/>
                  <a:t>  is proportional to the number of samples which are not from the same class than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a14:m>
                <a:r>
                  <a:rPr lang="en-US" sz="2800" dirty="0"/>
                  <a:t>  in a given neighborhood </a:t>
                </a:r>
              </a:p>
            </p:txBody>
          </p:sp>
        </mc:Choice>
        <mc:Fallback xmlns="">
          <p:sp>
            <p:nvSpPr>
              <p:cNvPr id="7" name="文本框 6">
                <a:extLst>
                  <a:ext uri="{FF2B5EF4-FFF2-40B4-BE49-F238E27FC236}">
                    <a16:creationId xmlns:a16="http://schemas.microsoft.com/office/drawing/2014/main" id="{81C4493E-2DE1-4BFD-8267-9971A0BAF2B6}"/>
                  </a:ext>
                </a:extLst>
              </p:cNvPr>
              <p:cNvSpPr txBox="1">
                <a:spLocks noRot="1" noChangeAspect="1" noMove="1" noResize="1" noEditPoints="1" noAdjustHandles="1" noChangeArrowheads="1" noChangeShapeType="1" noTextEdit="1"/>
              </p:cNvSpPr>
              <p:nvPr/>
            </p:nvSpPr>
            <p:spPr>
              <a:xfrm>
                <a:off x="574883" y="3377346"/>
                <a:ext cx="6505425" cy="1815882"/>
              </a:xfrm>
              <a:prstGeom prst="rect">
                <a:avLst/>
              </a:prstGeom>
              <a:blipFill>
                <a:blip r:embed="rId6"/>
                <a:stretch>
                  <a:fillRect l="-1874" t="-3020" r="-1968" b="-8725"/>
                </a:stretch>
              </a:blipFill>
            </p:spPr>
            <p:txBody>
              <a:bodyPr/>
              <a:lstStyle/>
              <a:p>
                <a:r>
                  <a:rPr lang="en-US">
                    <a:noFill/>
                  </a:rPr>
                  <a:t> </a:t>
                </a:r>
              </a:p>
            </p:txBody>
          </p:sp>
        </mc:Fallback>
      </mc:AlternateContent>
      <p:pic>
        <p:nvPicPr>
          <p:cNvPr id="8" name="图片 7">
            <a:extLst>
              <a:ext uri="{FF2B5EF4-FFF2-40B4-BE49-F238E27FC236}">
                <a16:creationId xmlns:a16="http://schemas.microsoft.com/office/drawing/2014/main" id="{46FF42B2-8B4A-4DF3-B18D-1FAB5655EE5D}"/>
              </a:ext>
            </a:extLst>
          </p:cNvPr>
          <p:cNvPicPr>
            <a:picLocks noChangeAspect="1"/>
          </p:cNvPicPr>
          <p:nvPr/>
        </p:nvPicPr>
        <p:blipFill>
          <a:blip r:embed="rId7"/>
          <a:stretch>
            <a:fillRect/>
          </a:stretch>
        </p:blipFill>
        <p:spPr>
          <a:xfrm>
            <a:off x="7066329" y="1018853"/>
            <a:ext cx="4762148" cy="4631131"/>
          </a:xfrm>
          <a:prstGeom prst="rect">
            <a:avLst/>
          </a:prstGeom>
        </p:spPr>
      </p:pic>
      <p:sp>
        <p:nvSpPr>
          <p:cNvPr id="9" name="文本框 8">
            <a:extLst>
              <a:ext uri="{FF2B5EF4-FFF2-40B4-BE49-F238E27FC236}">
                <a16:creationId xmlns:a16="http://schemas.microsoft.com/office/drawing/2014/main" id="{FB19A3C8-8FB9-408D-B15D-627575214792}"/>
              </a:ext>
            </a:extLst>
          </p:cNvPr>
          <p:cNvSpPr txBox="1"/>
          <p:nvPr/>
        </p:nvSpPr>
        <p:spPr>
          <a:xfrm>
            <a:off x="598450" y="5929460"/>
            <a:ext cx="10789129" cy="307777"/>
          </a:xfrm>
          <a:prstGeom prst="rect">
            <a:avLst/>
          </a:prstGeom>
          <a:noFill/>
        </p:spPr>
        <p:txBody>
          <a:bodyPr wrap="square" rtlCol="0">
            <a:spAutoFit/>
          </a:bodyPr>
          <a:lstStyle/>
          <a:p>
            <a:r>
              <a:rPr lang="en-US" sz="1400" dirty="0"/>
              <a:t>http://contrib.scikit-learn.org/imbalanced-learn/stable/over_sampling.html#from-random-over-sampling-to-smote-and-adasyn</a:t>
            </a:r>
          </a:p>
        </p:txBody>
      </p:sp>
      <p:cxnSp>
        <p:nvCxnSpPr>
          <p:cNvPr id="10" name="直接连接符 10">
            <a:extLst>
              <a:ext uri="{FF2B5EF4-FFF2-40B4-BE49-F238E27FC236}">
                <a16:creationId xmlns:a16="http://schemas.microsoft.com/office/drawing/2014/main" id="{0D016CF8-6B4E-43ED-98AE-405FBBD6CF53}"/>
              </a:ext>
            </a:extLst>
          </p:cNvPr>
          <p:cNvCxnSpPr>
            <a:cxnSpLocks/>
          </p:cNvCxnSpPr>
          <p:nvPr/>
        </p:nvCxnSpPr>
        <p:spPr>
          <a:xfrm flipV="1">
            <a:off x="560895" y="5896466"/>
            <a:ext cx="10642862" cy="49235"/>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551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9">
            <a:extLst>
              <a:ext uri="{FF2B5EF4-FFF2-40B4-BE49-F238E27FC236}">
                <a16:creationId xmlns:a16="http://schemas.microsoft.com/office/drawing/2014/main" id="{6E5DEAB0-B204-43FC-A081-C8DACA32D0BC}"/>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id="{7C309E2C-8A56-40F0-AAF5-AF17DEC01801}"/>
              </a:ext>
            </a:extLst>
          </p:cNvPr>
          <p:cNvGrpSpPr/>
          <p:nvPr/>
        </p:nvGrpSpPr>
        <p:grpSpPr>
          <a:xfrm>
            <a:off x="1756079" y="1983543"/>
            <a:ext cx="7051063" cy="3629465"/>
            <a:chOff x="1756079" y="1983543"/>
            <a:chExt cx="7051063" cy="3629465"/>
          </a:xfrm>
        </p:grpSpPr>
        <p:sp>
          <p:nvSpPr>
            <p:cNvPr id="4" name="任意多边形 22">
              <a:extLst>
                <a:ext uri="{FF2B5EF4-FFF2-40B4-BE49-F238E27FC236}">
                  <a16:creationId xmlns:a16="http://schemas.microsoft.com/office/drawing/2014/main" id="{5A8C36EE-7B72-4EBD-8BA1-744B6B6D48F6}"/>
                </a:ext>
              </a:extLst>
            </p:cNvPr>
            <p:cNvSpPr/>
            <p:nvPr/>
          </p:nvSpPr>
          <p:spPr>
            <a:xfrm>
              <a:off x="1756079" y="1983543"/>
              <a:ext cx="7051063" cy="3629465"/>
            </a:xfrm>
            <a:custGeom>
              <a:avLst/>
              <a:gdLst>
                <a:gd name="connsiteX0" fmla="*/ 2225080 w 7051063"/>
                <a:gd name="connsiteY0" fmla="*/ 0 h 3629465"/>
                <a:gd name="connsiteX1" fmla="*/ 2225080 w 7051063"/>
                <a:gd name="connsiteY1" fmla="*/ 1935005 h 3629465"/>
                <a:gd name="connsiteX2" fmla="*/ 7051063 w 7051063"/>
                <a:gd name="connsiteY2" fmla="*/ 1935005 h 3629465"/>
                <a:gd name="connsiteX3" fmla="*/ 7051063 w 7051063"/>
                <a:gd name="connsiteY3" fmla="*/ 3370228 h 3629465"/>
                <a:gd name="connsiteX4" fmla="*/ 2225080 w 7051063"/>
                <a:gd name="connsiteY4" fmla="*/ 3370228 h 3629465"/>
                <a:gd name="connsiteX5" fmla="*/ 2225080 w 7051063"/>
                <a:gd name="connsiteY5" fmla="*/ 3629465 h 3629465"/>
                <a:gd name="connsiteX6" fmla="*/ 0 w 7051063"/>
                <a:gd name="connsiteY6" fmla="*/ 1814732 h 362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51063" h="3629465">
                  <a:moveTo>
                    <a:pt x="2225080" y="0"/>
                  </a:moveTo>
                  <a:lnTo>
                    <a:pt x="2225080" y="1935005"/>
                  </a:lnTo>
                  <a:lnTo>
                    <a:pt x="7051063" y="1935005"/>
                  </a:lnTo>
                  <a:lnTo>
                    <a:pt x="7051063" y="3370228"/>
                  </a:lnTo>
                  <a:lnTo>
                    <a:pt x="2225080" y="3370228"/>
                  </a:lnTo>
                  <a:lnTo>
                    <a:pt x="2225080" y="3629465"/>
                  </a:lnTo>
                  <a:lnTo>
                    <a:pt x="0" y="1814732"/>
                  </a:lnTo>
                  <a:close/>
                </a:path>
              </a:pathLst>
            </a:custGeom>
            <a:solidFill>
              <a:srgbClr val="C001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24">
              <a:extLst>
                <a:ext uri="{FF2B5EF4-FFF2-40B4-BE49-F238E27FC236}">
                  <a16:creationId xmlns:a16="http://schemas.microsoft.com/office/drawing/2014/main" id="{09F57338-DDF7-44DD-8629-93E86A026C56}"/>
                </a:ext>
              </a:extLst>
            </p:cNvPr>
            <p:cNvSpPr txBox="1"/>
            <p:nvPr/>
          </p:nvSpPr>
          <p:spPr>
            <a:xfrm>
              <a:off x="2022783" y="3156126"/>
              <a:ext cx="1955985" cy="1107996"/>
            </a:xfrm>
            <a:prstGeom prst="rect">
              <a:avLst/>
            </a:prstGeom>
            <a:noFill/>
            <a:effectLst/>
          </p:spPr>
          <p:txBody>
            <a:bodyPr wrap="none" rtlCol="0">
              <a:spAutoFit/>
            </a:bodyPr>
            <a:lstStyle/>
            <a:p>
              <a:r>
                <a:rPr lang="en-US" altLang="zh-CN" sz="2800" b="1" dirty="0">
                  <a:solidFill>
                    <a:schemeClr val="bg1"/>
                  </a:solidFill>
                </a:rPr>
                <a:t>  </a:t>
              </a:r>
              <a:r>
                <a:rPr lang="en-US" altLang="zh-CN" sz="6600" b="1" dirty="0">
                  <a:solidFill>
                    <a:schemeClr val="bg1"/>
                  </a:solidFill>
                  <a:latin typeface="方正姚体" panose="02010601030101010101" pitchFamily="2" charset="-122"/>
                  <a:ea typeface="方正姚体" panose="02010601030101010101" pitchFamily="2" charset="-122"/>
                </a:rPr>
                <a:t>SVM</a:t>
              </a:r>
              <a:endParaRPr lang="en-US" altLang="zh-CN" sz="8800" b="1" dirty="0">
                <a:solidFill>
                  <a:schemeClr val="bg1"/>
                </a:solidFill>
                <a:latin typeface="方正姚体" panose="02010601030101010101" pitchFamily="2" charset="-122"/>
                <a:ea typeface="方正姚体" panose="02010601030101010101" pitchFamily="2" charset="-122"/>
              </a:endParaRPr>
            </a:p>
          </p:txBody>
        </p:sp>
      </p:grpSp>
      <p:grpSp>
        <p:nvGrpSpPr>
          <p:cNvPr id="6" name="组合 3">
            <a:extLst>
              <a:ext uri="{FF2B5EF4-FFF2-40B4-BE49-F238E27FC236}">
                <a16:creationId xmlns:a16="http://schemas.microsoft.com/office/drawing/2014/main" id="{470A9EDE-AE7A-4E50-BE3C-ADAEB0C24503}"/>
              </a:ext>
            </a:extLst>
          </p:cNvPr>
          <p:cNvGrpSpPr/>
          <p:nvPr/>
        </p:nvGrpSpPr>
        <p:grpSpPr>
          <a:xfrm>
            <a:off x="4128793" y="2025747"/>
            <a:ext cx="7035459" cy="3629465"/>
            <a:chOff x="4128793" y="2025747"/>
            <a:chExt cx="7035459" cy="3629465"/>
          </a:xfrm>
        </p:grpSpPr>
        <p:sp>
          <p:nvSpPr>
            <p:cNvPr id="7" name="任意多边形 23">
              <a:extLst>
                <a:ext uri="{FF2B5EF4-FFF2-40B4-BE49-F238E27FC236}">
                  <a16:creationId xmlns:a16="http://schemas.microsoft.com/office/drawing/2014/main" id="{1C38CB48-3442-49AB-835C-AF461FC280B7}"/>
                </a:ext>
              </a:extLst>
            </p:cNvPr>
            <p:cNvSpPr/>
            <p:nvPr/>
          </p:nvSpPr>
          <p:spPr>
            <a:xfrm>
              <a:off x="4128793" y="2025747"/>
              <a:ext cx="7035459" cy="3629465"/>
            </a:xfrm>
            <a:custGeom>
              <a:avLst/>
              <a:gdLst>
                <a:gd name="connsiteX0" fmla="*/ 4810379 w 7035459"/>
                <a:gd name="connsiteY0" fmla="*/ 0 h 3629465"/>
                <a:gd name="connsiteX1" fmla="*/ 7035459 w 7035459"/>
                <a:gd name="connsiteY1" fmla="*/ 1814733 h 3629465"/>
                <a:gd name="connsiteX2" fmla="*/ 4810379 w 7035459"/>
                <a:gd name="connsiteY2" fmla="*/ 3629465 h 3629465"/>
                <a:gd name="connsiteX3" fmla="*/ 4810379 w 7035459"/>
                <a:gd name="connsiteY3" fmla="*/ 1756971 h 3629465"/>
                <a:gd name="connsiteX4" fmla="*/ 0 w 7035459"/>
                <a:gd name="connsiteY4" fmla="*/ 1756971 h 3629465"/>
                <a:gd name="connsiteX5" fmla="*/ 0 w 7035459"/>
                <a:gd name="connsiteY5" fmla="*/ 321748 h 3629465"/>
                <a:gd name="connsiteX6" fmla="*/ 4810379 w 7035459"/>
                <a:gd name="connsiteY6" fmla="*/ 321748 h 362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5459" h="3629465">
                  <a:moveTo>
                    <a:pt x="4810379" y="0"/>
                  </a:moveTo>
                  <a:lnTo>
                    <a:pt x="7035459" y="1814733"/>
                  </a:lnTo>
                  <a:lnTo>
                    <a:pt x="4810379" y="3629465"/>
                  </a:lnTo>
                  <a:lnTo>
                    <a:pt x="4810379" y="1756971"/>
                  </a:lnTo>
                  <a:lnTo>
                    <a:pt x="0" y="1756971"/>
                  </a:lnTo>
                  <a:lnTo>
                    <a:pt x="0" y="321748"/>
                  </a:lnTo>
                  <a:lnTo>
                    <a:pt x="4810379" y="321748"/>
                  </a:lnTo>
                  <a:close/>
                </a:path>
              </a:pathLst>
            </a:custGeom>
            <a:solidFill>
              <a:srgbClr val="3E41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25">
              <a:extLst>
                <a:ext uri="{FF2B5EF4-FFF2-40B4-BE49-F238E27FC236}">
                  <a16:creationId xmlns:a16="http://schemas.microsoft.com/office/drawing/2014/main" id="{CE11393C-CC54-49EE-9CF1-44045B094845}"/>
                </a:ext>
              </a:extLst>
            </p:cNvPr>
            <p:cNvSpPr txBox="1"/>
            <p:nvPr/>
          </p:nvSpPr>
          <p:spPr>
            <a:xfrm>
              <a:off x="8884882" y="3179686"/>
              <a:ext cx="1909497" cy="1107996"/>
            </a:xfrm>
            <a:prstGeom prst="rect">
              <a:avLst/>
            </a:prstGeom>
            <a:noFill/>
            <a:effectLst/>
          </p:spPr>
          <p:txBody>
            <a:bodyPr wrap="none" rtlCol="0">
              <a:spAutoFit/>
            </a:bodyPr>
            <a:lstStyle/>
            <a:p>
              <a:r>
                <a:rPr lang="en-US" altLang="zh-CN" sz="2800" b="1" dirty="0">
                  <a:solidFill>
                    <a:schemeClr val="bg1"/>
                  </a:solidFill>
                </a:rPr>
                <a:t>  </a:t>
              </a:r>
              <a:r>
                <a:rPr lang="en-US" altLang="zh-CN" sz="6600" b="1" dirty="0">
                  <a:solidFill>
                    <a:schemeClr val="bg1"/>
                  </a:solidFill>
                  <a:latin typeface="方正姚体" panose="02010601030101010101" pitchFamily="2" charset="-122"/>
                  <a:ea typeface="方正姚体" panose="02010601030101010101" pitchFamily="2" charset="-122"/>
                </a:rPr>
                <a:t>MLP</a:t>
              </a:r>
            </a:p>
          </p:txBody>
        </p:sp>
      </p:grpSp>
      <p:sp>
        <p:nvSpPr>
          <p:cNvPr id="9" name="文本框 15">
            <a:extLst>
              <a:ext uri="{FF2B5EF4-FFF2-40B4-BE49-F238E27FC236}">
                <a16:creationId xmlns:a16="http://schemas.microsoft.com/office/drawing/2014/main" id="{AE2C260D-911A-479E-8CE0-73AFCCD6DCF5}"/>
              </a:ext>
            </a:extLst>
          </p:cNvPr>
          <p:cNvSpPr txBox="1"/>
          <p:nvPr/>
        </p:nvSpPr>
        <p:spPr>
          <a:xfrm>
            <a:off x="1380151" y="27050"/>
            <a:ext cx="1858202" cy="707886"/>
          </a:xfrm>
          <a:prstGeom prst="rect">
            <a:avLst/>
          </a:prstGeom>
          <a:noFill/>
        </p:spPr>
        <p:txBody>
          <a:bodyPr wrap="none" rtlCol="0">
            <a:spAutoFit/>
          </a:bodyPr>
          <a:lstStyle/>
          <a:p>
            <a:pPr algn="ctr"/>
            <a:r>
              <a:rPr lang="en-US" altLang="zh-CN" sz="4000" b="1" dirty="0">
                <a:solidFill>
                  <a:schemeClr val="bg1"/>
                </a:solidFill>
                <a:latin typeface="Agency FB" panose="020B0503020202020204" pitchFamily="34" charset="0"/>
                <a:ea typeface="微软雅黑" panose="020B0503020204020204" pitchFamily="34" charset="-122"/>
              </a:rPr>
              <a:t>Classifier</a:t>
            </a:r>
          </a:p>
        </p:txBody>
      </p:sp>
      <p:sp>
        <p:nvSpPr>
          <p:cNvPr id="10" name="文本框 16">
            <a:extLst>
              <a:ext uri="{FF2B5EF4-FFF2-40B4-BE49-F238E27FC236}">
                <a16:creationId xmlns:a16="http://schemas.microsoft.com/office/drawing/2014/main" id="{CD3C6EB0-658E-4258-8049-0312C2B2C8A2}"/>
              </a:ext>
            </a:extLst>
          </p:cNvPr>
          <p:cNvSpPr txBox="1"/>
          <p:nvPr/>
        </p:nvSpPr>
        <p:spPr>
          <a:xfrm>
            <a:off x="4579742" y="4265361"/>
            <a:ext cx="3604256" cy="1015663"/>
          </a:xfrm>
          <a:prstGeom prst="rect">
            <a:avLst/>
          </a:prstGeom>
          <a:noFill/>
          <a:effectLst/>
        </p:spPr>
        <p:txBody>
          <a:bodyPr wrap="none" rtlCol="0">
            <a:spAutoFit/>
          </a:bodyPr>
          <a:lstStyle/>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Linear kernel with L2 loss</a:t>
            </a:r>
          </a:p>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L2 Regularization</a:t>
            </a:r>
          </a:p>
          <a:p>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11" name="文本框 17">
            <a:extLst>
              <a:ext uri="{FF2B5EF4-FFF2-40B4-BE49-F238E27FC236}">
                <a16:creationId xmlns:a16="http://schemas.microsoft.com/office/drawing/2014/main" id="{A85AFF55-3212-4A5C-8376-E3AA2402496A}"/>
              </a:ext>
            </a:extLst>
          </p:cNvPr>
          <p:cNvSpPr txBox="1"/>
          <p:nvPr/>
        </p:nvSpPr>
        <p:spPr>
          <a:xfrm>
            <a:off x="4484933" y="2408847"/>
            <a:ext cx="4322209" cy="2246769"/>
          </a:xfrm>
          <a:prstGeom prst="rect">
            <a:avLst/>
          </a:prstGeom>
          <a:noFill/>
          <a:effectLst/>
        </p:spPr>
        <p:txBody>
          <a:bodyPr wrap="none" rtlCol="0">
            <a:spAutoFit/>
          </a:bodyPr>
          <a:lstStyle/>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2 hidden layer: 100 and 8 units</a:t>
            </a:r>
          </a:p>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L2 Regularization</a:t>
            </a:r>
          </a:p>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Activation Function: Tanh</a:t>
            </a:r>
          </a:p>
          <a:p>
            <a:pPr marL="342900" indent="-342900">
              <a:buFont typeface="Arial" panose="020B0604020202020204" pitchFamily="34" charset="0"/>
              <a:buChar char="•"/>
            </a:pPr>
            <a:r>
              <a:rPr lang="en-US" altLang="zh-CN" sz="2000" dirty="0">
                <a:solidFill>
                  <a:schemeClr val="bg1"/>
                </a:solidFill>
                <a:latin typeface="Microsoft YaHei" panose="020B0503020204020204" pitchFamily="34" charset="-122"/>
                <a:ea typeface="Microsoft YaHei" panose="020B0503020204020204" pitchFamily="34" charset="-122"/>
              </a:rPr>
              <a:t>Optimization: Adam</a:t>
            </a:r>
          </a:p>
          <a:p>
            <a:pPr marL="342900" indent="-342900">
              <a:buFont typeface="Arial" panose="020B0604020202020204" pitchFamily="34" charset="0"/>
              <a:buChar char="•"/>
            </a:pPr>
            <a:endParaRPr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altLang="zh-CN" sz="2000" dirty="0">
              <a:solidFill>
                <a:schemeClr val="bg1"/>
              </a:solidFill>
              <a:latin typeface="Microsoft YaHei" panose="020B0503020204020204" pitchFamily="34" charset="-122"/>
              <a:ea typeface="Microsoft YaHei" panose="020B0503020204020204" pitchFamily="34" charset="-122"/>
            </a:endParaRPr>
          </a:p>
          <a:p>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877519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765CE97-8FE5-41AE-B6D1-6BA811FD01D5"/>
  <p:tag name="ISPRING_SCORM_RATE_SLIDES" val="1"/>
  <p:tag name="ISPRINGONLINEFOLDERID" val="0"/>
  <p:tag name="ISPRINGONLINEFOLDERPATH" val="Content List"/>
  <p:tag name="ISPRINGCLOUDFOLDERID" val="0"/>
  <p:tag name="ISPRINGCLOUDFOLDERPATH" val="Repository"/>
  <p:tag name="ISPRING_PLAYERS_CUSTOMIZATION" val="UEsDBBQAAgAIAA6TU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A6TU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深色论文"/>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1775</Words>
  <Application>Microsoft Office PowerPoint</Application>
  <PresentationFormat>Widescreen</PresentationFormat>
  <Paragraphs>168</Paragraphs>
  <Slides>16</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宋体</vt:lpstr>
      <vt:lpstr>Microsoft YaHei</vt:lpstr>
      <vt:lpstr>Microsoft YaHei</vt:lpstr>
      <vt:lpstr>微软雅黑 Light</vt:lpstr>
      <vt:lpstr>方正姚体</vt:lpstr>
      <vt:lpstr>等线</vt:lpstr>
      <vt:lpstr>Agency FB</vt:lpstr>
      <vt:lpstr>Arial</vt:lpstr>
      <vt:lpstr>Calibri</vt:lpstr>
      <vt:lpstr>Calibri Light</vt:lpstr>
      <vt:lpstr>Cambria Math</vt:lpstr>
      <vt:lpstr>Footlight MT Light</vt:lpstr>
      <vt:lpstr>Times New Roman</vt:lpstr>
      <vt:lpstr>Wingdings</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PPTfans网分享</dc:title>
  <dc:subject/>
  <dc:creator>A Z</dc:creator>
  <cp:keywords/>
  <dc:description/>
  <cp:lastModifiedBy>Chaoyuan Zuo</cp:lastModifiedBy>
  <cp:revision>353</cp:revision>
  <dcterms:created xsi:type="dcterms:W3CDTF">2015-11-19T04:18:54Z</dcterms:created>
  <dcterms:modified xsi:type="dcterms:W3CDTF">2018-09-12T20:07:27Z</dcterms:modified>
  <cp:category/>
  <cp:contentStatus>www.pptfans.cn下载更多免费模板</cp:contentStatus>
</cp:coreProperties>
</file>