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, Gopala" userId="1e37da94-e694-49ee-af69-f92dfaeadd17" providerId="ADAL" clId="{EB736212-FE71-43CE-AB97-F606D3E50487}"/>
    <pc:docChg chg="modSld">
      <pc:chgData name="KR, Gopala" userId="1e37da94-e694-49ee-af69-f92dfaeadd17" providerId="ADAL" clId="{EB736212-FE71-43CE-AB97-F606D3E50487}" dt="2020-08-04T18:39:25.139" v="51" actId="20577"/>
      <pc:docMkLst>
        <pc:docMk/>
      </pc:docMkLst>
      <pc:sldChg chg="modSp">
        <pc:chgData name="KR, Gopala" userId="1e37da94-e694-49ee-af69-f92dfaeadd17" providerId="ADAL" clId="{EB736212-FE71-43CE-AB97-F606D3E50487}" dt="2020-08-04T18:39:25.139" v="51" actId="20577"/>
        <pc:sldMkLst>
          <pc:docMk/>
          <pc:sldMk cId="0" sldId="257"/>
        </pc:sldMkLst>
        <pc:spChg chg="mod">
          <ac:chgData name="KR, Gopala" userId="1e37da94-e694-49ee-af69-f92dfaeadd17" providerId="ADAL" clId="{EB736212-FE71-43CE-AB97-F606D3E50487}" dt="2020-08-04T18:39:25.139" v="51" actId="20577"/>
          <ac:spMkLst>
            <pc:docMk/>
            <pc:sldMk cId="0" sldId="257"/>
            <ac:spMk id="4" creationId="{00000000-0000-0000-0000-000000000000}"/>
          </ac:spMkLst>
        </pc:spChg>
      </pc:sldChg>
      <pc:sldChg chg="modSp">
        <pc:chgData name="KR, Gopala" userId="1e37da94-e694-49ee-af69-f92dfaeadd17" providerId="ADAL" clId="{EB736212-FE71-43CE-AB97-F606D3E50487}" dt="2020-08-04T18:37:37.442" v="16" actId="20577"/>
        <pc:sldMkLst>
          <pc:docMk/>
          <pc:sldMk cId="0" sldId="259"/>
        </pc:sldMkLst>
        <pc:spChg chg="mod">
          <ac:chgData name="KR, Gopala" userId="1e37da94-e694-49ee-af69-f92dfaeadd17" providerId="ADAL" clId="{EB736212-FE71-43CE-AB97-F606D3E50487}" dt="2020-08-04T18:37:37.442" v="16" actId="20577"/>
          <ac:spMkLst>
            <pc:docMk/>
            <pc:sldMk cId="0" sldId="259"/>
            <ac:spMk id="6" creationId="{00000000-0000-0000-0000-000000000000}"/>
          </ac:spMkLst>
        </pc:spChg>
      </pc:sldChg>
      <pc:sldChg chg="modSp">
        <pc:chgData name="KR, Gopala" userId="1e37da94-e694-49ee-af69-f92dfaeadd17" providerId="ADAL" clId="{EB736212-FE71-43CE-AB97-F606D3E50487}" dt="2020-08-04T18:38:27.133" v="29" actId="20577"/>
        <pc:sldMkLst>
          <pc:docMk/>
          <pc:sldMk cId="0" sldId="261"/>
        </pc:sldMkLst>
        <pc:spChg chg="mod">
          <ac:chgData name="KR, Gopala" userId="1e37da94-e694-49ee-af69-f92dfaeadd17" providerId="ADAL" clId="{EB736212-FE71-43CE-AB97-F606D3E50487}" dt="2020-08-04T18:38:27.133" v="29" actId="20577"/>
          <ac:spMkLst>
            <pc:docMk/>
            <pc:sldMk cId="0" sldId="261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500C0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500C0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7500C0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1999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59991" y="557783"/>
            <a:ext cx="1664208" cy="4450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7119" y="216534"/>
            <a:ext cx="1175776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7500C0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2581" y="1590039"/>
            <a:ext cx="8350884" cy="2547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clare-lab/MEL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19" y="216534"/>
            <a:ext cx="5306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Problem </a:t>
            </a:r>
            <a:r>
              <a:rPr spc="170" dirty="0"/>
              <a:t>Statement</a:t>
            </a:r>
            <a:r>
              <a:rPr spc="-125" dirty="0"/>
              <a:t> </a:t>
            </a:r>
            <a:r>
              <a:rPr spc="110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793" y="910749"/>
            <a:ext cx="11629390" cy="42164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spc="-10" dirty="0">
                <a:latin typeface="Nimbus Sans L"/>
                <a:cs typeface="Nimbus Sans L"/>
              </a:rPr>
              <a:t>Bangalore </a:t>
            </a:r>
            <a:r>
              <a:rPr sz="1400" spc="-5" dirty="0">
                <a:latin typeface="Nimbus Sans L"/>
                <a:cs typeface="Nimbus Sans L"/>
              </a:rPr>
              <a:t>is </a:t>
            </a:r>
            <a:r>
              <a:rPr sz="1400" spc="-10" dirty="0">
                <a:latin typeface="Nimbus Sans L"/>
                <a:cs typeface="Nimbus Sans L"/>
              </a:rPr>
              <a:t>seeing tremendous </a:t>
            </a:r>
            <a:r>
              <a:rPr sz="1400" spc="-5" dirty="0">
                <a:latin typeface="Nimbus Sans L"/>
                <a:cs typeface="Nimbus Sans L"/>
              </a:rPr>
              <a:t>rise in </a:t>
            </a:r>
            <a:r>
              <a:rPr sz="1400" spc="-10" dirty="0">
                <a:latin typeface="Nimbus Sans L"/>
                <a:cs typeface="Nimbus Sans L"/>
              </a:rPr>
              <a:t>Cleanliness (littering, spitting, public </a:t>
            </a:r>
            <a:r>
              <a:rPr sz="1400" spc="-5" dirty="0">
                <a:latin typeface="Nimbus Sans L"/>
                <a:cs typeface="Nimbus Sans L"/>
              </a:rPr>
              <a:t>smoking </a:t>
            </a:r>
            <a:r>
              <a:rPr sz="1400" spc="-10" dirty="0">
                <a:latin typeface="Nimbus Sans L"/>
                <a:cs typeface="Nimbus Sans L"/>
              </a:rPr>
              <a:t>etc.) issues.</a:t>
            </a:r>
            <a:r>
              <a:rPr sz="1400" spc="195" dirty="0">
                <a:latin typeface="Nimbus Sans L"/>
                <a:cs typeface="Nimbus Sans L"/>
              </a:rPr>
              <a:t> </a:t>
            </a:r>
            <a:r>
              <a:rPr sz="1400" spc="-5" dirty="0">
                <a:latin typeface="Nimbus Sans L"/>
                <a:cs typeface="Nimbus Sans L"/>
              </a:rPr>
              <a:t>Also, </a:t>
            </a:r>
            <a:r>
              <a:rPr sz="1400" spc="-10" dirty="0">
                <a:latin typeface="Nimbus Sans L"/>
                <a:cs typeface="Nimbus Sans L"/>
              </a:rPr>
              <a:t>the quality of </a:t>
            </a:r>
            <a:r>
              <a:rPr sz="1400" dirty="0">
                <a:latin typeface="Nimbus Sans L"/>
                <a:cs typeface="Nimbus Sans L"/>
              </a:rPr>
              <a:t>the </a:t>
            </a:r>
            <a:r>
              <a:rPr sz="1400" spc="-10" dirty="0">
                <a:latin typeface="Nimbus Sans L"/>
                <a:cs typeface="Nimbus Sans L"/>
              </a:rPr>
              <a:t>infrastructure (potholes,</a:t>
            </a:r>
            <a:endParaRPr sz="1400" dirty="0">
              <a:latin typeface="Nimbus Sans L"/>
              <a:cs typeface="Nimbus Sans L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10" dirty="0">
                <a:latin typeface="Nimbus Sans L"/>
                <a:cs typeface="Nimbus Sans L"/>
              </a:rPr>
              <a:t>footpath, cutting of </a:t>
            </a:r>
            <a:r>
              <a:rPr sz="1400" spc="-15" dirty="0">
                <a:latin typeface="Nimbus Sans L"/>
                <a:cs typeface="Nimbus Sans L"/>
              </a:rPr>
              <a:t>trees </a:t>
            </a:r>
            <a:r>
              <a:rPr sz="1400" spc="-10" dirty="0">
                <a:latin typeface="Nimbus Sans L"/>
                <a:cs typeface="Nimbus Sans L"/>
              </a:rPr>
              <a:t>etc.) </a:t>
            </a:r>
            <a:r>
              <a:rPr sz="1400" spc="-15" dirty="0">
                <a:latin typeface="Nimbus Sans L"/>
                <a:cs typeface="Nimbus Sans L"/>
              </a:rPr>
              <a:t>needs </a:t>
            </a:r>
            <a:r>
              <a:rPr sz="1400" spc="-10" dirty="0">
                <a:latin typeface="Nimbus Sans L"/>
                <a:cs typeface="Nimbus Sans L"/>
              </a:rPr>
              <a:t>serious</a:t>
            </a:r>
            <a:r>
              <a:rPr sz="1400" spc="229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attention.</a:t>
            </a:r>
            <a:endParaRPr sz="1400" dirty="0">
              <a:latin typeface="Nimbus Sans L"/>
              <a:cs typeface="Nimbus Sans L"/>
            </a:endParaRPr>
          </a:p>
          <a:p>
            <a:pPr marL="12700" marR="5080">
              <a:lnSpc>
                <a:spcPct val="107200"/>
              </a:lnSpc>
              <a:spcBef>
                <a:spcPts val="790"/>
              </a:spcBef>
            </a:pPr>
            <a:r>
              <a:rPr sz="1400" spc="-10" dirty="0">
                <a:latin typeface="Nimbus Sans L"/>
                <a:cs typeface="Nimbus Sans L"/>
              </a:rPr>
              <a:t>A </a:t>
            </a:r>
            <a:r>
              <a:rPr sz="1400" spc="-5" dirty="0">
                <a:latin typeface="Nimbus Sans L"/>
                <a:cs typeface="Nimbus Sans L"/>
              </a:rPr>
              <a:t>common </a:t>
            </a:r>
            <a:r>
              <a:rPr sz="1400" spc="-10" dirty="0">
                <a:latin typeface="Nimbus Sans L"/>
                <a:cs typeface="Nimbus Sans L"/>
              </a:rPr>
              <a:t>citizen notices this on daily basis. But there </a:t>
            </a:r>
            <a:r>
              <a:rPr sz="1400" spc="-5" dirty="0">
                <a:latin typeface="Nimbus Sans L"/>
                <a:cs typeface="Nimbus Sans L"/>
              </a:rPr>
              <a:t>is </a:t>
            </a:r>
            <a:r>
              <a:rPr sz="1400" spc="-15" dirty="0">
                <a:latin typeface="Nimbus Sans L"/>
                <a:cs typeface="Nimbus Sans L"/>
              </a:rPr>
              <a:t>not </a:t>
            </a:r>
            <a:r>
              <a:rPr sz="1400" spc="-5" dirty="0">
                <a:latin typeface="Nimbus Sans L"/>
                <a:cs typeface="Nimbus Sans L"/>
              </a:rPr>
              <a:t>much </a:t>
            </a:r>
            <a:r>
              <a:rPr sz="1400" spc="-10" dirty="0">
                <a:latin typeface="Nimbus Sans L"/>
                <a:cs typeface="Nimbus Sans L"/>
              </a:rPr>
              <a:t>he can do </a:t>
            </a:r>
            <a:r>
              <a:rPr sz="1400" spc="-15" dirty="0">
                <a:latin typeface="Nimbus Sans L"/>
                <a:cs typeface="Nimbus Sans L"/>
              </a:rPr>
              <a:t>about </a:t>
            </a:r>
            <a:r>
              <a:rPr sz="1400" spc="-5" dirty="0">
                <a:latin typeface="Nimbus Sans L"/>
                <a:cs typeface="Nimbus Sans L"/>
              </a:rPr>
              <a:t>it. </a:t>
            </a:r>
            <a:r>
              <a:rPr sz="1400" spc="15" dirty="0">
                <a:latin typeface="Nimbus Sans L"/>
                <a:cs typeface="Nimbus Sans L"/>
              </a:rPr>
              <a:t>We </a:t>
            </a:r>
            <a:r>
              <a:rPr sz="1400" spc="-15" dirty="0">
                <a:latin typeface="Nimbus Sans L"/>
                <a:cs typeface="Nimbus Sans L"/>
              </a:rPr>
              <a:t>need </a:t>
            </a:r>
            <a:r>
              <a:rPr sz="1400" spc="-5" dirty="0">
                <a:latin typeface="Nimbus Sans L"/>
                <a:cs typeface="Nimbus Sans L"/>
              </a:rPr>
              <a:t>to </a:t>
            </a:r>
            <a:r>
              <a:rPr sz="1400" spc="-10" dirty="0">
                <a:latin typeface="Nimbus Sans L"/>
                <a:cs typeface="Nimbus Sans L"/>
              </a:rPr>
              <a:t>design </a:t>
            </a:r>
            <a:r>
              <a:rPr sz="1400" spc="-5" dirty="0">
                <a:latin typeface="Nimbus Sans L"/>
                <a:cs typeface="Nimbus Sans L"/>
              </a:rPr>
              <a:t>a </a:t>
            </a:r>
            <a:r>
              <a:rPr sz="1400" spc="-10" dirty="0">
                <a:latin typeface="Nimbus Sans L"/>
                <a:cs typeface="Nimbus Sans L"/>
              </a:rPr>
              <a:t>solution that </a:t>
            </a:r>
            <a:r>
              <a:rPr sz="1400" spc="-5" dirty="0">
                <a:latin typeface="Nimbus Sans L"/>
                <a:cs typeface="Nimbus Sans L"/>
              </a:rPr>
              <a:t>a normal </a:t>
            </a:r>
            <a:r>
              <a:rPr sz="1400" spc="-15" dirty="0">
                <a:latin typeface="Nimbus Sans L"/>
                <a:cs typeface="Nimbus Sans L"/>
              </a:rPr>
              <a:t>person </a:t>
            </a:r>
            <a:r>
              <a:rPr sz="1400" spc="-10" dirty="0">
                <a:latin typeface="Nimbus Sans L"/>
                <a:cs typeface="Nimbus Sans L"/>
              </a:rPr>
              <a:t>can use </a:t>
            </a:r>
            <a:r>
              <a:rPr sz="1400" spc="-5" dirty="0">
                <a:latin typeface="Nimbus Sans L"/>
                <a:cs typeface="Nimbus Sans L"/>
              </a:rPr>
              <a:t>to  </a:t>
            </a:r>
            <a:r>
              <a:rPr sz="1400" spc="-10" dirty="0">
                <a:latin typeface="Nimbus Sans L"/>
                <a:cs typeface="Nimbus Sans L"/>
              </a:rPr>
              <a:t>notify an authority such as </a:t>
            </a:r>
            <a:r>
              <a:rPr sz="1400" spc="-15" dirty="0">
                <a:latin typeface="Nimbus Sans L"/>
                <a:cs typeface="Nimbus Sans L"/>
              </a:rPr>
              <a:t>BBMP (Bruhat </a:t>
            </a:r>
            <a:r>
              <a:rPr sz="1400" spc="-10" dirty="0">
                <a:latin typeface="Nimbus Sans L"/>
                <a:cs typeface="Nimbus Sans L"/>
              </a:rPr>
              <a:t>Bengaluru </a:t>
            </a:r>
            <a:r>
              <a:rPr sz="1400" spc="-20" dirty="0">
                <a:latin typeface="Nimbus Sans L"/>
                <a:cs typeface="Nimbus Sans L"/>
              </a:rPr>
              <a:t>Mahanagara </a:t>
            </a:r>
            <a:r>
              <a:rPr sz="1400" spc="-5" dirty="0">
                <a:latin typeface="Nimbus Sans L"/>
                <a:cs typeface="Nimbus Sans L"/>
              </a:rPr>
              <a:t>Palike) </a:t>
            </a:r>
            <a:r>
              <a:rPr sz="1400" spc="-10" dirty="0">
                <a:latin typeface="Nimbus Sans L"/>
                <a:cs typeface="Nimbus Sans L"/>
              </a:rPr>
              <a:t>highlighting the </a:t>
            </a:r>
            <a:r>
              <a:rPr sz="1400" spc="-5" dirty="0">
                <a:latin typeface="Nimbus Sans L"/>
                <a:cs typeface="Nimbus Sans L"/>
              </a:rPr>
              <a:t>issues. So </a:t>
            </a:r>
            <a:r>
              <a:rPr sz="1400" spc="-15" dirty="0">
                <a:latin typeface="Nimbus Sans L"/>
                <a:cs typeface="Nimbus Sans L"/>
              </a:rPr>
              <a:t>that BBMP </a:t>
            </a:r>
            <a:r>
              <a:rPr sz="1400" spc="-5" dirty="0">
                <a:latin typeface="Nimbus Sans L"/>
                <a:cs typeface="Nimbus Sans L"/>
              </a:rPr>
              <a:t>is </a:t>
            </a:r>
            <a:r>
              <a:rPr sz="1400" spc="-20" dirty="0">
                <a:latin typeface="Nimbus Sans L"/>
                <a:cs typeface="Nimbus Sans L"/>
              </a:rPr>
              <a:t>aware </a:t>
            </a:r>
            <a:r>
              <a:rPr sz="1400" spc="-15" dirty="0">
                <a:latin typeface="Nimbus Sans L"/>
                <a:cs typeface="Nimbus Sans L"/>
              </a:rPr>
              <a:t>and </a:t>
            </a:r>
            <a:r>
              <a:rPr sz="1400" spc="-5" dirty="0">
                <a:latin typeface="Nimbus Sans L"/>
                <a:cs typeface="Nimbus Sans L"/>
              </a:rPr>
              <a:t>take </a:t>
            </a:r>
            <a:r>
              <a:rPr sz="1400" spc="-15" dirty="0">
                <a:latin typeface="Nimbus Sans L"/>
                <a:cs typeface="Nimbus Sans L"/>
              </a:rPr>
              <a:t>appropriate  </a:t>
            </a:r>
            <a:r>
              <a:rPr sz="1400" spc="-10" dirty="0">
                <a:latin typeface="Nimbus Sans L"/>
                <a:cs typeface="Nimbus Sans L"/>
              </a:rPr>
              <a:t>measures.</a:t>
            </a:r>
            <a:endParaRPr sz="1400" dirty="0">
              <a:latin typeface="Nimbus Sans L"/>
              <a:cs typeface="Nimbus Sans L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400" spc="-10" dirty="0">
                <a:latin typeface="Nimbus Sans L"/>
                <a:cs typeface="Nimbus Sans L"/>
              </a:rPr>
              <a:t>How can </a:t>
            </a:r>
            <a:r>
              <a:rPr sz="1400" spc="-20" dirty="0">
                <a:latin typeface="Nimbus Sans L"/>
                <a:cs typeface="Nimbus Sans L"/>
              </a:rPr>
              <a:t>we </a:t>
            </a:r>
            <a:r>
              <a:rPr sz="1400" spc="-10" dirty="0">
                <a:latin typeface="Nimbus Sans L"/>
                <a:cs typeface="Nimbus Sans L"/>
              </a:rPr>
              <a:t>use </a:t>
            </a:r>
            <a:r>
              <a:rPr sz="1400" spc="-5" dirty="0">
                <a:latin typeface="Nimbus Sans L"/>
                <a:cs typeface="Nimbus Sans L"/>
              </a:rPr>
              <a:t>AI </a:t>
            </a:r>
            <a:r>
              <a:rPr sz="1400" spc="-10" dirty="0">
                <a:latin typeface="Nimbus Sans L"/>
                <a:cs typeface="Nimbus Sans L"/>
              </a:rPr>
              <a:t>and </a:t>
            </a:r>
            <a:r>
              <a:rPr sz="1400" spc="-15" dirty="0">
                <a:latin typeface="Nimbus Sans L"/>
                <a:cs typeface="Nimbus Sans L"/>
              </a:rPr>
              <a:t>Virtual </a:t>
            </a:r>
            <a:r>
              <a:rPr sz="1400" spc="-10" dirty="0">
                <a:latin typeface="Nimbus Sans L"/>
                <a:cs typeface="Nimbus Sans L"/>
              </a:rPr>
              <a:t>Agents </a:t>
            </a:r>
            <a:r>
              <a:rPr sz="1400" spc="-5" dirty="0">
                <a:latin typeface="Nimbus Sans L"/>
                <a:cs typeface="Nimbus Sans L"/>
              </a:rPr>
              <a:t>to </a:t>
            </a:r>
            <a:r>
              <a:rPr sz="1400" spc="-10" dirty="0">
                <a:latin typeface="Nimbus Sans L"/>
                <a:cs typeface="Nimbus Sans L"/>
              </a:rPr>
              <a:t>help citizen on the above problem</a:t>
            </a:r>
            <a:r>
              <a:rPr sz="1400" spc="210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statement?</a:t>
            </a:r>
            <a:endParaRPr sz="1400" dirty="0">
              <a:latin typeface="Nimbus Sans L"/>
              <a:cs typeface="Nimbus Sans L"/>
            </a:endParaRPr>
          </a:p>
          <a:p>
            <a:pPr marL="356870" indent="-34480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400" spc="-5" dirty="0">
                <a:latin typeface="Nimbus Sans L"/>
                <a:cs typeface="Nimbus Sans L"/>
              </a:rPr>
              <a:t>The </a:t>
            </a:r>
            <a:r>
              <a:rPr sz="1400" spc="-10" dirty="0">
                <a:latin typeface="Nimbus Sans L"/>
                <a:cs typeface="Nimbus Sans L"/>
              </a:rPr>
              <a:t>issues can be submitted </a:t>
            </a:r>
            <a:r>
              <a:rPr sz="1400" spc="-5" dirty="0">
                <a:latin typeface="Nimbus Sans L"/>
                <a:cs typeface="Nimbus Sans L"/>
              </a:rPr>
              <a:t>in </a:t>
            </a:r>
            <a:r>
              <a:rPr sz="1400" spc="-10" dirty="0">
                <a:latin typeface="Nimbus Sans L"/>
                <a:cs typeface="Nimbus Sans L"/>
              </a:rPr>
              <a:t>the form of </a:t>
            </a:r>
            <a:r>
              <a:rPr sz="1400" spc="-50" dirty="0">
                <a:latin typeface="Nimbus Sans L"/>
                <a:cs typeface="Nimbus Sans L"/>
              </a:rPr>
              <a:t>Text </a:t>
            </a:r>
            <a:r>
              <a:rPr sz="1400" spc="-10" dirty="0">
                <a:latin typeface="Nimbus Sans L"/>
                <a:cs typeface="Nimbus Sans L"/>
              </a:rPr>
              <a:t>or</a:t>
            </a:r>
            <a:r>
              <a:rPr sz="1400" spc="180" dirty="0">
                <a:latin typeface="Nimbus Sans L"/>
                <a:cs typeface="Nimbus Sans L"/>
              </a:rPr>
              <a:t> </a:t>
            </a:r>
            <a:r>
              <a:rPr sz="1400" spc="-20" dirty="0">
                <a:latin typeface="Nimbus Sans L"/>
                <a:cs typeface="Nimbus Sans L"/>
              </a:rPr>
              <a:t>Voice</a:t>
            </a:r>
            <a:endParaRPr sz="1400" dirty="0">
              <a:latin typeface="Nimbus Sans L"/>
              <a:cs typeface="Nimbus Sans L"/>
            </a:endParaRPr>
          </a:p>
          <a:p>
            <a:pPr marL="356870" indent="-34480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400" spc="-10" dirty="0">
                <a:latin typeface="Nimbus Sans L"/>
                <a:cs typeface="Nimbus Sans L"/>
              </a:rPr>
              <a:t>On submitting the problem </a:t>
            </a:r>
            <a:r>
              <a:rPr sz="1400" spc="-15" dirty="0">
                <a:latin typeface="Nimbus Sans L"/>
                <a:cs typeface="Nimbus Sans L"/>
              </a:rPr>
              <a:t>through </a:t>
            </a:r>
            <a:r>
              <a:rPr sz="1400" spc="-10" dirty="0">
                <a:latin typeface="Nimbus Sans L"/>
                <a:cs typeface="Nimbus Sans L"/>
              </a:rPr>
              <a:t>voice enablement, </a:t>
            </a:r>
            <a:r>
              <a:rPr sz="1400" spc="-15" dirty="0">
                <a:latin typeface="Nimbus Sans L"/>
                <a:cs typeface="Nimbus Sans L"/>
              </a:rPr>
              <a:t>system </a:t>
            </a:r>
            <a:r>
              <a:rPr sz="1400" spc="-10" dirty="0">
                <a:latin typeface="Nimbus Sans L"/>
                <a:cs typeface="Nimbus Sans L"/>
              </a:rPr>
              <a:t>should be able </a:t>
            </a:r>
            <a:r>
              <a:rPr sz="1400" spc="-5" dirty="0">
                <a:latin typeface="Nimbus Sans L"/>
                <a:cs typeface="Nimbus Sans L"/>
              </a:rPr>
              <a:t>to</a:t>
            </a:r>
            <a:r>
              <a:rPr sz="1400" spc="210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convert voice </a:t>
            </a:r>
            <a:r>
              <a:rPr sz="1400" spc="-5" dirty="0">
                <a:latin typeface="Nimbus Sans L"/>
                <a:cs typeface="Nimbus Sans L"/>
              </a:rPr>
              <a:t>to </a:t>
            </a:r>
            <a:r>
              <a:rPr sz="1400" spc="-15" dirty="0">
                <a:latin typeface="Nimbus Sans L"/>
                <a:cs typeface="Nimbus Sans L"/>
              </a:rPr>
              <a:t>text and proceed </a:t>
            </a:r>
            <a:r>
              <a:rPr sz="1400" spc="-20" dirty="0">
                <a:latin typeface="Nimbus Sans L"/>
                <a:cs typeface="Nimbus Sans L"/>
              </a:rPr>
              <a:t>further.</a:t>
            </a:r>
            <a:endParaRPr sz="1400" dirty="0">
              <a:latin typeface="Nimbus Sans L"/>
              <a:cs typeface="Nimbus Sans L"/>
            </a:endParaRPr>
          </a:p>
          <a:p>
            <a:pPr marL="356870" indent="-344805">
              <a:lnSpc>
                <a:spcPct val="100000"/>
              </a:lnSpc>
              <a:spcBef>
                <a:spcPts val="12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400" spc="-10" dirty="0">
                <a:latin typeface="Nimbus Sans L"/>
                <a:cs typeface="Nimbus Sans L"/>
              </a:rPr>
              <a:t>Virtual Agent should create </a:t>
            </a:r>
            <a:r>
              <a:rPr sz="1400" spc="-5" dirty="0">
                <a:latin typeface="Nimbus Sans L"/>
                <a:cs typeface="Nimbus Sans L"/>
              </a:rPr>
              <a:t>ticket </a:t>
            </a:r>
            <a:r>
              <a:rPr sz="1400" spc="-10" dirty="0">
                <a:latin typeface="Nimbus Sans L"/>
                <a:cs typeface="Nimbus Sans L"/>
              </a:rPr>
              <a:t>on </a:t>
            </a:r>
            <a:r>
              <a:rPr sz="1400" spc="-15" dirty="0">
                <a:latin typeface="Nimbus Sans L"/>
                <a:cs typeface="Nimbus Sans L"/>
              </a:rPr>
              <a:t>behalf </a:t>
            </a:r>
            <a:r>
              <a:rPr sz="1400" spc="-10" dirty="0">
                <a:latin typeface="Nimbus Sans L"/>
                <a:cs typeface="Nimbus Sans L"/>
              </a:rPr>
              <a:t>of user after confirmation </a:t>
            </a:r>
            <a:r>
              <a:rPr sz="1400" spc="-15" dirty="0">
                <a:latin typeface="Nimbus Sans L"/>
                <a:cs typeface="Nimbus Sans L"/>
              </a:rPr>
              <a:t>and </a:t>
            </a:r>
            <a:r>
              <a:rPr sz="1400" spc="-10" dirty="0">
                <a:latin typeface="Nimbus Sans L"/>
                <a:cs typeface="Nimbus Sans L"/>
              </a:rPr>
              <a:t>share </a:t>
            </a:r>
            <a:r>
              <a:rPr sz="1400" spc="-5" dirty="0">
                <a:latin typeface="Nimbus Sans L"/>
                <a:cs typeface="Nimbus Sans L"/>
              </a:rPr>
              <a:t>ticket </a:t>
            </a:r>
            <a:r>
              <a:rPr sz="1400" spc="-10" dirty="0">
                <a:latin typeface="Nimbus Sans L"/>
                <a:cs typeface="Nimbus Sans L"/>
              </a:rPr>
              <a:t>number with user for future</a:t>
            </a:r>
            <a:r>
              <a:rPr sz="1400" spc="2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reference</a:t>
            </a:r>
            <a:endParaRPr sz="1400" dirty="0">
              <a:latin typeface="Nimbus Sans L"/>
              <a:cs typeface="Nimbus Sans L"/>
            </a:endParaRPr>
          </a:p>
          <a:p>
            <a:pPr marL="356870" indent="-344805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400" spc="-10" dirty="0">
                <a:latin typeface="Nimbus Sans L"/>
                <a:cs typeface="Nimbus Sans L"/>
              </a:rPr>
              <a:t>Virtual Agent should be available on </a:t>
            </a:r>
            <a:r>
              <a:rPr sz="1400" spc="-20" dirty="0">
                <a:latin typeface="Nimbus Sans L"/>
                <a:cs typeface="Nimbus Sans L"/>
              </a:rPr>
              <a:t>web</a:t>
            </a:r>
            <a:r>
              <a:rPr sz="1400" spc="120" dirty="0">
                <a:latin typeface="Nimbus Sans L"/>
                <a:cs typeface="Nimbus Sans L"/>
              </a:rPr>
              <a:t> </a:t>
            </a:r>
            <a:r>
              <a:rPr sz="1400" spc="-15" dirty="0">
                <a:latin typeface="Nimbus Sans L"/>
                <a:cs typeface="Nimbus Sans L"/>
              </a:rPr>
              <a:t>channel</a:t>
            </a:r>
            <a:endParaRPr sz="1400" dirty="0">
              <a:latin typeface="Nimbus Sans L"/>
              <a:cs typeface="Nimbus Sans L"/>
            </a:endParaRPr>
          </a:p>
          <a:p>
            <a:pPr marL="356870" indent="-344805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400" spc="-10" dirty="0">
                <a:latin typeface="Nimbus Sans L"/>
                <a:cs typeface="Nimbus Sans L"/>
              </a:rPr>
              <a:t>Create </a:t>
            </a:r>
            <a:r>
              <a:rPr sz="1400" spc="-5" dirty="0">
                <a:latin typeface="Nimbus Sans L"/>
                <a:cs typeface="Nimbus Sans L"/>
              </a:rPr>
              <a:t>a </a:t>
            </a:r>
            <a:r>
              <a:rPr sz="1400" spc="-10" dirty="0">
                <a:latin typeface="Nimbus Sans L"/>
                <a:cs typeface="Nimbus Sans L"/>
              </a:rPr>
              <a:t>visualization </a:t>
            </a:r>
            <a:r>
              <a:rPr sz="1400" spc="-15" dirty="0">
                <a:latin typeface="Nimbus Sans L"/>
                <a:cs typeface="Nimbus Sans L"/>
              </a:rPr>
              <a:t>dashboard</a:t>
            </a:r>
            <a:r>
              <a:rPr sz="1400" spc="155" dirty="0">
                <a:latin typeface="Nimbus Sans L"/>
                <a:cs typeface="Nimbus Sans L"/>
              </a:rPr>
              <a:t> </a:t>
            </a:r>
            <a:r>
              <a:rPr sz="1400" spc="-15" dirty="0">
                <a:latin typeface="Nimbus Sans L"/>
                <a:cs typeface="Nimbus Sans L"/>
              </a:rPr>
              <a:t>showing:</a:t>
            </a:r>
            <a:endParaRPr sz="1400" dirty="0">
              <a:latin typeface="Nimbus Sans L"/>
              <a:cs typeface="Nimbus Sans L"/>
            </a:endParaRPr>
          </a:p>
          <a:p>
            <a:pPr marL="756285" lvl="1" indent="-287020">
              <a:lnSpc>
                <a:spcPct val="100000"/>
              </a:lnSpc>
              <a:spcBef>
                <a:spcPts val="120"/>
              </a:spcBef>
              <a:buAutoNum type="alphaLcPeriod"/>
              <a:tabLst>
                <a:tab pos="756285" algn="l"/>
                <a:tab pos="756920" algn="l"/>
              </a:tabLst>
            </a:pPr>
            <a:r>
              <a:rPr sz="1400" spc="-15" dirty="0">
                <a:latin typeface="Nimbus Sans L"/>
                <a:cs typeface="Nimbus Sans L"/>
              </a:rPr>
              <a:t>Issue Category </a:t>
            </a:r>
            <a:r>
              <a:rPr sz="1400" spc="-5" dirty="0">
                <a:latin typeface="Nimbus Sans L"/>
                <a:cs typeface="Nimbus Sans L"/>
              </a:rPr>
              <a:t>V/S </a:t>
            </a:r>
            <a:r>
              <a:rPr sz="1400" spc="-10" dirty="0">
                <a:latin typeface="Nimbus Sans L"/>
                <a:cs typeface="Nimbus Sans L"/>
              </a:rPr>
              <a:t>Sentiment</a:t>
            </a:r>
            <a:r>
              <a:rPr sz="1400" spc="140" dirty="0">
                <a:latin typeface="Nimbus Sans L"/>
                <a:cs typeface="Nimbus Sans L"/>
              </a:rPr>
              <a:t> </a:t>
            </a:r>
            <a:r>
              <a:rPr sz="1400" spc="-15" dirty="0">
                <a:latin typeface="Nimbus Sans L"/>
                <a:cs typeface="Nimbus Sans L"/>
              </a:rPr>
              <a:t>Matrix</a:t>
            </a:r>
            <a:endParaRPr sz="1400" dirty="0">
              <a:latin typeface="Nimbus Sans L"/>
              <a:cs typeface="Nimbus Sans L"/>
            </a:endParaRPr>
          </a:p>
          <a:p>
            <a:pPr marL="756285" lvl="1" indent="-287020">
              <a:lnSpc>
                <a:spcPct val="100000"/>
              </a:lnSpc>
              <a:spcBef>
                <a:spcPts val="120"/>
              </a:spcBef>
              <a:buAutoNum type="alphaLcPeriod"/>
              <a:tabLst>
                <a:tab pos="756285" algn="l"/>
                <a:tab pos="756920" algn="l"/>
              </a:tabLst>
            </a:pPr>
            <a:r>
              <a:rPr sz="1400" spc="-55" dirty="0">
                <a:latin typeface="Nimbus Sans L"/>
                <a:cs typeface="Nimbus Sans L"/>
              </a:rPr>
              <a:t>Top </a:t>
            </a:r>
            <a:r>
              <a:rPr sz="1400" spc="-10" dirty="0">
                <a:latin typeface="Nimbus Sans L"/>
                <a:cs typeface="Nimbus Sans L"/>
              </a:rPr>
              <a:t>X</a:t>
            </a:r>
            <a:r>
              <a:rPr sz="1400" spc="35" dirty="0">
                <a:latin typeface="Nimbus Sans L"/>
                <a:cs typeface="Nimbus Sans L"/>
              </a:rPr>
              <a:t> </a:t>
            </a:r>
            <a:r>
              <a:rPr sz="1400" spc="-15" dirty="0">
                <a:latin typeface="Nimbus Sans L"/>
                <a:cs typeface="Nimbus Sans L"/>
              </a:rPr>
              <a:t>Issues/Concerns</a:t>
            </a:r>
            <a:endParaRPr sz="1400" dirty="0">
              <a:latin typeface="Nimbus Sans L"/>
              <a:cs typeface="Nimbus Sans L"/>
            </a:endParaRPr>
          </a:p>
          <a:p>
            <a:pPr marL="756285" lvl="1" indent="-287020">
              <a:lnSpc>
                <a:spcPct val="100000"/>
              </a:lnSpc>
              <a:spcBef>
                <a:spcPts val="120"/>
              </a:spcBef>
              <a:buAutoNum type="alphaLcPeriod"/>
              <a:tabLst>
                <a:tab pos="756285" algn="l"/>
                <a:tab pos="756920" algn="l"/>
              </a:tabLst>
            </a:pPr>
            <a:r>
              <a:rPr sz="1400" spc="-10" dirty="0">
                <a:latin typeface="Nimbus Sans L"/>
                <a:cs typeface="Nimbus Sans L"/>
              </a:rPr>
              <a:t>Charts </a:t>
            </a:r>
            <a:r>
              <a:rPr sz="1400" spc="-15" dirty="0">
                <a:latin typeface="Nimbus Sans L"/>
                <a:cs typeface="Nimbus Sans L"/>
              </a:rPr>
              <a:t>showing </a:t>
            </a:r>
            <a:r>
              <a:rPr sz="1400" spc="-10" dirty="0">
                <a:latin typeface="Nimbus Sans L"/>
                <a:cs typeface="Nimbus Sans L"/>
              </a:rPr>
              <a:t>the performance of the</a:t>
            </a:r>
            <a:r>
              <a:rPr sz="1400" spc="175" dirty="0">
                <a:latin typeface="Nimbus Sans L"/>
                <a:cs typeface="Nimbus Sans L"/>
              </a:rPr>
              <a:t> </a:t>
            </a:r>
            <a:r>
              <a:rPr sz="1400" spc="-55" dirty="0">
                <a:latin typeface="Nimbus Sans L"/>
                <a:cs typeface="Nimbus Sans L"/>
              </a:rPr>
              <a:t>VA</a:t>
            </a:r>
            <a:endParaRPr sz="1400" dirty="0">
              <a:latin typeface="Nimbus Sans L"/>
              <a:cs typeface="Nimbus Sans L"/>
            </a:endParaRPr>
          </a:p>
          <a:p>
            <a:pPr marL="1155700" lvl="2" indent="-229235">
              <a:lnSpc>
                <a:spcPct val="100000"/>
              </a:lnSpc>
              <a:spcBef>
                <a:spcPts val="125"/>
              </a:spcBef>
              <a:buAutoNum type="romanLcPeriod"/>
              <a:tabLst>
                <a:tab pos="1155700" algn="l"/>
                <a:tab pos="1156335" algn="l"/>
              </a:tabLst>
            </a:pPr>
            <a:r>
              <a:rPr sz="1400" spc="-20" dirty="0">
                <a:latin typeface="Nimbus Sans L"/>
                <a:cs typeface="Nimbus Sans L"/>
              </a:rPr>
              <a:t>Trend </a:t>
            </a:r>
            <a:r>
              <a:rPr sz="1400" spc="-10" dirty="0">
                <a:latin typeface="Nimbus Sans L"/>
                <a:cs typeface="Nimbus Sans L"/>
              </a:rPr>
              <a:t>of the Response</a:t>
            </a:r>
            <a:r>
              <a:rPr sz="1400" spc="5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Time</a:t>
            </a:r>
            <a:endParaRPr sz="1400" dirty="0">
              <a:latin typeface="Nimbus Sans L"/>
              <a:cs typeface="Nimbus Sans L"/>
            </a:endParaRPr>
          </a:p>
          <a:p>
            <a:pPr marL="1155700" lvl="2" indent="-229235">
              <a:lnSpc>
                <a:spcPct val="100000"/>
              </a:lnSpc>
              <a:spcBef>
                <a:spcPts val="120"/>
              </a:spcBef>
              <a:buAutoNum type="romanLcPeriod"/>
              <a:tabLst>
                <a:tab pos="1156335" algn="l"/>
              </a:tabLst>
            </a:pPr>
            <a:r>
              <a:rPr sz="1400" spc="-15" dirty="0">
                <a:latin typeface="Nimbus Sans L"/>
                <a:cs typeface="Nimbus Sans L"/>
              </a:rPr>
              <a:t>Average </a:t>
            </a:r>
            <a:r>
              <a:rPr sz="1400" spc="-10" dirty="0">
                <a:latin typeface="Nimbus Sans L"/>
                <a:cs typeface="Nimbus Sans L"/>
              </a:rPr>
              <a:t>Response Time Across </a:t>
            </a:r>
            <a:r>
              <a:rPr sz="1400" spc="-25" dirty="0">
                <a:latin typeface="Nimbus Sans L"/>
                <a:cs typeface="Nimbus Sans L"/>
              </a:rPr>
              <a:t>Various </a:t>
            </a:r>
            <a:r>
              <a:rPr sz="1400" spc="-15" dirty="0">
                <a:latin typeface="Nimbus Sans L"/>
                <a:cs typeface="Nimbus Sans L"/>
              </a:rPr>
              <a:t>Issue</a:t>
            </a:r>
            <a:r>
              <a:rPr sz="1400" spc="70" dirty="0">
                <a:latin typeface="Nimbus Sans L"/>
                <a:cs typeface="Nimbus Sans L"/>
              </a:rPr>
              <a:t> </a:t>
            </a:r>
            <a:r>
              <a:rPr sz="1400" spc="-15" dirty="0">
                <a:latin typeface="Nimbus Sans L"/>
                <a:cs typeface="Nimbus Sans L"/>
              </a:rPr>
              <a:t>Category</a:t>
            </a:r>
            <a:endParaRPr sz="1400" dirty="0">
              <a:latin typeface="Nimbus Sans L"/>
              <a:cs typeface="Nimbus Sans L"/>
            </a:endParaRPr>
          </a:p>
          <a:p>
            <a:pPr marL="1155700" lvl="2" indent="-229235">
              <a:lnSpc>
                <a:spcPct val="100000"/>
              </a:lnSpc>
              <a:spcBef>
                <a:spcPts val="120"/>
              </a:spcBef>
              <a:buAutoNum type="romanLcPeriod"/>
              <a:tabLst>
                <a:tab pos="1156335" algn="l"/>
              </a:tabLst>
            </a:pPr>
            <a:r>
              <a:rPr sz="1400" spc="-35" dirty="0">
                <a:latin typeface="Nimbus Sans L"/>
                <a:cs typeface="Nimbus Sans L"/>
              </a:rPr>
              <a:t>Total</a:t>
            </a:r>
            <a:r>
              <a:rPr sz="1400" spc="-10" dirty="0">
                <a:latin typeface="Nimbus Sans L"/>
                <a:cs typeface="Nimbus Sans L"/>
              </a:rPr>
              <a:t> Fallback</a:t>
            </a:r>
            <a:endParaRPr sz="1400" dirty="0">
              <a:latin typeface="Nimbus Sans L"/>
              <a:cs typeface="Nimbus Sans 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8252" y="5695657"/>
            <a:ext cx="11771630" cy="230832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0"/>
              </a:lnSpc>
            </a:pPr>
            <a:r>
              <a:rPr sz="1600" i="1" dirty="0">
                <a:latin typeface="Nimbus Sans L"/>
                <a:cs typeface="Nimbus Sans L"/>
              </a:rPr>
              <a:t>Datasets: </a:t>
            </a:r>
            <a:r>
              <a:rPr sz="1600" i="1" spc="-5" dirty="0">
                <a:latin typeface="Nimbus Sans L"/>
                <a:cs typeface="Nimbus Sans L"/>
              </a:rPr>
              <a:t>No </a:t>
            </a:r>
            <a:r>
              <a:rPr sz="1600" i="1" dirty="0">
                <a:latin typeface="Nimbus Sans L"/>
                <a:cs typeface="Nimbus Sans L"/>
              </a:rPr>
              <a:t>Datasets for this Problem Statement. Before </a:t>
            </a:r>
            <a:r>
              <a:rPr sz="1600" i="1" spc="5" dirty="0">
                <a:latin typeface="Nimbus Sans L"/>
                <a:cs typeface="Nimbus Sans L"/>
              </a:rPr>
              <a:t>using </a:t>
            </a:r>
            <a:r>
              <a:rPr sz="1600" i="1" dirty="0">
                <a:latin typeface="Nimbus Sans L"/>
                <a:cs typeface="Nimbus Sans L"/>
              </a:rPr>
              <a:t>and leveraging </a:t>
            </a:r>
            <a:r>
              <a:rPr sz="1600" i="1" spc="5" dirty="0">
                <a:latin typeface="Nimbus Sans L"/>
                <a:cs typeface="Nimbus Sans L"/>
              </a:rPr>
              <a:t>your own</a:t>
            </a:r>
            <a:r>
              <a:rPr lang="en-US" sz="1600" i="1" spc="5" dirty="0">
                <a:latin typeface="Nimbus Sans L"/>
                <a:cs typeface="Nimbus Sans L"/>
              </a:rPr>
              <a:t> </a:t>
            </a:r>
            <a:r>
              <a:rPr lang="en-US" sz="1600" i="1" spc="5">
                <a:latin typeface="Nimbus Sans L"/>
                <a:cs typeface="Nimbus Sans L"/>
              </a:rPr>
              <a:t>check guidelines fo</a:t>
            </a:r>
            <a:r>
              <a:rPr lang="en-US" sz="1600" i="1" spc="5" dirty="0">
                <a:latin typeface="Nimbus Sans L"/>
                <a:cs typeface="Nimbus Sans L"/>
              </a:rPr>
              <a:t>r</a:t>
            </a:r>
            <a:endParaRPr sz="1600" dirty="0">
              <a:latin typeface="Nimbus Sans L"/>
              <a:cs typeface="Nimbus Sans 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252" y="5939497"/>
            <a:ext cx="469392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i="1" spc="-5" dirty="0">
                <a:latin typeface="Nimbus Sans L"/>
                <a:cs typeface="Nimbus Sans L"/>
              </a:rPr>
              <a:t>Property </a:t>
            </a:r>
            <a:r>
              <a:rPr sz="1600" i="1" dirty="0">
                <a:latin typeface="Nimbus Sans L"/>
                <a:cs typeface="Nimbus Sans L"/>
              </a:rPr>
              <a:t>Rules / Data Privacy / </a:t>
            </a:r>
            <a:r>
              <a:rPr sz="1600" i="1" spc="-5" dirty="0">
                <a:latin typeface="Nimbus Sans L"/>
                <a:cs typeface="Nimbus Sans L"/>
              </a:rPr>
              <a:t>Information</a:t>
            </a:r>
            <a:r>
              <a:rPr sz="1600" i="1" spc="-50" dirty="0">
                <a:latin typeface="Nimbus Sans L"/>
                <a:cs typeface="Nimbus Sans L"/>
              </a:rPr>
              <a:t> </a:t>
            </a:r>
            <a:r>
              <a:rPr sz="1600" i="1" spc="-15" dirty="0">
                <a:latin typeface="Nimbus Sans L"/>
                <a:cs typeface="Nimbus Sans L"/>
              </a:rPr>
              <a:t>Security.</a:t>
            </a:r>
            <a:endParaRPr sz="1600">
              <a:latin typeface="Nimbus Sans L"/>
              <a:cs typeface="Nimbus Sans 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19" y="216534"/>
            <a:ext cx="5306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Problem </a:t>
            </a:r>
            <a:r>
              <a:rPr spc="170" dirty="0"/>
              <a:t>Statement</a:t>
            </a:r>
            <a:r>
              <a:rPr spc="-125" dirty="0"/>
              <a:t> </a:t>
            </a:r>
            <a:r>
              <a:rPr spc="110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7119" y="1017473"/>
            <a:ext cx="9260840" cy="4220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400" spc="-15" dirty="0">
                <a:latin typeface="Nimbus Sans L"/>
                <a:cs typeface="Nimbus Sans L"/>
              </a:rPr>
              <a:t>Municipal </a:t>
            </a:r>
            <a:r>
              <a:rPr sz="1400" spc="-10" dirty="0">
                <a:latin typeface="Nimbus Sans L"/>
                <a:cs typeface="Nimbus Sans L"/>
              </a:rPr>
              <a:t>departments act </a:t>
            </a:r>
            <a:r>
              <a:rPr sz="1400" dirty="0">
                <a:latin typeface="Nimbus Sans L"/>
                <a:cs typeface="Nimbus Sans L"/>
              </a:rPr>
              <a:t>like </a:t>
            </a:r>
            <a:r>
              <a:rPr sz="1400" spc="-5" dirty="0">
                <a:latin typeface="Nimbus Sans L"/>
                <a:cs typeface="Nimbus Sans L"/>
              </a:rPr>
              <a:t>a </a:t>
            </a:r>
            <a:r>
              <a:rPr sz="1400" spc="-10" dirty="0">
                <a:latin typeface="Nimbus Sans L"/>
                <a:cs typeface="Nimbus Sans L"/>
              </a:rPr>
              <a:t>local government and responsible for </a:t>
            </a:r>
            <a:r>
              <a:rPr sz="1400" spc="-5" dirty="0">
                <a:latin typeface="Nimbus Sans L"/>
                <a:cs typeface="Nimbus Sans L"/>
              </a:rPr>
              <a:t>a </a:t>
            </a:r>
            <a:r>
              <a:rPr sz="1400" spc="-15" dirty="0">
                <a:latin typeface="Nimbus Sans L"/>
                <a:cs typeface="Nimbus Sans L"/>
              </a:rPr>
              <a:t>range </a:t>
            </a:r>
            <a:r>
              <a:rPr sz="1400" spc="-10" dirty="0">
                <a:latin typeface="Nimbus Sans L"/>
                <a:cs typeface="Nimbus Sans L"/>
              </a:rPr>
              <a:t>of functions from Urban planning </a:t>
            </a:r>
            <a:r>
              <a:rPr sz="1400" spc="-5" dirty="0">
                <a:latin typeface="Nimbus Sans L"/>
                <a:cs typeface="Nimbus Sans L"/>
              </a:rPr>
              <a:t>to </a:t>
            </a:r>
            <a:r>
              <a:rPr sz="1400" spc="-10" dirty="0">
                <a:latin typeface="Nimbus Sans L"/>
                <a:cs typeface="Nimbus Sans L"/>
              </a:rPr>
              <a:t>the  maintenance of public amenities. Among all these functions, </a:t>
            </a:r>
            <a:r>
              <a:rPr sz="1400" spc="-5" dirty="0">
                <a:latin typeface="Nimbus Sans L"/>
                <a:cs typeface="Nimbus Sans L"/>
              </a:rPr>
              <a:t>some </a:t>
            </a:r>
            <a:r>
              <a:rPr sz="1400" spc="-15" dirty="0">
                <a:latin typeface="Nimbus Sans L"/>
                <a:cs typeface="Nimbus Sans L"/>
              </a:rPr>
              <a:t>are </a:t>
            </a:r>
            <a:r>
              <a:rPr sz="1400" spc="-10" dirty="0">
                <a:latin typeface="Nimbus Sans L"/>
                <a:cs typeface="Nimbus Sans L"/>
              </a:rPr>
              <a:t>more </a:t>
            </a:r>
            <a:r>
              <a:rPr sz="1400" spc="-5" dirty="0">
                <a:latin typeface="Nimbus Sans L"/>
                <a:cs typeface="Nimbus Sans L"/>
              </a:rPr>
              <a:t>critical </a:t>
            </a:r>
            <a:r>
              <a:rPr sz="1400" spc="-10" dirty="0">
                <a:latin typeface="Nimbus Sans L"/>
                <a:cs typeface="Nimbus Sans L"/>
              </a:rPr>
              <a:t>than </a:t>
            </a:r>
            <a:r>
              <a:rPr sz="1400" spc="-15" dirty="0">
                <a:latin typeface="Nimbus Sans L"/>
                <a:cs typeface="Nimbus Sans L"/>
              </a:rPr>
              <a:t>others </a:t>
            </a:r>
            <a:r>
              <a:rPr sz="1400" spc="-5" dirty="0">
                <a:latin typeface="Nimbus Sans L"/>
                <a:cs typeface="Nimbus Sans L"/>
              </a:rPr>
              <a:t>since </a:t>
            </a:r>
            <a:r>
              <a:rPr sz="1400" spc="-10" dirty="0">
                <a:latin typeface="Nimbus Sans L"/>
                <a:cs typeface="Nimbus Sans L"/>
              </a:rPr>
              <a:t>they </a:t>
            </a:r>
            <a:r>
              <a:rPr sz="1400" spc="-15" dirty="0">
                <a:latin typeface="Nimbus Sans L"/>
                <a:cs typeface="Nimbus Sans L"/>
              </a:rPr>
              <a:t>affect </a:t>
            </a:r>
            <a:r>
              <a:rPr sz="1400" spc="-10" dirty="0">
                <a:latin typeface="Nimbus Sans L"/>
                <a:cs typeface="Nimbus Sans L"/>
              </a:rPr>
              <a:t>the  </a:t>
            </a:r>
            <a:r>
              <a:rPr sz="1400" spc="-15" dirty="0">
                <a:latin typeface="Nimbus Sans L"/>
                <a:cs typeface="Nimbus Sans L"/>
              </a:rPr>
              <a:t>day-to-day </a:t>
            </a:r>
            <a:r>
              <a:rPr sz="1400" spc="-5" dirty="0">
                <a:latin typeface="Nimbus Sans L"/>
                <a:cs typeface="Nimbus Sans L"/>
              </a:rPr>
              <a:t>life </a:t>
            </a:r>
            <a:r>
              <a:rPr sz="1400" spc="-10" dirty="0">
                <a:latin typeface="Nimbus Sans L"/>
                <a:cs typeface="Nimbus Sans L"/>
              </a:rPr>
              <a:t>of the public. Examples include Quality </a:t>
            </a:r>
            <a:r>
              <a:rPr sz="1400" spc="-15" dirty="0">
                <a:latin typeface="Nimbus Sans L"/>
                <a:cs typeface="Nimbus Sans L"/>
              </a:rPr>
              <a:t>and </a:t>
            </a:r>
            <a:r>
              <a:rPr sz="1400" spc="-5" dirty="0">
                <a:latin typeface="Nimbus Sans L"/>
                <a:cs typeface="Nimbus Sans L"/>
              </a:rPr>
              <a:t>accessibility </a:t>
            </a:r>
            <a:r>
              <a:rPr sz="1400" spc="-10" dirty="0">
                <a:latin typeface="Nimbus Sans L"/>
                <a:cs typeface="Nimbus Sans L"/>
              </a:rPr>
              <a:t>of the </a:t>
            </a:r>
            <a:r>
              <a:rPr sz="1400" spc="-15" dirty="0">
                <a:latin typeface="Nimbus Sans L"/>
                <a:cs typeface="Nimbus Sans L"/>
              </a:rPr>
              <a:t>roads, </a:t>
            </a:r>
            <a:r>
              <a:rPr sz="1400" spc="-10" dirty="0">
                <a:latin typeface="Nimbus Sans L"/>
                <a:cs typeface="Nimbus Sans L"/>
              </a:rPr>
              <a:t>accumulation of </a:t>
            </a:r>
            <a:r>
              <a:rPr sz="1400" spc="-15" dirty="0">
                <a:latin typeface="Nimbus Sans L"/>
                <a:cs typeface="Nimbus Sans L"/>
              </a:rPr>
              <a:t>Garbage,  </a:t>
            </a:r>
            <a:r>
              <a:rPr sz="1400" spc="-10" dirty="0">
                <a:latin typeface="Nimbus Sans L"/>
                <a:cs typeface="Nimbus Sans L"/>
              </a:rPr>
              <a:t>sanitation, </a:t>
            </a:r>
            <a:r>
              <a:rPr sz="1400" spc="-5" dirty="0">
                <a:latin typeface="Nimbus Sans L"/>
                <a:cs typeface="Nimbus Sans L"/>
              </a:rPr>
              <a:t>Water </a:t>
            </a:r>
            <a:r>
              <a:rPr sz="1400" spc="-10" dirty="0">
                <a:latin typeface="Nimbus Sans L"/>
                <a:cs typeface="Nimbus Sans L"/>
              </a:rPr>
              <a:t>supply</a:t>
            </a:r>
            <a:r>
              <a:rPr sz="1400" spc="20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etc.</a:t>
            </a:r>
            <a:endParaRPr sz="1400">
              <a:latin typeface="Nimbus Sans L"/>
              <a:cs typeface="Nimbus Sans L"/>
            </a:endParaRPr>
          </a:p>
          <a:p>
            <a:pPr marL="12700" marR="41275">
              <a:lnSpc>
                <a:spcPct val="100000"/>
              </a:lnSpc>
              <a:spcBef>
                <a:spcPts val="5"/>
              </a:spcBef>
            </a:pPr>
            <a:r>
              <a:rPr sz="1400" spc="-20" dirty="0">
                <a:latin typeface="Nimbus Sans L"/>
                <a:cs typeface="Nimbus Sans L"/>
              </a:rPr>
              <a:t>In </a:t>
            </a:r>
            <a:r>
              <a:rPr sz="1400" spc="-15" dirty="0">
                <a:latin typeface="Nimbus Sans L"/>
                <a:cs typeface="Nimbus Sans L"/>
              </a:rPr>
              <a:t>order </a:t>
            </a:r>
            <a:r>
              <a:rPr sz="1400" spc="-5" dirty="0">
                <a:latin typeface="Nimbus Sans L"/>
                <a:cs typeface="Nimbus Sans L"/>
              </a:rPr>
              <a:t>to </a:t>
            </a:r>
            <a:r>
              <a:rPr sz="1400" spc="-15" dirty="0">
                <a:latin typeface="Nimbus Sans L"/>
                <a:cs typeface="Nimbus Sans L"/>
              </a:rPr>
              <a:t>address any </a:t>
            </a:r>
            <a:r>
              <a:rPr sz="1400" spc="-10" dirty="0">
                <a:latin typeface="Nimbus Sans L"/>
                <a:cs typeface="Nimbus Sans L"/>
              </a:rPr>
              <a:t>unsatisfactory </a:t>
            </a:r>
            <a:r>
              <a:rPr sz="1400" spc="-15" dirty="0">
                <a:latin typeface="Nimbus Sans L"/>
                <a:cs typeface="Nimbus Sans L"/>
              </a:rPr>
              <a:t>operation </a:t>
            </a:r>
            <a:r>
              <a:rPr sz="1400" spc="-10" dirty="0">
                <a:latin typeface="Nimbus Sans L"/>
                <a:cs typeface="Nimbus Sans L"/>
              </a:rPr>
              <a:t>or implementation of these functions; </a:t>
            </a:r>
            <a:r>
              <a:rPr sz="1400" spc="-5" dirty="0">
                <a:latin typeface="Nimbus Sans L"/>
                <a:cs typeface="Nimbus Sans L"/>
              </a:rPr>
              <a:t>a </a:t>
            </a:r>
            <a:r>
              <a:rPr sz="1400" spc="-10" dirty="0">
                <a:latin typeface="Nimbus Sans L"/>
                <a:cs typeface="Nimbus Sans L"/>
              </a:rPr>
              <a:t>grievance </a:t>
            </a:r>
            <a:r>
              <a:rPr sz="1400" spc="-15" dirty="0">
                <a:latin typeface="Nimbus Sans L"/>
                <a:cs typeface="Nimbus Sans L"/>
              </a:rPr>
              <a:t>request </a:t>
            </a:r>
            <a:r>
              <a:rPr sz="1400" spc="-5" dirty="0">
                <a:latin typeface="Nimbus Sans L"/>
                <a:cs typeface="Nimbus Sans L"/>
              </a:rPr>
              <a:t>must </a:t>
            </a:r>
            <a:r>
              <a:rPr sz="1400" spc="-10" dirty="0">
                <a:latin typeface="Nimbus Sans L"/>
                <a:cs typeface="Nimbus Sans L"/>
              </a:rPr>
              <a:t>be  submitted </a:t>
            </a:r>
            <a:r>
              <a:rPr sz="1400" spc="-5" dirty="0">
                <a:latin typeface="Nimbus Sans L"/>
                <a:cs typeface="Nimbus Sans L"/>
              </a:rPr>
              <a:t>to </a:t>
            </a:r>
            <a:r>
              <a:rPr sz="1400" spc="-10" dirty="0">
                <a:latin typeface="Nimbus Sans L"/>
                <a:cs typeface="Nimbus Sans L"/>
              </a:rPr>
              <a:t>the municipal offices. </a:t>
            </a:r>
            <a:r>
              <a:rPr sz="1400" spc="-20" dirty="0">
                <a:latin typeface="Nimbus Sans L"/>
                <a:cs typeface="Nimbus Sans L"/>
              </a:rPr>
              <a:t>In </a:t>
            </a:r>
            <a:r>
              <a:rPr sz="1400" spc="-5" dirty="0">
                <a:latin typeface="Nimbus Sans L"/>
                <a:cs typeface="Nimbus Sans L"/>
              </a:rPr>
              <a:t>some </a:t>
            </a:r>
            <a:r>
              <a:rPr sz="1400" spc="-10" dirty="0">
                <a:latin typeface="Nimbus Sans L"/>
                <a:cs typeface="Nimbus Sans L"/>
              </a:rPr>
              <a:t>municipalities, Grievance </a:t>
            </a:r>
            <a:r>
              <a:rPr sz="1400" spc="-15" dirty="0">
                <a:latin typeface="Nimbus Sans L"/>
                <a:cs typeface="Nimbus Sans L"/>
              </a:rPr>
              <a:t>requests are </a:t>
            </a:r>
            <a:r>
              <a:rPr sz="1400" spc="-10" dirty="0">
                <a:latin typeface="Nimbus Sans L"/>
                <a:cs typeface="Nimbus Sans L"/>
              </a:rPr>
              <a:t>submitted </a:t>
            </a:r>
            <a:r>
              <a:rPr sz="1400" spc="-5" dirty="0">
                <a:latin typeface="Nimbus Sans L"/>
                <a:cs typeface="Nimbus Sans L"/>
              </a:rPr>
              <a:t>in </a:t>
            </a:r>
            <a:r>
              <a:rPr sz="1400" spc="-10" dirty="0">
                <a:latin typeface="Nimbus Sans L"/>
                <a:cs typeface="Nimbus Sans L"/>
              </a:rPr>
              <a:t>the form of </a:t>
            </a:r>
            <a:r>
              <a:rPr sz="1400" spc="-5" dirty="0">
                <a:latin typeface="Nimbus Sans L"/>
                <a:cs typeface="Nimbus Sans L"/>
              </a:rPr>
              <a:t>a </a:t>
            </a:r>
            <a:r>
              <a:rPr sz="1400" spc="-15" dirty="0">
                <a:latin typeface="Nimbus Sans L"/>
                <a:cs typeface="Nimbus Sans L"/>
              </a:rPr>
              <a:t>paper  </a:t>
            </a:r>
            <a:r>
              <a:rPr sz="1400" spc="-10" dirty="0">
                <a:latin typeface="Nimbus Sans L"/>
                <a:cs typeface="Nimbus Sans L"/>
              </a:rPr>
              <a:t>application and </a:t>
            </a:r>
            <a:r>
              <a:rPr sz="1400" spc="-5" dirty="0">
                <a:latin typeface="Nimbus Sans L"/>
                <a:cs typeface="Nimbus Sans L"/>
              </a:rPr>
              <a:t>in </a:t>
            </a:r>
            <a:r>
              <a:rPr sz="1400" spc="-10" dirty="0">
                <a:latin typeface="Nimbus Sans L"/>
                <a:cs typeface="Nimbus Sans L"/>
              </a:rPr>
              <a:t>many other </a:t>
            </a:r>
            <a:r>
              <a:rPr sz="1400" spc="-15" dirty="0">
                <a:latin typeface="Nimbus Sans L"/>
                <a:cs typeface="Nimbus Sans L"/>
              </a:rPr>
              <a:t>municipality’s </a:t>
            </a:r>
            <a:r>
              <a:rPr sz="1400" spc="-10" dirty="0">
                <a:latin typeface="Nimbus Sans L"/>
                <a:cs typeface="Nimbus Sans L"/>
              </a:rPr>
              <a:t>requests are submitted online </a:t>
            </a:r>
            <a:r>
              <a:rPr sz="1400" spc="-15" dirty="0">
                <a:latin typeface="Nimbus Sans L"/>
                <a:cs typeface="Nimbus Sans L"/>
              </a:rPr>
              <a:t>with </a:t>
            </a:r>
            <a:r>
              <a:rPr sz="1400" spc="-5" dirty="0">
                <a:latin typeface="Nimbus Sans L"/>
                <a:cs typeface="Nimbus Sans L"/>
              </a:rPr>
              <a:t>a </a:t>
            </a:r>
            <a:r>
              <a:rPr sz="1400" spc="-10" dirty="0">
                <a:latin typeface="Nimbus Sans L"/>
                <a:cs typeface="Nimbus Sans L"/>
              </a:rPr>
              <a:t>picture </a:t>
            </a:r>
            <a:r>
              <a:rPr sz="1400" spc="-5" dirty="0">
                <a:latin typeface="Nimbus Sans L"/>
                <a:cs typeface="Nimbus Sans L"/>
              </a:rPr>
              <a:t>to </a:t>
            </a:r>
            <a:r>
              <a:rPr sz="1400" spc="-10" dirty="0">
                <a:latin typeface="Nimbus Sans L"/>
                <a:cs typeface="Nimbus Sans L"/>
              </a:rPr>
              <a:t>support the grievance </a:t>
            </a:r>
            <a:r>
              <a:rPr sz="1400" spc="-5" dirty="0">
                <a:latin typeface="Nimbus Sans L"/>
                <a:cs typeface="Nimbus Sans L"/>
              </a:rPr>
              <a:t>via  </a:t>
            </a:r>
            <a:r>
              <a:rPr sz="1400" spc="-15" dirty="0">
                <a:latin typeface="Nimbus Sans L"/>
                <a:cs typeface="Nimbus Sans L"/>
              </a:rPr>
              <a:t>website </a:t>
            </a:r>
            <a:r>
              <a:rPr sz="1400" spc="-10" dirty="0">
                <a:latin typeface="Nimbus Sans L"/>
                <a:cs typeface="Nimbus Sans L"/>
              </a:rPr>
              <a:t>of the municipal department of that </a:t>
            </a:r>
            <a:r>
              <a:rPr sz="1400" spc="-25" dirty="0">
                <a:latin typeface="Nimbus Sans L"/>
                <a:cs typeface="Nimbus Sans L"/>
              </a:rPr>
              <a:t>locality. </a:t>
            </a:r>
            <a:r>
              <a:rPr sz="1400" spc="-10" dirty="0">
                <a:latin typeface="Nimbus Sans L"/>
                <a:cs typeface="Nimbus Sans L"/>
              </a:rPr>
              <a:t>But more importantly once an application </a:t>
            </a:r>
            <a:r>
              <a:rPr sz="1400" spc="-15" dirty="0">
                <a:latin typeface="Nimbus Sans L"/>
                <a:cs typeface="Nimbus Sans L"/>
              </a:rPr>
              <a:t>reaches </a:t>
            </a:r>
            <a:r>
              <a:rPr sz="1400" spc="-10" dirty="0">
                <a:latin typeface="Nimbus Sans L"/>
                <a:cs typeface="Nimbus Sans L"/>
              </a:rPr>
              <a:t>the municipal  </a:t>
            </a:r>
            <a:r>
              <a:rPr sz="1400" spc="-15" dirty="0">
                <a:latin typeface="Nimbus Sans L"/>
                <a:cs typeface="Nimbus Sans L"/>
              </a:rPr>
              <a:t>office, </a:t>
            </a:r>
            <a:r>
              <a:rPr sz="1400" spc="-10" dirty="0">
                <a:latin typeface="Nimbus Sans L"/>
                <a:cs typeface="Nimbus Sans L"/>
              </a:rPr>
              <a:t>someone </a:t>
            </a:r>
            <a:r>
              <a:rPr sz="1400" spc="-5" dirty="0">
                <a:latin typeface="Nimbus Sans L"/>
                <a:cs typeface="Nimbus Sans L"/>
              </a:rPr>
              <a:t>must </a:t>
            </a:r>
            <a:r>
              <a:rPr sz="1400" spc="-25" dirty="0">
                <a:latin typeface="Nimbus Sans L"/>
                <a:cs typeface="Nimbus Sans L"/>
              </a:rPr>
              <a:t>review, </a:t>
            </a:r>
            <a:r>
              <a:rPr sz="1400" spc="-15" dirty="0">
                <a:latin typeface="Nimbus Sans L"/>
                <a:cs typeface="Nimbus Sans L"/>
              </a:rPr>
              <a:t>categorize and </a:t>
            </a:r>
            <a:r>
              <a:rPr sz="1400" spc="-10" dirty="0">
                <a:latin typeface="Nimbus Sans L"/>
                <a:cs typeface="Nimbus Sans L"/>
              </a:rPr>
              <a:t>evaluate the </a:t>
            </a:r>
            <a:r>
              <a:rPr sz="1400" spc="-15" dirty="0">
                <a:latin typeface="Nimbus Sans L"/>
                <a:cs typeface="Nimbus Sans L"/>
              </a:rPr>
              <a:t>request </a:t>
            </a:r>
            <a:r>
              <a:rPr sz="1400" spc="-10" dirty="0">
                <a:latin typeface="Nimbus Sans L"/>
                <a:cs typeface="Nimbus Sans L"/>
              </a:rPr>
              <a:t>for the redressal. </a:t>
            </a:r>
            <a:r>
              <a:rPr sz="1400" spc="-20" dirty="0">
                <a:latin typeface="Nimbus Sans L"/>
                <a:cs typeface="Nimbus Sans L"/>
              </a:rPr>
              <a:t>Manual </a:t>
            </a:r>
            <a:r>
              <a:rPr sz="1400" spc="-10" dirty="0">
                <a:latin typeface="Nimbus Sans L"/>
                <a:cs typeface="Nimbus Sans L"/>
              </a:rPr>
              <a:t>review process overloads  the</a:t>
            </a:r>
            <a:r>
              <a:rPr sz="1400" spc="10" dirty="0">
                <a:latin typeface="Nimbus Sans L"/>
                <a:cs typeface="Nimbus Sans L"/>
              </a:rPr>
              <a:t> </a:t>
            </a:r>
            <a:r>
              <a:rPr sz="1400" spc="-15" dirty="0">
                <a:latin typeface="Nimbus Sans L"/>
                <a:cs typeface="Nimbus Sans L"/>
              </a:rPr>
              <a:t>staff</a:t>
            </a:r>
            <a:r>
              <a:rPr sz="1400" spc="1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and</a:t>
            </a:r>
            <a:r>
              <a:rPr sz="1400" spc="1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slow</a:t>
            </a:r>
            <a:r>
              <a:rPr sz="1400" spc="15" dirty="0">
                <a:latin typeface="Nimbus Sans L"/>
                <a:cs typeface="Nimbus Sans L"/>
              </a:rPr>
              <a:t> </a:t>
            </a:r>
            <a:r>
              <a:rPr sz="1400" spc="-15" dirty="0">
                <a:latin typeface="Nimbus Sans L"/>
                <a:cs typeface="Nimbus Sans L"/>
              </a:rPr>
              <a:t>down</a:t>
            </a:r>
            <a:r>
              <a:rPr sz="1400" spc="3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the</a:t>
            </a:r>
            <a:r>
              <a:rPr sz="1400" spc="1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remediation</a:t>
            </a:r>
            <a:r>
              <a:rPr sz="1400" spc="30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process</a:t>
            </a:r>
            <a:r>
              <a:rPr sz="1400" spc="20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and</a:t>
            </a:r>
            <a:r>
              <a:rPr sz="1400" spc="1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the</a:t>
            </a:r>
            <a:r>
              <a:rPr sz="1400" spc="1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problem</a:t>
            </a:r>
            <a:r>
              <a:rPr sz="1400" spc="30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become</a:t>
            </a:r>
            <a:r>
              <a:rPr sz="1400" spc="1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even</a:t>
            </a:r>
            <a:r>
              <a:rPr sz="1400" spc="1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bigger</a:t>
            </a:r>
            <a:r>
              <a:rPr sz="1400" spc="30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for</a:t>
            </a:r>
            <a:r>
              <a:rPr sz="1400" spc="10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the</a:t>
            </a:r>
            <a:r>
              <a:rPr sz="1400" spc="1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big</a:t>
            </a:r>
            <a:r>
              <a:rPr sz="1400" spc="-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metro</a:t>
            </a:r>
            <a:r>
              <a:rPr sz="1400" spc="10" dirty="0">
                <a:latin typeface="Nimbus Sans L"/>
                <a:cs typeface="Nimbus Sans L"/>
              </a:rPr>
              <a:t> </a:t>
            </a:r>
            <a:r>
              <a:rPr sz="1400" spc="-5" dirty="0">
                <a:latin typeface="Nimbus Sans L"/>
                <a:cs typeface="Nimbus Sans L"/>
              </a:rPr>
              <a:t>cities.</a:t>
            </a:r>
            <a:endParaRPr sz="1400">
              <a:latin typeface="Nimbus Sans L"/>
              <a:cs typeface="Nimbus Sans L"/>
            </a:endParaRPr>
          </a:p>
          <a:p>
            <a:pPr marL="12700" marR="8064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Nimbus Sans L"/>
                <a:cs typeface="Nimbus Sans L"/>
              </a:rPr>
              <a:t>AI </a:t>
            </a:r>
            <a:r>
              <a:rPr sz="1400" spc="-10" dirty="0">
                <a:latin typeface="Nimbus Sans L"/>
                <a:cs typeface="Nimbus Sans L"/>
              </a:rPr>
              <a:t>can help automate the entire review process. </a:t>
            </a:r>
            <a:r>
              <a:rPr sz="1400" spc="-5" dirty="0">
                <a:latin typeface="Nimbus Sans L"/>
                <a:cs typeface="Nimbus Sans L"/>
              </a:rPr>
              <a:t>An AI </a:t>
            </a:r>
            <a:r>
              <a:rPr sz="1400" spc="-20" dirty="0">
                <a:latin typeface="Nimbus Sans L"/>
                <a:cs typeface="Nimbus Sans L"/>
              </a:rPr>
              <a:t>powered </a:t>
            </a:r>
            <a:r>
              <a:rPr sz="1400" spc="-15" dirty="0">
                <a:latin typeface="Nimbus Sans L"/>
                <a:cs typeface="Nimbus Sans L"/>
              </a:rPr>
              <a:t>system equipped </a:t>
            </a:r>
            <a:r>
              <a:rPr sz="1400" spc="-10" dirty="0">
                <a:latin typeface="Nimbus Sans L"/>
                <a:cs typeface="Nimbus Sans L"/>
              </a:rPr>
              <a:t>with Computer Vision capabilities  can automatically review </a:t>
            </a:r>
            <a:r>
              <a:rPr sz="1400" spc="-15" dirty="0">
                <a:latin typeface="Nimbus Sans L"/>
                <a:cs typeface="Nimbus Sans L"/>
              </a:rPr>
              <a:t>and categorize </a:t>
            </a:r>
            <a:r>
              <a:rPr sz="1400" spc="-10" dirty="0">
                <a:latin typeface="Nimbus Sans L"/>
                <a:cs typeface="Nimbus Sans L"/>
              </a:rPr>
              <a:t>grievance by </a:t>
            </a:r>
            <a:r>
              <a:rPr sz="1400" spc="-5" dirty="0">
                <a:latin typeface="Nimbus Sans L"/>
                <a:cs typeface="Nimbus Sans L"/>
              </a:rPr>
              <a:t>just looking </a:t>
            </a:r>
            <a:r>
              <a:rPr sz="1400" spc="-10" dirty="0">
                <a:latin typeface="Nimbus Sans L"/>
                <a:cs typeface="Nimbus Sans L"/>
              </a:rPr>
              <a:t>at the image. </a:t>
            </a:r>
            <a:r>
              <a:rPr sz="1400" spc="-20" dirty="0">
                <a:latin typeface="Nimbus Sans L"/>
                <a:cs typeface="Nimbus Sans L"/>
              </a:rPr>
              <a:t>In </a:t>
            </a:r>
            <a:r>
              <a:rPr sz="1400" spc="-10" dirty="0">
                <a:latin typeface="Nimbus Sans L"/>
                <a:cs typeface="Nimbus Sans L"/>
              </a:rPr>
              <a:t>addition </a:t>
            </a:r>
            <a:r>
              <a:rPr sz="1400" spc="-5" dirty="0">
                <a:latin typeface="Nimbus Sans L"/>
                <a:cs typeface="Nimbus Sans L"/>
              </a:rPr>
              <a:t>to </a:t>
            </a:r>
            <a:r>
              <a:rPr sz="1400" spc="-10" dirty="0">
                <a:latin typeface="Nimbus Sans L"/>
                <a:cs typeface="Nimbus Sans L"/>
              </a:rPr>
              <a:t>that, </a:t>
            </a:r>
            <a:r>
              <a:rPr sz="1400" spc="-5" dirty="0">
                <a:latin typeface="Nimbus Sans L"/>
                <a:cs typeface="Nimbus Sans L"/>
              </a:rPr>
              <a:t>AI </a:t>
            </a:r>
            <a:r>
              <a:rPr sz="1400" spc="-10" dirty="0">
                <a:latin typeface="Nimbus Sans L"/>
                <a:cs typeface="Nimbus Sans L"/>
              </a:rPr>
              <a:t>can </a:t>
            </a:r>
            <a:r>
              <a:rPr sz="1400" spc="-20" dirty="0">
                <a:latin typeface="Nimbus Sans L"/>
                <a:cs typeface="Nimbus Sans L"/>
              </a:rPr>
              <a:t>analyze </a:t>
            </a:r>
            <a:r>
              <a:rPr sz="1400" spc="-10" dirty="0">
                <a:latin typeface="Nimbus Sans L"/>
                <a:cs typeface="Nimbus Sans L"/>
              </a:rPr>
              <a:t>the  </a:t>
            </a:r>
            <a:r>
              <a:rPr sz="1400" spc="-5" dirty="0">
                <a:latin typeface="Nimbus Sans L"/>
                <a:cs typeface="Nimbus Sans L"/>
              </a:rPr>
              <a:t>image </a:t>
            </a:r>
            <a:r>
              <a:rPr sz="1400" spc="-10" dirty="0">
                <a:latin typeface="Nimbus Sans L"/>
                <a:cs typeface="Nimbus Sans L"/>
              </a:rPr>
              <a:t>of </a:t>
            </a:r>
            <a:r>
              <a:rPr sz="1400" spc="-5" dirty="0">
                <a:latin typeface="Nimbus Sans L"/>
                <a:cs typeface="Nimbus Sans L"/>
              </a:rPr>
              <a:t>a specific </a:t>
            </a:r>
            <a:r>
              <a:rPr sz="1400" spc="-10" dirty="0">
                <a:latin typeface="Nimbus Sans L"/>
                <a:cs typeface="Nimbus Sans L"/>
              </a:rPr>
              <a:t>category and get more insights </a:t>
            </a:r>
            <a:r>
              <a:rPr sz="1400" spc="-15" dirty="0">
                <a:latin typeface="Nimbus Sans L"/>
                <a:cs typeface="Nimbus Sans L"/>
              </a:rPr>
              <a:t>about </a:t>
            </a:r>
            <a:r>
              <a:rPr sz="1400" spc="-10" dirty="0">
                <a:latin typeface="Nimbus Sans L"/>
                <a:cs typeface="Nimbus Sans L"/>
              </a:rPr>
              <a:t>the sub-categories along with annotating the region of  interest with </a:t>
            </a:r>
            <a:r>
              <a:rPr sz="1400" spc="-15" dirty="0">
                <a:latin typeface="Nimbus Sans L"/>
                <a:cs typeface="Nimbus Sans L"/>
              </a:rPr>
              <a:t>bounding</a:t>
            </a:r>
            <a:r>
              <a:rPr sz="1400" spc="114" dirty="0">
                <a:latin typeface="Nimbus Sans L"/>
                <a:cs typeface="Nimbus Sans L"/>
              </a:rPr>
              <a:t> </a:t>
            </a:r>
            <a:r>
              <a:rPr sz="1400" spc="-15" dirty="0">
                <a:latin typeface="Nimbus Sans L"/>
                <a:cs typeface="Nimbus Sans L"/>
              </a:rPr>
              <a:t>boxes..</a:t>
            </a:r>
            <a:endParaRPr sz="1400">
              <a:latin typeface="Nimbus Sans L"/>
              <a:cs typeface="Nimbus Sans 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Nimbus Sans L"/>
              <a:cs typeface="Nimbus Sans L"/>
            </a:endParaRPr>
          </a:p>
          <a:p>
            <a:pPr marL="12700">
              <a:lnSpc>
                <a:spcPct val="100000"/>
              </a:lnSpc>
            </a:pPr>
            <a:r>
              <a:rPr sz="1400" spc="-55" dirty="0">
                <a:latin typeface="Nimbus Sans L"/>
                <a:cs typeface="Nimbus Sans L"/>
              </a:rPr>
              <a:t>You </a:t>
            </a:r>
            <a:r>
              <a:rPr sz="1400" spc="-10" dirty="0">
                <a:latin typeface="Nimbus Sans L"/>
                <a:cs typeface="Nimbus Sans L"/>
              </a:rPr>
              <a:t>can use </a:t>
            </a:r>
            <a:r>
              <a:rPr sz="1400" spc="-25" dirty="0">
                <a:latin typeface="Nimbus Sans L"/>
                <a:cs typeface="Nimbus Sans L"/>
              </a:rPr>
              <a:t>your </a:t>
            </a:r>
            <a:r>
              <a:rPr sz="1400" spc="-5" dirty="0">
                <a:latin typeface="Nimbus Sans L"/>
                <a:cs typeface="Nimbus Sans L"/>
              </a:rPr>
              <a:t>AI </a:t>
            </a:r>
            <a:r>
              <a:rPr sz="1400" dirty="0">
                <a:latin typeface="Nimbus Sans L"/>
                <a:cs typeface="Nimbus Sans L"/>
              </a:rPr>
              <a:t>skills </a:t>
            </a:r>
            <a:r>
              <a:rPr sz="1400" spc="-10" dirty="0">
                <a:latin typeface="Nimbus Sans L"/>
                <a:cs typeface="Nimbus Sans L"/>
              </a:rPr>
              <a:t>and help the municipal departments</a:t>
            </a:r>
            <a:r>
              <a:rPr sz="1400" spc="22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to:</a:t>
            </a:r>
            <a:endParaRPr sz="1400">
              <a:latin typeface="Nimbus Sans L"/>
              <a:cs typeface="Nimbus Sans L"/>
            </a:endParaRPr>
          </a:p>
          <a:p>
            <a:pPr marL="356870" indent="-344805">
              <a:lnSpc>
                <a:spcPct val="100000"/>
              </a:lnSpc>
              <a:spcBef>
                <a:spcPts val="890"/>
              </a:spcBef>
              <a:buAutoNum type="alphaLcParenR"/>
              <a:tabLst>
                <a:tab pos="356870" algn="l"/>
                <a:tab pos="357505" algn="l"/>
              </a:tabLst>
            </a:pPr>
            <a:r>
              <a:rPr sz="1400" spc="-15" dirty="0">
                <a:latin typeface="Nimbus Sans L"/>
                <a:cs typeface="Nimbus Sans L"/>
              </a:rPr>
              <a:t>Categorize </a:t>
            </a:r>
            <a:r>
              <a:rPr sz="1400" spc="-10" dirty="0">
                <a:latin typeface="Nimbus Sans L"/>
                <a:cs typeface="Nimbus Sans L"/>
              </a:rPr>
              <a:t>the image </a:t>
            </a:r>
            <a:r>
              <a:rPr sz="1400" spc="-5" dirty="0">
                <a:latin typeface="Nimbus Sans L"/>
                <a:cs typeface="Nimbus Sans L"/>
              </a:rPr>
              <a:t>in </a:t>
            </a:r>
            <a:r>
              <a:rPr sz="1400" spc="-15" dirty="0">
                <a:latin typeface="Nimbus Sans L"/>
                <a:cs typeface="Nimbus Sans L"/>
              </a:rPr>
              <a:t>any one </a:t>
            </a:r>
            <a:r>
              <a:rPr sz="1400" spc="-10" dirty="0">
                <a:latin typeface="Nimbus Sans L"/>
                <a:cs typeface="Nimbus Sans L"/>
              </a:rPr>
              <a:t>of the</a:t>
            </a:r>
            <a:r>
              <a:rPr sz="1400" spc="19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categories:</a:t>
            </a:r>
            <a:endParaRPr sz="1400">
              <a:latin typeface="Nimbus Sans L"/>
              <a:cs typeface="Nimbus Sans L"/>
            </a:endParaRPr>
          </a:p>
          <a:p>
            <a:pPr marL="1134110" lvl="1" indent="-207645">
              <a:lnSpc>
                <a:spcPct val="100000"/>
              </a:lnSpc>
              <a:spcBef>
                <a:spcPts val="120"/>
              </a:spcBef>
              <a:buAutoNum type="arabicParenR"/>
              <a:tabLst>
                <a:tab pos="1134745" algn="l"/>
              </a:tabLst>
            </a:pPr>
            <a:r>
              <a:rPr sz="1400" spc="-10" dirty="0">
                <a:latin typeface="Nimbus Sans L"/>
                <a:cs typeface="Nimbus Sans L"/>
              </a:rPr>
              <a:t>Road</a:t>
            </a:r>
            <a:r>
              <a:rPr sz="1400" spc="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Damage</a:t>
            </a:r>
            <a:endParaRPr sz="1400">
              <a:latin typeface="Nimbus Sans L"/>
              <a:cs typeface="Nimbus Sans L"/>
            </a:endParaRPr>
          </a:p>
          <a:p>
            <a:pPr marL="1134110" lvl="1" indent="-207645">
              <a:lnSpc>
                <a:spcPct val="100000"/>
              </a:lnSpc>
              <a:spcBef>
                <a:spcPts val="120"/>
              </a:spcBef>
              <a:buAutoNum type="arabicParenR"/>
              <a:tabLst>
                <a:tab pos="1134745" algn="l"/>
              </a:tabLst>
            </a:pPr>
            <a:r>
              <a:rPr sz="1400" spc="-15" dirty="0">
                <a:latin typeface="Nimbus Sans L"/>
                <a:cs typeface="Nimbus Sans L"/>
              </a:rPr>
              <a:t>Garbage</a:t>
            </a:r>
            <a:endParaRPr sz="1400">
              <a:latin typeface="Nimbus Sans L"/>
              <a:cs typeface="Nimbus Sans 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19" y="216534"/>
            <a:ext cx="71348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Problem </a:t>
            </a:r>
            <a:r>
              <a:rPr spc="170" dirty="0"/>
              <a:t>Statement </a:t>
            </a:r>
            <a:r>
              <a:rPr spc="110" dirty="0"/>
              <a:t>2</a:t>
            </a:r>
            <a:r>
              <a:rPr spc="-215" dirty="0"/>
              <a:t> </a:t>
            </a:r>
            <a:r>
              <a:rPr spc="110" dirty="0"/>
              <a:t>(Cont.)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42581" y="1590039"/>
          <a:ext cx="8332470" cy="2534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5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9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8473">
                <a:tc gridSpan="3">
                  <a:txBody>
                    <a:bodyPr/>
                    <a:lstStyle/>
                    <a:p>
                      <a:pPr marL="635" algn="ctr">
                        <a:lnSpc>
                          <a:spcPts val="1670"/>
                        </a:lnSpc>
                      </a:pPr>
                      <a:r>
                        <a:rPr sz="1400" b="1" spc="-290" dirty="0">
                          <a:solidFill>
                            <a:srgbClr val="006FC0"/>
                          </a:solidFill>
                          <a:latin typeface="DejaVu Sans"/>
                          <a:cs typeface="DejaVu Sans"/>
                        </a:rPr>
                        <a:t>Damage</a:t>
                      </a:r>
                      <a:r>
                        <a:rPr sz="1400" b="1" spc="-185" dirty="0">
                          <a:solidFill>
                            <a:srgbClr val="006FC0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400" b="1" spc="-275" dirty="0">
                          <a:solidFill>
                            <a:srgbClr val="006FC0"/>
                          </a:solidFill>
                          <a:latin typeface="DejaVu Sans"/>
                          <a:cs typeface="DejaVu Sans"/>
                        </a:rPr>
                        <a:t>Type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70"/>
                        </a:lnSpc>
                      </a:pPr>
                      <a:r>
                        <a:rPr sz="1400" b="1" spc="-215" dirty="0">
                          <a:solidFill>
                            <a:srgbClr val="006FC0"/>
                          </a:solidFill>
                          <a:latin typeface="DejaVu Sans"/>
                          <a:cs typeface="DejaVu Sans"/>
                        </a:rPr>
                        <a:t>Detail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ts val="1670"/>
                        </a:lnSpc>
                      </a:pPr>
                      <a:r>
                        <a:rPr sz="1400" b="1" spc="-250" dirty="0">
                          <a:solidFill>
                            <a:srgbClr val="006FC0"/>
                          </a:solidFill>
                          <a:latin typeface="DejaVu Sans"/>
                          <a:cs typeface="DejaVu Sans"/>
                        </a:rPr>
                        <a:t>Class</a:t>
                      </a:r>
                      <a:r>
                        <a:rPr sz="1400" b="1" spc="-190" dirty="0">
                          <a:solidFill>
                            <a:srgbClr val="006FC0"/>
                          </a:solidFill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400" b="1" spc="-280" dirty="0">
                          <a:solidFill>
                            <a:srgbClr val="006FC0"/>
                          </a:solidFill>
                          <a:latin typeface="DejaVu Sans"/>
                          <a:cs typeface="DejaVu Sans"/>
                        </a:rPr>
                        <a:t>Name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473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DejaVu Serif"/>
                        <a:cs typeface="DejaVu Serif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DejaVu Serif"/>
                        <a:cs typeface="DejaVu Serif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050">
                        <a:latin typeface="DejaVu Serif"/>
                        <a:cs typeface="DejaVu Serif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spc="-180" dirty="0">
                          <a:latin typeface="DejaVu Sans"/>
                          <a:cs typeface="DejaVu Sans"/>
                        </a:rPr>
                        <a:t>Crack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DejaVu Serif"/>
                        <a:cs typeface="DejaVu Serif"/>
                      </a:endParaRPr>
                    </a:p>
                    <a:p>
                      <a:pPr marL="474980"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r>
                        <a:rPr sz="1400" spc="-155" dirty="0">
                          <a:latin typeface="DejaVu Sans"/>
                          <a:cs typeface="DejaVu Sans"/>
                        </a:rPr>
                        <a:t>Linear</a:t>
                      </a:r>
                      <a:r>
                        <a:rPr sz="1400" spc="-10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400" spc="-185" dirty="0">
                          <a:latin typeface="DejaVu Sans"/>
                          <a:cs typeface="DejaVu Sans"/>
                        </a:rPr>
                        <a:t>Crack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72440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400" spc="-150" dirty="0">
                          <a:latin typeface="DejaVu Sans"/>
                          <a:cs typeface="DejaVu Sans"/>
                        </a:rPr>
                        <a:t>Longitudinal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70"/>
                        </a:lnSpc>
                      </a:pPr>
                      <a:r>
                        <a:rPr sz="1400" spc="-145" dirty="0">
                          <a:latin typeface="DejaVu Sans"/>
                          <a:cs typeface="DejaVu Sans"/>
                        </a:rPr>
                        <a:t>Wheel </a:t>
                      </a:r>
                      <a:r>
                        <a:rPr sz="1400" spc="-125" dirty="0">
                          <a:latin typeface="DejaVu Sans"/>
                          <a:cs typeface="DejaVu Sans"/>
                        </a:rPr>
                        <a:t>Mark</a:t>
                      </a:r>
                      <a:r>
                        <a:rPr sz="1400" spc="-8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400" spc="-135" dirty="0">
                          <a:latin typeface="DejaVu Sans"/>
                          <a:cs typeface="DejaVu Sans"/>
                        </a:rPr>
                        <a:t>Part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64"/>
                        </a:lnSpc>
                        <a:spcBef>
                          <a:spcPts val="30"/>
                        </a:spcBef>
                      </a:pPr>
                      <a:r>
                        <a:rPr sz="1400" spc="-200" dirty="0">
                          <a:latin typeface="DejaVu Sans"/>
                          <a:cs typeface="DejaVu Sans"/>
                        </a:rPr>
                        <a:t>D00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4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75"/>
                        </a:lnSpc>
                      </a:pPr>
                      <a:r>
                        <a:rPr sz="1400" spc="-145" dirty="0">
                          <a:latin typeface="DejaVu Sans"/>
                          <a:cs typeface="DejaVu Sans"/>
                        </a:rPr>
                        <a:t>Construction </a:t>
                      </a:r>
                      <a:r>
                        <a:rPr sz="1400" spc="-90" dirty="0">
                          <a:latin typeface="DejaVu Sans"/>
                          <a:cs typeface="DejaVu Sans"/>
                        </a:rPr>
                        <a:t>Joint</a:t>
                      </a:r>
                      <a:r>
                        <a:rPr sz="1400" spc="-3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400" spc="-135" dirty="0">
                          <a:latin typeface="DejaVu Sans"/>
                          <a:cs typeface="DejaVu Sans"/>
                        </a:rPr>
                        <a:t>Part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64"/>
                        </a:lnSpc>
                        <a:spcBef>
                          <a:spcPts val="30"/>
                        </a:spcBef>
                      </a:pPr>
                      <a:r>
                        <a:rPr sz="1400" spc="-200" dirty="0">
                          <a:latin typeface="DejaVu Sans"/>
                          <a:cs typeface="DejaVu Sans"/>
                        </a:rPr>
                        <a:t>D01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47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890"/>
                        </a:spcBef>
                      </a:pPr>
                      <a:r>
                        <a:rPr sz="1400" spc="-155" dirty="0">
                          <a:latin typeface="DejaVu Sans"/>
                          <a:cs typeface="DejaVu Sans"/>
                        </a:rPr>
                        <a:t>Lateral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75"/>
                        </a:lnSpc>
                      </a:pPr>
                      <a:r>
                        <a:rPr sz="1400" spc="-170" dirty="0">
                          <a:latin typeface="DejaVu Sans"/>
                          <a:cs typeface="DejaVu Sans"/>
                        </a:rPr>
                        <a:t>Equal</a:t>
                      </a:r>
                      <a:r>
                        <a:rPr sz="1400" spc="-7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400" spc="-140" dirty="0">
                          <a:latin typeface="DejaVu Sans"/>
                          <a:cs typeface="DejaVu Sans"/>
                        </a:rPr>
                        <a:t>Interval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64"/>
                        </a:lnSpc>
                        <a:spcBef>
                          <a:spcPts val="35"/>
                        </a:spcBef>
                      </a:pPr>
                      <a:r>
                        <a:rPr sz="1400" spc="-200" dirty="0">
                          <a:latin typeface="DejaVu Sans"/>
                          <a:cs typeface="DejaVu Sans"/>
                        </a:rPr>
                        <a:t>D10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30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75"/>
                        </a:lnSpc>
                      </a:pPr>
                      <a:r>
                        <a:rPr sz="1400" spc="-145" dirty="0">
                          <a:latin typeface="DejaVu Sans"/>
                          <a:cs typeface="DejaVu Sans"/>
                        </a:rPr>
                        <a:t>Construction </a:t>
                      </a:r>
                      <a:r>
                        <a:rPr sz="1400" spc="-90" dirty="0">
                          <a:latin typeface="DejaVu Sans"/>
                          <a:cs typeface="DejaVu Sans"/>
                        </a:rPr>
                        <a:t>Joint</a:t>
                      </a:r>
                      <a:r>
                        <a:rPr sz="1400" spc="-3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400" spc="-135" dirty="0">
                          <a:latin typeface="DejaVu Sans"/>
                          <a:cs typeface="DejaVu Sans"/>
                        </a:rPr>
                        <a:t>Part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64"/>
                        </a:lnSpc>
                        <a:spcBef>
                          <a:spcPts val="35"/>
                        </a:spcBef>
                      </a:pPr>
                      <a:r>
                        <a:rPr sz="1400" spc="-200" dirty="0">
                          <a:latin typeface="DejaVu Sans"/>
                          <a:cs typeface="DejaVu Sans"/>
                        </a:rPr>
                        <a:t>D11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48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1400" spc="-135" dirty="0">
                          <a:latin typeface="DejaVu Sans"/>
                          <a:cs typeface="DejaVu Sans"/>
                        </a:rPr>
                        <a:t>Alligator</a:t>
                      </a:r>
                      <a:r>
                        <a:rPr sz="1400" spc="-5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400" spc="-180" dirty="0">
                          <a:latin typeface="DejaVu Sans"/>
                          <a:cs typeface="DejaVu Sans"/>
                        </a:rPr>
                        <a:t>Crack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400" spc="-125" dirty="0">
                          <a:latin typeface="DejaVu Sans"/>
                          <a:cs typeface="DejaVu Sans"/>
                        </a:rPr>
                        <a:t>Partial</a:t>
                      </a:r>
                      <a:r>
                        <a:rPr sz="1400" spc="-19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400" spc="-175" dirty="0">
                          <a:latin typeface="DejaVu Sans"/>
                          <a:cs typeface="DejaVu Sans"/>
                        </a:rPr>
                        <a:t>Pavement,</a:t>
                      </a:r>
                      <a:endParaRPr sz="1400">
                        <a:latin typeface="DejaVu Sans"/>
                        <a:cs typeface="DejaVu Sans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spc="-150" dirty="0">
                          <a:latin typeface="DejaVu Sans"/>
                          <a:cs typeface="DejaVu Sans"/>
                        </a:rPr>
                        <a:t>Overall </a:t>
                      </a:r>
                      <a:r>
                        <a:rPr sz="1400" spc="-185" dirty="0">
                          <a:latin typeface="DejaVu Sans"/>
                          <a:cs typeface="DejaVu Sans"/>
                        </a:rPr>
                        <a:t>Pavement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>
                        <a:latin typeface="DejaVu Serif"/>
                        <a:cs typeface="DejaVu Serif"/>
                      </a:endParaRPr>
                    </a:p>
                    <a:p>
                      <a:pPr marL="3175" algn="ctr">
                        <a:lnSpc>
                          <a:spcPts val="1660"/>
                        </a:lnSpc>
                      </a:pPr>
                      <a:r>
                        <a:rPr sz="1400" spc="-200" dirty="0">
                          <a:latin typeface="DejaVu Sans"/>
                          <a:cs typeface="DejaVu Sans"/>
                        </a:rPr>
                        <a:t>D20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613">
                <a:tc rowSpan="3"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DejaVu Serif"/>
                        <a:cs typeface="DejaVu Serif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400" spc="-145" dirty="0">
                          <a:latin typeface="DejaVu Sans"/>
                          <a:cs typeface="DejaVu Sans"/>
                        </a:rPr>
                        <a:t>Other</a:t>
                      </a:r>
                      <a:r>
                        <a:rPr sz="1400" spc="-7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400" spc="-135" dirty="0">
                          <a:latin typeface="DejaVu Sans"/>
                          <a:cs typeface="DejaVu Sans"/>
                        </a:rPr>
                        <a:t>Corruption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 marR="332105">
                        <a:lnSpc>
                          <a:spcPts val="1800"/>
                        </a:lnSpc>
                      </a:pPr>
                      <a:r>
                        <a:rPr sz="1400" spc="-145" dirty="0">
                          <a:latin typeface="DejaVu Sans"/>
                          <a:cs typeface="DejaVu Sans"/>
                        </a:rPr>
                        <a:t>Rutting, </a:t>
                      </a:r>
                      <a:r>
                        <a:rPr sz="1400" spc="-185" dirty="0">
                          <a:latin typeface="DejaVu Sans"/>
                          <a:cs typeface="DejaVu Sans"/>
                        </a:rPr>
                        <a:t>Bump,  </a:t>
                      </a:r>
                      <a:r>
                        <a:rPr sz="1400" spc="-125" dirty="0">
                          <a:latin typeface="DejaVu Sans"/>
                          <a:cs typeface="DejaVu Sans"/>
                        </a:rPr>
                        <a:t>Pothole,</a:t>
                      </a:r>
                      <a:r>
                        <a:rPr sz="1400" spc="-18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400" spc="-155" dirty="0">
                          <a:latin typeface="DejaVu Sans"/>
                          <a:cs typeface="DejaVu Sans"/>
                        </a:rPr>
                        <a:t>Separation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600">
                        <a:latin typeface="DejaVu Serif"/>
                        <a:cs typeface="DejaVu Serif"/>
                      </a:endParaRPr>
                    </a:p>
                    <a:p>
                      <a:pPr marL="3175" algn="ctr">
                        <a:lnSpc>
                          <a:spcPts val="1660"/>
                        </a:lnSpc>
                      </a:pPr>
                      <a:r>
                        <a:rPr sz="1400" spc="-200" dirty="0">
                          <a:latin typeface="DejaVu Sans"/>
                          <a:cs typeface="DejaVu Sans"/>
                        </a:rPr>
                        <a:t>D40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698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473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400" spc="-170" dirty="0">
                          <a:latin typeface="DejaVu Sans"/>
                          <a:cs typeface="DejaVu Sans"/>
                        </a:rPr>
                        <a:t>Cross </a:t>
                      </a:r>
                      <a:r>
                        <a:rPr sz="1400" spc="-160" dirty="0">
                          <a:latin typeface="DejaVu Sans"/>
                          <a:cs typeface="DejaVu Sans"/>
                        </a:rPr>
                        <a:t>Walk</a:t>
                      </a:r>
                      <a:r>
                        <a:rPr sz="1400" spc="-70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400" spc="-135" dirty="0">
                          <a:latin typeface="DejaVu Sans"/>
                          <a:cs typeface="DejaVu Sans"/>
                        </a:rPr>
                        <a:t>Blur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60"/>
                        </a:lnSpc>
                        <a:spcBef>
                          <a:spcPts val="35"/>
                        </a:spcBef>
                      </a:pPr>
                      <a:r>
                        <a:rPr sz="1400" spc="-200" dirty="0">
                          <a:latin typeface="DejaVu Sans"/>
                          <a:cs typeface="DejaVu Sans"/>
                        </a:rPr>
                        <a:t>D43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 gridSpan="3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1400" spc="-140" dirty="0">
                          <a:latin typeface="DejaVu Sans"/>
                          <a:cs typeface="DejaVu Sans"/>
                        </a:rPr>
                        <a:t>White </a:t>
                      </a:r>
                      <a:r>
                        <a:rPr sz="1400" spc="-160" dirty="0">
                          <a:latin typeface="DejaVu Sans"/>
                          <a:cs typeface="DejaVu Sans"/>
                        </a:rPr>
                        <a:t>Walk</a:t>
                      </a:r>
                      <a:r>
                        <a:rPr sz="1400" spc="-55" dirty="0">
                          <a:latin typeface="DejaVu Sans"/>
                          <a:cs typeface="DejaVu Sans"/>
                        </a:rPr>
                        <a:t> </a:t>
                      </a:r>
                      <a:r>
                        <a:rPr sz="1400" spc="-135" dirty="0">
                          <a:latin typeface="DejaVu Sans"/>
                          <a:cs typeface="DejaVu Sans"/>
                        </a:rPr>
                        <a:t>Blur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ts val="1660"/>
                        </a:lnSpc>
                        <a:spcBef>
                          <a:spcPts val="35"/>
                        </a:spcBef>
                      </a:pPr>
                      <a:r>
                        <a:rPr sz="1400" spc="-200" dirty="0">
                          <a:latin typeface="DejaVu Sans"/>
                          <a:cs typeface="DejaVu Sans"/>
                        </a:rPr>
                        <a:t>D44</a:t>
                      </a:r>
                      <a:endParaRPr sz="1400">
                        <a:latin typeface="DejaVu Sans"/>
                        <a:cs typeface="DejaVu Sans"/>
                      </a:endParaRPr>
                    </a:p>
                  </a:txBody>
                  <a:tcPr marL="0" marR="0" marT="4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3215" y="1025702"/>
            <a:ext cx="105714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8260">
              <a:lnSpc>
                <a:spcPct val="107100"/>
              </a:lnSpc>
              <a:spcBef>
                <a:spcPts val="100"/>
              </a:spcBef>
              <a:tabLst>
                <a:tab pos="365760" algn="l"/>
              </a:tabLst>
            </a:pPr>
            <a:r>
              <a:rPr sz="1400" spc="-10" dirty="0">
                <a:latin typeface="Nimbus Sans L"/>
                <a:cs typeface="Nimbus Sans L"/>
              </a:rPr>
              <a:t>b)	</a:t>
            </a:r>
            <a:r>
              <a:rPr sz="1400" spc="-20" dirty="0">
                <a:latin typeface="Nimbus Sans L"/>
                <a:cs typeface="Nimbus Sans L"/>
              </a:rPr>
              <a:t>If </a:t>
            </a:r>
            <a:r>
              <a:rPr sz="1400" spc="-10" dirty="0">
                <a:latin typeface="Nimbus Sans L"/>
                <a:cs typeface="Nimbus Sans L"/>
              </a:rPr>
              <a:t>the predicted </a:t>
            </a:r>
            <a:r>
              <a:rPr sz="1400" spc="-15" dirty="0">
                <a:latin typeface="Nimbus Sans L"/>
                <a:cs typeface="Nimbus Sans L"/>
              </a:rPr>
              <a:t>category </a:t>
            </a:r>
            <a:r>
              <a:rPr sz="1400" spc="-5" dirty="0">
                <a:latin typeface="Nimbus Sans L"/>
                <a:cs typeface="Nimbus Sans L"/>
              </a:rPr>
              <a:t>is </a:t>
            </a:r>
            <a:r>
              <a:rPr sz="1400" spc="-10" dirty="0">
                <a:latin typeface="Nimbus Sans L"/>
                <a:cs typeface="Nimbus Sans L"/>
              </a:rPr>
              <a:t>Road Damage, then further detect the </a:t>
            </a:r>
            <a:r>
              <a:rPr sz="1400" spc="-20" dirty="0">
                <a:latin typeface="Nimbus Sans L"/>
                <a:cs typeface="Nimbus Sans L"/>
              </a:rPr>
              <a:t>type </a:t>
            </a:r>
            <a:r>
              <a:rPr sz="1400" spc="-10" dirty="0">
                <a:latin typeface="Nimbus Sans L"/>
                <a:cs typeface="Nimbus Sans L"/>
              </a:rPr>
              <a:t>of </a:t>
            </a:r>
            <a:r>
              <a:rPr sz="1400" spc="-15" dirty="0">
                <a:latin typeface="Nimbus Sans L"/>
                <a:cs typeface="Nimbus Sans L"/>
              </a:rPr>
              <a:t>road </a:t>
            </a:r>
            <a:r>
              <a:rPr sz="1400" spc="-10" dirty="0">
                <a:latin typeface="Nimbus Sans L"/>
                <a:cs typeface="Nimbus Sans L"/>
              </a:rPr>
              <a:t>damage with </a:t>
            </a:r>
            <a:r>
              <a:rPr sz="1400" spc="-15" dirty="0">
                <a:latin typeface="Nimbus Sans L"/>
                <a:cs typeface="Nimbus Sans L"/>
              </a:rPr>
              <a:t>bounding </a:t>
            </a:r>
            <a:r>
              <a:rPr sz="1400" spc="-20" dirty="0">
                <a:latin typeface="Nimbus Sans L"/>
                <a:cs typeface="Nimbus Sans L"/>
              </a:rPr>
              <a:t>boxes </a:t>
            </a:r>
            <a:r>
              <a:rPr sz="1400" spc="-10" dirty="0">
                <a:latin typeface="Nimbus Sans L"/>
                <a:cs typeface="Nimbus Sans L"/>
              </a:rPr>
              <a:t>covering the damage.  </a:t>
            </a:r>
            <a:r>
              <a:rPr sz="1400" spc="-5" dirty="0">
                <a:latin typeface="Nimbus Sans L"/>
                <a:cs typeface="Nimbus Sans L"/>
              </a:rPr>
              <a:t>Please </a:t>
            </a:r>
            <a:r>
              <a:rPr sz="1400" spc="-10" dirty="0">
                <a:latin typeface="Nimbus Sans L"/>
                <a:cs typeface="Nimbus Sans L"/>
              </a:rPr>
              <a:t>refer </a:t>
            </a:r>
            <a:r>
              <a:rPr sz="1400" spc="-5" dirty="0">
                <a:latin typeface="Nimbus Sans L"/>
                <a:cs typeface="Nimbus Sans L"/>
              </a:rPr>
              <a:t>to </a:t>
            </a:r>
            <a:r>
              <a:rPr sz="1400" spc="-15" dirty="0">
                <a:latin typeface="Nimbus Sans L"/>
                <a:cs typeface="Nimbus Sans L"/>
              </a:rPr>
              <a:t>the </a:t>
            </a:r>
            <a:r>
              <a:rPr sz="1400" spc="-10" dirty="0">
                <a:latin typeface="Nimbus Sans L"/>
                <a:cs typeface="Nimbus Sans L"/>
              </a:rPr>
              <a:t>below table for </a:t>
            </a:r>
            <a:r>
              <a:rPr sz="1400" spc="-15" dirty="0">
                <a:latin typeface="Nimbus Sans L"/>
                <a:cs typeface="Nimbus Sans L"/>
              </a:rPr>
              <a:t>the </a:t>
            </a:r>
            <a:r>
              <a:rPr sz="1400" spc="-10" dirty="0">
                <a:latin typeface="Nimbus Sans L"/>
                <a:cs typeface="Nimbus Sans L"/>
              </a:rPr>
              <a:t>details on damage</a:t>
            </a:r>
            <a:r>
              <a:rPr sz="1400" spc="22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categories.</a:t>
            </a:r>
            <a:endParaRPr sz="1400">
              <a:latin typeface="Nimbus Sans L"/>
              <a:cs typeface="Nimbus Sans 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19" y="4485182"/>
            <a:ext cx="10513695" cy="18122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  <a:tabLst>
                <a:tab pos="356870" algn="l"/>
              </a:tabLst>
            </a:pPr>
            <a:r>
              <a:rPr sz="1400" spc="-5" dirty="0">
                <a:latin typeface="Nimbus Sans L"/>
                <a:cs typeface="Nimbus Sans L"/>
              </a:rPr>
              <a:t>c)	</a:t>
            </a:r>
            <a:r>
              <a:rPr sz="1400" spc="-20" dirty="0">
                <a:latin typeface="Nimbus Sans L"/>
                <a:cs typeface="Nimbus Sans L"/>
              </a:rPr>
              <a:t>If </a:t>
            </a:r>
            <a:r>
              <a:rPr sz="1400" spc="-15" dirty="0">
                <a:latin typeface="Nimbus Sans L"/>
                <a:cs typeface="Nimbus Sans L"/>
              </a:rPr>
              <a:t>predicted </a:t>
            </a:r>
            <a:r>
              <a:rPr sz="1400" spc="-10" dirty="0">
                <a:latin typeface="Nimbus Sans L"/>
                <a:cs typeface="Nimbus Sans L"/>
              </a:rPr>
              <a:t>category is </a:t>
            </a:r>
            <a:r>
              <a:rPr sz="1400" spc="-15" dirty="0">
                <a:latin typeface="Nimbus Sans L"/>
                <a:cs typeface="Nimbus Sans L"/>
              </a:rPr>
              <a:t>Garbage, </a:t>
            </a:r>
            <a:r>
              <a:rPr sz="1400" spc="-10" dirty="0">
                <a:latin typeface="Nimbus Sans L"/>
                <a:cs typeface="Nimbus Sans L"/>
              </a:rPr>
              <a:t>then further detect the </a:t>
            </a:r>
            <a:r>
              <a:rPr sz="1400" spc="-20" dirty="0">
                <a:latin typeface="Nimbus Sans L"/>
                <a:cs typeface="Nimbus Sans L"/>
              </a:rPr>
              <a:t>type </a:t>
            </a:r>
            <a:r>
              <a:rPr sz="1400" spc="-10" dirty="0">
                <a:latin typeface="Nimbus Sans L"/>
                <a:cs typeface="Nimbus Sans L"/>
              </a:rPr>
              <a:t>of </a:t>
            </a:r>
            <a:r>
              <a:rPr sz="1400" spc="-15" dirty="0">
                <a:latin typeface="Nimbus Sans L"/>
                <a:cs typeface="Nimbus Sans L"/>
              </a:rPr>
              <a:t>Garbage with bounding </a:t>
            </a:r>
            <a:r>
              <a:rPr sz="1400" spc="-20" dirty="0">
                <a:latin typeface="Nimbus Sans L"/>
                <a:cs typeface="Nimbus Sans L"/>
              </a:rPr>
              <a:t>boxes </a:t>
            </a:r>
            <a:r>
              <a:rPr sz="1400" spc="-10" dirty="0">
                <a:latin typeface="Nimbus Sans L"/>
                <a:cs typeface="Nimbus Sans L"/>
              </a:rPr>
              <a:t>covering it. Please refer </a:t>
            </a:r>
            <a:r>
              <a:rPr sz="1400" spc="-5" dirty="0">
                <a:latin typeface="Nimbus Sans L"/>
                <a:cs typeface="Nimbus Sans L"/>
              </a:rPr>
              <a:t>to </a:t>
            </a:r>
            <a:r>
              <a:rPr sz="1400" spc="-10" dirty="0">
                <a:latin typeface="Nimbus Sans L"/>
                <a:cs typeface="Nimbus Sans L"/>
              </a:rPr>
              <a:t>‘Dataset  Details’ </a:t>
            </a:r>
            <a:r>
              <a:rPr sz="1400" spc="-5" dirty="0">
                <a:latin typeface="Nimbus Sans L"/>
                <a:cs typeface="Nimbus Sans L"/>
              </a:rPr>
              <a:t>file </a:t>
            </a:r>
            <a:r>
              <a:rPr sz="1400" spc="-10" dirty="0">
                <a:latin typeface="Nimbus Sans L"/>
                <a:cs typeface="Nimbus Sans L"/>
              </a:rPr>
              <a:t>for the details </a:t>
            </a:r>
            <a:r>
              <a:rPr sz="1400" spc="-15" dirty="0">
                <a:latin typeface="Nimbus Sans L"/>
                <a:cs typeface="Nimbus Sans L"/>
              </a:rPr>
              <a:t>about Garbage</a:t>
            </a:r>
            <a:r>
              <a:rPr sz="1400" spc="150" dirty="0">
                <a:latin typeface="Nimbus Sans L"/>
                <a:cs typeface="Nimbus Sans L"/>
              </a:rPr>
              <a:t> </a:t>
            </a:r>
            <a:r>
              <a:rPr sz="1400" spc="-20" dirty="0">
                <a:latin typeface="Nimbus Sans L"/>
                <a:cs typeface="Nimbus Sans L"/>
              </a:rPr>
              <a:t>types.</a:t>
            </a:r>
            <a:endParaRPr sz="1400">
              <a:latin typeface="Nimbus Sans L"/>
              <a:cs typeface="Nimbus Sans 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1400" spc="-5" dirty="0">
                <a:latin typeface="Nimbus Sans L"/>
                <a:cs typeface="Nimbus Sans L"/>
              </a:rPr>
              <a:t>Also </a:t>
            </a:r>
            <a:r>
              <a:rPr sz="1400" spc="-10" dirty="0">
                <a:latin typeface="Nimbus Sans L"/>
                <a:cs typeface="Nimbus Sans L"/>
              </a:rPr>
              <a:t>create </a:t>
            </a:r>
            <a:r>
              <a:rPr sz="1400" spc="-5" dirty="0">
                <a:latin typeface="Nimbus Sans L"/>
                <a:cs typeface="Nimbus Sans L"/>
              </a:rPr>
              <a:t>a </a:t>
            </a:r>
            <a:r>
              <a:rPr sz="1400" spc="-15" dirty="0">
                <a:latin typeface="Nimbus Sans L"/>
                <a:cs typeface="Nimbus Sans L"/>
              </a:rPr>
              <a:t>dashboard</a:t>
            </a:r>
            <a:r>
              <a:rPr sz="1400" spc="75" dirty="0">
                <a:latin typeface="Nimbus Sans L"/>
                <a:cs typeface="Nimbus Sans L"/>
              </a:rPr>
              <a:t> </a:t>
            </a:r>
            <a:r>
              <a:rPr sz="1400" spc="-15" dirty="0">
                <a:latin typeface="Nimbus Sans L"/>
                <a:cs typeface="Nimbus Sans L"/>
              </a:rPr>
              <a:t>showing:</a:t>
            </a:r>
            <a:endParaRPr sz="1400">
              <a:latin typeface="Nimbus Sans L"/>
              <a:cs typeface="Nimbus Sans L"/>
            </a:endParaRPr>
          </a:p>
          <a:p>
            <a:pPr marL="356870" indent="-344805">
              <a:lnSpc>
                <a:spcPct val="100000"/>
              </a:lnSpc>
              <a:spcBef>
                <a:spcPts val="89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400" spc="-10" dirty="0">
                <a:latin typeface="Nimbus Sans L"/>
                <a:cs typeface="Nimbus Sans L"/>
              </a:rPr>
              <a:t>A chart of number of issues along each</a:t>
            </a:r>
            <a:r>
              <a:rPr sz="1400" spc="75" dirty="0">
                <a:latin typeface="Nimbus Sans L"/>
                <a:cs typeface="Nimbus Sans L"/>
              </a:rPr>
              <a:t> </a:t>
            </a:r>
            <a:r>
              <a:rPr sz="1400" spc="-15" dirty="0">
                <a:latin typeface="Nimbus Sans L"/>
                <a:cs typeface="Nimbus Sans L"/>
              </a:rPr>
              <a:t>category</a:t>
            </a:r>
            <a:endParaRPr sz="1400">
              <a:latin typeface="Nimbus Sans L"/>
              <a:cs typeface="Nimbus Sans L"/>
            </a:endParaRPr>
          </a:p>
          <a:p>
            <a:pPr marL="356870" indent="-344805">
              <a:lnSpc>
                <a:spcPct val="100000"/>
              </a:lnSpc>
              <a:spcBef>
                <a:spcPts val="70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400" spc="-15" dirty="0">
                <a:latin typeface="Nimbus Sans L"/>
                <a:cs typeface="Nimbus Sans L"/>
              </a:rPr>
              <a:t>Image </a:t>
            </a:r>
            <a:r>
              <a:rPr sz="1400" spc="-10" dirty="0">
                <a:latin typeface="Nimbus Sans L"/>
                <a:cs typeface="Nimbus Sans L"/>
              </a:rPr>
              <a:t>category </a:t>
            </a:r>
            <a:r>
              <a:rPr sz="1400" spc="-5" dirty="0">
                <a:latin typeface="Nimbus Sans L"/>
                <a:cs typeface="Nimbus Sans L"/>
              </a:rPr>
              <a:t>V/S </a:t>
            </a:r>
            <a:r>
              <a:rPr sz="1400" spc="-10" dirty="0">
                <a:latin typeface="Nimbus Sans L"/>
                <a:cs typeface="Nimbus Sans L"/>
              </a:rPr>
              <a:t>Severity of the </a:t>
            </a:r>
            <a:r>
              <a:rPr sz="1400" spc="-5" dirty="0">
                <a:latin typeface="Nimbus Sans L"/>
                <a:cs typeface="Nimbus Sans L"/>
              </a:rPr>
              <a:t>issue</a:t>
            </a:r>
            <a:r>
              <a:rPr sz="1400" spc="165" dirty="0">
                <a:latin typeface="Nimbus Sans L"/>
                <a:cs typeface="Nimbus Sans L"/>
              </a:rPr>
              <a:t> </a:t>
            </a:r>
            <a:r>
              <a:rPr sz="1400" spc="-15" dirty="0">
                <a:latin typeface="Nimbus Sans L"/>
                <a:cs typeface="Nimbus Sans L"/>
              </a:rPr>
              <a:t>Matrix</a:t>
            </a:r>
            <a:endParaRPr sz="1400">
              <a:latin typeface="Nimbus Sans L"/>
              <a:cs typeface="Nimbus Sans L"/>
            </a:endParaRPr>
          </a:p>
          <a:p>
            <a:pPr marL="356870" marR="473709" indent="-344805">
              <a:lnSpc>
                <a:spcPct val="104299"/>
              </a:lnSpc>
              <a:spcBef>
                <a:spcPts val="2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400" spc="-10" dirty="0">
                <a:latin typeface="Nimbus Sans L"/>
                <a:cs typeface="Nimbus Sans L"/>
              </a:rPr>
              <a:t>A table or </a:t>
            </a:r>
            <a:r>
              <a:rPr sz="1400" spc="-5" dirty="0">
                <a:latin typeface="Nimbus Sans L"/>
                <a:cs typeface="Nimbus Sans L"/>
              </a:rPr>
              <a:t>a </a:t>
            </a:r>
            <a:r>
              <a:rPr sz="1400" spc="-10" dirty="0">
                <a:latin typeface="Nimbus Sans L"/>
                <a:cs typeface="Nimbus Sans L"/>
              </a:rPr>
              <a:t>chart that provides the detail on each </a:t>
            </a:r>
            <a:r>
              <a:rPr sz="1400" spc="-5" dirty="0">
                <a:latin typeface="Nimbus Sans L"/>
                <a:cs typeface="Nimbus Sans L"/>
              </a:rPr>
              <a:t>issue </a:t>
            </a:r>
            <a:r>
              <a:rPr sz="1400" spc="-15" dirty="0">
                <a:latin typeface="Nimbus Sans L"/>
                <a:cs typeface="Nimbus Sans L"/>
              </a:rPr>
              <a:t>(Image </a:t>
            </a:r>
            <a:r>
              <a:rPr sz="1400" spc="-5" dirty="0">
                <a:latin typeface="Nimbus Sans L"/>
                <a:cs typeface="Nimbus Sans L"/>
              </a:rPr>
              <a:t>Name, </a:t>
            </a:r>
            <a:r>
              <a:rPr sz="1400" spc="-15" dirty="0">
                <a:latin typeface="Nimbus Sans L"/>
                <a:cs typeface="Nimbus Sans L"/>
              </a:rPr>
              <a:t>Image </a:t>
            </a:r>
            <a:r>
              <a:rPr sz="1400" spc="-30" dirty="0">
                <a:latin typeface="Nimbus Sans L"/>
                <a:cs typeface="Nimbus Sans L"/>
              </a:rPr>
              <a:t>Category, </a:t>
            </a:r>
            <a:r>
              <a:rPr sz="1400" spc="-35" dirty="0">
                <a:latin typeface="Nimbus Sans L"/>
                <a:cs typeface="Nimbus Sans L"/>
              </a:rPr>
              <a:t>Type </a:t>
            </a:r>
            <a:r>
              <a:rPr sz="1400" spc="-10" dirty="0">
                <a:latin typeface="Nimbus Sans L"/>
                <a:cs typeface="Nimbus Sans L"/>
              </a:rPr>
              <a:t>of Damage </a:t>
            </a:r>
            <a:r>
              <a:rPr sz="1400" spc="-15" dirty="0">
                <a:latin typeface="Nimbus Sans L"/>
                <a:cs typeface="Nimbus Sans L"/>
              </a:rPr>
              <a:t>and </a:t>
            </a:r>
            <a:r>
              <a:rPr sz="1400" spc="-10" dirty="0">
                <a:latin typeface="Nimbus Sans L"/>
                <a:cs typeface="Nimbus Sans L"/>
              </a:rPr>
              <a:t>severity of the  damage)</a:t>
            </a:r>
            <a:endParaRPr sz="1400">
              <a:latin typeface="Nimbus Sans L"/>
              <a:cs typeface="Nimbus Sans 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2666" y="6491122"/>
            <a:ext cx="418592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i="1" dirty="0">
                <a:latin typeface="Nimbus Sans L"/>
                <a:cs typeface="Nimbus Sans L"/>
              </a:rPr>
              <a:t>Datasets for Problem </a:t>
            </a:r>
            <a:r>
              <a:rPr sz="1600" i="1" spc="-5" dirty="0">
                <a:latin typeface="Nimbus Sans L"/>
                <a:cs typeface="Nimbus Sans L"/>
              </a:rPr>
              <a:t>Statement 2: </a:t>
            </a:r>
            <a:r>
              <a:rPr lang="en-US" sz="1600" b="1" i="1" u="heavy" spc="-5" dirty="0">
                <a:solidFill>
                  <a:srgbClr val="5A5A5A"/>
                </a:solidFill>
                <a:uFill>
                  <a:solidFill>
                    <a:srgbClr val="5A5A5A"/>
                  </a:solidFill>
                </a:uFill>
                <a:latin typeface="Nimbus Sans L"/>
                <a:cs typeface="Nimbus Sans L"/>
              </a:rPr>
              <a:t>TBD</a:t>
            </a:r>
            <a:endParaRPr sz="1600" dirty="0">
              <a:latin typeface="Nimbus Sans L"/>
              <a:cs typeface="Nimbus Sans 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19" y="216534"/>
            <a:ext cx="5306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Problem </a:t>
            </a:r>
            <a:r>
              <a:rPr spc="170" dirty="0"/>
              <a:t>Statement</a:t>
            </a:r>
            <a:r>
              <a:rPr spc="-125" dirty="0"/>
              <a:t> </a:t>
            </a:r>
            <a:r>
              <a:rPr spc="110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793" y="918413"/>
            <a:ext cx="11757025" cy="3997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6034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Nimbus Sans L"/>
                <a:cs typeface="Nimbus Sans L"/>
              </a:rPr>
              <a:t>Artificial </a:t>
            </a:r>
            <a:r>
              <a:rPr sz="1400" spc="-10" dirty="0">
                <a:latin typeface="Nimbus Sans L"/>
                <a:cs typeface="Nimbus Sans L"/>
              </a:rPr>
              <a:t>intelligence </a:t>
            </a:r>
            <a:r>
              <a:rPr sz="1400" spc="-15" dirty="0">
                <a:latin typeface="Nimbus Sans L"/>
                <a:cs typeface="Nimbus Sans L"/>
              </a:rPr>
              <a:t>(AI) </a:t>
            </a:r>
            <a:r>
              <a:rPr sz="1400" spc="-10" dirty="0">
                <a:latin typeface="Nimbus Sans L"/>
                <a:cs typeface="Nimbus Sans L"/>
              </a:rPr>
              <a:t>holds the </a:t>
            </a:r>
            <a:r>
              <a:rPr sz="1400" spc="-5" dirty="0">
                <a:latin typeface="Nimbus Sans L"/>
                <a:cs typeface="Nimbus Sans L"/>
              </a:rPr>
              <a:t>possibility to improve </a:t>
            </a:r>
            <a:r>
              <a:rPr sz="1400" spc="-10" dirty="0">
                <a:latin typeface="Nimbus Sans L"/>
                <a:cs typeface="Nimbus Sans L"/>
              </a:rPr>
              <a:t>government operations and help address the issues of citizens </a:t>
            </a:r>
            <a:r>
              <a:rPr sz="1400" spc="15" dirty="0">
                <a:latin typeface="Nimbus Sans L"/>
                <a:cs typeface="Nimbus Sans L"/>
              </a:rPr>
              <a:t>in </a:t>
            </a:r>
            <a:r>
              <a:rPr sz="1400" spc="-15" dirty="0">
                <a:latin typeface="Nimbus Sans L"/>
                <a:cs typeface="Nimbus Sans L"/>
              </a:rPr>
              <a:t>new </a:t>
            </a:r>
            <a:r>
              <a:rPr sz="1400" spc="-10" dirty="0">
                <a:latin typeface="Nimbus Sans L"/>
                <a:cs typeface="Nimbus Sans L"/>
              </a:rPr>
              <a:t>manners. </a:t>
            </a:r>
            <a:r>
              <a:rPr sz="1400" spc="-20" dirty="0">
                <a:latin typeface="Nimbus Sans L"/>
                <a:cs typeface="Nimbus Sans L"/>
              </a:rPr>
              <a:t>Many  </a:t>
            </a:r>
            <a:r>
              <a:rPr sz="1400" spc="-10" dirty="0">
                <a:latin typeface="Nimbus Sans L"/>
                <a:cs typeface="Nimbus Sans L"/>
              </a:rPr>
              <a:t>governments have established digital government or eGovernment programs </a:t>
            </a:r>
            <a:r>
              <a:rPr sz="1400" spc="-5" dirty="0">
                <a:latin typeface="Nimbus Sans L"/>
                <a:cs typeface="Nimbus Sans L"/>
              </a:rPr>
              <a:t>to </a:t>
            </a:r>
            <a:r>
              <a:rPr sz="1400" spc="-10" dirty="0">
                <a:latin typeface="Nimbus Sans L"/>
                <a:cs typeface="Nimbus Sans L"/>
              </a:rPr>
              <a:t>introduce data science technologies into the public </a:t>
            </a:r>
            <a:r>
              <a:rPr sz="1400" spc="-20" dirty="0">
                <a:latin typeface="Nimbus Sans L"/>
                <a:cs typeface="Nimbus Sans L"/>
              </a:rPr>
              <a:t>sector. </a:t>
            </a:r>
            <a:r>
              <a:rPr sz="1400" spc="-5" dirty="0">
                <a:latin typeface="Nimbus Sans L"/>
                <a:cs typeface="Nimbus Sans L"/>
              </a:rPr>
              <a:t>The  </a:t>
            </a:r>
            <a:r>
              <a:rPr sz="1400" spc="-10" dirty="0">
                <a:latin typeface="Nimbus Sans L"/>
                <a:cs typeface="Nimbus Sans L"/>
              </a:rPr>
              <a:t>predominant role of </a:t>
            </a:r>
            <a:r>
              <a:rPr sz="1400" spc="-5" dirty="0">
                <a:latin typeface="Nimbus Sans L"/>
                <a:cs typeface="Nimbus Sans L"/>
              </a:rPr>
              <a:t>AI in </a:t>
            </a:r>
            <a:r>
              <a:rPr sz="1400" spc="-10" dirty="0">
                <a:latin typeface="Nimbus Sans L"/>
                <a:cs typeface="Nimbus Sans L"/>
              </a:rPr>
              <a:t>public services include the interaction with </a:t>
            </a:r>
            <a:r>
              <a:rPr sz="1400" spc="-15" dirty="0">
                <a:latin typeface="Nimbus Sans L"/>
                <a:cs typeface="Nimbus Sans L"/>
              </a:rPr>
              <a:t>and </a:t>
            </a:r>
            <a:r>
              <a:rPr sz="1400" spc="-10" dirty="0">
                <a:latin typeface="Nimbus Sans L"/>
                <a:cs typeface="Nimbus Sans L"/>
              </a:rPr>
              <a:t>delivery of service </a:t>
            </a:r>
            <a:r>
              <a:rPr sz="1400" spc="-5" dirty="0">
                <a:latin typeface="Nimbus Sans L"/>
                <a:cs typeface="Nimbus Sans L"/>
              </a:rPr>
              <a:t>to </a:t>
            </a:r>
            <a:r>
              <a:rPr sz="1400" spc="-10" dirty="0">
                <a:latin typeface="Nimbus Sans L"/>
                <a:cs typeface="Nimbus Sans L"/>
              </a:rPr>
              <a:t>citizens; </a:t>
            </a:r>
            <a:r>
              <a:rPr sz="1400" spc="-15" dirty="0">
                <a:latin typeface="Nimbus Sans L"/>
                <a:cs typeface="Nimbus Sans L"/>
              </a:rPr>
              <a:t>answering </a:t>
            </a:r>
            <a:r>
              <a:rPr sz="1400" spc="-10" dirty="0">
                <a:latin typeface="Nimbus Sans L"/>
                <a:cs typeface="Nimbus Sans L"/>
              </a:rPr>
              <a:t>enquiries, automating services,  election processes, etc. Understanding </a:t>
            </a:r>
            <a:r>
              <a:rPr sz="1400" spc="-15" dirty="0">
                <a:latin typeface="Nimbus Sans L"/>
                <a:cs typeface="Nimbus Sans L"/>
              </a:rPr>
              <a:t>people’s </a:t>
            </a:r>
            <a:r>
              <a:rPr sz="1400" spc="-10" dirty="0">
                <a:latin typeface="Nimbus Sans L"/>
                <a:cs typeface="Nimbus Sans L"/>
              </a:rPr>
              <a:t>emotions </a:t>
            </a:r>
            <a:r>
              <a:rPr sz="1400" spc="-5" dirty="0">
                <a:latin typeface="Nimbus Sans L"/>
                <a:cs typeface="Nimbus Sans L"/>
              </a:rPr>
              <a:t>is </a:t>
            </a:r>
            <a:r>
              <a:rPr sz="1400" spc="-10" dirty="0">
                <a:latin typeface="Nimbus Sans L"/>
                <a:cs typeface="Nimbus Sans L"/>
              </a:rPr>
              <a:t>essential for the government </a:t>
            </a:r>
            <a:r>
              <a:rPr sz="1400" spc="-5" dirty="0">
                <a:latin typeface="Nimbus Sans L"/>
                <a:cs typeface="Nimbus Sans L"/>
              </a:rPr>
              <a:t>to </a:t>
            </a:r>
            <a:r>
              <a:rPr sz="1400" spc="-15" dirty="0">
                <a:latin typeface="Nimbus Sans L"/>
                <a:cs typeface="Nimbus Sans L"/>
              </a:rPr>
              <a:t>understand </a:t>
            </a:r>
            <a:r>
              <a:rPr sz="1400" spc="-10" dirty="0">
                <a:latin typeface="Nimbus Sans L"/>
                <a:cs typeface="Nimbus Sans L"/>
              </a:rPr>
              <a:t>the </a:t>
            </a:r>
            <a:r>
              <a:rPr sz="1400" spc="-15" dirty="0">
                <a:latin typeface="Nimbus Sans L"/>
                <a:cs typeface="Nimbus Sans L"/>
              </a:rPr>
              <a:t>people </a:t>
            </a:r>
            <a:r>
              <a:rPr sz="1400" spc="-5" dirty="0">
                <a:latin typeface="Nimbus Sans L"/>
                <a:cs typeface="Nimbus Sans L"/>
              </a:rPr>
              <a:t>much </a:t>
            </a:r>
            <a:r>
              <a:rPr sz="1400" spc="-10" dirty="0">
                <a:latin typeface="Nimbus Sans L"/>
                <a:cs typeface="Nimbus Sans L"/>
              </a:rPr>
              <a:t>better and </a:t>
            </a:r>
            <a:r>
              <a:rPr sz="1400" spc="-15" dirty="0">
                <a:latin typeface="Nimbus Sans L"/>
                <a:cs typeface="Nimbus Sans L"/>
              </a:rPr>
              <a:t>enhance </a:t>
            </a:r>
            <a:r>
              <a:rPr sz="1400" spc="-10" dirty="0">
                <a:latin typeface="Nimbus Sans L"/>
                <a:cs typeface="Nimbus Sans L"/>
              </a:rPr>
              <a:t>the  services accordingly </a:t>
            </a:r>
            <a:r>
              <a:rPr sz="1400" spc="-5" dirty="0">
                <a:latin typeface="Nimbus Sans L"/>
                <a:cs typeface="Nimbus Sans L"/>
              </a:rPr>
              <a:t>since most </a:t>
            </a:r>
            <a:r>
              <a:rPr sz="1400" spc="-15" dirty="0">
                <a:latin typeface="Nimbus Sans L"/>
                <a:cs typeface="Nimbus Sans L"/>
              </a:rPr>
              <a:t>people </a:t>
            </a:r>
            <a:r>
              <a:rPr sz="1400" spc="-10" dirty="0">
                <a:latin typeface="Nimbus Sans L"/>
                <a:cs typeface="Nimbus Sans L"/>
              </a:rPr>
              <a:t>can </a:t>
            </a:r>
            <a:r>
              <a:rPr sz="1400" spc="-15" dirty="0">
                <a:latin typeface="Nimbus Sans L"/>
                <a:cs typeface="Nimbus Sans L"/>
              </a:rPr>
              <a:t>express </a:t>
            </a:r>
            <a:r>
              <a:rPr sz="1400" spc="-10" dirty="0">
                <a:latin typeface="Nimbus Sans L"/>
                <a:cs typeface="Nimbus Sans L"/>
              </a:rPr>
              <a:t>their </a:t>
            </a:r>
            <a:r>
              <a:rPr sz="1400" spc="-15" dirty="0">
                <a:latin typeface="Nimbus Sans L"/>
                <a:cs typeface="Nimbus Sans L"/>
              </a:rPr>
              <a:t>thoughts and </a:t>
            </a:r>
            <a:r>
              <a:rPr sz="1400" spc="-10" dirty="0">
                <a:latin typeface="Nimbus Sans L"/>
                <a:cs typeface="Nimbus Sans L"/>
              </a:rPr>
              <a:t>feelings more </a:t>
            </a:r>
            <a:r>
              <a:rPr sz="1400" spc="-15" dirty="0">
                <a:latin typeface="Nimbus Sans L"/>
                <a:cs typeface="Nimbus Sans L"/>
              </a:rPr>
              <a:t>openly </a:t>
            </a:r>
            <a:r>
              <a:rPr sz="1400" spc="-10" dirty="0">
                <a:latin typeface="Nimbus Sans L"/>
                <a:cs typeface="Nimbus Sans L"/>
              </a:rPr>
              <a:t>than ever </a:t>
            </a:r>
            <a:r>
              <a:rPr sz="1400" spc="-15" dirty="0">
                <a:latin typeface="Nimbus Sans L"/>
                <a:cs typeface="Nimbus Sans L"/>
              </a:rPr>
              <a:t>before. </a:t>
            </a:r>
            <a:r>
              <a:rPr sz="1400" spc="-5" dirty="0">
                <a:latin typeface="Nimbus Sans L"/>
                <a:cs typeface="Nimbus Sans L"/>
              </a:rPr>
              <a:t>This </a:t>
            </a:r>
            <a:r>
              <a:rPr sz="1400" spc="-20" dirty="0">
                <a:latin typeface="Nimbus Sans L"/>
                <a:cs typeface="Nimbus Sans L"/>
              </a:rPr>
              <a:t>type </a:t>
            </a:r>
            <a:r>
              <a:rPr sz="1400" spc="-10" dirty="0">
                <a:latin typeface="Nimbus Sans L"/>
                <a:cs typeface="Nimbus Sans L"/>
              </a:rPr>
              <a:t>of sentiment </a:t>
            </a:r>
            <a:r>
              <a:rPr sz="1400" spc="-15" dirty="0">
                <a:latin typeface="Nimbus Sans L"/>
                <a:cs typeface="Nimbus Sans L"/>
              </a:rPr>
              <a:t>analysis </a:t>
            </a:r>
            <a:r>
              <a:rPr sz="1400" spc="-5" dirty="0">
                <a:latin typeface="Nimbus Sans L"/>
                <a:cs typeface="Nimbus Sans L"/>
              </a:rPr>
              <a:t>aims </a:t>
            </a:r>
            <a:r>
              <a:rPr sz="1400" spc="-10" dirty="0">
                <a:latin typeface="Nimbus Sans L"/>
                <a:cs typeface="Nimbus Sans L"/>
              </a:rPr>
              <a:t>at  detecting emotions, </a:t>
            </a:r>
            <a:r>
              <a:rPr sz="1400" dirty="0">
                <a:latin typeface="Nimbus Sans L"/>
                <a:cs typeface="Nimbus Sans L"/>
              </a:rPr>
              <a:t>like </a:t>
            </a:r>
            <a:r>
              <a:rPr sz="1400" spc="-10" dirty="0">
                <a:latin typeface="Nimbus Sans L"/>
                <a:cs typeface="Nimbus Sans L"/>
              </a:rPr>
              <a:t>happiness, frustration, </a:t>
            </a:r>
            <a:r>
              <a:rPr sz="1400" spc="-25" dirty="0">
                <a:latin typeface="Nimbus Sans L"/>
                <a:cs typeface="Nimbus Sans L"/>
              </a:rPr>
              <a:t>anger, </a:t>
            </a:r>
            <a:r>
              <a:rPr sz="1400" spc="-10" dirty="0">
                <a:latin typeface="Nimbus Sans L"/>
                <a:cs typeface="Nimbus Sans L"/>
              </a:rPr>
              <a:t>sadness, </a:t>
            </a:r>
            <a:r>
              <a:rPr sz="1400" spc="-15" dirty="0">
                <a:latin typeface="Nimbus Sans L"/>
                <a:cs typeface="Nimbus Sans L"/>
              </a:rPr>
              <a:t>and </a:t>
            </a:r>
            <a:r>
              <a:rPr sz="1400" spc="-5" dirty="0">
                <a:latin typeface="Nimbus Sans L"/>
                <a:cs typeface="Nimbus Sans L"/>
              </a:rPr>
              <a:t>so </a:t>
            </a:r>
            <a:r>
              <a:rPr sz="1400" spc="-15" dirty="0">
                <a:latin typeface="Nimbus Sans L"/>
                <a:cs typeface="Nimbus Sans L"/>
              </a:rPr>
              <a:t>on. </a:t>
            </a:r>
            <a:r>
              <a:rPr sz="1400" spc="-20" dirty="0">
                <a:latin typeface="Nimbus Sans L"/>
                <a:cs typeface="Nimbus Sans L"/>
              </a:rPr>
              <a:t>Many </a:t>
            </a:r>
            <a:r>
              <a:rPr sz="1400" spc="-10" dirty="0">
                <a:latin typeface="Nimbus Sans L"/>
                <a:cs typeface="Nimbus Sans L"/>
              </a:rPr>
              <a:t>emotion detection </a:t>
            </a:r>
            <a:r>
              <a:rPr sz="1400" spc="-15" dirty="0">
                <a:latin typeface="Nimbus Sans L"/>
                <a:cs typeface="Nimbus Sans L"/>
              </a:rPr>
              <a:t>systems </a:t>
            </a:r>
            <a:r>
              <a:rPr sz="1400" spc="-10" dirty="0">
                <a:latin typeface="Nimbus Sans L"/>
                <a:cs typeface="Nimbus Sans L"/>
              </a:rPr>
              <a:t>use lexicons (i.e. </a:t>
            </a:r>
            <a:r>
              <a:rPr sz="1400" spc="-5" dirty="0">
                <a:latin typeface="Nimbus Sans L"/>
                <a:cs typeface="Nimbus Sans L"/>
              </a:rPr>
              <a:t>lists </a:t>
            </a:r>
            <a:r>
              <a:rPr sz="1400" spc="-10" dirty="0">
                <a:latin typeface="Nimbus Sans L"/>
                <a:cs typeface="Nimbus Sans L"/>
              </a:rPr>
              <a:t>of </a:t>
            </a:r>
            <a:r>
              <a:rPr sz="1400" spc="-20" dirty="0">
                <a:latin typeface="Nimbus Sans L"/>
                <a:cs typeface="Nimbus Sans L"/>
              </a:rPr>
              <a:t>words </a:t>
            </a:r>
            <a:r>
              <a:rPr sz="1400" spc="-15" dirty="0">
                <a:latin typeface="Nimbus Sans L"/>
                <a:cs typeface="Nimbus Sans L"/>
              </a:rPr>
              <a:t>and </a:t>
            </a:r>
            <a:r>
              <a:rPr sz="1400" spc="-10" dirty="0">
                <a:latin typeface="Nimbus Sans L"/>
                <a:cs typeface="Nimbus Sans L"/>
              </a:rPr>
              <a:t>the  emotions they </a:t>
            </a:r>
            <a:r>
              <a:rPr sz="1400" spc="-15" dirty="0">
                <a:latin typeface="Nimbus Sans L"/>
                <a:cs typeface="Nimbus Sans L"/>
              </a:rPr>
              <a:t>convey) </a:t>
            </a:r>
            <a:r>
              <a:rPr sz="1400" spc="-10" dirty="0">
                <a:latin typeface="Nimbus Sans L"/>
                <a:cs typeface="Nimbus Sans L"/>
              </a:rPr>
              <a:t>or complex machine learning</a:t>
            </a:r>
            <a:r>
              <a:rPr sz="1400" spc="210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algorithms.</a:t>
            </a:r>
            <a:endParaRPr sz="1400">
              <a:latin typeface="Nimbus Sans L"/>
              <a:cs typeface="Nimbus Sans L"/>
            </a:endParaRPr>
          </a:p>
          <a:p>
            <a:pPr marL="12700" marR="5080">
              <a:lnSpc>
                <a:spcPct val="100000"/>
              </a:lnSpc>
              <a:spcBef>
                <a:spcPts val="1205"/>
              </a:spcBef>
            </a:pPr>
            <a:r>
              <a:rPr sz="1400" spc="-5" dirty="0">
                <a:latin typeface="Nimbus Sans L"/>
                <a:cs typeface="Nimbus Sans L"/>
              </a:rPr>
              <a:t>The </a:t>
            </a:r>
            <a:r>
              <a:rPr sz="1400" spc="-10" dirty="0">
                <a:latin typeface="Nimbus Sans L"/>
                <a:cs typeface="Nimbus Sans L"/>
              </a:rPr>
              <a:t>dataset used </a:t>
            </a:r>
            <a:r>
              <a:rPr sz="1400" spc="-5" dirty="0">
                <a:latin typeface="Nimbus Sans L"/>
                <a:cs typeface="Nimbus Sans L"/>
              </a:rPr>
              <a:t>is </a:t>
            </a:r>
            <a:r>
              <a:rPr sz="1400" spc="-10" dirty="0">
                <a:latin typeface="Nimbus Sans L"/>
                <a:cs typeface="Nimbus Sans L"/>
              </a:rPr>
              <a:t>Multimodal </a:t>
            </a:r>
            <a:r>
              <a:rPr sz="1400" spc="-5" dirty="0">
                <a:latin typeface="Nimbus Sans L"/>
                <a:cs typeface="Nimbus Sans L"/>
              </a:rPr>
              <a:t>Emotion </a:t>
            </a:r>
            <a:r>
              <a:rPr sz="1400" spc="-10" dirty="0">
                <a:latin typeface="Nimbus Sans L"/>
                <a:cs typeface="Nimbus Sans L"/>
              </a:rPr>
              <a:t>Lines Dataset </a:t>
            </a:r>
            <a:r>
              <a:rPr sz="1400" spc="-15" dirty="0">
                <a:latin typeface="Nimbus Sans L"/>
                <a:cs typeface="Nimbus Sans L"/>
              </a:rPr>
              <a:t>(MELD) has been </a:t>
            </a:r>
            <a:r>
              <a:rPr sz="1400" spc="-10" dirty="0">
                <a:latin typeface="Nimbus Sans L"/>
                <a:cs typeface="Nimbus Sans L"/>
              </a:rPr>
              <a:t>created by enhancing </a:t>
            </a:r>
            <a:r>
              <a:rPr sz="1400" spc="-15" dirty="0">
                <a:latin typeface="Nimbus Sans L"/>
                <a:cs typeface="Nimbus Sans L"/>
              </a:rPr>
              <a:t>and extending </a:t>
            </a:r>
            <a:r>
              <a:rPr sz="1400" spc="-5" dirty="0">
                <a:latin typeface="Nimbus Sans L"/>
                <a:cs typeface="Nimbus Sans L"/>
              </a:rPr>
              <a:t>Emotion </a:t>
            </a:r>
            <a:r>
              <a:rPr sz="1400" spc="-10" dirty="0">
                <a:latin typeface="Nimbus Sans L"/>
                <a:cs typeface="Nimbus Sans L"/>
              </a:rPr>
              <a:t>Lines dataset. </a:t>
            </a:r>
            <a:r>
              <a:rPr sz="1400" spc="-15" dirty="0">
                <a:latin typeface="Nimbus Sans L"/>
                <a:cs typeface="Nimbus Sans L"/>
              </a:rPr>
              <a:t>MELD </a:t>
            </a:r>
            <a:r>
              <a:rPr sz="1400" spc="-10" dirty="0">
                <a:latin typeface="Nimbus Sans L"/>
                <a:cs typeface="Nimbus Sans L"/>
              </a:rPr>
              <a:t>contains  the </a:t>
            </a:r>
            <a:r>
              <a:rPr sz="1400" spc="-5" dirty="0">
                <a:latin typeface="Nimbus Sans L"/>
                <a:cs typeface="Nimbus Sans L"/>
              </a:rPr>
              <a:t>same </a:t>
            </a:r>
            <a:r>
              <a:rPr sz="1400" spc="-10" dirty="0">
                <a:latin typeface="Nimbus Sans L"/>
                <a:cs typeface="Nimbus Sans L"/>
              </a:rPr>
              <a:t>dialogue instances available </a:t>
            </a:r>
            <a:r>
              <a:rPr sz="1400" spc="-5" dirty="0">
                <a:latin typeface="Nimbus Sans L"/>
                <a:cs typeface="Nimbus Sans L"/>
              </a:rPr>
              <a:t>in Emotion </a:t>
            </a:r>
            <a:r>
              <a:rPr sz="1400" spc="-10" dirty="0">
                <a:latin typeface="Nimbus Sans L"/>
                <a:cs typeface="Nimbus Sans L"/>
              </a:rPr>
              <a:t>Lines, </a:t>
            </a:r>
            <a:r>
              <a:rPr sz="1400" spc="-15" dirty="0">
                <a:latin typeface="Nimbus Sans L"/>
                <a:cs typeface="Nimbus Sans L"/>
              </a:rPr>
              <a:t>but </a:t>
            </a:r>
            <a:r>
              <a:rPr sz="1400" spc="-5" dirty="0">
                <a:latin typeface="Nimbus Sans L"/>
                <a:cs typeface="Nimbus Sans L"/>
              </a:rPr>
              <a:t>it </a:t>
            </a:r>
            <a:r>
              <a:rPr sz="1400" spc="-10" dirty="0">
                <a:latin typeface="Nimbus Sans L"/>
                <a:cs typeface="Nimbus Sans L"/>
              </a:rPr>
              <a:t>also encompasses audio </a:t>
            </a:r>
            <a:r>
              <a:rPr sz="1400" spc="-15" dirty="0">
                <a:latin typeface="Nimbus Sans L"/>
                <a:cs typeface="Nimbus Sans L"/>
              </a:rPr>
              <a:t>and </a:t>
            </a:r>
            <a:r>
              <a:rPr sz="1400" spc="-10" dirty="0">
                <a:latin typeface="Nimbus Sans L"/>
                <a:cs typeface="Nimbus Sans L"/>
              </a:rPr>
              <a:t>visual modality along with text. Multiple speakers  participated </a:t>
            </a:r>
            <a:r>
              <a:rPr sz="1400" spc="-5" dirty="0">
                <a:latin typeface="Nimbus Sans L"/>
                <a:cs typeface="Nimbus Sans L"/>
              </a:rPr>
              <a:t>in </a:t>
            </a:r>
            <a:r>
              <a:rPr sz="1400" spc="-10" dirty="0">
                <a:latin typeface="Nimbus Sans L"/>
                <a:cs typeface="Nimbus Sans L"/>
              </a:rPr>
              <a:t>the dialogues. Each utterance </a:t>
            </a:r>
            <a:r>
              <a:rPr sz="1400" spc="-5" dirty="0">
                <a:latin typeface="Nimbus Sans L"/>
                <a:cs typeface="Nimbus Sans L"/>
              </a:rPr>
              <a:t>in a </a:t>
            </a:r>
            <a:r>
              <a:rPr sz="1400" spc="-10" dirty="0">
                <a:latin typeface="Nimbus Sans L"/>
                <a:cs typeface="Nimbus Sans L"/>
              </a:rPr>
              <a:t>dialogue has </a:t>
            </a:r>
            <a:r>
              <a:rPr sz="1400" spc="-15" dirty="0">
                <a:latin typeface="Nimbus Sans L"/>
                <a:cs typeface="Nimbus Sans L"/>
              </a:rPr>
              <a:t>been </a:t>
            </a:r>
            <a:r>
              <a:rPr sz="1400" spc="-10" dirty="0">
                <a:latin typeface="Nimbus Sans L"/>
                <a:cs typeface="Nimbus Sans L"/>
              </a:rPr>
              <a:t>labeled by any of these seven emotions -- </a:t>
            </a:r>
            <a:r>
              <a:rPr sz="1400" spc="-25" dirty="0">
                <a:latin typeface="Nimbus Sans L"/>
                <a:cs typeface="Nimbus Sans L"/>
              </a:rPr>
              <a:t>Anger, </a:t>
            </a:r>
            <a:r>
              <a:rPr sz="1400" spc="-5" dirty="0">
                <a:latin typeface="Nimbus Sans L"/>
                <a:cs typeface="Nimbus Sans L"/>
              </a:rPr>
              <a:t>Disgust, </a:t>
            </a:r>
            <a:r>
              <a:rPr sz="1400" spc="-10" dirty="0">
                <a:latin typeface="Nimbus Sans L"/>
                <a:cs typeface="Nimbus Sans L"/>
              </a:rPr>
              <a:t>Sadness, </a:t>
            </a:r>
            <a:r>
              <a:rPr sz="1400" spc="-45" dirty="0">
                <a:latin typeface="Nimbus Sans L"/>
                <a:cs typeface="Nimbus Sans L"/>
              </a:rPr>
              <a:t>Joy, </a:t>
            </a:r>
            <a:r>
              <a:rPr sz="1400" spc="-10" dirty="0">
                <a:latin typeface="Nimbus Sans L"/>
                <a:cs typeface="Nimbus Sans L"/>
              </a:rPr>
              <a:t>Neutral,  Surprise</a:t>
            </a:r>
            <a:r>
              <a:rPr sz="1400" spc="35" dirty="0">
                <a:latin typeface="Nimbus Sans L"/>
                <a:cs typeface="Nimbus Sans L"/>
              </a:rPr>
              <a:t> </a:t>
            </a:r>
            <a:r>
              <a:rPr sz="1400" spc="-15" dirty="0">
                <a:latin typeface="Nimbus Sans L"/>
                <a:cs typeface="Nimbus Sans L"/>
              </a:rPr>
              <a:t>and</a:t>
            </a:r>
            <a:r>
              <a:rPr sz="1400" spc="10" dirty="0">
                <a:latin typeface="Nimbus Sans L"/>
                <a:cs typeface="Nimbus Sans L"/>
              </a:rPr>
              <a:t> </a:t>
            </a:r>
            <a:r>
              <a:rPr sz="1400" spc="-30" dirty="0">
                <a:latin typeface="Nimbus Sans L"/>
                <a:cs typeface="Nimbus Sans L"/>
              </a:rPr>
              <a:t>Fear.</a:t>
            </a:r>
            <a:r>
              <a:rPr sz="1400" spc="15" dirty="0">
                <a:latin typeface="Nimbus Sans L"/>
                <a:cs typeface="Nimbus Sans L"/>
              </a:rPr>
              <a:t> </a:t>
            </a:r>
            <a:r>
              <a:rPr sz="1400" spc="-20" dirty="0">
                <a:latin typeface="Nimbus Sans L"/>
                <a:cs typeface="Nimbus Sans L"/>
              </a:rPr>
              <a:t>MELD</a:t>
            </a:r>
            <a:r>
              <a:rPr sz="1400" spc="40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also</a:t>
            </a:r>
            <a:r>
              <a:rPr sz="1400" spc="15" dirty="0">
                <a:latin typeface="Nimbus Sans L"/>
                <a:cs typeface="Nimbus Sans L"/>
              </a:rPr>
              <a:t> </a:t>
            </a:r>
            <a:r>
              <a:rPr sz="1400" spc="-15" dirty="0">
                <a:latin typeface="Nimbus Sans L"/>
                <a:cs typeface="Nimbus Sans L"/>
              </a:rPr>
              <a:t>has</a:t>
            </a:r>
            <a:r>
              <a:rPr sz="1400" spc="1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sentiment</a:t>
            </a:r>
            <a:r>
              <a:rPr sz="1400" spc="1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(positive,</a:t>
            </a:r>
            <a:r>
              <a:rPr sz="1400" spc="3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negative</a:t>
            </a:r>
            <a:r>
              <a:rPr sz="1400" spc="40" dirty="0">
                <a:latin typeface="Nimbus Sans L"/>
                <a:cs typeface="Nimbus Sans L"/>
              </a:rPr>
              <a:t> </a:t>
            </a:r>
            <a:r>
              <a:rPr sz="1400" spc="-15" dirty="0">
                <a:latin typeface="Nimbus Sans L"/>
                <a:cs typeface="Nimbus Sans L"/>
              </a:rPr>
              <a:t>and</a:t>
            </a:r>
            <a:r>
              <a:rPr sz="1400" spc="10" dirty="0">
                <a:latin typeface="Nimbus Sans L"/>
                <a:cs typeface="Nimbus Sans L"/>
              </a:rPr>
              <a:t> </a:t>
            </a:r>
            <a:r>
              <a:rPr sz="1400" spc="-15" dirty="0">
                <a:latin typeface="Nimbus Sans L"/>
                <a:cs typeface="Nimbus Sans L"/>
              </a:rPr>
              <a:t>neutral)</a:t>
            </a:r>
            <a:r>
              <a:rPr sz="1400" spc="3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annotation</a:t>
            </a:r>
            <a:r>
              <a:rPr sz="1400" spc="6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for</a:t>
            </a:r>
            <a:r>
              <a:rPr sz="1400" spc="10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each</a:t>
            </a:r>
            <a:r>
              <a:rPr sz="1400" spc="15" dirty="0">
                <a:latin typeface="Nimbus Sans L"/>
                <a:cs typeface="Nimbus Sans L"/>
              </a:rPr>
              <a:t> </a:t>
            </a:r>
            <a:r>
              <a:rPr sz="1400" spc="-15" dirty="0">
                <a:latin typeface="Nimbus Sans L"/>
                <a:cs typeface="Nimbus Sans L"/>
              </a:rPr>
              <a:t>utterance.</a:t>
            </a:r>
            <a:endParaRPr sz="1400">
              <a:latin typeface="Nimbus Sans L"/>
              <a:cs typeface="Nimbus Sans 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350">
              <a:latin typeface="Nimbus Sans L"/>
              <a:cs typeface="Nimbus Sans L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Nimbus Sans L"/>
                <a:cs typeface="Nimbus Sans L"/>
              </a:rPr>
              <a:t>Develop an </a:t>
            </a:r>
            <a:r>
              <a:rPr sz="1400" spc="-5" dirty="0">
                <a:latin typeface="Nimbus Sans L"/>
                <a:cs typeface="Nimbus Sans L"/>
              </a:rPr>
              <a:t>AI </a:t>
            </a:r>
            <a:r>
              <a:rPr sz="1400" spc="-10" dirty="0">
                <a:latin typeface="Nimbus Sans L"/>
                <a:cs typeface="Nimbus Sans L"/>
              </a:rPr>
              <a:t>solution that can able </a:t>
            </a:r>
            <a:r>
              <a:rPr sz="1400" spc="-5" dirty="0">
                <a:latin typeface="Nimbus Sans L"/>
                <a:cs typeface="Nimbus Sans L"/>
              </a:rPr>
              <a:t>to </a:t>
            </a:r>
            <a:r>
              <a:rPr sz="1400" spc="-15" dirty="0">
                <a:latin typeface="Nimbus Sans L"/>
                <a:cs typeface="Nimbus Sans L"/>
              </a:rPr>
              <a:t>understand </a:t>
            </a:r>
            <a:r>
              <a:rPr sz="1400" spc="-10" dirty="0">
                <a:latin typeface="Nimbus Sans L"/>
                <a:cs typeface="Nimbus Sans L"/>
              </a:rPr>
              <a:t>the emotions during the</a:t>
            </a:r>
            <a:r>
              <a:rPr sz="1400" spc="23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conversations.</a:t>
            </a:r>
            <a:endParaRPr sz="1400">
              <a:latin typeface="Nimbus Sans L"/>
              <a:cs typeface="Nimbus Sans L"/>
            </a:endParaRPr>
          </a:p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400" spc="-5" dirty="0">
                <a:latin typeface="Nimbus Sans L"/>
                <a:cs typeface="Nimbus Sans L"/>
              </a:rPr>
              <a:t>The </a:t>
            </a:r>
            <a:r>
              <a:rPr sz="1400" spc="-20" dirty="0">
                <a:latin typeface="Nimbus Sans L"/>
                <a:cs typeface="Nimbus Sans L"/>
              </a:rPr>
              <a:t>system </a:t>
            </a:r>
            <a:r>
              <a:rPr sz="1400" spc="-10" dirty="0">
                <a:latin typeface="Nimbus Sans L"/>
                <a:cs typeface="Nimbus Sans L"/>
              </a:rPr>
              <a:t>should be able </a:t>
            </a:r>
            <a:r>
              <a:rPr sz="1400" spc="-5" dirty="0">
                <a:latin typeface="Nimbus Sans L"/>
                <a:cs typeface="Nimbus Sans L"/>
              </a:rPr>
              <a:t>to </a:t>
            </a:r>
            <a:r>
              <a:rPr sz="1400" spc="-10" dirty="0">
                <a:latin typeface="Nimbus Sans L"/>
                <a:cs typeface="Nimbus Sans L"/>
              </a:rPr>
              <a:t>detect the sentiments </a:t>
            </a:r>
            <a:r>
              <a:rPr sz="1400" spc="-15" dirty="0">
                <a:latin typeface="Nimbus Sans L"/>
                <a:cs typeface="Nimbus Sans L"/>
              </a:rPr>
              <a:t>out </a:t>
            </a:r>
            <a:r>
              <a:rPr sz="1400" spc="-10" dirty="0">
                <a:latin typeface="Nimbus Sans L"/>
                <a:cs typeface="Nimbus Sans L"/>
              </a:rPr>
              <a:t>of</a:t>
            </a:r>
            <a:r>
              <a:rPr sz="1400" spc="260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utterances.</a:t>
            </a:r>
            <a:endParaRPr sz="1400">
              <a:latin typeface="Nimbus Sans L"/>
              <a:cs typeface="Nimbus Sans L"/>
            </a:endParaRPr>
          </a:p>
          <a:p>
            <a:pPr marL="899794" indent="-19875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900430" algn="l"/>
              </a:tabLst>
            </a:pPr>
            <a:r>
              <a:rPr sz="1400" spc="-10" dirty="0">
                <a:latin typeface="Nimbus Sans L"/>
                <a:cs typeface="Nimbus Sans L"/>
              </a:rPr>
              <a:t>Polarity (positive, negative,</a:t>
            </a:r>
            <a:r>
              <a:rPr sz="1400" spc="100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neutral)</a:t>
            </a:r>
            <a:endParaRPr sz="1400">
              <a:latin typeface="Nimbus Sans L"/>
              <a:cs typeface="Nimbus Sans L"/>
            </a:endParaRPr>
          </a:p>
          <a:p>
            <a:pPr>
              <a:lnSpc>
                <a:spcPct val="100000"/>
              </a:lnSpc>
              <a:buFont typeface="Nimbus Sans L"/>
              <a:buAutoNum type="arabicPeriod"/>
            </a:pPr>
            <a:endParaRPr sz="1300">
              <a:latin typeface="Nimbus Sans L"/>
              <a:cs typeface="Nimbus Sans L"/>
            </a:endParaRPr>
          </a:p>
          <a:p>
            <a:pPr marL="899794" indent="-198755">
              <a:lnSpc>
                <a:spcPct val="100000"/>
              </a:lnSpc>
              <a:buAutoNum type="arabicPeriod"/>
              <a:tabLst>
                <a:tab pos="900430" algn="l"/>
              </a:tabLst>
            </a:pPr>
            <a:r>
              <a:rPr sz="1400" spc="-10" dirty="0">
                <a:latin typeface="Nimbus Sans L"/>
                <a:cs typeface="Nimbus Sans L"/>
              </a:rPr>
              <a:t>Emotions </a:t>
            </a:r>
            <a:r>
              <a:rPr sz="1400" spc="-40" dirty="0">
                <a:latin typeface="Nimbus Sans L"/>
                <a:cs typeface="Nimbus Sans L"/>
              </a:rPr>
              <a:t>(Joy, </a:t>
            </a:r>
            <a:r>
              <a:rPr sz="1400" spc="-10" dirty="0">
                <a:latin typeface="Nimbus Sans L"/>
                <a:cs typeface="Nimbus Sans L"/>
              </a:rPr>
              <a:t>Surprise, Sad, </a:t>
            </a:r>
            <a:r>
              <a:rPr sz="1400" spc="-30" dirty="0">
                <a:latin typeface="Nimbus Sans L"/>
                <a:cs typeface="Nimbus Sans L"/>
              </a:rPr>
              <a:t>Fear, </a:t>
            </a:r>
            <a:r>
              <a:rPr sz="1400" spc="-25" dirty="0">
                <a:latin typeface="Nimbus Sans L"/>
                <a:cs typeface="Nimbus Sans L"/>
              </a:rPr>
              <a:t>Anger, </a:t>
            </a:r>
            <a:r>
              <a:rPr sz="1400" spc="-10" dirty="0">
                <a:latin typeface="Nimbus Sans L"/>
                <a:cs typeface="Nimbus Sans L"/>
              </a:rPr>
              <a:t>Neutral,</a:t>
            </a:r>
            <a:r>
              <a:rPr sz="1400" spc="21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etc.)</a:t>
            </a:r>
            <a:endParaRPr sz="1400">
              <a:latin typeface="Nimbus Sans L"/>
              <a:cs typeface="Nimbus Sans 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8919" y="5597893"/>
            <a:ext cx="418592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0"/>
              </a:lnSpc>
            </a:pPr>
            <a:r>
              <a:rPr sz="1600" i="1" dirty="0">
                <a:latin typeface="Nimbus Sans L"/>
                <a:cs typeface="Nimbus Sans L"/>
              </a:rPr>
              <a:t>Datasets for Problem </a:t>
            </a:r>
            <a:r>
              <a:rPr sz="1600" i="1" spc="-5" dirty="0">
                <a:latin typeface="Nimbus Sans L"/>
                <a:cs typeface="Nimbus Sans L"/>
              </a:rPr>
              <a:t>Statement 3: </a:t>
            </a:r>
            <a:r>
              <a:rPr sz="1600" b="1" i="1" u="heavy" spc="-5" dirty="0">
                <a:solidFill>
                  <a:srgbClr val="5A5A5A"/>
                </a:solidFill>
                <a:uFill>
                  <a:solidFill>
                    <a:srgbClr val="5A5A5A"/>
                  </a:solidFill>
                </a:uFill>
                <a:latin typeface="Nimbus Sans L"/>
                <a:cs typeface="Nimbus Sans L"/>
                <a:hlinkClick r:id="rId2"/>
              </a:rPr>
              <a:t>Click</a:t>
            </a:r>
            <a:r>
              <a:rPr sz="1600" b="1" i="1" u="heavy" spc="-30" dirty="0">
                <a:solidFill>
                  <a:srgbClr val="5A5A5A"/>
                </a:solidFill>
                <a:uFill>
                  <a:solidFill>
                    <a:srgbClr val="5A5A5A"/>
                  </a:solidFill>
                </a:uFill>
                <a:latin typeface="Nimbus Sans L"/>
                <a:cs typeface="Nimbus Sans L"/>
                <a:hlinkClick r:id="rId2"/>
              </a:rPr>
              <a:t> </a:t>
            </a:r>
            <a:r>
              <a:rPr sz="1600" b="1" i="1" u="heavy" spc="-5" dirty="0">
                <a:solidFill>
                  <a:srgbClr val="5A5A5A"/>
                </a:solidFill>
                <a:uFill>
                  <a:solidFill>
                    <a:srgbClr val="5A5A5A"/>
                  </a:solidFill>
                </a:uFill>
                <a:latin typeface="Nimbus Sans L"/>
                <a:cs typeface="Nimbus Sans L"/>
                <a:hlinkClick r:id="rId2"/>
              </a:rPr>
              <a:t>Here</a:t>
            </a:r>
            <a:endParaRPr sz="1600">
              <a:latin typeface="Nimbus Sans L"/>
              <a:cs typeface="Nimbus Sans 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119" y="216534"/>
            <a:ext cx="5306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95" dirty="0"/>
              <a:t>Problem </a:t>
            </a:r>
            <a:r>
              <a:rPr spc="170" dirty="0"/>
              <a:t>Statement</a:t>
            </a:r>
            <a:r>
              <a:rPr spc="-125" dirty="0"/>
              <a:t> </a:t>
            </a:r>
            <a:r>
              <a:rPr spc="110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2793" y="930605"/>
            <a:ext cx="11911965" cy="4769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400" spc="-20" dirty="0">
                <a:latin typeface="Nimbus Sans L"/>
                <a:cs typeface="Nimbus Sans L"/>
              </a:rPr>
              <a:t>In </a:t>
            </a:r>
            <a:r>
              <a:rPr sz="1400" spc="-10" dirty="0">
                <a:latin typeface="Nimbus Sans L"/>
                <a:cs typeface="Nimbus Sans L"/>
              </a:rPr>
              <a:t>response </a:t>
            </a:r>
            <a:r>
              <a:rPr sz="1400" spc="5" dirty="0">
                <a:latin typeface="Nimbus Sans L"/>
                <a:cs typeface="Nimbus Sans L"/>
              </a:rPr>
              <a:t>to </a:t>
            </a:r>
            <a:r>
              <a:rPr sz="1400" spc="-10" dirty="0">
                <a:latin typeface="Nimbus Sans L"/>
                <a:cs typeface="Nimbus Sans L"/>
              </a:rPr>
              <a:t>the </a:t>
            </a:r>
            <a:r>
              <a:rPr sz="1400" dirty="0">
                <a:latin typeface="Nimbus Sans L"/>
                <a:cs typeface="Nimbus Sans L"/>
              </a:rPr>
              <a:t>COVID-19 </a:t>
            </a:r>
            <a:r>
              <a:rPr sz="1400" spc="-5" dirty="0">
                <a:latin typeface="Nimbus Sans L"/>
                <a:cs typeface="Nimbus Sans L"/>
              </a:rPr>
              <a:t>pandemic, </a:t>
            </a:r>
            <a:r>
              <a:rPr sz="1400" spc="-10" dirty="0">
                <a:latin typeface="Nimbus Sans L"/>
                <a:cs typeface="Nimbus Sans L"/>
              </a:rPr>
              <a:t>the </a:t>
            </a:r>
            <a:r>
              <a:rPr sz="1400" spc="-5" dirty="0">
                <a:latin typeface="Nimbus Sans L"/>
                <a:cs typeface="Nimbus Sans L"/>
              </a:rPr>
              <a:t>leading research </a:t>
            </a:r>
            <a:r>
              <a:rPr sz="1400" spc="-10" dirty="0">
                <a:latin typeface="Nimbus Sans L"/>
                <a:cs typeface="Nimbus Sans L"/>
              </a:rPr>
              <a:t>groups </a:t>
            </a:r>
            <a:r>
              <a:rPr sz="1400" spc="-5" dirty="0">
                <a:latin typeface="Nimbus Sans L"/>
                <a:cs typeface="Nimbus Sans L"/>
              </a:rPr>
              <a:t>have </a:t>
            </a:r>
            <a:r>
              <a:rPr sz="1400" spc="-10" dirty="0">
                <a:latin typeface="Nimbus Sans L"/>
                <a:cs typeface="Nimbus Sans L"/>
              </a:rPr>
              <a:t>prepared </a:t>
            </a:r>
            <a:r>
              <a:rPr sz="1400" spc="-5" dirty="0">
                <a:latin typeface="Nimbus Sans L"/>
                <a:cs typeface="Nimbus Sans L"/>
              </a:rPr>
              <a:t>the COVID-19 Open </a:t>
            </a:r>
            <a:r>
              <a:rPr sz="1400" spc="-10" dirty="0">
                <a:latin typeface="Nimbus Sans L"/>
                <a:cs typeface="Nimbus Sans L"/>
              </a:rPr>
              <a:t>Research Dataset. </a:t>
            </a:r>
            <a:r>
              <a:rPr sz="1400" spc="-5" dirty="0">
                <a:latin typeface="Nimbus Sans L"/>
                <a:cs typeface="Nimbus Sans L"/>
              </a:rPr>
              <a:t>CORD-19 is a resource </a:t>
            </a:r>
            <a:r>
              <a:rPr sz="1400" spc="-10" dirty="0">
                <a:latin typeface="Nimbus Sans L"/>
                <a:cs typeface="Nimbus Sans L"/>
              </a:rPr>
              <a:t>of  over </a:t>
            </a:r>
            <a:r>
              <a:rPr sz="1400" spc="-5" dirty="0">
                <a:latin typeface="Nimbus Sans L"/>
                <a:cs typeface="Nimbus Sans L"/>
              </a:rPr>
              <a:t>181,000 scholarly articles, including </a:t>
            </a:r>
            <a:r>
              <a:rPr sz="1400" spc="-10" dirty="0">
                <a:latin typeface="Nimbus Sans L"/>
                <a:cs typeface="Nimbus Sans L"/>
              </a:rPr>
              <a:t>over 80,000 </a:t>
            </a:r>
            <a:r>
              <a:rPr sz="1400" spc="-5" dirty="0">
                <a:latin typeface="Nimbus Sans L"/>
                <a:cs typeface="Nimbus Sans L"/>
              </a:rPr>
              <a:t>with </a:t>
            </a:r>
            <a:r>
              <a:rPr sz="1400" spc="-10" dirty="0">
                <a:latin typeface="Nimbus Sans L"/>
                <a:cs typeface="Nimbus Sans L"/>
              </a:rPr>
              <a:t>full text, about </a:t>
            </a:r>
            <a:r>
              <a:rPr sz="1400" spc="-5" dirty="0">
                <a:latin typeface="Nimbus Sans L"/>
                <a:cs typeface="Nimbus Sans L"/>
              </a:rPr>
              <a:t>COVID-19 and </a:t>
            </a:r>
            <a:r>
              <a:rPr sz="1400" spc="-10" dirty="0">
                <a:latin typeface="Nimbus Sans L"/>
                <a:cs typeface="Nimbus Sans L"/>
              </a:rPr>
              <a:t>related </a:t>
            </a:r>
            <a:r>
              <a:rPr sz="1400" spc="-5" dirty="0">
                <a:latin typeface="Nimbus Sans L"/>
                <a:cs typeface="Nimbus Sans L"/>
              </a:rPr>
              <a:t>coronaviruses. This freely </a:t>
            </a:r>
            <a:r>
              <a:rPr sz="1400" spc="-10" dirty="0">
                <a:latin typeface="Nimbus Sans L"/>
                <a:cs typeface="Nimbus Sans L"/>
              </a:rPr>
              <a:t>available dataset </a:t>
            </a:r>
            <a:r>
              <a:rPr sz="1400" spc="-5" dirty="0">
                <a:latin typeface="Nimbus Sans L"/>
                <a:cs typeface="Nimbus Sans L"/>
              </a:rPr>
              <a:t>is provided  </a:t>
            </a:r>
            <a:r>
              <a:rPr sz="1400" spc="-10" dirty="0">
                <a:latin typeface="Nimbus Sans L"/>
                <a:cs typeface="Nimbus Sans L"/>
              </a:rPr>
              <a:t>to the global </a:t>
            </a:r>
            <a:r>
              <a:rPr sz="1400" spc="-5" dirty="0">
                <a:latin typeface="Nimbus Sans L"/>
                <a:cs typeface="Nimbus Sans L"/>
              </a:rPr>
              <a:t>research community </a:t>
            </a:r>
            <a:r>
              <a:rPr sz="1400" spc="-10" dirty="0">
                <a:latin typeface="Nimbus Sans L"/>
                <a:cs typeface="Nimbus Sans L"/>
              </a:rPr>
              <a:t>to </a:t>
            </a:r>
            <a:r>
              <a:rPr sz="1400" dirty="0">
                <a:latin typeface="Nimbus Sans L"/>
                <a:cs typeface="Nimbus Sans L"/>
              </a:rPr>
              <a:t>apply </a:t>
            </a:r>
            <a:r>
              <a:rPr sz="1400" spc="-10" dirty="0">
                <a:latin typeface="Nimbus Sans L"/>
                <a:cs typeface="Nimbus Sans L"/>
              </a:rPr>
              <a:t>recent advances </a:t>
            </a:r>
            <a:r>
              <a:rPr sz="1400" spc="-5" dirty="0">
                <a:latin typeface="Nimbus Sans L"/>
                <a:cs typeface="Nimbus Sans L"/>
              </a:rPr>
              <a:t>in </a:t>
            </a:r>
            <a:r>
              <a:rPr sz="1400" spc="-10" dirty="0">
                <a:latin typeface="Nimbus Sans L"/>
                <a:cs typeface="Nimbus Sans L"/>
              </a:rPr>
              <a:t>natural </a:t>
            </a:r>
            <a:r>
              <a:rPr sz="1400" spc="-5" dirty="0">
                <a:latin typeface="Nimbus Sans L"/>
                <a:cs typeface="Nimbus Sans L"/>
              </a:rPr>
              <a:t>language processing and other </a:t>
            </a:r>
            <a:r>
              <a:rPr sz="1400" spc="10" dirty="0">
                <a:latin typeface="Nimbus Sans L"/>
                <a:cs typeface="Nimbus Sans L"/>
              </a:rPr>
              <a:t>AI </a:t>
            </a:r>
            <a:r>
              <a:rPr sz="1400" spc="-10" dirty="0">
                <a:latin typeface="Nimbus Sans L"/>
                <a:cs typeface="Nimbus Sans L"/>
              </a:rPr>
              <a:t>techniques </a:t>
            </a:r>
            <a:r>
              <a:rPr sz="1400" spc="5" dirty="0">
                <a:latin typeface="Nimbus Sans L"/>
                <a:cs typeface="Nimbus Sans L"/>
              </a:rPr>
              <a:t>to </a:t>
            </a:r>
            <a:r>
              <a:rPr sz="1400" spc="-10" dirty="0">
                <a:latin typeface="Nimbus Sans L"/>
                <a:cs typeface="Nimbus Sans L"/>
              </a:rPr>
              <a:t>generate </a:t>
            </a:r>
            <a:r>
              <a:rPr sz="1400" spc="5" dirty="0">
                <a:latin typeface="Nimbus Sans L"/>
                <a:cs typeface="Nimbus Sans L"/>
              </a:rPr>
              <a:t>new </a:t>
            </a:r>
            <a:r>
              <a:rPr sz="1400" spc="-5" dirty="0">
                <a:latin typeface="Nimbus Sans L"/>
                <a:cs typeface="Nimbus Sans L"/>
              </a:rPr>
              <a:t>insights in support  </a:t>
            </a:r>
            <a:r>
              <a:rPr sz="1400" spc="-10" dirty="0">
                <a:latin typeface="Nimbus Sans L"/>
                <a:cs typeface="Nimbus Sans L"/>
              </a:rPr>
              <a:t>of the ongoing </a:t>
            </a:r>
            <a:r>
              <a:rPr sz="1400" spc="-5" dirty="0">
                <a:latin typeface="Nimbus Sans L"/>
                <a:cs typeface="Nimbus Sans L"/>
              </a:rPr>
              <a:t>fight against </a:t>
            </a:r>
            <a:r>
              <a:rPr sz="1400" dirty="0">
                <a:latin typeface="Nimbus Sans L"/>
                <a:cs typeface="Nimbus Sans L"/>
              </a:rPr>
              <a:t>this </a:t>
            </a:r>
            <a:r>
              <a:rPr sz="1400" spc="-5" dirty="0">
                <a:latin typeface="Nimbus Sans L"/>
                <a:cs typeface="Nimbus Sans L"/>
              </a:rPr>
              <a:t>infectious disease. </a:t>
            </a:r>
            <a:r>
              <a:rPr sz="1400" spc="-10" dirty="0">
                <a:latin typeface="Nimbus Sans L"/>
                <a:cs typeface="Nimbus Sans L"/>
              </a:rPr>
              <a:t>There </a:t>
            </a:r>
            <a:r>
              <a:rPr sz="1400" spc="-5" dirty="0">
                <a:latin typeface="Nimbus Sans L"/>
                <a:cs typeface="Nimbus Sans L"/>
              </a:rPr>
              <a:t>is a growing </a:t>
            </a:r>
            <a:r>
              <a:rPr sz="1400" dirty="0">
                <a:latin typeface="Nimbus Sans L"/>
                <a:cs typeface="Nimbus Sans L"/>
              </a:rPr>
              <a:t>urgency for </a:t>
            </a:r>
            <a:r>
              <a:rPr sz="1400" spc="-5" dirty="0">
                <a:latin typeface="Nimbus Sans L"/>
                <a:cs typeface="Nimbus Sans L"/>
              </a:rPr>
              <a:t>these approaches because of </a:t>
            </a:r>
            <a:r>
              <a:rPr sz="1400" spc="-10" dirty="0">
                <a:latin typeface="Nimbus Sans L"/>
                <a:cs typeface="Nimbus Sans L"/>
              </a:rPr>
              <a:t>the </a:t>
            </a:r>
            <a:r>
              <a:rPr sz="1400" spc="-5" dirty="0">
                <a:latin typeface="Nimbus Sans L"/>
                <a:cs typeface="Nimbus Sans L"/>
              </a:rPr>
              <a:t>rapid acceleration </a:t>
            </a:r>
            <a:r>
              <a:rPr sz="1400" spc="10" dirty="0">
                <a:latin typeface="Nimbus Sans L"/>
                <a:cs typeface="Nimbus Sans L"/>
              </a:rPr>
              <a:t>in </a:t>
            </a:r>
            <a:r>
              <a:rPr sz="1400" spc="-5" dirty="0">
                <a:latin typeface="Nimbus Sans L"/>
                <a:cs typeface="Nimbus Sans L"/>
              </a:rPr>
              <a:t>new  </a:t>
            </a:r>
            <a:r>
              <a:rPr sz="1400" spc="-10" dirty="0">
                <a:latin typeface="Nimbus Sans L"/>
                <a:cs typeface="Nimbus Sans L"/>
              </a:rPr>
              <a:t>coronavirus literature, </a:t>
            </a:r>
            <a:r>
              <a:rPr sz="1400" spc="-5" dirty="0">
                <a:latin typeface="Nimbus Sans L"/>
                <a:cs typeface="Nimbus Sans L"/>
              </a:rPr>
              <a:t>making it </a:t>
            </a:r>
            <a:r>
              <a:rPr sz="1400" spc="-10" dirty="0">
                <a:latin typeface="Nimbus Sans L"/>
                <a:cs typeface="Nimbus Sans L"/>
              </a:rPr>
              <a:t>difficult for the </a:t>
            </a:r>
            <a:r>
              <a:rPr sz="1400" spc="-5" dirty="0">
                <a:latin typeface="Nimbus Sans L"/>
                <a:cs typeface="Nimbus Sans L"/>
              </a:rPr>
              <a:t>medical </a:t>
            </a:r>
            <a:r>
              <a:rPr sz="1400" spc="-10" dirty="0">
                <a:latin typeface="Nimbus Sans L"/>
                <a:cs typeface="Nimbus Sans L"/>
              </a:rPr>
              <a:t>research </a:t>
            </a:r>
            <a:r>
              <a:rPr sz="1400" spc="-5" dirty="0">
                <a:latin typeface="Nimbus Sans L"/>
                <a:cs typeface="Nimbus Sans L"/>
              </a:rPr>
              <a:t>community </a:t>
            </a:r>
            <a:r>
              <a:rPr sz="1400" spc="-10" dirty="0">
                <a:latin typeface="Nimbus Sans L"/>
                <a:cs typeface="Nimbus Sans L"/>
              </a:rPr>
              <a:t>to </a:t>
            </a:r>
            <a:r>
              <a:rPr sz="1400" spc="-5" dirty="0">
                <a:latin typeface="Nimbus Sans L"/>
                <a:cs typeface="Nimbus Sans L"/>
              </a:rPr>
              <a:t>keep</a:t>
            </a:r>
            <a:r>
              <a:rPr sz="1400" spc="229" dirty="0">
                <a:latin typeface="Nimbus Sans L"/>
                <a:cs typeface="Nimbus Sans L"/>
              </a:rPr>
              <a:t> </a:t>
            </a:r>
            <a:r>
              <a:rPr sz="1400" spc="-15" dirty="0">
                <a:latin typeface="Nimbus Sans L"/>
                <a:cs typeface="Nimbus Sans L"/>
              </a:rPr>
              <a:t>up.</a:t>
            </a:r>
            <a:endParaRPr sz="1400" dirty="0">
              <a:latin typeface="Nimbus Sans L"/>
              <a:cs typeface="Nimbus Sans L"/>
            </a:endParaRPr>
          </a:p>
          <a:p>
            <a:pPr marL="12700" algn="just">
              <a:lnSpc>
                <a:spcPct val="100000"/>
              </a:lnSpc>
              <a:spcBef>
                <a:spcPts val="795"/>
              </a:spcBef>
            </a:pPr>
            <a:r>
              <a:rPr sz="1400" spc="-5" dirty="0">
                <a:latin typeface="Nimbus Sans L"/>
                <a:cs typeface="Nimbus Sans L"/>
              </a:rPr>
              <a:t>The</a:t>
            </a:r>
            <a:r>
              <a:rPr sz="1400" spc="13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dataset</a:t>
            </a:r>
            <a:r>
              <a:rPr sz="1400" spc="145" dirty="0">
                <a:latin typeface="Nimbus Sans L"/>
                <a:cs typeface="Nimbus Sans L"/>
              </a:rPr>
              <a:t> </a:t>
            </a:r>
            <a:r>
              <a:rPr sz="1400" spc="-5" dirty="0">
                <a:latin typeface="Nimbus Sans L"/>
                <a:cs typeface="Nimbus Sans L"/>
              </a:rPr>
              <a:t>used</a:t>
            </a:r>
            <a:r>
              <a:rPr sz="1400" spc="135" dirty="0">
                <a:latin typeface="Nimbus Sans L"/>
                <a:cs typeface="Nimbus Sans L"/>
              </a:rPr>
              <a:t> </a:t>
            </a:r>
            <a:r>
              <a:rPr sz="1400" spc="-5" dirty="0">
                <a:latin typeface="Nimbus Sans L"/>
                <a:cs typeface="Nimbus Sans L"/>
              </a:rPr>
              <a:t>is</a:t>
            </a:r>
            <a:r>
              <a:rPr sz="1400" spc="145" dirty="0">
                <a:latin typeface="Nimbus Sans L"/>
                <a:cs typeface="Nimbus Sans L"/>
              </a:rPr>
              <a:t> </a:t>
            </a:r>
            <a:r>
              <a:rPr sz="1400" spc="-5" dirty="0">
                <a:latin typeface="Nimbus Sans L"/>
                <a:cs typeface="Nimbus Sans L"/>
              </a:rPr>
              <a:t>the</a:t>
            </a:r>
            <a:r>
              <a:rPr sz="1400" spc="170" dirty="0">
                <a:latin typeface="Nimbus Sans L"/>
                <a:cs typeface="Nimbus Sans L"/>
              </a:rPr>
              <a:t> </a:t>
            </a:r>
            <a:r>
              <a:rPr sz="1400" spc="-15" dirty="0">
                <a:latin typeface="Nimbus Sans L"/>
                <a:cs typeface="Nimbus Sans L"/>
              </a:rPr>
              <a:t>world’s</a:t>
            </a:r>
            <a:r>
              <a:rPr sz="1400" spc="16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data</a:t>
            </a:r>
            <a:r>
              <a:rPr sz="1400" spc="160" dirty="0">
                <a:latin typeface="Nimbus Sans L"/>
                <a:cs typeface="Nimbus Sans L"/>
              </a:rPr>
              <a:t> </a:t>
            </a:r>
            <a:r>
              <a:rPr sz="1400" dirty="0">
                <a:latin typeface="Nimbus Sans L"/>
                <a:cs typeface="Nimbus Sans L"/>
              </a:rPr>
              <a:t>on</a:t>
            </a:r>
            <a:r>
              <a:rPr sz="1400" spc="13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the</a:t>
            </a:r>
            <a:r>
              <a:rPr sz="1400" spc="165" dirty="0">
                <a:latin typeface="Nimbus Sans L"/>
                <a:cs typeface="Nimbus Sans L"/>
              </a:rPr>
              <a:t> </a:t>
            </a:r>
            <a:r>
              <a:rPr sz="1400" spc="-5" dirty="0">
                <a:latin typeface="Nimbus Sans L"/>
                <a:cs typeface="Nimbus Sans L"/>
              </a:rPr>
              <a:t>disease</a:t>
            </a:r>
            <a:r>
              <a:rPr sz="1400" spc="140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spread</a:t>
            </a:r>
            <a:r>
              <a:rPr sz="1400" spc="160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based</a:t>
            </a:r>
            <a:r>
              <a:rPr sz="1400" spc="140" dirty="0">
                <a:latin typeface="Nimbus Sans L"/>
                <a:cs typeface="Nimbus Sans L"/>
              </a:rPr>
              <a:t> </a:t>
            </a:r>
            <a:r>
              <a:rPr sz="1400" dirty="0">
                <a:latin typeface="Nimbus Sans L"/>
                <a:cs typeface="Nimbus Sans L"/>
              </a:rPr>
              <a:t>on</a:t>
            </a:r>
            <a:r>
              <a:rPr sz="1400" spc="14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the</a:t>
            </a:r>
            <a:r>
              <a:rPr sz="1400" spc="160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continent</a:t>
            </a:r>
            <a:r>
              <a:rPr sz="1400" spc="16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and</a:t>
            </a:r>
            <a:r>
              <a:rPr sz="1400" spc="155" dirty="0">
                <a:latin typeface="Nimbus Sans L"/>
                <a:cs typeface="Nimbus Sans L"/>
              </a:rPr>
              <a:t> </a:t>
            </a:r>
            <a:r>
              <a:rPr sz="1400" spc="-5" dirty="0">
                <a:latin typeface="Nimbus Sans L"/>
                <a:cs typeface="Nimbus Sans L"/>
              </a:rPr>
              <a:t>country-wise.</a:t>
            </a:r>
            <a:r>
              <a:rPr sz="1400" spc="165" dirty="0">
                <a:latin typeface="Nimbus Sans L"/>
                <a:cs typeface="Nimbus Sans L"/>
              </a:rPr>
              <a:t> </a:t>
            </a:r>
            <a:r>
              <a:rPr sz="1400" spc="-5" dirty="0">
                <a:latin typeface="Nimbus Sans L"/>
                <a:cs typeface="Nimbus Sans L"/>
              </a:rPr>
              <a:t>It</a:t>
            </a:r>
            <a:r>
              <a:rPr sz="1400" spc="145" dirty="0">
                <a:latin typeface="Nimbus Sans L"/>
                <a:cs typeface="Nimbus Sans L"/>
              </a:rPr>
              <a:t> </a:t>
            </a:r>
            <a:r>
              <a:rPr sz="1400" spc="-5" dirty="0">
                <a:latin typeface="Nimbus Sans L"/>
                <a:cs typeface="Nimbus Sans L"/>
              </a:rPr>
              <a:t>has</a:t>
            </a:r>
            <a:r>
              <a:rPr sz="1400" spc="140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all</a:t>
            </a:r>
            <a:r>
              <a:rPr sz="1400" spc="150" dirty="0">
                <a:latin typeface="Nimbus Sans L"/>
                <a:cs typeface="Nimbus Sans L"/>
              </a:rPr>
              <a:t> </a:t>
            </a:r>
            <a:r>
              <a:rPr sz="1400" spc="-5" dirty="0">
                <a:latin typeface="Nimbus Sans L"/>
                <a:cs typeface="Nimbus Sans L"/>
              </a:rPr>
              <a:t>the</a:t>
            </a:r>
            <a:r>
              <a:rPr sz="1400" spc="170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details</a:t>
            </a:r>
            <a:r>
              <a:rPr sz="1400" spc="16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that</a:t>
            </a:r>
            <a:r>
              <a:rPr sz="1400" spc="140" dirty="0">
                <a:latin typeface="Nimbus Sans L"/>
                <a:cs typeface="Nimbus Sans L"/>
              </a:rPr>
              <a:t> </a:t>
            </a:r>
            <a:r>
              <a:rPr sz="1400" spc="-5" dirty="0">
                <a:latin typeface="Nimbus Sans L"/>
                <a:cs typeface="Nimbus Sans L"/>
              </a:rPr>
              <a:t>include</a:t>
            </a:r>
            <a:r>
              <a:rPr sz="1400" spc="140" dirty="0">
                <a:latin typeface="Nimbus Sans L"/>
                <a:cs typeface="Nimbus Sans L"/>
              </a:rPr>
              <a:t> </a:t>
            </a:r>
            <a:r>
              <a:rPr sz="1400" spc="-5" dirty="0">
                <a:latin typeface="Nimbus Sans L"/>
                <a:cs typeface="Nimbus Sans L"/>
              </a:rPr>
              <a:t>the</a:t>
            </a:r>
            <a:r>
              <a:rPr sz="1400" spc="140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patient’s</a:t>
            </a:r>
            <a:endParaRPr sz="1400" dirty="0">
              <a:latin typeface="Nimbus Sans L"/>
              <a:cs typeface="Nimbus Sans L"/>
            </a:endParaRPr>
          </a:p>
          <a:p>
            <a:pPr marL="12700" algn="just">
              <a:lnSpc>
                <a:spcPct val="100000"/>
              </a:lnSpc>
            </a:pPr>
            <a:r>
              <a:rPr sz="1400" spc="-10" dirty="0">
                <a:latin typeface="Nimbus Sans L"/>
                <a:cs typeface="Nimbus Sans L"/>
              </a:rPr>
              <a:t>details, no. of tests carried on daily basis, no. of infected people, total population</a:t>
            </a:r>
            <a:r>
              <a:rPr sz="1400" spc="20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etc.</a:t>
            </a:r>
            <a:endParaRPr sz="1400" dirty="0">
              <a:latin typeface="Nimbus Sans L"/>
              <a:cs typeface="Nimbus Sans L"/>
            </a:endParaRPr>
          </a:p>
          <a:p>
            <a:pPr marL="12700" algn="just">
              <a:lnSpc>
                <a:spcPct val="100000"/>
              </a:lnSpc>
              <a:spcBef>
                <a:spcPts val="795"/>
              </a:spcBef>
            </a:pPr>
            <a:r>
              <a:rPr sz="1400" spc="-10" dirty="0">
                <a:latin typeface="Nimbus Sans L"/>
                <a:cs typeface="Nimbus Sans L"/>
              </a:rPr>
              <a:t>Develop Question Answering </a:t>
            </a:r>
            <a:r>
              <a:rPr sz="1400" spc="-15" dirty="0">
                <a:latin typeface="Nimbus Sans L"/>
                <a:cs typeface="Nimbus Sans L"/>
              </a:rPr>
              <a:t>system </a:t>
            </a:r>
            <a:r>
              <a:rPr sz="1400" spc="-10" dirty="0">
                <a:latin typeface="Nimbus Sans L"/>
                <a:cs typeface="Nimbus Sans L"/>
              </a:rPr>
              <a:t>(QA </a:t>
            </a:r>
            <a:r>
              <a:rPr sz="1400" spc="-15" dirty="0">
                <a:latin typeface="Nimbus Sans L"/>
                <a:cs typeface="Nimbus Sans L"/>
              </a:rPr>
              <a:t>system) </a:t>
            </a:r>
            <a:r>
              <a:rPr sz="1400" spc="-10" dirty="0">
                <a:latin typeface="Nimbus Sans L"/>
                <a:cs typeface="Nimbus Sans L"/>
              </a:rPr>
              <a:t>on Covid-19 </a:t>
            </a:r>
            <a:r>
              <a:rPr sz="1400" spc="-5" dirty="0">
                <a:latin typeface="Nimbus Sans L"/>
                <a:cs typeface="Nimbus Sans L"/>
              </a:rPr>
              <a:t>statistics </a:t>
            </a:r>
            <a:r>
              <a:rPr sz="1400" spc="-10" dirty="0">
                <a:latin typeface="Nimbus Sans L"/>
                <a:cs typeface="Nimbus Sans L"/>
              </a:rPr>
              <a:t>table</a:t>
            </a:r>
            <a:r>
              <a:rPr sz="1400" spc="27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data.</a:t>
            </a:r>
            <a:endParaRPr sz="1400" dirty="0">
              <a:latin typeface="Nimbus Sans L"/>
              <a:cs typeface="Nimbus Sans L"/>
            </a:endParaRPr>
          </a:p>
          <a:p>
            <a:pPr marL="12700" algn="just">
              <a:lnSpc>
                <a:spcPct val="100000"/>
              </a:lnSpc>
              <a:spcBef>
                <a:spcPts val="815"/>
              </a:spcBef>
            </a:pPr>
            <a:r>
              <a:rPr sz="1400" spc="-10" dirty="0">
                <a:latin typeface="Nimbus Sans L"/>
                <a:cs typeface="Nimbus Sans L"/>
              </a:rPr>
              <a:t>Develop an </a:t>
            </a:r>
            <a:r>
              <a:rPr sz="1400" spc="-5" dirty="0">
                <a:latin typeface="Nimbus Sans L"/>
                <a:cs typeface="Nimbus Sans L"/>
              </a:rPr>
              <a:t>AI </a:t>
            </a:r>
            <a:r>
              <a:rPr sz="1400" spc="-10" dirty="0">
                <a:latin typeface="Nimbus Sans L"/>
                <a:cs typeface="Nimbus Sans L"/>
              </a:rPr>
              <a:t>solution </a:t>
            </a:r>
            <a:r>
              <a:rPr sz="1400" spc="-5" dirty="0">
                <a:latin typeface="Nimbus Sans L"/>
                <a:cs typeface="Nimbus Sans L"/>
              </a:rPr>
              <a:t>to </a:t>
            </a:r>
            <a:r>
              <a:rPr sz="1400" spc="-15" dirty="0">
                <a:latin typeface="Nimbus Sans L"/>
                <a:cs typeface="Nimbus Sans L"/>
              </a:rPr>
              <a:t>generate </a:t>
            </a:r>
            <a:r>
              <a:rPr sz="1400" spc="-5" dirty="0">
                <a:latin typeface="Nimbus Sans L"/>
                <a:cs typeface="Nimbus Sans L"/>
              </a:rPr>
              <a:t>summaries </a:t>
            </a:r>
            <a:r>
              <a:rPr sz="1400" spc="-10" dirty="0">
                <a:latin typeface="Nimbus Sans L"/>
                <a:cs typeface="Nimbus Sans L"/>
              </a:rPr>
              <a:t>on the Covid-19</a:t>
            </a:r>
            <a:r>
              <a:rPr sz="1400" spc="12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data:</a:t>
            </a:r>
            <a:endParaRPr sz="1400" dirty="0">
              <a:latin typeface="Nimbus Sans L"/>
              <a:cs typeface="Nimbus Sans L"/>
            </a:endParaRPr>
          </a:p>
          <a:p>
            <a:pPr marL="356870" marR="579755" indent="-34480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400" spc="-10" dirty="0">
                <a:latin typeface="Nimbus Sans L"/>
                <a:cs typeface="Nimbus Sans L"/>
              </a:rPr>
              <a:t>Answering the scalar </a:t>
            </a:r>
            <a:r>
              <a:rPr sz="1400" spc="-15" dirty="0">
                <a:latin typeface="Nimbus Sans L"/>
                <a:cs typeface="Nimbus Sans L"/>
              </a:rPr>
              <a:t>aggregation </a:t>
            </a:r>
            <a:r>
              <a:rPr sz="1400" spc="-10" dirty="0">
                <a:latin typeface="Nimbus Sans L"/>
                <a:cs typeface="Nimbus Sans L"/>
              </a:rPr>
              <a:t>question </a:t>
            </a:r>
            <a:r>
              <a:rPr sz="1400" dirty="0">
                <a:latin typeface="Nimbus Sans L"/>
                <a:cs typeface="Nimbus Sans L"/>
              </a:rPr>
              <a:t>like </a:t>
            </a:r>
            <a:r>
              <a:rPr sz="1400" spc="-10" dirty="0">
                <a:latin typeface="Nimbus Sans L"/>
                <a:cs typeface="Nimbus Sans L"/>
              </a:rPr>
              <a:t>highest, lowest, </a:t>
            </a:r>
            <a:r>
              <a:rPr sz="1400" spc="-5" dirty="0">
                <a:latin typeface="Nimbus Sans L"/>
                <a:cs typeface="Nimbus Sans L"/>
              </a:rPr>
              <a:t>maximum, </a:t>
            </a:r>
            <a:r>
              <a:rPr sz="1400" dirty="0">
                <a:latin typeface="Nimbus Sans L"/>
                <a:cs typeface="Nimbus Sans L"/>
              </a:rPr>
              <a:t>minimum, </a:t>
            </a:r>
            <a:r>
              <a:rPr sz="1400" spc="-15" dirty="0">
                <a:latin typeface="Nimbus Sans L"/>
                <a:cs typeface="Nimbus Sans L"/>
              </a:rPr>
              <a:t>average, </a:t>
            </a:r>
            <a:r>
              <a:rPr sz="1400" spc="-10" dirty="0">
                <a:latin typeface="Nimbus Sans L"/>
                <a:cs typeface="Nimbus Sans L"/>
              </a:rPr>
              <a:t>count, sum (say for </a:t>
            </a:r>
            <a:r>
              <a:rPr sz="1400" spc="-20" dirty="0">
                <a:latin typeface="Nimbus Sans L"/>
                <a:cs typeface="Nimbus Sans L"/>
              </a:rPr>
              <a:t>ex: </a:t>
            </a:r>
            <a:r>
              <a:rPr sz="1400" spc="-15" dirty="0">
                <a:latin typeface="Nimbus Sans L"/>
                <a:cs typeface="Nimbus Sans L"/>
              </a:rPr>
              <a:t>which </a:t>
            </a:r>
            <a:r>
              <a:rPr sz="1400" spc="-10" dirty="0">
                <a:latin typeface="Nimbus Sans L"/>
                <a:cs typeface="Nimbus Sans L"/>
              </a:rPr>
              <a:t>country </a:t>
            </a:r>
            <a:r>
              <a:rPr sz="1400" spc="-15" dirty="0">
                <a:latin typeface="Nimbus Sans L"/>
                <a:cs typeface="Nimbus Sans L"/>
              </a:rPr>
              <a:t>has </a:t>
            </a:r>
            <a:r>
              <a:rPr sz="1400" spc="-10" dirty="0">
                <a:latin typeface="Nimbus Sans L"/>
                <a:cs typeface="Nimbus Sans L"/>
              </a:rPr>
              <a:t>the  highest infected </a:t>
            </a:r>
            <a:r>
              <a:rPr sz="1400" spc="-15" dirty="0">
                <a:latin typeface="Nimbus Sans L"/>
                <a:cs typeface="Nimbus Sans L"/>
              </a:rPr>
              <a:t>persons </a:t>
            </a:r>
            <a:r>
              <a:rPr sz="1400" spc="-10" dirty="0">
                <a:latin typeface="Nimbus Sans L"/>
                <a:cs typeface="Nimbus Sans L"/>
              </a:rPr>
              <a:t>for </a:t>
            </a:r>
            <a:r>
              <a:rPr sz="1400" spc="-5" dirty="0">
                <a:latin typeface="Nimbus Sans L"/>
                <a:cs typeface="Nimbus Sans L"/>
              </a:rPr>
              <a:t>a</a:t>
            </a:r>
            <a:r>
              <a:rPr sz="1400" spc="145" dirty="0">
                <a:latin typeface="Nimbus Sans L"/>
                <a:cs typeface="Nimbus Sans L"/>
              </a:rPr>
              <a:t> </a:t>
            </a:r>
            <a:r>
              <a:rPr sz="1400" spc="-25" dirty="0">
                <a:latin typeface="Nimbus Sans L"/>
                <a:cs typeface="Nimbus Sans L"/>
              </a:rPr>
              <a:t>day)</a:t>
            </a:r>
            <a:endParaRPr sz="1400" dirty="0">
              <a:latin typeface="Nimbus Sans L"/>
              <a:cs typeface="Nimbus Sans L"/>
            </a:endParaRPr>
          </a:p>
          <a:p>
            <a:pPr marL="356870" indent="-344805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400" spc="-10" dirty="0">
                <a:latin typeface="Nimbus Sans L"/>
                <a:cs typeface="Nimbus Sans L"/>
              </a:rPr>
              <a:t>Summarization of the table information </a:t>
            </a:r>
            <a:r>
              <a:rPr sz="1400" spc="-5" dirty="0">
                <a:latin typeface="Nimbus Sans L"/>
                <a:cs typeface="Nimbus Sans L"/>
              </a:rPr>
              <a:t>to </a:t>
            </a:r>
            <a:r>
              <a:rPr sz="1400" spc="-15" dirty="0">
                <a:latin typeface="Nimbus Sans L"/>
                <a:cs typeface="Nimbus Sans L"/>
              </a:rPr>
              <a:t>textual </a:t>
            </a:r>
            <a:r>
              <a:rPr sz="1400" spc="-10" dirty="0">
                <a:latin typeface="Nimbus Sans L"/>
                <a:cs typeface="Nimbus Sans L"/>
              </a:rPr>
              <a:t>content for</a:t>
            </a:r>
            <a:r>
              <a:rPr sz="1400" spc="24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state/country/city</a:t>
            </a:r>
            <a:endParaRPr sz="1400" dirty="0">
              <a:latin typeface="Nimbus Sans L"/>
              <a:cs typeface="Nimbus Sans L"/>
            </a:endParaRPr>
          </a:p>
          <a:p>
            <a:pPr marL="12700" marR="1540510">
              <a:lnSpc>
                <a:spcPct val="147300"/>
              </a:lnSpc>
              <a:spcBef>
                <a:spcPts val="20"/>
              </a:spcBef>
              <a:buAutoNum type="arabicPeriod"/>
              <a:tabLst>
                <a:tab pos="356870" algn="l"/>
                <a:tab pos="357505" algn="l"/>
              </a:tabLst>
            </a:pPr>
            <a:r>
              <a:rPr sz="1400" spc="-10" dirty="0">
                <a:latin typeface="Nimbus Sans L"/>
                <a:cs typeface="Nimbus Sans L"/>
              </a:rPr>
              <a:t>Question Answering on </a:t>
            </a:r>
            <a:r>
              <a:rPr sz="1400" spc="-30" dirty="0">
                <a:latin typeface="Nimbus Sans L"/>
                <a:cs typeface="Nimbus Sans L"/>
              </a:rPr>
              <a:t>Tabular </a:t>
            </a:r>
            <a:r>
              <a:rPr sz="1400" spc="-10" dirty="0">
                <a:latin typeface="Nimbus Sans L"/>
                <a:cs typeface="Nimbus Sans L"/>
              </a:rPr>
              <a:t>data </a:t>
            </a:r>
            <a:r>
              <a:rPr sz="1400" spc="-5" dirty="0">
                <a:latin typeface="Nimbus Sans L"/>
                <a:cs typeface="Nimbus Sans L"/>
              </a:rPr>
              <a:t>to </a:t>
            </a:r>
            <a:r>
              <a:rPr sz="1400" spc="-15" dirty="0">
                <a:latin typeface="Nimbus Sans L"/>
                <a:cs typeface="Nimbus Sans L"/>
              </a:rPr>
              <a:t>extract </a:t>
            </a:r>
            <a:r>
              <a:rPr sz="1400" spc="-10" dirty="0">
                <a:latin typeface="Nimbus Sans L"/>
                <a:cs typeface="Nimbus Sans L"/>
              </a:rPr>
              <a:t>the </a:t>
            </a:r>
            <a:r>
              <a:rPr sz="1400" spc="-15" dirty="0">
                <a:latin typeface="Nimbus Sans L"/>
                <a:cs typeface="Nimbus Sans L"/>
              </a:rPr>
              <a:t>required </a:t>
            </a:r>
            <a:r>
              <a:rPr sz="1400" spc="-10" dirty="0">
                <a:latin typeface="Nimbus Sans L"/>
                <a:cs typeface="Nimbus Sans L"/>
              </a:rPr>
              <a:t>information (say for e.g.: </a:t>
            </a:r>
            <a:r>
              <a:rPr sz="1400" spc="-15" dirty="0">
                <a:latin typeface="Nimbus Sans L"/>
                <a:cs typeface="Nimbus Sans L"/>
              </a:rPr>
              <a:t>how </a:t>
            </a:r>
            <a:r>
              <a:rPr sz="1400" spc="-5" dirty="0">
                <a:latin typeface="Nimbus Sans L"/>
                <a:cs typeface="Nimbus Sans L"/>
              </a:rPr>
              <a:t>to </a:t>
            </a:r>
            <a:r>
              <a:rPr sz="1400" spc="-15" dirty="0">
                <a:latin typeface="Nimbus Sans L"/>
                <a:cs typeface="Nimbus Sans L"/>
              </a:rPr>
              <a:t>get </a:t>
            </a:r>
            <a:r>
              <a:rPr sz="1400" spc="-10" dirty="0">
                <a:latin typeface="Nimbus Sans L"/>
                <a:cs typeface="Nimbus Sans L"/>
              </a:rPr>
              <a:t>the </a:t>
            </a:r>
            <a:r>
              <a:rPr sz="1400" spc="-5" dirty="0">
                <a:latin typeface="Nimbus Sans L"/>
                <a:cs typeface="Nimbus Sans L"/>
              </a:rPr>
              <a:t>summary </a:t>
            </a:r>
            <a:r>
              <a:rPr sz="1400" spc="-10" dirty="0">
                <a:latin typeface="Nimbus Sans L"/>
                <a:cs typeface="Nimbus Sans L"/>
              </a:rPr>
              <a:t>on data for region)  </a:t>
            </a:r>
            <a:r>
              <a:rPr sz="1400" spc="-15" dirty="0">
                <a:latin typeface="Nimbus Sans L"/>
                <a:cs typeface="Nimbus Sans L"/>
              </a:rPr>
              <a:t>Expected</a:t>
            </a:r>
            <a:r>
              <a:rPr sz="1400" spc="5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outcomes:</a:t>
            </a:r>
            <a:endParaRPr sz="1400" dirty="0">
              <a:latin typeface="Nimbus Sans L"/>
              <a:cs typeface="Nimbus Sans L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400" spc="-15" dirty="0">
                <a:latin typeface="Nimbus Sans L"/>
                <a:cs typeface="Nimbus Sans L"/>
              </a:rPr>
              <a:t>Include </a:t>
            </a:r>
            <a:r>
              <a:rPr sz="1400" spc="-5" dirty="0">
                <a:latin typeface="Nimbus Sans L"/>
                <a:cs typeface="Nimbus Sans L"/>
              </a:rPr>
              <a:t>a </a:t>
            </a:r>
            <a:r>
              <a:rPr sz="1400" spc="-10" dirty="0">
                <a:latin typeface="Nimbus Sans L"/>
                <a:cs typeface="Nimbus Sans L"/>
              </a:rPr>
              <a:t>chart that</a:t>
            </a:r>
            <a:r>
              <a:rPr sz="1400" spc="95" dirty="0">
                <a:latin typeface="Nimbus Sans L"/>
                <a:cs typeface="Nimbus Sans L"/>
              </a:rPr>
              <a:t> </a:t>
            </a:r>
            <a:r>
              <a:rPr sz="1400" spc="-15" dirty="0">
                <a:latin typeface="Nimbus Sans L"/>
                <a:cs typeface="Nimbus Sans L"/>
              </a:rPr>
              <a:t>shows</a:t>
            </a:r>
            <a:endParaRPr sz="1400" dirty="0">
              <a:latin typeface="Nimbus Sans L"/>
              <a:cs typeface="Nimbus Sans L"/>
            </a:endParaRPr>
          </a:p>
          <a:p>
            <a:pPr marL="207645" indent="-195580">
              <a:lnSpc>
                <a:spcPct val="100000"/>
              </a:lnSpc>
              <a:spcBef>
                <a:spcPts val="819"/>
              </a:spcBef>
              <a:buAutoNum type="alphaLcPeriod"/>
              <a:tabLst>
                <a:tab pos="208279" algn="l"/>
              </a:tabLst>
            </a:pPr>
            <a:r>
              <a:rPr sz="1400" spc="-55" dirty="0">
                <a:latin typeface="Nimbus Sans L"/>
                <a:cs typeface="Nimbus Sans L"/>
              </a:rPr>
              <a:t>Top </a:t>
            </a:r>
            <a:r>
              <a:rPr sz="1400" spc="-10" dirty="0">
                <a:latin typeface="Nimbus Sans L"/>
                <a:cs typeface="Nimbus Sans L"/>
              </a:rPr>
              <a:t>best or </a:t>
            </a:r>
            <a:r>
              <a:rPr sz="1400" spc="-15" dirty="0">
                <a:latin typeface="Nimbus Sans L"/>
                <a:cs typeface="Nimbus Sans L"/>
              </a:rPr>
              <a:t>worst </a:t>
            </a:r>
            <a:r>
              <a:rPr sz="1400" spc="-10" dirty="0">
                <a:latin typeface="Nimbus Sans L"/>
                <a:cs typeface="Nimbus Sans L"/>
              </a:rPr>
              <a:t>hit</a:t>
            </a:r>
            <a:r>
              <a:rPr sz="1400" spc="125" dirty="0">
                <a:latin typeface="Nimbus Sans L"/>
                <a:cs typeface="Nimbus Sans L"/>
              </a:rPr>
              <a:t> </a:t>
            </a:r>
            <a:r>
              <a:rPr sz="1400" spc="-10" dirty="0">
                <a:latin typeface="Nimbus Sans L"/>
                <a:cs typeface="Nimbus Sans L"/>
              </a:rPr>
              <a:t>locations/countries/states/cities</a:t>
            </a:r>
            <a:endParaRPr sz="1400" dirty="0">
              <a:latin typeface="Nimbus Sans L"/>
              <a:cs typeface="Nimbus Sans 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Nimbus Sans L"/>
              <a:buAutoNum type="alphaLcPeriod"/>
            </a:pPr>
            <a:endParaRPr sz="1250" dirty="0">
              <a:latin typeface="Nimbus Sans L"/>
              <a:cs typeface="Nimbus Sans L"/>
            </a:endParaRPr>
          </a:p>
          <a:p>
            <a:pPr marL="207645" indent="-195580">
              <a:lnSpc>
                <a:spcPct val="100000"/>
              </a:lnSpc>
              <a:buAutoNum type="alphaLcPeriod"/>
              <a:tabLst>
                <a:tab pos="208279" algn="l"/>
              </a:tabLst>
            </a:pPr>
            <a:r>
              <a:rPr sz="1400" spc="-20" dirty="0">
                <a:latin typeface="Nimbus Sans L"/>
                <a:cs typeface="Nimbus Sans L"/>
              </a:rPr>
              <a:t>Trends </a:t>
            </a:r>
            <a:r>
              <a:rPr sz="1400" spc="-10" dirty="0">
                <a:latin typeface="Nimbus Sans L"/>
                <a:cs typeface="Nimbus Sans L"/>
              </a:rPr>
              <a:t>over</a:t>
            </a:r>
            <a:r>
              <a:rPr sz="1400" spc="20" dirty="0">
                <a:latin typeface="Nimbus Sans L"/>
                <a:cs typeface="Nimbus Sans L"/>
              </a:rPr>
              <a:t> </a:t>
            </a:r>
            <a:r>
              <a:rPr sz="1400" dirty="0">
                <a:latin typeface="Nimbus Sans L"/>
                <a:cs typeface="Nimbus Sans L"/>
              </a:rPr>
              <a:t>time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40626" y="6043066"/>
            <a:ext cx="4185920" cy="22860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85"/>
              </a:lnSpc>
            </a:pPr>
            <a:r>
              <a:rPr sz="1600" i="1" dirty="0">
                <a:latin typeface="Nimbus Sans L"/>
                <a:cs typeface="Nimbus Sans L"/>
              </a:rPr>
              <a:t>Datasets for Problem </a:t>
            </a:r>
            <a:r>
              <a:rPr sz="1600" i="1" spc="-5" dirty="0">
                <a:latin typeface="Nimbus Sans L"/>
                <a:cs typeface="Nimbus Sans L"/>
              </a:rPr>
              <a:t>Statement 4: </a:t>
            </a:r>
            <a:r>
              <a:rPr lang="en-US" sz="1600" b="1" i="1" u="heavy" spc="-5" dirty="0">
                <a:solidFill>
                  <a:srgbClr val="5A5A5A"/>
                </a:solidFill>
                <a:uFill>
                  <a:solidFill>
                    <a:srgbClr val="5A5A5A"/>
                  </a:solidFill>
                </a:uFill>
                <a:latin typeface="Nimbus Sans L"/>
                <a:cs typeface="Nimbus Sans L"/>
              </a:rPr>
              <a:t>TBD</a:t>
            </a:r>
            <a:endParaRPr sz="1600" dirty="0">
              <a:latin typeface="Nimbus Sans L"/>
              <a:cs typeface="Nimbus Sans 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A5A5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1315</Words>
  <Application>Microsoft Office PowerPoint</Application>
  <PresentationFormat>Widescreen</PresentationFormat>
  <Paragraphs>92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DejaVu Sans</vt:lpstr>
      <vt:lpstr>DejaVu Serif</vt:lpstr>
      <vt:lpstr>Nimbus Sans L</vt:lpstr>
      <vt:lpstr>Office Theme</vt:lpstr>
      <vt:lpstr>Problem Statement 1</vt:lpstr>
      <vt:lpstr>Problem Statement 2</vt:lpstr>
      <vt:lpstr>Problem Statement 2 (Cont.)</vt:lpstr>
      <vt:lpstr>Problem Statement 3</vt:lpstr>
      <vt:lpstr>Problem Statement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dipanjan ray</dc:creator>
  <cp:lastModifiedBy>KR, Gopala</cp:lastModifiedBy>
  <cp:revision>1</cp:revision>
  <dcterms:created xsi:type="dcterms:W3CDTF">2020-08-04T18:27:22Z</dcterms:created>
  <dcterms:modified xsi:type="dcterms:W3CDTF">2020-08-04T18:39:27Z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2020-08-04T00:00:00Z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2020-08-04T00:00:00Z</vt:filetime>
  </property>
</Properties>
</file>