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 id="214748365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Arial Black" panose="020B0A04020102020204" pitchFamily="34" charset="0"/>
      <p:regular r:id="rId24"/>
      <p:bold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664">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QKC9bLargdLHJlrC2BJfQ8HdvB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ol Stoll" initials="" lastIdx="5" clrIdx="0"/>
  <p:cmAuthor id="1" name="Carol Stoll" initials="CS" lastIdx="1" clrIdx="1">
    <p:extLst>
      <p:ext uri="{19B8F6BF-5375-455C-9EA6-DF929625EA0E}">
        <p15:presenceInfo xmlns:p15="http://schemas.microsoft.com/office/powerpoint/2012/main" userId="S::Carol.Stoll@gartner.com::c2c010af-d477-49bc-ad8d-b1835fbc15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D352B-773A-4A5B-965B-D1B71B38D609}">
  <a:tblStyle styleId="{9DFD352B-773A-4A5B-965B-D1B71B38D60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013781B-CFB7-40E0-89A4-2718BCBBE73F}"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56"/>
      </p:cViewPr>
      <p:guideLst>
        <p:guide pos="566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Scenarios for the IT Services Marketplace, 2019</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a:off x="242372" y="8980036"/>
            <a:ext cx="6373258" cy="92333"/>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6E7878"/>
              </a:buClr>
              <a:buSzPts val="600"/>
              <a:buFont typeface="Arial"/>
              <a:buNone/>
            </a:pPr>
            <a:fld id="{00000000-1234-1234-1234-123412341234}" type="slidenum">
              <a:rPr lang="en-US" sz="600" b="0" i="0" u="none" strike="noStrike" cap="none">
                <a:solidFill>
                  <a:srgbClr val="6E7878"/>
                </a:solidFill>
                <a:latin typeface="Arial"/>
                <a:ea typeface="Arial"/>
                <a:cs typeface="Arial"/>
                <a:sym typeface="Arial"/>
              </a:rPr>
              <a:t>‹#›</a:t>
            </a:fld>
            <a:r>
              <a:rPr lang="en-US" sz="600" b="0" i="0" u="none" strike="noStrike" cap="none" dirty="0">
                <a:solidFill>
                  <a:srgbClr val="6E7878"/>
                </a:solidFill>
                <a:latin typeface="Arial"/>
                <a:ea typeface="Arial"/>
                <a:cs typeface="Arial"/>
                <a:sym typeface="Arial"/>
              </a:rPr>
              <a:t>	© 2019 Gartner, Inc. and/or its affiliates. All rights reserved. Gartner is a registered trademark of Gartner, Inc. or its affiliates.</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1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1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14: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15: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1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Noto Sans Symbols"/>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20:notes"/>
          <p:cNvSpPr txBox="1">
            <a:spLocks noGrp="1"/>
          </p:cNvSpPr>
          <p:nvPr>
            <p:ph type="body" idx="1"/>
          </p:nvPr>
        </p:nvSpPr>
        <p:spPr>
          <a:xfrm>
            <a:off x="242371" y="3592535"/>
            <a:ext cx="6373200" cy="5234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2"/>
        <p:cNvGrpSpPr/>
        <p:nvPr/>
      </p:nvGrpSpPr>
      <p:grpSpPr>
        <a:xfrm>
          <a:off x="0" y="0"/>
          <a:ext cx="0" cy="0"/>
          <a:chOff x="0" y="0"/>
          <a:chExt cx="0" cy="0"/>
        </a:xfrm>
      </p:grpSpPr>
      <p:sp>
        <p:nvSpPr>
          <p:cNvPr id="13" name="Google Shape;13;p22"/>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 name="Google Shape;14;p22"/>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2"/>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 name="Google Shape;16;p22"/>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7" name="Google Shape;17;p22"/>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18" name="Google Shape;18;p22"/>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5"/>
        <p:cNvGrpSpPr/>
        <p:nvPr/>
      </p:nvGrpSpPr>
      <p:grpSpPr>
        <a:xfrm>
          <a:off x="0" y="0"/>
          <a:ext cx="0" cy="0"/>
          <a:chOff x="0" y="0"/>
          <a:chExt cx="0" cy="0"/>
        </a:xfrm>
      </p:grpSpPr>
      <p:sp>
        <p:nvSpPr>
          <p:cNvPr id="56" name="Google Shape;56;p32"/>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2"/>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2"/>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0"/>
        <p:cNvGrpSpPr/>
        <p:nvPr/>
      </p:nvGrpSpPr>
      <p:grpSpPr>
        <a:xfrm>
          <a:off x="0" y="0"/>
          <a:ext cx="0" cy="0"/>
          <a:chOff x="0" y="0"/>
          <a:chExt cx="0" cy="0"/>
        </a:xfrm>
      </p:grpSpPr>
      <p:sp>
        <p:nvSpPr>
          <p:cNvPr id="61" name="Google Shape;61;p3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3"/>
          <p:cNvSpPr txBox="1">
            <a:spLocks noGrp="1"/>
          </p:cNvSpPr>
          <p:nvPr>
            <p:ph type="body" idx="1"/>
          </p:nvPr>
        </p:nvSpPr>
        <p:spPr>
          <a:xfrm>
            <a:off x="460544"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3"/>
          <p:cNvSpPr txBox="1">
            <a:spLocks noGrp="1"/>
          </p:cNvSpPr>
          <p:nvPr>
            <p:ph type="body" idx="2"/>
          </p:nvPr>
        </p:nvSpPr>
        <p:spPr>
          <a:xfrm>
            <a:off x="4427537"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3"/>
          <p:cNvSpPr txBox="1">
            <a:spLocks noGrp="1"/>
          </p:cNvSpPr>
          <p:nvPr>
            <p:ph type="body" idx="3"/>
          </p:nvPr>
        </p:nvSpPr>
        <p:spPr>
          <a:xfrm>
            <a:off x="8391186"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5"/>
        <p:cNvGrpSpPr/>
        <p:nvPr/>
      </p:nvGrpSpPr>
      <p:grpSpPr>
        <a:xfrm>
          <a:off x="0" y="0"/>
          <a:ext cx="0" cy="0"/>
          <a:chOff x="0" y="0"/>
          <a:chExt cx="0" cy="0"/>
        </a:xfrm>
      </p:grpSpPr>
      <p:sp>
        <p:nvSpPr>
          <p:cNvPr id="66" name="Google Shape;66;p34"/>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4"/>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4"/>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5"/>
          <p:cNvSpPr txBox="1">
            <a:spLocks noGrp="1"/>
          </p:cNvSpPr>
          <p:nvPr>
            <p:ph type="body" idx="2"/>
          </p:nvPr>
        </p:nvSpPr>
        <p:spPr>
          <a:xfrm>
            <a:off x="3361373"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body" idx="3"/>
          </p:nvPr>
        </p:nvSpPr>
        <p:spPr>
          <a:xfrm>
            <a:off x="6265546"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5"/>
          <p:cNvSpPr txBox="1">
            <a:spLocks noGrp="1"/>
          </p:cNvSpPr>
          <p:nvPr>
            <p:ph type="body" idx="4"/>
          </p:nvPr>
        </p:nvSpPr>
        <p:spPr>
          <a:xfrm>
            <a:off x="9169718"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77"/>
        <p:cNvGrpSpPr/>
        <p:nvPr/>
      </p:nvGrpSpPr>
      <p:grpSpPr>
        <a:xfrm>
          <a:off x="0" y="0"/>
          <a:ext cx="0" cy="0"/>
          <a:chOff x="0" y="0"/>
          <a:chExt cx="0" cy="0"/>
        </a:xfrm>
      </p:grpSpPr>
      <p:sp>
        <p:nvSpPr>
          <p:cNvPr id="78" name="Google Shape;78;p36"/>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9" name="Google Shape;79;p36"/>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0" name="Google Shape;80;p3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1"/>
        <p:cNvGrpSpPr/>
        <p:nvPr/>
      </p:nvGrpSpPr>
      <p:grpSpPr>
        <a:xfrm>
          <a:off x="0" y="0"/>
          <a:ext cx="0" cy="0"/>
          <a:chOff x="0" y="0"/>
          <a:chExt cx="0" cy="0"/>
        </a:xfrm>
      </p:grpSpPr>
      <p:sp>
        <p:nvSpPr>
          <p:cNvPr id="82" name="Google Shape;82;p37"/>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4" name="Google Shape;84;p37"/>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5" name="Google Shape;85;p37"/>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86"/>
        <p:cNvGrpSpPr/>
        <p:nvPr/>
      </p:nvGrpSpPr>
      <p:grpSpPr>
        <a:xfrm>
          <a:off x="0" y="0"/>
          <a:ext cx="0" cy="0"/>
          <a:chOff x="0" y="0"/>
          <a:chExt cx="0" cy="0"/>
        </a:xfrm>
      </p:grpSpPr>
      <p:sp>
        <p:nvSpPr>
          <p:cNvPr id="87" name="Google Shape;87;p3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9" name="Google Shape;89;p38"/>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0" name="Google Shape;90;p38"/>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91"/>
        <p:cNvGrpSpPr/>
        <p:nvPr/>
      </p:nvGrpSpPr>
      <p:grpSpPr>
        <a:xfrm>
          <a:off x="0" y="0"/>
          <a:ext cx="0" cy="0"/>
          <a:chOff x="0" y="0"/>
          <a:chExt cx="0" cy="0"/>
        </a:xfrm>
      </p:grpSpPr>
      <p:sp>
        <p:nvSpPr>
          <p:cNvPr id="92" name="Google Shape;92;p39"/>
          <p:cNvSpPr>
            <a:spLocks noGrp="1"/>
          </p:cNvSpPr>
          <p:nvPr>
            <p:ph type="pic" idx="2"/>
          </p:nvPr>
        </p:nvSpPr>
        <p:spPr>
          <a:xfrm>
            <a:off x="7043912" y="1343025"/>
            <a:ext cx="4689182" cy="4298950"/>
          </a:xfrm>
          <a:prstGeom prst="rect">
            <a:avLst/>
          </a:prstGeom>
          <a:noFill/>
          <a:ln>
            <a:noFill/>
          </a:ln>
        </p:spPr>
      </p:sp>
      <p:sp>
        <p:nvSpPr>
          <p:cNvPr id="93" name="Google Shape;93;p39"/>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9"/>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5" name="Google Shape;95;p39"/>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6" name="Google Shape;96;p39"/>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97"/>
        <p:cNvGrpSpPr/>
        <p:nvPr/>
      </p:nvGrpSpPr>
      <p:grpSpPr>
        <a:xfrm>
          <a:off x="0" y="0"/>
          <a:ext cx="0" cy="0"/>
          <a:chOff x="0" y="0"/>
          <a:chExt cx="0" cy="0"/>
        </a:xfrm>
      </p:grpSpPr>
      <p:sp>
        <p:nvSpPr>
          <p:cNvPr id="98" name="Google Shape;98;p40"/>
          <p:cNvSpPr>
            <a:spLocks noGrp="1"/>
          </p:cNvSpPr>
          <p:nvPr>
            <p:ph type="pic" idx="2"/>
          </p:nvPr>
        </p:nvSpPr>
        <p:spPr>
          <a:xfrm>
            <a:off x="7043912" y="1343025"/>
            <a:ext cx="4689182" cy="4298950"/>
          </a:xfrm>
          <a:prstGeom prst="rect">
            <a:avLst/>
          </a:prstGeom>
          <a:noFill/>
          <a:ln>
            <a:noFill/>
          </a:ln>
        </p:spPr>
      </p:sp>
      <p:sp>
        <p:nvSpPr>
          <p:cNvPr id="99" name="Google Shape;99;p40"/>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0" name="Google Shape;100;p40"/>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1" name="Google Shape;101;p40"/>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0"/>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7"/>
        <p:cNvGrpSpPr/>
        <p:nvPr/>
      </p:nvGrpSpPr>
      <p:grpSpPr>
        <a:xfrm>
          <a:off x="0" y="0"/>
          <a:ext cx="0" cy="0"/>
          <a:chOff x="0" y="0"/>
          <a:chExt cx="0" cy="0"/>
        </a:xfrm>
      </p:grpSpPr>
      <p:sp>
        <p:nvSpPr>
          <p:cNvPr id="28" name="Google Shape;28;p25"/>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 name="Google Shape;29;p25"/>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 name="Google Shape;30;p2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33"/>
        <p:cNvGrpSpPr/>
        <p:nvPr/>
      </p:nvGrpSpPr>
      <p:grpSpPr>
        <a:xfrm>
          <a:off x="0" y="0"/>
          <a:ext cx="0" cy="0"/>
          <a:chOff x="0" y="0"/>
          <a:chExt cx="0" cy="0"/>
        </a:xfrm>
      </p:grpSpPr>
      <p:sp>
        <p:nvSpPr>
          <p:cNvPr id="34" name="Google Shape;34;p27"/>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7"/>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 name="Google Shape;37;p27"/>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38" name="Google Shape;38;p27"/>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39" name="Google Shape;39;p27"/>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40"/>
        <p:cNvGrpSpPr/>
        <p:nvPr/>
      </p:nvGrpSpPr>
      <p:grpSpPr>
        <a:xfrm>
          <a:off x="0" y="0"/>
          <a:ext cx="0" cy="0"/>
          <a:chOff x="0" y="0"/>
          <a:chExt cx="0" cy="0"/>
        </a:xfrm>
      </p:grpSpPr>
      <p:sp>
        <p:nvSpPr>
          <p:cNvPr id="41" name="Google Shape;41;p28"/>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4" name="Google Shape;44;p28"/>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45" name="Google Shape;45;p28"/>
          <p:cNvPicPr preferRelativeResize="0"/>
          <p:nvPr/>
        </p:nvPicPr>
        <p:blipFill rotWithShape="1">
          <a:blip r:embed="rId2">
            <a:alphaModFix/>
          </a:blip>
          <a:srcRect/>
          <a:stretch/>
        </p:blipFill>
        <p:spPr>
          <a:xfrm>
            <a:off x="9689540" y="6055538"/>
            <a:ext cx="2050653" cy="469087"/>
          </a:xfrm>
          <a:prstGeom prst="rect">
            <a:avLst/>
          </a:prstGeom>
          <a:noFill/>
          <a:ln>
            <a:noFill/>
          </a:ln>
        </p:spPr>
      </p:pic>
      <p:sp>
        <p:nvSpPr>
          <p:cNvPr id="46" name="Google Shape;46;p28"/>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wo column graphics right">
  <p:cSld name="1_Two column graphics right">
    <p:spTree>
      <p:nvGrpSpPr>
        <p:cNvPr id="1" name="Shape 48"/>
        <p:cNvGrpSpPr/>
        <p:nvPr/>
      </p:nvGrpSpPr>
      <p:grpSpPr>
        <a:xfrm>
          <a:off x="0" y="0"/>
          <a:ext cx="0" cy="0"/>
          <a:chOff x="0" y="0"/>
          <a:chExt cx="0" cy="0"/>
        </a:xfrm>
      </p:grpSpPr>
      <p:sp>
        <p:nvSpPr>
          <p:cNvPr id="49" name="Google Shape;49;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51"/>
        <p:cNvGrpSpPr/>
        <p:nvPr/>
      </p:nvGrpSpPr>
      <p:grpSpPr>
        <a:xfrm>
          <a:off x="0" y="0"/>
          <a:ext cx="0" cy="0"/>
          <a:chOff x="0" y="0"/>
          <a:chExt cx="0" cy="0"/>
        </a:xfrm>
      </p:grpSpPr>
      <p:sp>
        <p:nvSpPr>
          <p:cNvPr id="52" name="Google Shape;52;p3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1"/>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
        <p:cNvGrpSpPr/>
        <p:nvPr/>
      </p:nvGrpSpPr>
      <p:grpSpPr>
        <a:xfrm>
          <a:off x="0" y="0"/>
          <a:ext cx="0" cy="0"/>
          <a:chOff x="0" y="0"/>
          <a:chExt cx="0" cy="0"/>
        </a:xfrm>
      </p:grpSpPr>
      <p:sp>
        <p:nvSpPr>
          <p:cNvPr id="8" name="Google Shape;8;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0" name="Google Shape;10;p21"/>
          <p:cNvPicPr preferRelativeResize="0"/>
          <p:nvPr/>
        </p:nvPicPr>
        <p:blipFill rotWithShape="1">
          <a:blip r:embed="rId3">
            <a:alphaModFix/>
          </a:blip>
          <a:srcRect/>
          <a:stretch/>
        </p:blipFill>
        <p:spPr>
          <a:xfrm>
            <a:off x="10452994" y="6241458"/>
            <a:ext cx="1280218" cy="292850"/>
          </a:xfrm>
          <a:prstGeom prst="rect">
            <a:avLst/>
          </a:prstGeom>
          <a:noFill/>
          <a:ln>
            <a:noFill/>
          </a:ln>
        </p:spPr>
      </p:pic>
      <p:sp>
        <p:nvSpPr>
          <p:cNvPr id="11" name="Google Shape;11;p21"/>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2022 Gartner, Inc. and/or its affiliates. All rights reserved.</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2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2" name="Google Shape;22;p23"/>
          <p:cNvPicPr preferRelativeResize="0"/>
          <p:nvPr/>
        </p:nvPicPr>
        <p:blipFill rotWithShape="1">
          <a:blip r:embed="rId19">
            <a:alphaModFix/>
          </a:blip>
          <a:srcRect/>
          <a:stretch/>
        </p:blipFill>
        <p:spPr>
          <a:xfrm>
            <a:off x="10452994" y="6241458"/>
            <a:ext cx="1280218" cy="292850"/>
          </a:xfrm>
          <a:prstGeom prst="rect">
            <a:avLst/>
          </a:prstGeom>
          <a:noFill/>
          <a:ln>
            <a:noFill/>
          </a:ln>
        </p:spPr>
      </p:pic>
      <p:sp>
        <p:nvSpPr>
          <p:cNvPr id="23" name="Google Shape;23;p23"/>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2023 Gartner, Inc. and/or its affiliates. All rights reserved.</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2180468" y="1434608"/>
            <a:ext cx="4285647" cy="1994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t>IT Services Market View, </a:t>
            </a:r>
            <a:br>
              <a:rPr lang="en-US" dirty="0"/>
            </a:br>
            <a:r>
              <a:rPr lang="en-US" dirty="0"/>
              <a:t>2022-2023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Business Process Services Market Taxonomy</a:t>
            </a:r>
            <a:endParaRPr dirty="0"/>
          </a:p>
        </p:txBody>
      </p:sp>
      <p:sp>
        <p:nvSpPr>
          <p:cNvPr id="315" name="Google Shape;315;p10"/>
          <p:cNvSpPr txBox="1"/>
          <p:nvPr/>
        </p:nvSpPr>
        <p:spPr>
          <a:xfrm>
            <a:off x="457200" y="5891346"/>
            <a:ext cx="4407903"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BPS = Business Process Services</a:t>
            </a:r>
            <a:endParaRPr sz="1400" b="0" i="0" u="none" strike="noStrike" cap="none" dirty="0">
              <a:solidFill>
                <a:srgbClr val="000000"/>
              </a:solidFill>
              <a:latin typeface="Arial"/>
              <a:ea typeface="Arial"/>
              <a:cs typeface="Arial"/>
              <a:sym typeface="Arial"/>
            </a:endParaRPr>
          </a:p>
        </p:txBody>
      </p:sp>
      <p:sp>
        <p:nvSpPr>
          <p:cNvPr id="316" name="Google Shape;316;p10"/>
          <p:cNvSpPr/>
          <p:nvPr/>
        </p:nvSpPr>
        <p:spPr>
          <a:xfrm>
            <a:off x="457201" y="1527048"/>
            <a:ext cx="2755049" cy="427503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Business Process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Services </a:t>
            </a:r>
            <a:endParaRPr sz="1400" b="0" i="0" u="none" strike="noStrike" cap="none" dirty="0">
              <a:solidFill>
                <a:srgbClr val="000000"/>
              </a:solidFill>
              <a:latin typeface="Arial"/>
              <a:ea typeface="Arial"/>
              <a:cs typeface="Arial"/>
              <a:sym typeface="Arial"/>
            </a:endParaRPr>
          </a:p>
        </p:txBody>
      </p:sp>
      <p:grpSp>
        <p:nvGrpSpPr>
          <p:cNvPr id="317" name="Google Shape;317;p10"/>
          <p:cNvGrpSpPr/>
          <p:nvPr/>
        </p:nvGrpSpPr>
        <p:grpSpPr>
          <a:xfrm>
            <a:off x="3850900" y="1527048"/>
            <a:ext cx="1850835" cy="4275038"/>
            <a:chOff x="2867688" y="1527048"/>
            <a:chExt cx="1920240" cy="4389120"/>
          </a:xfrm>
        </p:grpSpPr>
        <p:sp>
          <p:nvSpPr>
            <p:cNvPr id="318" name="Google Shape;318;p10"/>
            <p:cNvSpPr/>
            <p:nvPr/>
          </p:nvSpPr>
          <p:spPr>
            <a:xfrm>
              <a:off x="2867688" y="1527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Traditional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BPS</a:t>
              </a:r>
              <a:endParaRPr sz="1400" b="0" i="0" u="none" strike="noStrike" cap="none" dirty="0">
                <a:solidFill>
                  <a:srgbClr val="000000"/>
                </a:solidFill>
                <a:latin typeface="Arial"/>
                <a:ea typeface="Arial"/>
                <a:cs typeface="Arial"/>
                <a:sym typeface="Arial"/>
              </a:endParaRPr>
            </a:p>
          </p:txBody>
        </p:sp>
        <p:sp>
          <p:nvSpPr>
            <p:cNvPr id="319" name="Google Shape;319;p10"/>
            <p:cNvSpPr/>
            <p:nvPr/>
          </p:nvSpPr>
          <p:spPr>
            <a:xfrm>
              <a:off x="2867688" y="3813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Digital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BPS</a:t>
              </a:r>
              <a:endParaRPr sz="1400" b="0" i="0" u="none" strike="noStrike" cap="none" dirty="0">
                <a:solidFill>
                  <a:srgbClr val="000000"/>
                </a:solidFill>
                <a:latin typeface="Arial"/>
                <a:ea typeface="Arial"/>
                <a:cs typeface="Arial"/>
                <a:sym typeface="Arial"/>
              </a:endParaRPr>
            </a:p>
          </p:txBody>
        </p:sp>
      </p:grpSp>
      <p:sp>
        <p:nvSpPr>
          <p:cNvPr id="320" name="Google Shape;320;p10"/>
          <p:cNvSpPr/>
          <p:nvPr/>
        </p:nvSpPr>
        <p:spPr>
          <a:xfrm>
            <a:off x="6555881" y="1527048"/>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Administration</a:t>
            </a:r>
            <a:endParaRPr sz="1400" b="0" i="0" u="none" strike="noStrike" cap="none" dirty="0">
              <a:solidFill>
                <a:srgbClr val="000000"/>
              </a:solidFill>
              <a:latin typeface="Arial"/>
              <a:ea typeface="Arial"/>
              <a:cs typeface="Arial"/>
              <a:sym typeface="Arial"/>
            </a:endParaRPr>
          </a:p>
        </p:txBody>
      </p:sp>
      <p:sp>
        <p:nvSpPr>
          <p:cNvPr id="321" name="Google Shape;321;p10"/>
          <p:cNvSpPr/>
          <p:nvPr/>
        </p:nvSpPr>
        <p:spPr>
          <a:xfrm>
            <a:off x="6533508" y="2072453"/>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Customer Management</a:t>
            </a:r>
            <a:endParaRPr sz="1400" b="0" i="0" u="none" strike="noStrike" cap="none" dirty="0">
              <a:solidFill>
                <a:srgbClr val="000000"/>
              </a:solidFill>
              <a:latin typeface="Arial"/>
              <a:ea typeface="Arial"/>
              <a:cs typeface="Arial"/>
              <a:sym typeface="Arial"/>
            </a:endParaRPr>
          </a:p>
        </p:txBody>
      </p:sp>
      <p:sp>
        <p:nvSpPr>
          <p:cNvPr id="322" name="Google Shape;322;p10"/>
          <p:cNvSpPr/>
          <p:nvPr/>
        </p:nvSpPr>
        <p:spPr>
          <a:xfrm>
            <a:off x="6533508" y="3163263"/>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Human Resources</a:t>
            </a:r>
            <a:endParaRPr sz="1400" b="0" i="0" u="none" strike="noStrike" cap="none" dirty="0">
              <a:solidFill>
                <a:srgbClr val="000000"/>
              </a:solidFill>
              <a:latin typeface="Arial"/>
              <a:ea typeface="Arial"/>
              <a:cs typeface="Arial"/>
              <a:sym typeface="Arial"/>
            </a:endParaRPr>
          </a:p>
        </p:txBody>
      </p:sp>
      <p:sp>
        <p:nvSpPr>
          <p:cNvPr id="323" name="Google Shape;323;p10"/>
          <p:cNvSpPr/>
          <p:nvPr/>
        </p:nvSpPr>
        <p:spPr>
          <a:xfrm>
            <a:off x="6533508" y="3708668"/>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Operations</a:t>
            </a:r>
            <a:endParaRPr sz="1400" b="0" i="0" u="none" strike="noStrike" cap="none" dirty="0">
              <a:solidFill>
                <a:srgbClr val="000000"/>
              </a:solidFill>
              <a:latin typeface="Arial"/>
              <a:ea typeface="Arial"/>
              <a:cs typeface="Arial"/>
              <a:sym typeface="Arial"/>
            </a:endParaRPr>
          </a:p>
        </p:txBody>
      </p:sp>
      <p:sp>
        <p:nvSpPr>
          <p:cNvPr id="324" name="Google Shape;324;p10"/>
          <p:cNvSpPr/>
          <p:nvPr/>
        </p:nvSpPr>
        <p:spPr>
          <a:xfrm>
            <a:off x="6533508" y="4254073"/>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Supply Management</a:t>
            </a:r>
            <a:endParaRPr sz="1400" b="0" i="0" u="none" strike="noStrike" cap="none" dirty="0">
              <a:solidFill>
                <a:srgbClr val="000000"/>
              </a:solidFill>
              <a:latin typeface="Arial"/>
              <a:ea typeface="Arial"/>
              <a:cs typeface="Arial"/>
              <a:sym typeface="Arial"/>
            </a:endParaRPr>
          </a:p>
        </p:txBody>
      </p:sp>
      <p:sp>
        <p:nvSpPr>
          <p:cNvPr id="325" name="Google Shape;325;p10"/>
          <p:cNvSpPr/>
          <p:nvPr/>
        </p:nvSpPr>
        <p:spPr>
          <a:xfrm>
            <a:off x="6533508" y="4799478"/>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Digital BPS</a:t>
            </a:r>
            <a:endParaRPr sz="1200" b="0" i="0" u="none" strike="noStrike" cap="none" dirty="0">
              <a:solidFill>
                <a:schemeClr val="dk1"/>
              </a:solidFill>
              <a:latin typeface="Arial"/>
              <a:ea typeface="Arial"/>
              <a:cs typeface="Arial"/>
              <a:sym typeface="Arial"/>
            </a:endParaRPr>
          </a:p>
        </p:txBody>
      </p:sp>
      <p:sp>
        <p:nvSpPr>
          <p:cNvPr id="326" name="Google Shape;326;p10"/>
          <p:cNvSpPr/>
          <p:nvPr/>
        </p:nvSpPr>
        <p:spPr>
          <a:xfrm>
            <a:off x="6533508" y="2617858"/>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Finance and Accounting</a:t>
            </a:r>
            <a:endParaRPr sz="1400" b="0" i="0" u="none" strike="noStrike" cap="none" dirty="0">
              <a:solidFill>
                <a:srgbClr val="000000"/>
              </a:solidFill>
              <a:latin typeface="Arial"/>
              <a:ea typeface="Arial"/>
              <a:cs typeface="Arial"/>
              <a:sym typeface="Arial"/>
            </a:endParaRPr>
          </a:p>
        </p:txBody>
      </p:sp>
      <p:sp>
        <p:nvSpPr>
          <p:cNvPr id="327" name="Google Shape;327;p10"/>
          <p:cNvSpPr/>
          <p:nvPr/>
        </p:nvSpPr>
        <p:spPr>
          <a:xfrm>
            <a:off x="9081733" y="1522980"/>
            <a:ext cx="265148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Cloud Payment Processing</a:t>
            </a:r>
            <a:endParaRPr sz="1400" b="0" i="0" u="none" strike="noStrike" cap="none" dirty="0">
              <a:solidFill>
                <a:srgbClr val="000000"/>
              </a:solidFill>
              <a:latin typeface="Arial"/>
              <a:ea typeface="Arial"/>
              <a:cs typeface="Arial"/>
              <a:sym typeface="Arial"/>
            </a:endParaRPr>
          </a:p>
        </p:txBody>
      </p:sp>
      <p:sp>
        <p:nvSpPr>
          <p:cNvPr id="328" name="Google Shape;328;p10"/>
          <p:cNvSpPr/>
          <p:nvPr/>
        </p:nvSpPr>
        <p:spPr>
          <a:xfrm>
            <a:off x="9081665" y="4959665"/>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Supply Management</a:t>
            </a:r>
            <a:endParaRPr sz="1400" b="0" i="0" u="none" strike="noStrike" cap="none" dirty="0">
              <a:solidFill>
                <a:srgbClr val="000000"/>
              </a:solidFill>
              <a:latin typeface="Arial"/>
              <a:ea typeface="Arial"/>
              <a:cs typeface="Arial"/>
              <a:sym typeface="Arial"/>
            </a:endParaRPr>
          </a:p>
        </p:txBody>
      </p:sp>
      <p:sp>
        <p:nvSpPr>
          <p:cNvPr id="329" name="Google Shape;329;p10"/>
          <p:cNvSpPr/>
          <p:nvPr/>
        </p:nvSpPr>
        <p:spPr>
          <a:xfrm>
            <a:off x="9081734" y="2210317"/>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Customer Management</a:t>
            </a:r>
            <a:endParaRPr sz="1400" b="0" i="0" u="none" strike="noStrike" cap="none" dirty="0">
              <a:solidFill>
                <a:srgbClr val="000000"/>
              </a:solidFill>
              <a:latin typeface="Arial"/>
              <a:ea typeface="Arial"/>
              <a:cs typeface="Arial"/>
              <a:sym typeface="Arial"/>
            </a:endParaRPr>
          </a:p>
        </p:txBody>
      </p:sp>
      <p:sp>
        <p:nvSpPr>
          <p:cNvPr id="330" name="Google Shape;330;p10"/>
          <p:cNvSpPr/>
          <p:nvPr/>
        </p:nvSpPr>
        <p:spPr>
          <a:xfrm>
            <a:off x="9081734" y="3584991"/>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Human Resources</a:t>
            </a:r>
            <a:endParaRPr sz="1400" b="0" i="0" u="none" strike="noStrike" cap="none" dirty="0">
              <a:solidFill>
                <a:srgbClr val="000000"/>
              </a:solidFill>
              <a:latin typeface="Arial"/>
              <a:ea typeface="Arial"/>
              <a:cs typeface="Arial"/>
              <a:sym typeface="Arial"/>
            </a:endParaRPr>
          </a:p>
        </p:txBody>
      </p:sp>
      <p:sp>
        <p:nvSpPr>
          <p:cNvPr id="331" name="Google Shape;331;p10"/>
          <p:cNvSpPr/>
          <p:nvPr/>
        </p:nvSpPr>
        <p:spPr>
          <a:xfrm>
            <a:off x="9081665" y="4272328"/>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Operations</a:t>
            </a:r>
            <a:endParaRPr sz="1400" b="0" i="0" u="none" strike="noStrike" cap="none" dirty="0">
              <a:solidFill>
                <a:srgbClr val="000000"/>
              </a:solidFill>
              <a:latin typeface="Arial"/>
              <a:ea typeface="Arial"/>
              <a:cs typeface="Arial"/>
              <a:sym typeface="Arial"/>
            </a:endParaRPr>
          </a:p>
        </p:txBody>
      </p:sp>
      <p:sp>
        <p:nvSpPr>
          <p:cNvPr id="332" name="Google Shape;332;p10"/>
          <p:cNvSpPr/>
          <p:nvPr/>
        </p:nvSpPr>
        <p:spPr>
          <a:xfrm>
            <a:off x="9081734" y="2897654"/>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Finance and Accounting</a:t>
            </a:r>
            <a:endParaRPr sz="1400" b="0" i="0" u="none" strike="noStrike" cap="none" dirty="0">
              <a:solidFill>
                <a:srgbClr val="000000"/>
              </a:solidFill>
              <a:latin typeface="Arial"/>
              <a:ea typeface="Arial"/>
              <a:cs typeface="Arial"/>
              <a:sym typeface="Arial"/>
            </a:endParaRPr>
          </a:p>
        </p:txBody>
      </p:sp>
      <p:cxnSp>
        <p:nvCxnSpPr>
          <p:cNvPr id="333" name="Google Shape;333;p10"/>
          <p:cNvCxnSpPr>
            <a:stCxn id="316" idx="3"/>
            <a:endCxn id="318" idx="1"/>
          </p:cNvCxnSpPr>
          <p:nvPr/>
        </p:nvCxnSpPr>
        <p:spPr>
          <a:xfrm rot="10800000" flipH="1">
            <a:off x="3212250" y="2551267"/>
            <a:ext cx="638700" cy="11133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334" name="Google Shape;334;p10"/>
          <p:cNvCxnSpPr>
            <a:stCxn id="316" idx="3"/>
            <a:endCxn id="319" idx="1"/>
          </p:cNvCxnSpPr>
          <p:nvPr/>
        </p:nvCxnSpPr>
        <p:spPr>
          <a:xfrm>
            <a:off x="3212250" y="3664567"/>
            <a:ext cx="638700" cy="11133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335" name="Google Shape;335;p10"/>
          <p:cNvCxnSpPr>
            <a:stCxn id="318" idx="3"/>
            <a:endCxn id="320" idx="1"/>
          </p:cNvCxnSpPr>
          <p:nvPr/>
        </p:nvCxnSpPr>
        <p:spPr>
          <a:xfrm rot="10800000" flipH="1">
            <a:off x="5701735" y="1755676"/>
            <a:ext cx="854100" cy="795600"/>
          </a:xfrm>
          <a:prstGeom prst="bentConnector3">
            <a:avLst>
              <a:gd name="adj1" fmla="val 50003"/>
            </a:avLst>
          </a:prstGeom>
          <a:noFill/>
          <a:ln w="12700" cap="flat" cmpd="sng">
            <a:solidFill>
              <a:schemeClr val="dk1"/>
            </a:solidFill>
            <a:prstDash val="solid"/>
            <a:miter lim="800000"/>
            <a:headEnd type="none" w="sm" len="sm"/>
            <a:tailEnd type="triangle" w="med" len="med"/>
          </a:ln>
        </p:spPr>
      </p:cxnSp>
      <p:cxnSp>
        <p:nvCxnSpPr>
          <p:cNvPr id="336" name="Google Shape;336;p10"/>
          <p:cNvCxnSpPr>
            <a:stCxn id="318" idx="3"/>
            <a:endCxn id="321" idx="1"/>
          </p:cNvCxnSpPr>
          <p:nvPr/>
        </p:nvCxnSpPr>
        <p:spPr>
          <a:xfrm rot="10800000" flipH="1">
            <a:off x="5701735" y="2301076"/>
            <a:ext cx="831900" cy="2502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37" name="Google Shape;337;p10"/>
          <p:cNvCxnSpPr>
            <a:stCxn id="318" idx="3"/>
            <a:endCxn id="326" idx="1"/>
          </p:cNvCxnSpPr>
          <p:nvPr/>
        </p:nvCxnSpPr>
        <p:spPr>
          <a:xfrm>
            <a:off x="5701735" y="2551276"/>
            <a:ext cx="831900" cy="2952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38" name="Google Shape;338;p10"/>
          <p:cNvCxnSpPr>
            <a:stCxn id="318" idx="3"/>
            <a:endCxn id="322" idx="1"/>
          </p:cNvCxnSpPr>
          <p:nvPr/>
        </p:nvCxnSpPr>
        <p:spPr>
          <a:xfrm>
            <a:off x="5701735" y="2551276"/>
            <a:ext cx="831900" cy="8406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39" name="Google Shape;339;p10"/>
          <p:cNvCxnSpPr>
            <a:stCxn id="318" idx="3"/>
            <a:endCxn id="323" idx="1"/>
          </p:cNvCxnSpPr>
          <p:nvPr/>
        </p:nvCxnSpPr>
        <p:spPr>
          <a:xfrm>
            <a:off x="5701735" y="2551276"/>
            <a:ext cx="831900" cy="13860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40" name="Google Shape;340;p10"/>
          <p:cNvCxnSpPr>
            <a:stCxn id="318" idx="3"/>
            <a:endCxn id="324" idx="1"/>
          </p:cNvCxnSpPr>
          <p:nvPr/>
        </p:nvCxnSpPr>
        <p:spPr>
          <a:xfrm>
            <a:off x="5701735" y="2551276"/>
            <a:ext cx="831900" cy="19314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41" name="Google Shape;341;p10"/>
          <p:cNvCxnSpPr>
            <a:stCxn id="319" idx="3"/>
            <a:endCxn id="325" idx="1"/>
          </p:cNvCxnSpPr>
          <p:nvPr/>
        </p:nvCxnSpPr>
        <p:spPr>
          <a:xfrm>
            <a:off x="5701735" y="4777858"/>
            <a:ext cx="831900" cy="2502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342" name="Google Shape;342;p10"/>
          <p:cNvCxnSpPr>
            <a:stCxn id="325" idx="3"/>
            <a:endCxn id="327" idx="1"/>
          </p:cNvCxnSpPr>
          <p:nvPr/>
        </p:nvCxnSpPr>
        <p:spPr>
          <a:xfrm rot="10800000" flipH="1">
            <a:off x="8563476" y="1751478"/>
            <a:ext cx="518400" cy="32766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43" name="Google Shape;343;p10"/>
          <p:cNvCxnSpPr>
            <a:stCxn id="325" idx="3"/>
            <a:endCxn id="329" idx="1"/>
          </p:cNvCxnSpPr>
          <p:nvPr/>
        </p:nvCxnSpPr>
        <p:spPr>
          <a:xfrm rot="10800000" flipH="1">
            <a:off x="8563476" y="2438778"/>
            <a:ext cx="518400" cy="25893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44" name="Google Shape;344;p10"/>
          <p:cNvCxnSpPr>
            <a:stCxn id="325" idx="3"/>
            <a:endCxn id="332" idx="1"/>
          </p:cNvCxnSpPr>
          <p:nvPr/>
        </p:nvCxnSpPr>
        <p:spPr>
          <a:xfrm rot="10800000" flipH="1">
            <a:off x="8563476" y="3126378"/>
            <a:ext cx="518400" cy="19017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45" name="Google Shape;345;p10"/>
          <p:cNvCxnSpPr>
            <a:stCxn id="325" idx="3"/>
            <a:endCxn id="330" idx="1"/>
          </p:cNvCxnSpPr>
          <p:nvPr/>
        </p:nvCxnSpPr>
        <p:spPr>
          <a:xfrm rot="10800000" flipH="1">
            <a:off x="8563476" y="3813678"/>
            <a:ext cx="518400" cy="12144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46" name="Google Shape;346;p10"/>
          <p:cNvCxnSpPr>
            <a:stCxn id="325" idx="3"/>
            <a:endCxn id="331" idx="1"/>
          </p:cNvCxnSpPr>
          <p:nvPr/>
        </p:nvCxnSpPr>
        <p:spPr>
          <a:xfrm rot="10800000" flipH="1">
            <a:off x="8563476" y="4500978"/>
            <a:ext cx="518100" cy="527100"/>
          </a:xfrm>
          <a:prstGeom prst="bentConnector3">
            <a:avLst>
              <a:gd name="adj1" fmla="val 50009"/>
            </a:avLst>
          </a:prstGeom>
          <a:noFill/>
          <a:ln w="12700" cap="flat" cmpd="sng">
            <a:solidFill>
              <a:schemeClr val="dk1"/>
            </a:solidFill>
            <a:prstDash val="solid"/>
            <a:miter lim="800000"/>
            <a:headEnd type="none" w="sm" len="sm"/>
            <a:tailEnd type="triangle" w="med" len="med"/>
          </a:ln>
        </p:spPr>
      </p:cxnSp>
      <p:cxnSp>
        <p:nvCxnSpPr>
          <p:cNvPr id="347" name="Google Shape;347;p10"/>
          <p:cNvCxnSpPr>
            <a:stCxn id="325" idx="3"/>
            <a:endCxn id="328" idx="1"/>
          </p:cNvCxnSpPr>
          <p:nvPr/>
        </p:nvCxnSpPr>
        <p:spPr>
          <a:xfrm>
            <a:off x="8563476" y="5028078"/>
            <a:ext cx="518100" cy="160200"/>
          </a:xfrm>
          <a:prstGeom prst="bentConnector3">
            <a:avLst>
              <a:gd name="adj1" fmla="val 50009"/>
            </a:avLst>
          </a:prstGeom>
          <a:noFill/>
          <a:ln w="12700" cap="flat" cmpd="sng">
            <a:solidFill>
              <a:schemeClr val="dk1"/>
            </a:solidFill>
            <a:prstDash val="solid"/>
            <a:miter lim="800000"/>
            <a:headEnd type="none" w="sm" len="sm"/>
            <a:tailEnd type="triangle" w="med" len="med"/>
          </a:ln>
        </p:spPr>
      </p:cxnSp>
      <p:sp>
        <p:nvSpPr>
          <p:cNvPr id="348" name="Google Shape;348;p10"/>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Definitions and Methodology: IT Services” (G00794035) </a:t>
            </a:r>
            <a:endParaRPr sz="1400" b="0" i="0" u="none" strike="noStrike" cap="none" dirty="0">
              <a:solidFill>
                <a:srgbClr val="000000"/>
              </a:solidFill>
              <a:latin typeface="Arial"/>
              <a:ea typeface="Arial"/>
              <a:cs typeface="Arial"/>
              <a:sym typeface="Arial"/>
            </a:endParaRPr>
          </a:p>
        </p:txBody>
      </p:sp>
      <p:sp>
        <p:nvSpPr>
          <p:cNvPr id="349" name="Google Shape;349;p10"/>
          <p:cNvSpPr/>
          <p:nvPr/>
        </p:nvSpPr>
        <p:spPr>
          <a:xfrm>
            <a:off x="9093524" y="5647005"/>
            <a:ext cx="2651760" cy="45720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Asset-Intensive</a:t>
            </a:r>
            <a:endParaRPr sz="1400" b="0" i="0" u="none" strike="noStrike" cap="none" dirty="0">
              <a:solidFill>
                <a:srgbClr val="000000"/>
              </a:solidFill>
              <a:latin typeface="Arial"/>
              <a:ea typeface="Arial"/>
              <a:cs typeface="Arial"/>
              <a:sym typeface="Arial"/>
            </a:endParaRPr>
          </a:p>
        </p:txBody>
      </p:sp>
      <p:cxnSp>
        <p:nvCxnSpPr>
          <p:cNvPr id="350" name="Google Shape;350;p10"/>
          <p:cNvCxnSpPr>
            <a:endCxn id="349" idx="1"/>
          </p:cNvCxnSpPr>
          <p:nvPr/>
        </p:nvCxnSpPr>
        <p:spPr>
          <a:xfrm rot="-5400000" flipH="1">
            <a:off x="8596274" y="5378355"/>
            <a:ext cx="723900" cy="270600"/>
          </a:xfrm>
          <a:prstGeom prst="bentConnector2">
            <a:avLst/>
          </a:prstGeom>
          <a:noFill/>
          <a:ln w="12700" cap="flat" cmpd="sng">
            <a:solidFill>
              <a:schemeClr val="dk1"/>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Forecast Analysis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baseline="-25000" dirty="0"/>
              <a:t>Forecast Analysis: Consulting Services, Worldwide</a:t>
            </a:r>
            <a:endParaRPr baseline="-25000" dirty="0"/>
          </a:p>
        </p:txBody>
      </p:sp>
      <p:sp>
        <p:nvSpPr>
          <p:cNvPr id="361" name="Google Shape;361;p12"/>
          <p:cNvSpPr txBox="1"/>
          <p:nvPr/>
        </p:nvSpPr>
        <p:spPr>
          <a:xfrm>
            <a:off x="591929" y="736991"/>
            <a:ext cx="5536598" cy="792601"/>
          </a:xfrm>
          <a:prstGeom prst="rect">
            <a:avLst/>
          </a:prstGeom>
          <a:no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1" i="0" u="none" strike="noStrike" cap="none" dirty="0">
              <a:solidFill>
                <a:schemeClr val="dk1"/>
              </a:solidFill>
              <a:latin typeface="Arial"/>
              <a:ea typeface="Arial"/>
              <a:cs typeface="Arial"/>
              <a:sym typeface="Arial"/>
            </a:endParaRPr>
          </a:p>
        </p:txBody>
      </p:sp>
      <p:pic>
        <p:nvPicPr>
          <p:cNvPr id="362" name="Google Shape;362;p12"/>
          <p:cNvPicPr preferRelativeResize="0"/>
          <p:nvPr/>
        </p:nvPicPr>
        <p:blipFill rotWithShape="1">
          <a:blip r:embed="rId3">
            <a:alphaModFix/>
          </a:blip>
          <a:srcRect/>
          <a:stretch/>
        </p:blipFill>
        <p:spPr>
          <a:xfrm>
            <a:off x="6477000" y="809911"/>
            <a:ext cx="5562600" cy="5319936"/>
          </a:xfrm>
          <a:prstGeom prst="rect">
            <a:avLst/>
          </a:prstGeom>
          <a:noFill/>
          <a:ln>
            <a:noFill/>
          </a:ln>
        </p:spPr>
      </p:pic>
      <p:pic>
        <p:nvPicPr>
          <p:cNvPr id="363" name="Google Shape;363;p12"/>
          <p:cNvPicPr preferRelativeResize="0"/>
          <p:nvPr/>
        </p:nvPicPr>
        <p:blipFill rotWithShape="1">
          <a:blip r:embed="rId4">
            <a:alphaModFix/>
          </a:blip>
          <a:srcRect/>
          <a:stretch/>
        </p:blipFill>
        <p:spPr>
          <a:xfrm>
            <a:off x="224525" y="852500"/>
            <a:ext cx="6080125" cy="5372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3"/>
          <p:cNvPicPr preferRelativeResize="0"/>
          <p:nvPr/>
        </p:nvPicPr>
        <p:blipFill rotWithShape="1">
          <a:blip r:embed="rId3">
            <a:alphaModFix/>
          </a:blip>
          <a:srcRect/>
          <a:stretch/>
        </p:blipFill>
        <p:spPr>
          <a:xfrm>
            <a:off x="287750" y="824050"/>
            <a:ext cx="6287176" cy="5421849"/>
          </a:xfrm>
          <a:prstGeom prst="rect">
            <a:avLst/>
          </a:prstGeom>
          <a:noFill/>
          <a:ln>
            <a:noFill/>
          </a:ln>
        </p:spPr>
      </p:pic>
      <p:sp>
        <p:nvSpPr>
          <p:cNvPr id="369" name="Google Shape;369;p13"/>
          <p:cNvSpPr txBox="1">
            <a:spLocks noGrp="1"/>
          </p:cNvSpPr>
          <p:nvPr>
            <p:ph type="title"/>
          </p:nvPr>
        </p:nvSpPr>
        <p:spPr>
          <a:xfrm>
            <a:off x="457988"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 Analysis: Application Services, Worldwide</a:t>
            </a:r>
            <a:endParaRPr dirty="0"/>
          </a:p>
        </p:txBody>
      </p:sp>
      <p:pic>
        <p:nvPicPr>
          <p:cNvPr id="370" name="Google Shape;370;p13"/>
          <p:cNvPicPr preferRelativeResize="0"/>
          <p:nvPr/>
        </p:nvPicPr>
        <p:blipFill rotWithShape="1">
          <a:blip r:embed="rId4">
            <a:alphaModFix/>
          </a:blip>
          <a:srcRect/>
          <a:stretch/>
        </p:blipFill>
        <p:spPr>
          <a:xfrm>
            <a:off x="6574926" y="809813"/>
            <a:ext cx="5464680" cy="5362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14"/>
          <p:cNvPicPr preferRelativeResize="0"/>
          <p:nvPr/>
        </p:nvPicPr>
        <p:blipFill rotWithShape="1">
          <a:blip r:embed="rId3">
            <a:alphaModFix/>
          </a:blip>
          <a:srcRect/>
          <a:stretch/>
        </p:blipFill>
        <p:spPr>
          <a:xfrm>
            <a:off x="118725" y="628875"/>
            <a:ext cx="6217574" cy="5724300"/>
          </a:xfrm>
          <a:prstGeom prst="rect">
            <a:avLst/>
          </a:prstGeom>
          <a:noFill/>
          <a:ln>
            <a:noFill/>
          </a:ln>
        </p:spPr>
      </p:pic>
      <p:sp>
        <p:nvSpPr>
          <p:cNvPr id="376" name="Google Shape;376;p1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 Analysis: Infrastructure Services, Worldwide</a:t>
            </a:r>
            <a:endParaRPr dirty="0"/>
          </a:p>
        </p:txBody>
      </p:sp>
      <p:graphicFrame>
        <p:nvGraphicFramePr>
          <p:cNvPr id="377" name="Google Shape;377;p14"/>
          <p:cNvGraphicFramePr/>
          <p:nvPr/>
        </p:nvGraphicFramePr>
        <p:xfrm>
          <a:off x="6531058" y="1043187"/>
          <a:ext cx="5091300" cy="548660"/>
        </p:xfrm>
        <a:graphic>
          <a:graphicData uri="http://schemas.openxmlformats.org/drawingml/2006/table">
            <a:tbl>
              <a:tblPr firstRow="1" bandRow="1">
                <a:noFill/>
                <a:tableStyleId>{D013781B-CFB7-40E0-89A4-2718BCBBE73F}</a:tableStyleId>
              </a:tblPr>
              <a:tblGrid>
                <a:gridCol w="5091300">
                  <a:extLst>
                    <a:ext uri="{9D8B030D-6E8A-4147-A177-3AD203B41FA5}">
                      <a16:colId xmlns:a16="http://schemas.microsoft.com/office/drawing/2014/main" val="20000"/>
                    </a:ext>
                  </a:extLst>
                </a:gridCol>
              </a:tblGrid>
              <a:tr h="221325">
                <a:tc>
                  <a:txBody>
                    <a:bodyPr/>
                    <a:lstStyle/>
                    <a:p>
                      <a:pPr marL="0" marR="0" lvl="0" indent="0" algn="ctr" rtl="0">
                        <a:lnSpc>
                          <a:spcPct val="100000"/>
                        </a:lnSpc>
                        <a:spcBef>
                          <a:spcPts val="0"/>
                        </a:spcBef>
                        <a:spcAft>
                          <a:spcPts val="0"/>
                        </a:spcAft>
                        <a:buClr>
                          <a:srgbClr val="000000"/>
                        </a:buClr>
                        <a:buSzPts val="1100"/>
                        <a:buFont typeface="Arial"/>
                        <a:buNone/>
                      </a:pPr>
                      <a:r>
                        <a:rPr lang="en-US" sz="1200" u="none" strike="noStrike" cap="none" dirty="0">
                          <a:solidFill>
                            <a:srgbClr val="FFFFFF"/>
                          </a:solidFill>
                        </a:rPr>
                        <a:t>Infrastructure Services, 2022-2027</a:t>
                      </a:r>
                      <a:endParaRPr sz="12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val="10000"/>
                  </a:ext>
                </a:extLst>
              </a:tr>
              <a:tr h="221325">
                <a:tc>
                  <a:txBody>
                    <a:bodyPr/>
                    <a:lstStyle/>
                    <a:p>
                      <a:pPr marL="0" marR="0" lvl="0" indent="0" algn="ctr" rtl="0">
                        <a:lnSpc>
                          <a:spcPct val="100000"/>
                        </a:lnSpc>
                        <a:spcBef>
                          <a:spcPts val="0"/>
                        </a:spcBef>
                        <a:spcAft>
                          <a:spcPts val="0"/>
                        </a:spcAft>
                        <a:buClr>
                          <a:srgbClr val="000000"/>
                        </a:buClr>
                        <a:buSzPts val="950"/>
                        <a:buFont typeface="Arial"/>
                        <a:buNone/>
                      </a:pPr>
                      <a:r>
                        <a:rPr lang="en-US" sz="1200" u="none" strike="noStrike" cap="none" dirty="0"/>
                        <a:t>Five-Year Market Growth = $94 Billion (CAGR 6.0%)</a:t>
                      </a:r>
                      <a:endParaRPr sz="12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78" name="Google Shape;378;p14"/>
          <p:cNvSpPr/>
          <p:nvPr/>
        </p:nvSpPr>
        <p:spPr>
          <a:xfrm>
            <a:off x="6541287" y="777625"/>
            <a:ext cx="5091312" cy="3170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Infrastructure Services Market Model</a:t>
            </a:r>
            <a:endParaRPr sz="1400" b="0" i="0" u="none" strike="noStrike" cap="none" dirty="0">
              <a:solidFill>
                <a:srgbClr val="000000"/>
              </a:solidFill>
              <a:latin typeface="Arial"/>
              <a:ea typeface="Arial"/>
              <a:cs typeface="Arial"/>
              <a:sym typeface="Arial"/>
            </a:endParaRPr>
          </a:p>
        </p:txBody>
      </p:sp>
      <p:sp>
        <p:nvSpPr>
          <p:cNvPr id="379" name="Google Shape;379;p14"/>
          <p:cNvSpPr/>
          <p:nvPr/>
        </p:nvSpPr>
        <p:spPr>
          <a:xfrm>
            <a:off x="6477125" y="777625"/>
            <a:ext cx="5256000" cy="5388300"/>
          </a:xfrm>
          <a:prstGeom prst="rect">
            <a:avLst/>
          </a:prstGeom>
          <a:no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380" name="Google Shape;380;p14"/>
          <p:cNvGraphicFramePr/>
          <p:nvPr/>
        </p:nvGraphicFramePr>
        <p:xfrm>
          <a:off x="6531058" y="3684881"/>
          <a:ext cx="5091300" cy="2401654"/>
        </p:xfrm>
        <a:graphic>
          <a:graphicData uri="http://schemas.openxmlformats.org/drawingml/2006/table">
            <a:tbl>
              <a:tblPr firstRow="1" bandRow="1">
                <a:noFill/>
                <a:tableStyleId>{D013781B-CFB7-40E0-89A4-2718BCBBE73F}</a:tableStyleId>
              </a:tblPr>
              <a:tblGrid>
                <a:gridCol w="5091300">
                  <a:extLst>
                    <a:ext uri="{9D8B030D-6E8A-4147-A177-3AD203B41FA5}">
                      <a16:colId xmlns:a16="http://schemas.microsoft.com/office/drawing/2014/main" val="20000"/>
                    </a:ext>
                  </a:extLst>
                </a:gridCol>
              </a:tblGrid>
              <a:tr h="215200">
                <a:tc>
                  <a:txBody>
                    <a:bodyPr/>
                    <a:lstStyle/>
                    <a:p>
                      <a:pPr marL="0" marR="0" lvl="0" indent="0" algn="ctr" rtl="0">
                        <a:lnSpc>
                          <a:spcPct val="100000"/>
                        </a:lnSpc>
                        <a:spcBef>
                          <a:spcPts val="0"/>
                        </a:spcBef>
                        <a:spcAft>
                          <a:spcPts val="0"/>
                        </a:spcAft>
                        <a:buClr>
                          <a:srgbClr val="000000"/>
                        </a:buClr>
                        <a:buSzPts val="1100"/>
                        <a:buFont typeface="Arial"/>
                        <a:buNone/>
                      </a:pPr>
                      <a:r>
                        <a:rPr lang="en-US" sz="1200" u="none" strike="noStrike" cap="none" dirty="0">
                          <a:solidFill>
                            <a:srgbClr val="FFFFFF"/>
                          </a:solidFill>
                        </a:rPr>
                        <a:t>With these associated assumptions</a:t>
                      </a:r>
                      <a:endParaRPr sz="15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val="10000"/>
                  </a:ext>
                </a:extLst>
              </a:tr>
              <a:tr h="1972600">
                <a:tc>
                  <a:txBody>
                    <a:bodyPr/>
                    <a:lstStyle/>
                    <a:p>
                      <a:pPr marL="457200" marR="0" lvl="0" indent="-295275" algn="l" rtl="0">
                        <a:lnSpc>
                          <a:spcPct val="115000"/>
                        </a:lnSpc>
                        <a:spcBef>
                          <a:spcPts val="0"/>
                        </a:spcBef>
                        <a:spcAft>
                          <a:spcPts val="0"/>
                        </a:spcAft>
                        <a:buClr>
                          <a:srgbClr val="000000"/>
                        </a:buClr>
                        <a:buSzPts val="1050"/>
                        <a:buFont typeface="Arial"/>
                        <a:buChar char="•"/>
                      </a:pPr>
                      <a:r>
                        <a:rPr lang="en-US" sz="1300" u="none" strike="noStrike" cap="none" dirty="0">
                          <a:latin typeface="Calibri"/>
                          <a:ea typeface="Calibri"/>
                          <a:cs typeface="Calibri"/>
                          <a:sym typeface="Calibri"/>
                        </a:rPr>
                        <a:t>By 2026, 75% of organizations will rely on a digital  business model predicated on cloud as the fundamental underlying platform.</a:t>
                      </a:r>
                      <a:endParaRPr sz="1300" u="none" strike="noStrike" cap="none" dirty="0">
                        <a:latin typeface="Calibri"/>
                        <a:ea typeface="Calibri"/>
                        <a:cs typeface="Calibri"/>
                        <a:sym typeface="Calibri"/>
                      </a:endParaRPr>
                    </a:p>
                    <a:p>
                      <a:pPr marL="457200" marR="0" lvl="0" indent="-295275" algn="l" rtl="0">
                        <a:lnSpc>
                          <a:spcPct val="115000"/>
                        </a:lnSpc>
                        <a:spcBef>
                          <a:spcPts val="0"/>
                        </a:spcBef>
                        <a:spcAft>
                          <a:spcPts val="0"/>
                        </a:spcAft>
                        <a:buClr>
                          <a:srgbClr val="000000"/>
                        </a:buClr>
                        <a:buSzPts val="1050"/>
                        <a:buFont typeface="Arial"/>
                        <a:buChar char="•"/>
                      </a:pPr>
                      <a:r>
                        <a:rPr lang="en-US" sz="1300" u="none" strike="noStrike" cap="none" dirty="0">
                          <a:latin typeface="Calibri"/>
                          <a:ea typeface="Calibri"/>
                          <a:cs typeface="Calibri"/>
                          <a:sym typeface="Calibri"/>
                        </a:rPr>
                        <a:t>By 2027, 50% of legacy and on-premises customized application workloads will be transformed for cloud delivery, up from 20% in 2022.</a:t>
                      </a:r>
                      <a:endParaRPr sz="1300" u="none" strike="noStrike" cap="none" dirty="0">
                        <a:latin typeface="Calibri"/>
                        <a:ea typeface="Calibri"/>
                        <a:cs typeface="Calibri"/>
                        <a:sym typeface="Calibri"/>
                      </a:endParaRPr>
                    </a:p>
                    <a:p>
                      <a:pPr marL="457200" marR="0" lvl="0" indent="-295275" algn="l" rtl="0">
                        <a:lnSpc>
                          <a:spcPct val="115000"/>
                        </a:lnSpc>
                        <a:spcBef>
                          <a:spcPts val="0"/>
                        </a:spcBef>
                        <a:spcAft>
                          <a:spcPts val="0"/>
                        </a:spcAft>
                        <a:buClr>
                          <a:srgbClr val="000000"/>
                        </a:buClr>
                        <a:buSzPts val="1050"/>
                        <a:buFont typeface="Arial"/>
                        <a:buChar char="•"/>
                      </a:pPr>
                      <a:r>
                        <a:rPr lang="en-US" sz="1300" u="none" strike="noStrike" cap="none" dirty="0">
                          <a:latin typeface="Calibri"/>
                          <a:ea typeface="Calibri"/>
                          <a:cs typeface="Calibri"/>
                          <a:sym typeface="Calibri"/>
                        </a:rPr>
                        <a:t>In 2027, 5% of spending on managed services for cloud and edge environments will come from GenAI workloads, up from less than 1% in 2023.</a:t>
                      </a:r>
                      <a:endParaRPr sz="1050" u="none" strike="noStrike" cap="none" dirty="0">
                        <a:solidFill>
                          <a:srgbClr val="000000"/>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81" name="Google Shape;381;p14"/>
          <p:cNvGraphicFramePr/>
          <p:nvPr/>
        </p:nvGraphicFramePr>
        <p:xfrm>
          <a:off x="6531061" y="2427602"/>
          <a:ext cx="5091300" cy="868255"/>
        </p:xfrm>
        <a:graphic>
          <a:graphicData uri="http://schemas.openxmlformats.org/drawingml/2006/table">
            <a:tbl>
              <a:tblPr firstRow="1" bandRow="1">
                <a:noFill/>
                <a:tableStyleId>{D013781B-CFB7-40E0-89A4-2718BCBBE73F}</a:tableStyleId>
              </a:tblPr>
              <a:tblGrid>
                <a:gridCol w="5091300">
                  <a:extLst>
                    <a:ext uri="{9D8B030D-6E8A-4147-A177-3AD203B41FA5}">
                      <a16:colId xmlns:a16="http://schemas.microsoft.com/office/drawing/2014/main" val="20000"/>
                    </a:ext>
                  </a:extLst>
                </a:gridCol>
              </a:tblGrid>
              <a:tr h="177625">
                <a:tc>
                  <a:txBody>
                    <a:bodyPr/>
                    <a:lstStyle/>
                    <a:p>
                      <a:pPr marL="0" marR="0" lvl="0" indent="0" algn="ctr" rtl="0">
                        <a:lnSpc>
                          <a:spcPct val="100000"/>
                        </a:lnSpc>
                        <a:spcBef>
                          <a:spcPts val="0"/>
                        </a:spcBef>
                        <a:spcAft>
                          <a:spcPts val="0"/>
                        </a:spcAft>
                        <a:buClr>
                          <a:srgbClr val="000000"/>
                        </a:buClr>
                        <a:buSzPts val="1000"/>
                        <a:buFont typeface="Arial"/>
                        <a:buNone/>
                      </a:pPr>
                      <a:r>
                        <a:rPr lang="en-US" sz="1200" u="none" strike="noStrike" cap="none" dirty="0">
                          <a:solidFill>
                            <a:srgbClr val="FFFFFF"/>
                          </a:solidFill>
                        </a:rPr>
                        <a:t>That are dependent on these influencing factors</a:t>
                      </a:r>
                      <a:endParaRPr sz="16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val="10000"/>
                  </a:ext>
                </a:extLst>
              </a:tr>
              <a:tr h="593925">
                <a:tc>
                  <a:txBody>
                    <a:bodyPr/>
                    <a:lstStyle/>
                    <a:p>
                      <a:pPr marL="457200" marR="0" lvl="0" indent="-288925" algn="l" rtl="0">
                        <a:lnSpc>
                          <a:spcPct val="115000"/>
                        </a:lnSpc>
                        <a:spcBef>
                          <a:spcPts val="0"/>
                        </a:spcBef>
                        <a:spcAft>
                          <a:spcPts val="0"/>
                        </a:spcAft>
                        <a:buClr>
                          <a:srgbClr val="000000"/>
                        </a:buClr>
                        <a:buSzPts val="950"/>
                        <a:buFont typeface="Arial"/>
                        <a:buChar char="•"/>
                      </a:pPr>
                      <a:r>
                        <a:rPr lang="en-US" sz="1200" u="none" strike="noStrike" cap="none" dirty="0">
                          <a:latin typeface="Calibri"/>
                          <a:ea typeface="Calibri"/>
                          <a:cs typeface="Calibri"/>
                          <a:sym typeface="Calibri"/>
                        </a:rPr>
                        <a:t>Digital Touchpoint Solutions</a:t>
                      </a:r>
                      <a:endParaRPr sz="1200" u="none" strike="noStrike" cap="none" dirty="0">
                        <a:latin typeface="Calibri"/>
                        <a:ea typeface="Calibri"/>
                        <a:cs typeface="Calibri"/>
                        <a:sym typeface="Calibri"/>
                      </a:endParaRPr>
                    </a:p>
                    <a:p>
                      <a:pPr marL="457200" marR="0" lvl="0" indent="-288925" algn="l" rtl="0">
                        <a:lnSpc>
                          <a:spcPct val="115000"/>
                        </a:lnSpc>
                        <a:spcBef>
                          <a:spcPts val="0"/>
                        </a:spcBef>
                        <a:spcAft>
                          <a:spcPts val="0"/>
                        </a:spcAft>
                        <a:buClr>
                          <a:srgbClr val="000000"/>
                        </a:buClr>
                        <a:buSzPts val="950"/>
                        <a:buFont typeface="Arial"/>
                        <a:buChar char="•"/>
                      </a:pPr>
                      <a:r>
                        <a:rPr lang="en-US" sz="1200" u="none" strike="noStrike" cap="none" dirty="0">
                          <a:latin typeface="Calibri"/>
                          <a:ea typeface="Calibri"/>
                          <a:cs typeface="Calibri"/>
                          <a:sym typeface="Calibri"/>
                        </a:rPr>
                        <a:t>Enterprise Application and Infrastructure Management</a:t>
                      </a:r>
                      <a:endParaRPr sz="95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82" name="Google Shape;382;p14"/>
          <p:cNvSpPr/>
          <p:nvPr/>
        </p:nvSpPr>
        <p:spPr>
          <a:xfrm>
            <a:off x="8949046" y="3468498"/>
            <a:ext cx="228308" cy="184259"/>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383" name="Google Shape;383;p14"/>
          <p:cNvGraphicFramePr/>
          <p:nvPr/>
        </p:nvGraphicFramePr>
        <p:xfrm>
          <a:off x="6531058" y="1721564"/>
          <a:ext cx="5091300" cy="533420"/>
        </p:xfrm>
        <a:graphic>
          <a:graphicData uri="http://schemas.openxmlformats.org/drawingml/2006/table">
            <a:tbl>
              <a:tblPr firstRow="1" bandRow="1">
                <a:noFill/>
                <a:tableStyleId>{D013781B-CFB7-40E0-89A4-2718BCBBE73F}</a:tableStyleId>
              </a:tblPr>
              <a:tblGrid>
                <a:gridCol w="5091300">
                  <a:extLst>
                    <a:ext uri="{9D8B030D-6E8A-4147-A177-3AD203B41FA5}">
                      <a16:colId xmlns:a16="http://schemas.microsoft.com/office/drawing/2014/main" val="20000"/>
                    </a:ext>
                  </a:extLst>
                </a:gridCol>
              </a:tblGrid>
              <a:tr h="2082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Based on 1 component</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val="10000"/>
                  </a:ext>
                </a:extLst>
              </a:tr>
              <a:tr h="235650">
                <a:tc>
                  <a:txBody>
                    <a:bodyPr/>
                    <a:lstStyle/>
                    <a:p>
                      <a:pPr marL="0" marR="0" lvl="0" indent="0" algn="l" rtl="0">
                        <a:lnSpc>
                          <a:spcPct val="100000"/>
                        </a:lnSpc>
                        <a:spcBef>
                          <a:spcPts val="0"/>
                        </a:spcBef>
                        <a:spcAft>
                          <a:spcPts val="0"/>
                        </a:spcAft>
                        <a:buClr>
                          <a:srgbClr val="000000"/>
                        </a:buClr>
                        <a:buSzPts val="950"/>
                        <a:buFont typeface="Arial"/>
                        <a:buNone/>
                      </a:pPr>
                      <a:r>
                        <a:rPr lang="en-US" sz="1200" u="none" strike="noStrike" cap="none" dirty="0"/>
                        <a:t>End-User Spending</a:t>
                      </a:r>
                      <a:endParaRPr sz="12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84" name="Google Shape;384;p14"/>
          <p:cNvSpPr/>
          <p:nvPr/>
        </p:nvSpPr>
        <p:spPr>
          <a:xfrm>
            <a:off x="8949046" y="2225616"/>
            <a:ext cx="228308" cy="164592"/>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5" name="Google Shape;385;p14"/>
          <p:cNvSpPr/>
          <p:nvPr/>
        </p:nvSpPr>
        <p:spPr>
          <a:xfrm>
            <a:off x="8962560" y="1527241"/>
            <a:ext cx="228308" cy="184259"/>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15"/>
          <p:cNvPicPr preferRelativeResize="0"/>
          <p:nvPr/>
        </p:nvPicPr>
        <p:blipFill rotWithShape="1">
          <a:blip r:embed="rId3">
            <a:alphaModFix/>
          </a:blip>
          <a:srcRect b="5114"/>
          <a:stretch/>
        </p:blipFill>
        <p:spPr>
          <a:xfrm>
            <a:off x="152400" y="718875"/>
            <a:ext cx="6235600" cy="5634300"/>
          </a:xfrm>
          <a:prstGeom prst="rect">
            <a:avLst/>
          </a:prstGeom>
          <a:noFill/>
          <a:ln>
            <a:noFill/>
          </a:ln>
        </p:spPr>
      </p:pic>
      <p:sp>
        <p:nvSpPr>
          <p:cNvPr id="391" name="Google Shape;391;p1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 Analysis: Business Process Services, Worldwide</a:t>
            </a:r>
            <a:endParaRPr dirty="0"/>
          </a:p>
        </p:txBody>
      </p:sp>
      <p:pic>
        <p:nvPicPr>
          <p:cNvPr id="392" name="Google Shape;392;p15"/>
          <p:cNvPicPr preferRelativeResize="0"/>
          <p:nvPr/>
        </p:nvPicPr>
        <p:blipFill rotWithShape="1">
          <a:blip r:embed="rId4">
            <a:alphaModFix/>
          </a:blip>
          <a:srcRect/>
          <a:stretch/>
        </p:blipFill>
        <p:spPr>
          <a:xfrm>
            <a:off x="6431150" y="962290"/>
            <a:ext cx="5608449" cy="5173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Market Share Analysis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Top 20 IT Services Providers’ Revenue in 2022</a:t>
            </a:r>
            <a:endParaRPr dirty="0"/>
          </a:p>
        </p:txBody>
      </p:sp>
      <p:sp>
        <p:nvSpPr>
          <p:cNvPr id="403" name="Google Shape;403;p17"/>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Share: IT Services, Worldwide, 2022” (G00787876)</a:t>
            </a:r>
            <a:endParaRPr sz="1000" b="0" i="0" u="none" strike="noStrike" cap="none" dirty="0">
              <a:solidFill>
                <a:srgbClr val="6F7878"/>
              </a:solidFill>
              <a:latin typeface="Arial"/>
              <a:ea typeface="Arial"/>
              <a:cs typeface="Arial"/>
              <a:sym typeface="Arial"/>
            </a:endParaRPr>
          </a:p>
        </p:txBody>
      </p:sp>
      <p:sp>
        <p:nvSpPr>
          <p:cNvPr id="404" name="Google Shape;404;p17"/>
          <p:cNvSpPr txBox="1"/>
          <p:nvPr/>
        </p:nvSpPr>
        <p:spPr>
          <a:xfrm>
            <a:off x="457200" y="5902232"/>
            <a:ext cx="4407903"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CC = constant currency</a:t>
            </a:r>
            <a:endParaRPr sz="1400" b="0" i="0" u="none" strike="noStrike" cap="none" dirty="0">
              <a:solidFill>
                <a:srgbClr val="000000"/>
              </a:solidFill>
              <a:latin typeface="Arial"/>
              <a:ea typeface="Arial"/>
              <a:cs typeface="Arial"/>
              <a:sym typeface="Arial"/>
            </a:endParaRPr>
          </a:p>
        </p:txBody>
      </p:sp>
      <p:pic>
        <p:nvPicPr>
          <p:cNvPr id="405" name="Google Shape;405;p17"/>
          <p:cNvPicPr preferRelativeResize="0"/>
          <p:nvPr/>
        </p:nvPicPr>
        <p:blipFill rotWithShape="1">
          <a:blip r:embed="rId3">
            <a:alphaModFix/>
          </a:blip>
          <a:srcRect/>
          <a:stretch/>
        </p:blipFill>
        <p:spPr>
          <a:xfrm>
            <a:off x="457988" y="1008063"/>
            <a:ext cx="11276024" cy="4444787"/>
          </a:xfrm>
          <a:prstGeom prst="rect">
            <a:avLst/>
          </a:prstGeom>
          <a:noFill/>
          <a:ln>
            <a:noFill/>
          </a:ln>
        </p:spPr>
      </p:pic>
      <p:pic>
        <p:nvPicPr>
          <p:cNvPr id="406" name="Google Shape;406;p17"/>
          <p:cNvPicPr preferRelativeResize="0"/>
          <p:nvPr/>
        </p:nvPicPr>
        <p:blipFill rotWithShape="1">
          <a:blip r:embed="rId4">
            <a:alphaModFix/>
          </a:blip>
          <a:srcRect/>
          <a:stretch/>
        </p:blipFill>
        <p:spPr>
          <a:xfrm>
            <a:off x="185725" y="1198888"/>
            <a:ext cx="542925" cy="3762375"/>
          </a:xfrm>
          <a:prstGeom prst="rect">
            <a:avLst/>
          </a:prstGeom>
          <a:noFill/>
          <a:ln>
            <a:noFill/>
          </a:ln>
        </p:spPr>
      </p:pic>
      <p:pic>
        <p:nvPicPr>
          <p:cNvPr id="407" name="Google Shape;407;p17"/>
          <p:cNvPicPr preferRelativeResize="0"/>
          <p:nvPr/>
        </p:nvPicPr>
        <p:blipFill rotWithShape="1">
          <a:blip r:embed="rId5">
            <a:alphaModFix/>
          </a:blip>
          <a:srcRect/>
          <a:stretch/>
        </p:blipFill>
        <p:spPr>
          <a:xfrm>
            <a:off x="11640288" y="1198888"/>
            <a:ext cx="542925" cy="3705225"/>
          </a:xfrm>
          <a:prstGeom prst="rect">
            <a:avLst/>
          </a:prstGeom>
          <a:noFill/>
          <a:ln>
            <a:noFill/>
          </a:ln>
        </p:spPr>
      </p:pic>
      <p:sp>
        <p:nvSpPr>
          <p:cNvPr id="408" name="Google Shape;408;p17"/>
          <p:cNvSpPr txBox="1"/>
          <p:nvPr/>
        </p:nvSpPr>
        <p:spPr>
          <a:xfrm>
            <a:off x="457200" y="6208525"/>
            <a:ext cx="4873800" cy="153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Note: IBM displays significant decline in growth rate due to Kyndryl Divestment.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8"/>
          <p:cNvSpPr txBox="1">
            <a:spLocks noGrp="1"/>
          </p:cNvSpPr>
          <p:nvPr>
            <p:ph type="title"/>
          </p:nvPr>
        </p:nvSpPr>
        <p:spPr>
          <a:xfrm>
            <a:off x="457200" y="279627"/>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Top 10 Worldwide Fastest-Growing IT Services Providers by Annual Growth Rate in Constant Currency, 2022</a:t>
            </a:r>
            <a:endParaRPr dirty="0"/>
          </a:p>
        </p:txBody>
      </p:sp>
      <p:sp>
        <p:nvSpPr>
          <p:cNvPr id="414" name="Google Shape;414;p18"/>
          <p:cNvSpPr txBox="1"/>
          <p:nvPr/>
        </p:nvSpPr>
        <p:spPr>
          <a:xfrm rot="-5400000">
            <a:off x="-1249057" y="3123415"/>
            <a:ext cx="3720251" cy="307736"/>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Annual Growth Rate in Constant Currency</a:t>
            </a:r>
            <a:endParaRPr sz="1400" b="0" i="0" u="none" strike="noStrike" cap="none" dirty="0">
              <a:solidFill>
                <a:srgbClr val="000000"/>
              </a:solidFill>
              <a:latin typeface="Arial"/>
              <a:ea typeface="Arial"/>
              <a:cs typeface="Arial"/>
              <a:sym typeface="Arial"/>
            </a:endParaRPr>
          </a:p>
        </p:txBody>
      </p:sp>
      <p:sp>
        <p:nvSpPr>
          <p:cNvPr id="415" name="Google Shape;415;p18"/>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Share: IT Services, Worldwide, 2022” (G00787876)</a:t>
            </a:r>
            <a:endParaRPr sz="1000" b="0" i="0" u="none" strike="noStrike" cap="none" dirty="0">
              <a:solidFill>
                <a:srgbClr val="6F7878"/>
              </a:solidFill>
              <a:latin typeface="Arial"/>
              <a:ea typeface="Arial"/>
              <a:cs typeface="Arial"/>
              <a:sym typeface="Arial"/>
            </a:endParaRPr>
          </a:p>
        </p:txBody>
      </p:sp>
      <p:pic>
        <p:nvPicPr>
          <p:cNvPr id="416" name="Google Shape;416;p18"/>
          <p:cNvPicPr preferRelativeResize="0"/>
          <p:nvPr/>
        </p:nvPicPr>
        <p:blipFill rotWithShape="1">
          <a:blip r:embed="rId3">
            <a:alphaModFix/>
          </a:blip>
          <a:srcRect/>
          <a:stretch/>
        </p:blipFill>
        <p:spPr>
          <a:xfrm>
            <a:off x="863175" y="1250175"/>
            <a:ext cx="11044444" cy="405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9"/>
          <p:cNvSpPr txBox="1">
            <a:spLocks noGrp="1"/>
          </p:cNvSpPr>
          <p:nvPr>
            <p:ph type="title"/>
          </p:nvPr>
        </p:nvSpPr>
        <p:spPr>
          <a:xfrm>
            <a:off x="457200" y="366713"/>
            <a:ext cx="11315700"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IT Services Is a Market of $</a:t>
            </a:r>
            <a:r>
              <a:rPr lang="en-US" sz="2200" dirty="0">
                <a:solidFill>
                  <a:schemeClr val="dk2"/>
                </a:solidFill>
              </a:rPr>
              <a:t>1.3</a:t>
            </a:r>
            <a:r>
              <a:rPr lang="en-US" sz="2200" dirty="0"/>
              <a:t> Trillion Annual Spend</a:t>
            </a:r>
            <a:endParaRPr dirty="0"/>
          </a:p>
        </p:txBody>
      </p:sp>
      <p:sp>
        <p:nvSpPr>
          <p:cNvPr id="422" name="Google Shape;422;p19"/>
          <p:cNvSpPr txBox="1"/>
          <p:nvPr/>
        </p:nvSpPr>
        <p:spPr>
          <a:xfrm>
            <a:off x="457200" y="1105414"/>
            <a:ext cx="1971694"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Revenue by Segment</a:t>
            </a:r>
            <a:endParaRPr sz="1400" b="0" i="0" u="none" strike="noStrike" cap="none" dirty="0">
              <a:solidFill>
                <a:srgbClr val="000000"/>
              </a:solidFill>
              <a:latin typeface="Arial"/>
              <a:ea typeface="Arial"/>
              <a:cs typeface="Arial"/>
              <a:sym typeface="Arial"/>
            </a:endParaRPr>
          </a:p>
        </p:txBody>
      </p:sp>
      <p:sp>
        <p:nvSpPr>
          <p:cNvPr id="423" name="Google Shape;423;p19"/>
          <p:cNvSpPr txBox="1"/>
          <p:nvPr/>
        </p:nvSpPr>
        <p:spPr>
          <a:xfrm>
            <a:off x="6357983" y="1175095"/>
            <a:ext cx="1822487"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Revenue by Vertical</a:t>
            </a:r>
            <a:endParaRPr sz="1400" b="0" i="0" u="none" strike="noStrike" cap="none" dirty="0">
              <a:solidFill>
                <a:srgbClr val="000000"/>
              </a:solidFill>
              <a:latin typeface="Arial"/>
              <a:ea typeface="Arial"/>
              <a:cs typeface="Arial"/>
              <a:sym typeface="Arial"/>
            </a:endParaRPr>
          </a:p>
        </p:txBody>
      </p:sp>
      <p:graphicFrame>
        <p:nvGraphicFramePr>
          <p:cNvPr id="424" name="Google Shape;424;p19"/>
          <p:cNvGraphicFramePr/>
          <p:nvPr/>
        </p:nvGraphicFramePr>
        <p:xfrm>
          <a:off x="457201" y="1425223"/>
          <a:ext cx="5293350" cy="4432670"/>
        </p:xfrm>
        <a:graphic>
          <a:graphicData uri="http://schemas.openxmlformats.org/drawingml/2006/table">
            <a:tbl>
              <a:tblPr>
                <a:noFill/>
                <a:tableStyleId>{9DFD352B-773A-4A5B-965B-D1B71B38D609}</a:tableStyleId>
              </a:tblPr>
              <a:tblGrid>
                <a:gridCol w="2491000">
                  <a:extLst>
                    <a:ext uri="{9D8B030D-6E8A-4147-A177-3AD203B41FA5}">
                      <a16:colId xmlns:a16="http://schemas.microsoft.com/office/drawing/2014/main" val="20000"/>
                    </a:ext>
                  </a:extLst>
                </a:gridCol>
                <a:gridCol w="1130775">
                  <a:extLst>
                    <a:ext uri="{9D8B030D-6E8A-4147-A177-3AD203B41FA5}">
                      <a16:colId xmlns:a16="http://schemas.microsoft.com/office/drawing/2014/main" val="20001"/>
                    </a:ext>
                  </a:extLst>
                </a:gridCol>
                <a:gridCol w="1671575">
                  <a:extLst>
                    <a:ext uri="{9D8B030D-6E8A-4147-A177-3AD203B41FA5}">
                      <a16:colId xmlns:a16="http://schemas.microsoft.com/office/drawing/2014/main" val="20002"/>
                    </a:ext>
                  </a:extLst>
                </a:gridCol>
              </a:tblGrid>
              <a:tr h="7580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Service Segment</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Share of Vendor Revenue</a:t>
                      </a:r>
                      <a:endParaRPr sz="1400" u="none" strike="noStrike" cap="none"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Growth in Vendor Revenue Constant Currency</a:t>
                      </a:r>
                      <a:endParaRPr sz="1400" u="none" strike="noStrike" cap="none" dirty="0"/>
                    </a:p>
                  </a:txBody>
                  <a:tcPr marL="6350" marR="6350" marT="635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Technology Consulting</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9.2%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19.3%</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Business Consulting</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11.2%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20.7%</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Application Managed Services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8.9%</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14.4%</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Application Implementation</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16.6%</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17.8%</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71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Infrastructure Managed Services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17.5%</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4.5%</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Infrastructure Implementation</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6.9%</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6.4%</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Infrastructure as a Service</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9.2%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36.1%</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03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Business Process Services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15.0%</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10.2%</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173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Hardware Support</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5.5%</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3.4%</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425" name="Google Shape;425;p19"/>
          <p:cNvGraphicFramePr/>
          <p:nvPr/>
        </p:nvGraphicFramePr>
        <p:xfrm>
          <a:off x="6357983" y="1519665"/>
          <a:ext cx="5137125" cy="4531820"/>
        </p:xfrm>
        <a:graphic>
          <a:graphicData uri="http://schemas.openxmlformats.org/drawingml/2006/table">
            <a:tbl>
              <a:tblPr>
                <a:noFill/>
                <a:tableStyleId>{9DFD352B-773A-4A5B-965B-D1B71B38D609}</a:tableStyleId>
              </a:tblPr>
              <a:tblGrid>
                <a:gridCol w="2536150">
                  <a:extLst>
                    <a:ext uri="{9D8B030D-6E8A-4147-A177-3AD203B41FA5}">
                      <a16:colId xmlns:a16="http://schemas.microsoft.com/office/drawing/2014/main" val="20000"/>
                    </a:ext>
                  </a:extLst>
                </a:gridCol>
                <a:gridCol w="978400">
                  <a:extLst>
                    <a:ext uri="{9D8B030D-6E8A-4147-A177-3AD203B41FA5}">
                      <a16:colId xmlns:a16="http://schemas.microsoft.com/office/drawing/2014/main" val="20001"/>
                    </a:ext>
                  </a:extLst>
                </a:gridCol>
                <a:gridCol w="1622575">
                  <a:extLst>
                    <a:ext uri="{9D8B030D-6E8A-4147-A177-3AD203B41FA5}">
                      <a16:colId xmlns:a16="http://schemas.microsoft.com/office/drawing/2014/main" val="20002"/>
                    </a:ext>
                  </a:extLst>
                </a:gridCol>
              </a:tblGrid>
              <a:tr h="7359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Verticals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Share of Vendor Revenue</a:t>
                      </a:r>
                      <a:endParaRPr sz="1400" u="none" strike="noStrike" cap="none"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ea typeface="Arial"/>
                          <a:cs typeface="Arial"/>
                          <a:sym typeface="Arial"/>
                        </a:rPr>
                        <a:t>Growth in Vendor Revenue Constant Currency</a:t>
                      </a:r>
                      <a:endParaRPr sz="1400" u="none" strike="noStrike" cap="none" dirty="0"/>
                    </a:p>
                  </a:txBody>
                  <a:tcPr marL="6350" marR="6350" marT="635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Banking and Investment Services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19.3%</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14.3%</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6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Communications, Media and Services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17.2%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13.1%</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Education</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2.4%</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15.7%</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Government</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15.2%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12.5%</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Healthcare and Life Sciences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7.7%</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18.5%</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Insurance</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6.4%</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13.1%</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6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Manufacturing and Natural Resources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14.2%</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14.0%</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Oil and Gas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1.6%</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14.8%</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79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Power and Utilities</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3.4%</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13.5%</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Retail</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8.1%</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14.3%</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701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Transportation</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3.5%</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11.7%</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794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Wholesale Trade</a:t>
                      </a:r>
                      <a:endParaRPr sz="1400" u="none" strike="noStrike" cap="none" dirty="0"/>
                    </a:p>
                  </a:txBody>
                  <a:tcPr marL="6350" marR="6350" marT="635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1.1%</a:t>
                      </a:r>
                      <a:endParaRPr sz="1400" u="none" strike="noStrike" cap="none"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8.6%</a:t>
                      </a:r>
                      <a:endParaRPr sz="1400" u="none" strike="noStrike" cap="none" dirty="0"/>
                    </a:p>
                  </a:txBody>
                  <a:tcPr marL="0" marR="0" marT="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426" name="Google Shape;426;p19"/>
          <p:cNvSpPr/>
          <p:nvPr/>
        </p:nvSpPr>
        <p:spPr>
          <a:xfrm>
            <a:off x="4488884" y="2371288"/>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27" name="Google Shape;427;p19"/>
          <p:cNvSpPr/>
          <p:nvPr/>
        </p:nvSpPr>
        <p:spPr>
          <a:xfrm>
            <a:off x="4488884" y="2759534"/>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28" name="Google Shape;428;p19"/>
          <p:cNvSpPr/>
          <p:nvPr/>
        </p:nvSpPr>
        <p:spPr>
          <a:xfrm>
            <a:off x="4483740" y="3200886"/>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29" name="Google Shape;429;p19"/>
          <p:cNvSpPr/>
          <p:nvPr/>
        </p:nvSpPr>
        <p:spPr>
          <a:xfrm>
            <a:off x="4479946" y="3593839"/>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0" name="Google Shape;430;p19"/>
          <p:cNvSpPr/>
          <p:nvPr/>
        </p:nvSpPr>
        <p:spPr>
          <a:xfrm>
            <a:off x="4479947" y="4011116"/>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1" name="Google Shape;431;p19"/>
          <p:cNvSpPr/>
          <p:nvPr/>
        </p:nvSpPr>
        <p:spPr>
          <a:xfrm>
            <a:off x="4479946" y="4430317"/>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2" name="Google Shape;432;p19"/>
          <p:cNvSpPr/>
          <p:nvPr/>
        </p:nvSpPr>
        <p:spPr>
          <a:xfrm>
            <a:off x="4483740" y="4821346"/>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3" name="Google Shape;433;p19"/>
          <p:cNvSpPr/>
          <p:nvPr/>
        </p:nvSpPr>
        <p:spPr>
          <a:xfrm>
            <a:off x="4479946" y="5233984"/>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4" name="Google Shape;434;p19"/>
          <p:cNvSpPr/>
          <p:nvPr/>
        </p:nvSpPr>
        <p:spPr>
          <a:xfrm>
            <a:off x="4488884" y="5650944"/>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5" name="Google Shape;435;p19"/>
          <p:cNvSpPr/>
          <p:nvPr/>
        </p:nvSpPr>
        <p:spPr>
          <a:xfrm>
            <a:off x="10226731" y="2448232"/>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6" name="Google Shape;436;p19"/>
          <p:cNvSpPr/>
          <p:nvPr/>
        </p:nvSpPr>
        <p:spPr>
          <a:xfrm>
            <a:off x="10226731" y="2897180"/>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7" name="Google Shape;437;p19"/>
          <p:cNvSpPr/>
          <p:nvPr/>
        </p:nvSpPr>
        <p:spPr>
          <a:xfrm>
            <a:off x="10215816" y="3215817"/>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8" name="Google Shape;438;p19"/>
          <p:cNvSpPr/>
          <p:nvPr/>
        </p:nvSpPr>
        <p:spPr>
          <a:xfrm>
            <a:off x="10215816" y="3458232"/>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39" name="Google Shape;439;p19"/>
          <p:cNvSpPr/>
          <p:nvPr/>
        </p:nvSpPr>
        <p:spPr>
          <a:xfrm>
            <a:off x="10226731" y="3720376"/>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0" name="Google Shape;440;p19"/>
          <p:cNvSpPr/>
          <p:nvPr/>
        </p:nvSpPr>
        <p:spPr>
          <a:xfrm>
            <a:off x="10226731" y="3994018"/>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1" name="Google Shape;441;p19"/>
          <p:cNvSpPr/>
          <p:nvPr/>
        </p:nvSpPr>
        <p:spPr>
          <a:xfrm>
            <a:off x="10215816" y="4425765"/>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2" name="Google Shape;442;p19"/>
          <p:cNvSpPr/>
          <p:nvPr/>
        </p:nvSpPr>
        <p:spPr>
          <a:xfrm>
            <a:off x="10226731" y="4744402"/>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3" name="Google Shape;443;p19"/>
          <p:cNvSpPr/>
          <p:nvPr/>
        </p:nvSpPr>
        <p:spPr>
          <a:xfrm>
            <a:off x="10232377" y="5018044"/>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4" name="Google Shape;444;p19"/>
          <p:cNvSpPr/>
          <p:nvPr/>
        </p:nvSpPr>
        <p:spPr>
          <a:xfrm>
            <a:off x="10215816" y="5295262"/>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5" name="Google Shape;445;p19"/>
          <p:cNvSpPr/>
          <p:nvPr/>
        </p:nvSpPr>
        <p:spPr>
          <a:xfrm>
            <a:off x="10215816" y="5577441"/>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6" name="Google Shape;446;p19"/>
          <p:cNvSpPr/>
          <p:nvPr/>
        </p:nvSpPr>
        <p:spPr>
          <a:xfrm>
            <a:off x="10226731" y="5819636"/>
            <a:ext cx="113289" cy="153888"/>
          </a:xfrm>
          <a:prstGeom prst="triangle">
            <a:avLst>
              <a:gd name="adj"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447" name="Google Shape;447;p19"/>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Share: IT Services, Worldwide, 2022” (G00787876)</a:t>
            </a:r>
            <a:endParaRPr sz="1000" b="0" i="0" u="none" strike="noStrike" cap="none" dirty="0">
              <a:solidFill>
                <a:srgbClr val="6F787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The IT Services Market View in 2022-2023</a:t>
            </a:r>
            <a:endParaRPr dirty="0"/>
          </a:p>
        </p:txBody>
      </p:sp>
      <p:sp>
        <p:nvSpPr>
          <p:cNvPr id="113" name="Google Shape;113;p2"/>
          <p:cNvSpPr txBox="1">
            <a:spLocks noGrp="1"/>
          </p:cNvSpPr>
          <p:nvPr>
            <p:ph type="body" idx="1"/>
          </p:nvPr>
        </p:nvSpPr>
        <p:spPr>
          <a:xfrm>
            <a:off x="457200" y="1198563"/>
            <a:ext cx="11276013" cy="44608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000"/>
              <a:buNone/>
            </a:pPr>
            <a:r>
              <a:rPr lang="en-US" sz="2000" dirty="0"/>
              <a:t>IT services providers can gain market share and grow revenue by examining and taking action on their competitive position, the market trends and relevant forecast assumptions.</a:t>
            </a:r>
            <a:endParaRPr dirty="0"/>
          </a:p>
          <a:p>
            <a:pPr marL="0" lvl="0" indent="0" algn="l" rtl="0">
              <a:lnSpc>
                <a:spcPct val="100000"/>
              </a:lnSpc>
              <a:spcBef>
                <a:spcPts val="1200"/>
              </a:spcBef>
              <a:spcAft>
                <a:spcPts val="0"/>
              </a:spcAft>
              <a:buClr>
                <a:schemeClr val="dk1"/>
              </a:buClr>
              <a:buSzPts val="2000"/>
              <a:buNone/>
            </a:pPr>
            <a:r>
              <a:rPr lang="en-US" sz="2000" dirty="0"/>
              <a:t>This document summarizes Gartner’s research on the IT services marketplace. The content is presented in five sections:</a:t>
            </a:r>
            <a:endParaRPr dirty="0"/>
          </a:p>
          <a:p>
            <a:pPr marL="342900" lvl="0" indent="-342900" algn="l" rtl="0">
              <a:lnSpc>
                <a:spcPct val="100000"/>
              </a:lnSpc>
              <a:spcBef>
                <a:spcPts val="1200"/>
              </a:spcBef>
              <a:spcAft>
                <a:spcPts val="0"/>
              </a:spcAft>
              <a:buSzPts val="2000"/>
              <a:buFont typeface="Arial Black"/>
              <a:buAutoNum type="arabicPeriod"/>
            </a:pPr>
            <a:r>
              <a:rPr lang="en-US" sz="2000" dirty="0"/>
              <a:t>Market Share and Forecast Segment and Schedule</a:t>
            </a:r>
            <a:endParaRPr dirty="0"/>
          </a:p>
          <a:p>
            <a:pPr marL="342900" lvl="0" indent="-342900" algn="l" rtl="0">
              <a:lnSpc>
                <a:spcPct val="100000"/>
              </a:lnSpc>
              <a:spcBef>
                <a:spcPts val="1200"/>
              </a:spcBef>
              <a:spcAft>
                <a:spcPts val="0"/>
              </a:spcAft>
              <a:buSzPts val="2000"/>
              <a:buFont typeface="Arial Black"/>
              <a:buAutoNum type="arabicPeriod"/>
            </a:pPr>
            <a:r>
              <a:rPr lang="en-US" sz="2000" dirty="0"/>
              <a:t>Forecast Analysis</a:t>
            </a:r>
            <a:endParaRPr dirty="0"/>
          </a:p>
          <a:p>
            <a:pPr marL="342900" lvl="0" indent="-342900" algn="l" rtl="0">
              <a:lnSpc>
                <a:spcPct val="100000"/>
              </a:lnSpc>
              <a:spcBef>
                <a:spcPts val="1200"/>
              </a:spcBef>
              <a:spcAft>
                <a:spcPts val="0"/>
              </a:spcAft>
              <a:buSzPts val="2000"/>
              <a:buFont typeface="Arial Black"/>
              <a:buAutoNum type="arabicPeriod"/>
            </a:pPr>
            <a:r>
              <a:rPr lang="en-US" sz="2000" dirty="0"/>
              <a:t>Market Share Analysis</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20"/>
          <p:cNvPicPr preferRelativeResize="0"/>
          <p:nvPr/>
        </p:nvPicPr>
        <p:blipFill rotWithShape="1">
          <a:blip r:embed="rId3">
            <a:alphaModFix/>
          </a:blip>
          <a:srcRect/>
          <a:stretch/>
        </p:blipFill>
        <p:spPr>
          <a:xfrm>
            <a:off x="0" y="0"/>
            <a:ext cx="12169448" cy="6677775"/>
          </a:xfrm>
          <a:prstGeom prst="rect">
            <a:avLst/>
          </a:prstGeom>
          <a:noFill/>
          <a:ln>
            <a:noFill/>
          </a:ln>
        </p:spPr>
      </p:pic>
      <p:sp>
        <p:nvSpPr>
          <p:cNvPr id="453" name="Google Shape;453;p20"/>
          <p:cNvSpPr txBox="1"/>
          <p:nvPr/>
        </p:nvSpPr>
        <p:spPr>
          <a:xfrm>
            <a:off x="0" y="6677775"/>
            <a:ext cx="12169500" cy="153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6F7878"/>
              </a:buClr>
              <a:buSzPts val="1000"/>
              <a:buFont typeface="Arial"/>
              <a:buNone/>
            </a:pPr>
            <a:r>
              <a:rPr lang="en-US" sz="1000" b="1" i="0" u="none" strike="noStrike" cap="none" dirty="0">
                <a:solidFill>
                  <a:srgbClr val="6F7878"/>
                </a:solidFill>
                <a:latin typeface="Arial"/>
                <a:ea typeface="Arial"/>
                <a:cs typeface="Arial"/>
                <a:sym typeface="Arial"/>
              </a:rPr>
              <a:t>Source: “Market Share: IT Services, Worldwide, 2022” (G00787876)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800"/>
              <a:buFont typeface="Arial Black"/>
              <a:buNone/>
            </a:pPr>
            <a:r>
              <a:rPr lang="en-US" sz="2800" dirty="0"/>
              <a:t>Market Share and Forecast: Coverage, Taxonomy and Schedule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IT Services Market Coverage</a:t>
            </a:r>
            <a:endParaRPr dirty="0"/>
          </a:p>
        </p:txBody>
      </p:sp>
      <p:grpSp>
        <p:nvGrpSpPr>
          <p:cNvPr id="124" name="Google Shape;124;p4"/>
          <p:cNvGrpSpPr/>
          <p:nvPr/>
        </p:nvGrpSpPr>
        <p:grpSpPr>
          <a:xfrm>
            <a:off x="457200" y="1133902"/>
            <a:ext cx="10382015" cy="4346693"/>
            <a:chOff x="457200" y="1527048"/>
            <a:chExt cx="10382015" cy="3549712"/>
          </a:xfrm>
        </p:grpSpPr>
        <p:sp>
          <p:nvSpPr>
            <p:cNvPr id="125" name="Google Shape;125;p4"/>
            <p:cNvSpPr txBox="1"/>
            <p:nvPr/>
          </p:nvSpPr>
          <p:spPr>
            <a:xfrm>
              <a:off x="457200" y="1527048"/>
              <a:ext cx="4696859" cy="320105"/>
            </a:xfrm>
            <a:prstGeom prst="rect">
              <a:avLst/>
            </a:prstGeom>
            <a:noFill/>
            <a:ln>
              <a:noFill/>
            </a:ln>
          </p:spPr>
          <p:txBody>
            <a:bodyPr spcFirstLastPara="1" wrap="square" lIns="0" tIns="0" rIns="0"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Market Share (Publishes Annually)</a:t>
              </a:r>
              <a:endParaRPr sz="1400" b="0" i="0" u="none" strike="noStrike" cap="none" dirty="0">
                <a:solidFill>
                  <a:srgbClr val="000000"/>
                </a:solidFill>
                <a:latin typeface="Arial"/>
                <a:ea typeface="Arial"/>
                <a:cs typeface="Arial"/>
                <a:sym typeface="Arial"/>
              </a:endParaRPr>
            </a:p>
          </p:txBody>
        </p:sp>
        <p:sp>
          <p:nvSpPr>
            <p:cNvPr id="126" name="Google Shape;126;p4"/>
            <p:cNvSpPr txBox="1"/>
            <p:nvPr/>
          </p:nvSpPr>
          <p:spPr>
            <a:xfrm>
              <a:off x="6095999" y="1527048"/>
              <a:ext cx="4743215" cy="323165"/>
            </a:xfrm>
            <a:prstGeom prst="rect">
              <a:avLst/>
            </a:prstGeom>
            <a:noFill/>
            <a:ln>
              <a:noFill/>
            </a:ln>
          </p:spPr>
          <p:txBody>
            <a:bodyPr spcFirstLastPara="1" wrap="square" lIns="0" tIns="0" rIns="0"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Forecast (Publishes Quarterly)</a:t>
              </a:r>
              <a:endParaRPr sz="1400" b="0" i="0" u="none" strike="noStrike" cap="none" dirty="0">
                <a:solidFill>
                  <a:srgbClr val="000000"/>
                </a:solidFill>
                <a:latin typeface="Arial"/>
                <a:ea typeface="Arial"/>
                <a:cs typeface="Arial"/>
                <a:sym typeface="Arial"/>
              </a:endParaRPr>
            </a:p>
          </p:txBody>
        </p:sp>
        <p:sp>
          <p:nvSpPr>
            <p:cNvPr id="127" name="Google Shape;127;p4"/>
            <p:cNvSpPr/>
            <p:nvPr/>
          </p:nvSpPr>
          <p:spPr>
            <a:xfrm>
              <a:off x="6095206" y="1969872"/>
              <a:ext cx="2194355" cy="310688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44 IT Services Segments</a:t>
              </a:r>
              <a:endParaRPr sz="1400" b="0" i="0" u="none" strike="noStrike" cap="none" dirty="0">
                <a:solidFill>
                  <a:srgbClr val="000000"/>
                </a:solidFill>
                <a:latin typeface="Arial"/>
                <a:ea typeface="Arial"/>
                <a:cs typeface="Arial"/>
                <a:sym typeface="Arial"/>
              </a:endParaRPr>
            </a:p>
          </p:txBody>
        </p:sp>
        <p:sp>
          <p:nvSpPr>
            <p:cNvPr id="128" name="Google Shape;128;p4"/>
            <p:cNvSpPr/>
            <p:nvPr/>
          </p:nvSpPr>
          <p:spPr>
            <a:xfrm>
              <a:off x="8736095" y="1969872"/>
              <a:ext cx="2103120" cy="9144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7 Years of Data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2 Historical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5 Forecast</a:t>
              </a:r>
              <a:endParaRPr sz="1400" b="0" i="0" u="none" strike="noStrike" cap="none" dirty="0">
                <a:solidFill>
                  <a:srgbClr val="000000"/>
                </a:solidFill>
                <a:latin typeface="Arial"/>
                <a:ea typeface="Arial"/>
                <a:cs typeface="Arial"/>
                <a:sym typeface="Arial"/>
              </a:endParaRPr>
            </a:p>
          </p:txBody>
        </p:sp>
        <p:sp>
          <p:nvSpPr>
            <p:cNvPr id="129" name="Google Shape;129;p4"/>
            <p:cNvSpPr/>
            <p:nvPr/>
          </p:nvSpPr>
          <p:spPr>
            <a:xfrm>
              <a:off x="8736095" y="3223234"/>
              <a:ext cx="2103120" cy="9144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48 Country Markets</a:t>
              </a:r>
              <a:endParaRPr sz="1400" b="0" i="0" u="none" strike="noStrike" cap="none" dirty="0">
                <a:solidFill>
                  <a:srgbClr val="000000"/>
                </a:solidFill>
                <a:latin typeface="Arial"/>
                <a:ea typeface="Arial"/>
                <a:cs typeface="Arial"/>
                <a:sym typeface="Arial"/>
              </a:endParaRPr>
            </a:p>
          </p:txBody>
        </p:sp>
        <p:cxnSp>
          <p:nvCxnSpPr>
            <p:cNvPr id="130" name="Google Shape;130;p4"/>
            <p:cNvCxnSpPr/>
            <p:nvPr/>
          </p:nvCxnSpPr>
          <p:spPr>
            <a:xfrm rot="10800000" flipH="1">
              <a:off x="8359562" y="2426084"/>
              <a:ext cx="318487" cy="1975"/>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31" name="Google Shape;131;p4"/>
            <p:cNvCxnSpPr/>
            <p:nvPr/>
          </p:nvCxnSpPr>
          <p:spPr>
            <a:xfrm rot="10800000" flipH="1">
              <a:off x="8313855" y="3716320"/>
              <a:ext cx="318487" cy="1975"/>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32" name="Google Shape;132;p4"/>
            <p:cNvCxnSpPr/>
            <p:nvPr/>
          </p:nvCxnSpPr>
          <p:spPr>
            <a:xfrm rot="10800000" flipH="1">
              <a:off x="8329580" y="4738804"/>
              <a:ext cx="318487" cy="1975"/>
            </a:xfrm>
            <a:prstGeom prst="straightConnector1">
              <a:avLst/>
            </a:prstGeom>
            <a:solidFill>
              <a:srgbClr val="00529B"/>
            </a:solidFill>
            <a:ln w="12700" cap="flat" cmpd="sng">
              <a:solidFill>
                <a:schemeClr val="dk1"/>
              </a:solidFill>
              <a:prstDash val="solid"/>
              <a:round/>
              <a:headEnd type="none" w="sm" len="sm"/>
              <a:tailEnd type="triangle" w="med" len="med"/>
            </a:ln>
          </p:spPr>
        </p:cxnSp>
        <p:sp>
          <p:nvSpPr>
            <p:cNvPr id="133" name="Google Shape;133;p4"/>
            <p:cNvSpPr/>
            <p:nvPr/>
          </p:nvSpPr>
          <p:spPr>
            <a:xfrm>
              <a:off x="457200" y="1969872"/>
              <a:ext cx="2194355" cy="306874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258 IT Services Providers</a:t>
              </a:r>
              <a:endParaRPr sz="1400" b="0" i="0" u="none" strike="noStrike" cap="none" dirty="0">
                <a:solidFill>
                  <a:srgbClr val="000000"/>
                </a:solidFill>
                <a:latin typeface="Arial"/>
                <a:ea typeface="Arial"/>
                <a:cs typeface="Arial"/>
                <a:sym typeface="Arial"/>
              </a:endParaRPr>
            </a:p>
          </p:txBody>
        </p:sp>
        <p:sp>
          <p:nvSpPr>
            <p:cNvPr id="134" name="Google Shape;134;p4"/>
            <p:cNvSpPr/>
            <p:nvPr/>
          </p:nvSpPr>
          <p:spPr>
            <a:xfrm>
              <a:off x="3017276" y="1969872"/>
              <a:ext cx="2103120" cy="4572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2 Years of Data</a:t>
              </a:r>
              <a:endParaRPr sz="1400" b="0" i="0" u="none" strike="noStrike" cap="none" dirty="0">
                <a:solidFill>
                  <a:srgbClr val="000000"/>
                </a:solidFill>
                <a:latin typeface="Arial"/>
                <a:ea typeface="Arial"/>
                <a:cs typeface="Arial"/>
                <a:sym typeface="Arial"/>
              </a:endParaRPr>
            </a:p>
          </p:txBody>
        </p:sp>
        <p:sp>
          <p:nvSpPr>
            <p:cNvPr id="135" name="Google Shape;135;p4"/>
            <p:cNvSpPr/>
            <p:nvPr/>
          </p:nvSpPr>
          <p:spPr>
            <a:xfrm>
              <a:off x="3050939" y="2587016"/>
              <a:ext cx="2103120" cy="4572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9 Segment Markets</a:t>
              </a:r>
              <a:endParaRPr sz="1400" b="0" i="0" u="none" strike="noStrike" cap="none" dirty="0">
                <a:solidFill>
                  <a:srgbClr val="000000"/>
                </a:solidFill>
                <a:latin typeface="Arial"/>
                <a:ea typeface="Arial"/>
                <a:cs typeface="Arial"/>
                <a:sym typeface="Arial"/>
              </a:endParaRPr>
            </a:p>
          </p:txBody>
        </p:sp>
        <p:sp>
          <p:nvSpPr>
            <p:cNvPr id="136" name="Google Shape;136;p4"/>
            <p:cNvSpPr/>
            <p:nvPr/>
          </p:nvSpPr>
          <p:spPr>
            <a:xfrm>
              <a:off x="3050939" y="3821304"/>
              <a:ext cx="2103120" cy="4572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12 Vertical Markets</a:t>
              </a:r>
              <a:endParaRPr sz="1400" b="0" i="0" u="none" strike="noStrike" cap="none" dirty="0">
                <a:solidFill>
                  <a:srgbClr val="000000"/>
                </a:solidFill>
                <a:latin typeface="Arial"/>
                <a:ea typeface="Arial"/>
                <a:cs typeface="Arial"/>
                <a:sym typeface="Arial"/>
              </a:endParaRPr>
            </a:p>
          </p:txBody>
        </p:sp>
        <p:sp>
          <p:nvSpPr>
            <p:cNvPr id="137" name="Google Shape;137;p4"/>
            <p:cNvSpPr/>
            <p:nvPr/>
          </p:nvSpPr>
          <p:spPr>
            <a:xfrm>
              <a:off x="3050939" y="3204160"/>
              <a:ext cx="2103120" cy="45720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48 Country Markets</a:t>
              </a:r>
              <a:endParaRPr sz="1400" b="0" i="0" u="none" strike="noStrike" cap="none" dirty="0">
                <a:solidFill>
                  <a:srgbClr val="000000"/>
                </a:solidFill>
                <a:latin typeface="Arial"/>
                <a:ea typeface="Arial"/>
                <a:cs typeface="Arial"/>
                <a:sym typeface="Arial"/>
              </a:endParaRPr>
            </a:p>
          </p:txBody>
        </p:sp>
        <p:grpSp>
          <p:nvGrpSpPr>
            <p:cNvPr id="138" name="Google Shape;138;p4"/>
            <p:cNvGrpSpPr/>
            <p:nvPr/>
          </p:nvGrpSpPr>
          <p:grpSpPr>
            <a:xfrm>
              <a:off x="2692004" y="2191403"/>
              <a:ext cx="318487" cy="2537282"/>
              <a:chOff x="2651572" y="2100971"/>
              <a:chExt cx="291974" cy="2537282"/>
            </a:xfrm>
          </p:grpSpPr>
          <p:cxnSp>
            <p:nvCxnSpPr>
              <p:cNvPr id="139" name="Google Shape;139;p4"/>
              <p:cNvCxnSpPr/>
              <p:nvPr/>
            </p:nvCxnSpPr>
            <p:spPr>
              <a:xfrm rot="10800000" flipH="1">
                <a:off x="2651572" y="2100971"/>
                <a:ext cx="291974" cy="1530"/>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40" name="Google Shape;140;p4"/>
              <p:cNvCxnSpPr/>
              <p:nvPr/>
            </p:nvCxnSpPr>
            <p:spPr>
              <a:xfrm rot="10800000" flipH="1">
                <a:off x="2651572" y="2745694"/>
                <a:ext cx="291974" cy="1530"/>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41" name="Google Shape;141;p4"/>
              <p:cNvCxnSpPr/>
              <p:nvPr/>
            </p:nvCxnSpPr>
            <p:spPr>
              <a:xfrm rot="10800000" flipH="1">
                <a:off x="2651572" y="3350017"/>
                <a:ext cx="291974" cy="1530"/>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42" name="Google Shape;142;p4"/>
              <p:cNvCxnSpPr/>
              <p:nvPr/>
            </p:nvCxnSpPr>
            <p:spPr>
              <a:xfrm rot="10800000" flipH="1">
                <a:off x="2651572" y="3990386"/>
                <a:ext cx="291974" cy="1530"/>
              </a:xfrm>
              <a:prstGeom prst="straightConnector1">
                <a:avLst/>
              </a:prstGeom>
              <a:solidFill>
                <a:srgbClr val="00529B"/>
              </a:solidFill>
              <a:ln w="12700" cap="flat" cmpd="sng">
                <a:solidFill>
                  <a:schemeClr val="dk1"/>
                </a:solidFill>
                <a:prstDash val="solid"/>
                <a:round/>
                <a:headEnd type="none" w="sm" len="sm"/>
                <a:tailEnd type="triangle" w="med" len="med"/>
              </a:ln>
            </p:spPr>
          </p:cxnSp>
          <p:cxnSp>
            <p:nvCxnSpPr>
              <p:cNvPr id="143" name="Google Shape;143;p4"/>
              <p:cNvCxnSpPr/>
              <p:nvPr/>
            </p:nvCxnSpPr>
            <p:spPr>
              <a:xfrm rot="10800000" flipH="1">
                <a:off x="2651572" y="4636723"/>
                <a:ext cx="291974" cy="1530"/>
              </a:xfrm>
              <a:prstGeom prst="straightConnector1">
                <a:avLst/>
              </a:prstGeom>
              <a:solidFill>
                <a:srgbClr val="00529B"/>
              </a:solidFill>
              <a:ln w="12700" cap="flat" cmpd="sng">
                <a:solidFill>
                  <a:schemeClr val="dk1"/>
                </a:solidFill>
                <a:prstDash val="solid"/>
                <a:round/>
                <a:headEnd type="none" w="sm" len="sm"/>
                <a:tailEnd type="triangle" w="med" len="med"/>
              </a:ln>
            </p:spPr>
          </p:cxnSp>
        </p:grpSp>
        <p:sp>
          <p:nvSpPr>
            <p:cNvPr id="144" name="Google Shape;144;p4"/>
            <p:cNvSpPr txBox="1"/>
            <p:nvPr/>
          </p:nvSpPr>
          <p:spPr>
            <a:xfrm>
              <a:off x="3060583" y="4438449"/>
              <a:ext cx="2103120" cy="490089"/>
            </a:xfrm>
            <a:prstGeom prst="rect">
              <a:avLst/>
            </a:prstGeom>
            <a:solidFill>
              <a:srgbClr val="009AD7"/>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Current U.S. Dollars, Constant U.S. Dollars and Local Currency</a:t>
              </a:r>
              <a:endParaRPr sz="1400" b="0" i="0" u="none" strike="noStrike" cap="none" dirty="0">
                <a:solidFill>
                  <a:srgbClr val="000000"/>
                </a:solidFill>
                <a:latin typeface="Arial"/>
                <a:ea typeface="Arial"/>
                <a:cs typeface="Arial"/>
                <a:sym typeface="Arial"/>
              </a:endParaRPr>
            </a:p>
          </p:txBody>
        </p:sp>
        <p:sp>
          <p:nvSpPr>
            <p:cNvPr id="145" name="Google Shape;145;p4"/>
            <p:cNvSpPr txBox="1"/>
            <p:nvPr/>
          </p:nvSpPr>
          <p:spPr>
            <a:xfrm>
              <a:off x="8736095" y="4531633"/>
              <a:ext cx="2103120" cy="490089"/>
            </a:xfrm>
            <a:prstGeom prst="rect">
              <a:avLst/>
            </a:prstGeom>
            <a:solidFill>
              <a:srgbClr val="009AD7"/>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Current U.S. Dollars, Constant U.S. Dollars and Local Currency</a:t>
              </a:r>
              <a:endParaRPr sz="1400" b="0" i="0" u="none" strike="noStrike" cap="none" dirty="0">
                <a:solidFill>
                  <a:srgbClr val="000000"/>
                </a:solidFill>
                <a:latin typeface="Arial"/>
                <a:ea typeface="Arial"/>
                <a:cs typeface="Arial"/>
                <a:sym typeface="Arial"/>
              </a:endParaRPr>
            </a:p>
          </p:txBody>
        </p:sp>
      </p:grpSp>
      <p:sp>
        <p:nvSpPr>
          <p:cNvPr id="146" name="Google Shape;146;p4"/>
          <p:cNvSpPr txBox="1"/>
          <p:nvPr/>
        </p:nvSpPr>
        <p:spPr>
          <a:xfrm>
            <a:off x="457200" y="5691400"/>
            <a:ext cx="11183094"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Note: When looking at worldwide, regional or grouped countries’ market sizes, clients should always use current U.S. dollars. When looking at worldwide, regional or grouped countries’ growth rates, clients should use constant U.S. dollars. When looking at a single country, clients should use local currency. </a:t>
            </a:r>
            <a:endParaRPr sz="1400" b="0" i="0" u="none" strike="noStrike" cap="none" dirty="0">
              <a:solidFill>
                <a:srgbClr val="000000"/>
              </a:solidFill>
              <a:latin typeface="Arial"/>
              <a:ea typeface="Arial"/>
              <a:cs typeface="Arial"/>
              <a:sym typeface="Arial"/>
            </a:endParaRPr>
          </a:p>
        </p:txBody>
      </p:sp>
      <p:sp>
        <p:nvSpPr>
          <p:cNvPr id="147" name="Google Shape;147;p4"/>
          <p:cNvSpPr txBox="1"/>
          <p:nvPr/>
        </p:nvSpPr>
        <p:spPr>
          <a:xfrm>
            <a:off x="364281" y="5978910"/>
            <a:ext cx="1127601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In response to Russia’s invasion of Ukraine that began on 24 February 2022 and was ongoing at the time of this publication, Gartner is suspending forecast coverage of Russia and the Eurasia region. The definition of Rest of Eastern Europe has been expanded to include Russia and the countries previously covered in the Rest of Eurasia.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446314" y="279627"/>
            <a:ext cx="11286899"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Changes to IT Services Vertical Segmentation 2022-2023</a:t>
            </a:r>
            <a:endParaRPr dirty="0"/>
          </a:p>
        </p:txBody>
      </p:sp>
      <p:sp>
        <p:nvSpPr>
          <p:cNvPr id="153" name="Google Shape;153;p5"/>
          <p:cNvSpPr txBox="1"/>
          <p:nvPr/>
        </p:nvSpPr>
        <p:spPr>
          <a:xfrm>
            <a:off x="443644" y="5073091"/>
            <a:ext cx="11327001" cy="1138413"/>
          </a:xfrm>
          <a:prstGeom prst="rect">
            <a:avLst/>
          </a:prstGeom>
          <a:noFill/>
          <a:ln>
            <a:noFill/>
          </a:ln>
        </p:spPr>
        <p:txBody>
          <a:bodyPr spcFirstLastPara="1" wrap="square" lIns="0" tIns="45700" rIns="91425" bIns="45700" anchor="t" anchorCtr="0">
            <a:spAutoFit/>
          </a:bodyPr>
          <a:lstStyle/>
          <a:p>
            <a:pPr marL="0" marR="0" lvl="0" indent="0" algn="l" rtl="0">
              <a:lnSpc>
                <a:spcPct val="18181"/>
              </a:lnSpc>
              <a:spcBef>
                <a:spcPts val="0"/>
              </a:spcBef>
              <a:spcAft>
                <a:spcPts val="0"/>
              </a:spcAft>
              <a:buClr>
                <a:srgbClr val="000000"/>
              </a:buClr>
              <a:buSzPts val="1100"/>
              <a:buFont typeface="Arial"/>
              <a:buNone/>
            </a:pPr>
            <a:r>
              <a:rPr lang="en-US" sz="1100" b="1" i="0" u="sng" strike="noStrike" cap="none" dirty="0">
                <a:solidFill>
                  <a:schemeClr val="dk1"/>
                </a:solidFill>
                <a:latin typeface="Calibri"/>
                <a:ea typeface="Calibri"/>
                <a:cs typeface="Calibri"/>
                <a:sym typeface="Calibri"/>
              </a:rPr>
              <a:t>Summary of  segmentation changes:</a:t>
            </a: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100" b="1" i="0" u="sng" strike="noStrike" cap="none" dirty="0">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Calibri"/>
                <a:ea typeface="Calibri"/>
                <a:cs typeface="Calibri"/>
                <a:sym typeface="Calibri"/>
              </a:rPr>
              <a:t>“Banking and Securities” renamed to “Banking and Investment Services,” with no change in definition.</a:t>
            </a:r>
            <a:endParaRPr sz="1100" b="0" i="0" u="none" strike="noStrike" cap="none" dirty="0">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Calibri"/>
                <a:ea typeface="Calibri"/>
                <a:cs typeface="Calibri"/>
                <a:sym typeface="Calibri"/>
              </a:rPr>
              <a:t>“Healthcare Providers” renamed to “Healthcare and Life Sciences,” with the addition of “Life Sciences” (previously reported under “Manufacturing and Natural Resources”), and “Health Insurance (Payer)” (previously reported under “Insurance”).</a:t>
            </a:r>
            <a:endParaRPr sz="1100" b="0" i="0" u="none" strike="noStrike" cap="none" dirty="0">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100"/>
              <a:buFont typeface="Arial Black"/>
              <a:buAutoNum type="arabicPeriod"/>
            </a:pPr>
            <a:r>
              <a:rPr lang="en-US" sz="1100" b="0" i="0" u="none" strike="noStrike" cap="none" dirty="0">
                <a:solidFill>
                  <a:schemeClr val="dk1"/>
                </a:solidFill>
                <a:latin typeface="Calibri"/>
                <a:ea typeface="Calibri"/>
                <a:cs typeface="Calibri"/>
                <a:sym typeface="Calibri"/>
              </a:rPr>
              <a:t>“Utilities” has been further divided into “Oil and Gas,” with the addition of “Pipelines” (previously reported under “Transportation”) and “Energy Resources and Processing” (previously reported under “Manufacturing and Natural Resources”), and “Power and Utilities.”</a:t>
            </a:r>
            <a:endParaRPr sz="1100" b="0" i="0" u="none" strike="noStrike" cap="none" dirty="0">
              <a:solidFill>
                <a:schemeClr val="dk1"/>
              </a:solidFill>
              <a:latin typeface="Calibri"/>
              <a:ea typeface="Calibri"/>
              <a:cs typeface="Calibri"/>
              <a:sym typeface="Calibri"/>
            </a:endParaRPr>
          </a:p>
        </p:txBody>
      </p:sp>
      <p:sp>
        <p:nvSpPr>
          <p:cNvPr id="154" name="Google Shape;154;p5"/>
          <p:cNvSpPr txBox="1"/>
          <p:nvPr/>
        </p:nvSpPr>
        <p:spPr>
          <a:xfrm>
            <a:off x="8435298" y="769501"/>
            <a:ext cx="3252492" cy="307736"/>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2022 Market Segmentation     </a:t>
            </a:r>
            <a:endParaRPr sz="1400" b="0" i="0" u="none" strike="noStrike" cap="none" dirty="0">
              <a:solidFill>
                <a:srgbClr val="000000"/>
              </a:solidFill>
              <a:latin typeface="Arial"/>
              <a:ea typeface="Arial"/>
              <a:cs typeface="Arial"/>
              <a:sym typeface="Arial"/>
            </a:endParaRPr>
          </a:p>
        </p:txBody>
      </p:sp>
      <p:cxnSp>
        <p:nvCxnSpPr>
          <p:cNvPr id="155" name="Google Shape;155;p5"/>
          <p:cNvCxnSpPr/>
          <p:nvPr/>
        </p:nvCxnSpPr>
        <p:spPr>
          <a:xfrm>
            <a:off x="3749040" y="1359016"/>
            <a:ext cx="4692332" cy="0"/>
          </a:xfrm>
          <a:prstGeom prst="straightConnector1">
            <a:avLst/>
          </a:prstGeom>
          <a:noFill/>
          <a:ln w="38100" cap="flat" cmpd="sng">
            <a:solidFill>
              <a:srgbClr val="0059BF"/>
            </a:solidFill>
            <a:prstDash val="solid"/>
            <a:miter lim="800000"/>
            <a:headEnd type="none" w="sm" len="sm"/>
            <a:tailEnd type="triangle" w="med" len="med"/>
          </a:ln>
        </p:spPr>
      </p:cxnSp>
      <p:sp>
        <p:nvSpPr>
          <p:cNvPr id="156" name="Google Shape;156;p5"/>
          <p:cNvSpPr txBox="1"/>
          <p:nvPr/>
        </p:nvSpPr>
        <p:spPr>
          <a:xfrm>
            <a:off x="3786462" y="3964387"/>
            <a:ext cx="4656499" cy="30777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B05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Pipelines , </a:t>
            </a:r>
            <a:r>
              <a:rPr lang="en-US" sz="1400" b="1" i="0" u="none" strike="noStrike" cap="none" dirty="0">
                <a:solidFill>
                  <a:srgbClr val="00B05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Energy resources and processing</a:t>
            </a:r>
            <a:endParaRPr sz="1400" b="0" i="0" u="none" strike="noStrike" cap="none" dirty="0">
              <a:solidFill>
                <a:srgbClr val="000000"/>
              </a:solidFill>
              <a:latin typeface="Arial"/>
              <a:ea typeface="Arial"/>
              <a:cs typeface="Arial"/>
              <a:sym typeface="Arial"/>
            </a:endParaRPr>
          </a:p>
        </p:txBody>
      </p:sp>
      <p:sp>
        <p:nvSpPr>
          <p:cNvPr id="157" name="Google Shape;157;p5"/>
          <p:cNvSpPr txBox="1"/>
          <p:nvPr/>
        </p:nvSpPr>
        <p:spPr>
          <a:xfrm>
            <a:off x="3759033" y="1056378"/>
            <a:ext cx="4676265" cy="30777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Name change</a:t>
            </a:r>
            <a:endParaRPr sz="1400" b="0" i="0" u="none" strike="noStrike" cap="none" dirty="0">
              <a:solidFill>
                <a:srgbClr val="000000"/>
              </a:solidFill>
              <a:latin typeface="Arial"/>
              <a:ea typeface="Arial"/>
              <a:cs typeface="Arial"/>
              <a:sym typeface="Arial"/>
            </a:endParaRPr>
          </a:p>
        </p:txBody>
      </p:sp>
      <p:sp>
        <p:nvSpPr>
          <p:cNvPr id="158" name="Google Shape;158;p5"/>
          <p:cNvSpPr txBox="1"/>
          <p:nvPr/>
        </p:nvSpPr>
        <p:spPr>
          <a:xfrm>
            <a:off x="3775785" y="2221400"/>
            <a:ext cx="4676266" cy="31452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B050"/>
                </a:solidFill>
                <a:latin typeface="Arial"/>
                <a:ea typeface="Arial"/>
                <a:cs typeface="Arial"/>
                <a:sym typeface="Arial"/>
              </a:rPr>
              <a:t>(+) </a:t>
            </a:r>
            <a:r>
              <a:rPr lang="en-US" sz="1400" b="0" i="0" u="none" strike="noStrike" cap="none" dirty="0">
                <a:solidFill>
                  <a:schemeClr val="dk1"/>
                </a:solidFill>
                <a:latin typeface="Arial"/>
                <a:ea typeface="Arial"/>
                <a:cs typeface="Arial"/>
                <a:sym typeface="Arial"/>
              </a:rPr>
              <a:t>Life sciences , </a:t>
            </a:r>
            <a:r>
              <a:rPr lang="en-US" sz="1400" b="1" i="0" u="none" strike="noStrike" cap="none" dirty="0">
                <a:solidFill>
                  <a:srgbClr val="00B05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Health insurance (payer) </a:t>
            </a:r>
            <a:endParaRPr sz="1400" b="0" i="0" u="none" strike="noStrike" cap="none" dirty="0">
              <a:solidFill>
                <a:srgbClr val="000000"/>
              </a:solidFill>
              <a:latin typeface="Arial"/>
              <a:ea typeface="Arial"/>
              <a:cs typeface="Arial"/>
              <a:sym typeface="Arial"/>
            </a:endParaRPr>
          </a:p>
        </p:txBody>
      </p:sp>
      <p:cxnSp>
        <p:nvCxnSpPr>
          <p:cNvPr id="159" name="Google Shape;159;p5"/>
          <p:cNvCxnSpPr/>
          <p:nvPr/>
        </p:nvCxnSpPr>
        <p:spPr>
          <a:xfrm>
            <a:off x="3749040" y="2569029"/>
            <a:ext cx="4729755" cy="0"/>
          </a:xfrm>
          <a:prstGeom prst="straightConnector1">
            <a:avLst/>
          </a:prstGeom>
          <a:noFill/>
          <a:ln w="38100" cap="flat" cmpd="sng">
            <a:solidFill>
              <a:srgbClr val="0059BF"/>
            </a:solidFill>
            <a:prstDash val="solid"/>
            <a:miter lim="800000"/>
            <a:headEnd type="none" w="sm" len="sm"/>
            <a:tailEnd type="triangle" w="med" len="med"/>
          </a:ln>
        </p:spPr>
      </p:cxnSp>
      <p:cxnSp>
        <p:nvCxnSpPr>
          <p:cNvPr id="160" name="Google Shape;160;p5"/>
          <p:cNvCxnSpPr/>
          <p:nvPr/>
        </p:nvCxnSpPr>
        <p:spPr>
          <a:xfrm>
            <a:off x="3749040" y="2889753"/>
            <a:ext cx="4692332" cy="0"/>
          </a:xfrm>
          <a:prstGeom prst="straightConnector1">
            <a:avLst/>
          </a:prstGeom>
          <a:noFill/>
          <a:ln w="38100" cap="flat" cmpd="sng">
            <a:solidFill>
              <a:srgbClr val="0059BF"/>
            </a:solidFill>
            <a:prstDash val="solid"/>
            <a:miter lim="800000"/>
            <a:headEnd type="none" w="sm" len="sm"/>
            <a:tailEnd type="triangle" w="med" len="med"/>
          </a:ln>
        </p:spPr>
      </p:cxnSp>
      <p:sp>
        <p:nvSpPr>
          <p:cNvPr id="161" name="Google Shape;161;p5"/>
          <p:cNvSpPr txBox="1"/>
          <p:nvPr/>
        </p:nvSpPr>
        <p:spPr>
          <a:xfrm>
            <a:off x="3749040" y="2589538"/>
            <a:ext cx="4295503" cy="30777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000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Health insurance (payer)</a:t>
            </a:r>
            <a:endParaRPr sz="1400" b="0" i="0" u="none" strike="noStrike" cap="none" dirty="0">
              <a:solidFill>
                <a:srgbClr val="000000"/>
              </a:solidFill>
              <a:latin typeface="Arial"/>
              <a:ea typeface="Arial"/>
              <a:cs typeface="Arial"/>
              <a:sym typeface="Arial"/>
            </a:endParaRPr>
          </a:p>
        </p:txBody>
      </p:sp>
      <p:cxnSp>
        <p:nvCxnSpPr>
          <p:cNvPr id="162" name="Google Shape;162;p5"/>
          <p:cNvCxnSpPr/>
          <p:nvPr/>
        </p:nvCxnSpPr>
        <p:spPr>
          <a:xfrm>
            <a:off x="3712868" y="3217716"/>
            <a:ext cx="4739183" cy="0"/>
          </a:xfrm>
          <a:prstGeom prst="straightConnector1">
            <a:avLst/>
          </a:prstGeom>
          <a:noFill/>
          <a:ln w="38100" cap="flat" cmpd="sng">
            <a:solidFill>
              <a:srgbClr val="0059BF"/>
            </a:solidFill>
            <a:prstDash val="solid"/>
            <a:miter lim="800000"/>
            <a:headEnd type="none" w="sm" len="sm"/>
            <a:tailEnd type="triangle" w="med" len="med"/>
          </a:ln>
        </p:spPr>
      </p:cxnSp>
      <p:sp>
        <p:nvSpPr>
          <p:cNvPr id="163" name="Google Shape;163;p5"/>
          <p:cNvSpPr txBox="1"/>
          <p:nvPr/>
        </p:nvSpPr>
        <p:spPr>
          <a:xfrm>
            <a:off x="3858630" y="2912913"/>
            <a:ext cx="4665588" cy="30777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000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Life sciences , </a:t>
            </a:r>
            <a:r>
              <a:rPr lang="en-US" sz="1400" b="1" i="0" u="none" strike="noStrike" cap="none" dirty="0">
                <a:solidFill>
                  <a:srgbClr val="FF000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Energy resources and processing</a:t>
            </a:r>
            <a:endParaRPr sz="1400" b="0" i="0" u="none" strike="noStrike" cap="none" dirty="0">
              <a:solidFill>
                <a:srgbClr val="000000"/>
              </a:solidFill>
              <a:latin typeface="Arial"/>
              <a:ea typeface="Arial"/>
              <a:cs typeface="Arial"/>
              <a:sym typeface="Arial"/>
            </a:endParaRPr>
          </a:p>
        </p:txBody>
      </p:sp>
      <p:cxnSp>
        <p:nvCxnSpPr>
          <p:cNvPr id="164" name="Google Shape;164;p5"/>
          <p:cNvCxnSpPr/>
          <p:nvPr/>
        </p:nvCxnSpPr>
        <p:spPr>
          <a:xfrm>
            <a:off x="3775785" y="3911208"/>
            <a:ext cx="4703010" cy="0"/>
          </a:xfrm>
          <a:prstGeom prst="straightConnector1">
            <a:avLst/>
          </a:prstGeom>
          <a:noFill/>
          <a:ln w="38100" cap="flat" cmpd="sng">
            <a:solidFill>
              <a:srgbClr val="0059BF"/>
            </a:solidFill>
            <a:prstDash val="solid"/>
            <a:miter lim="800000"/>
            <a:headEnd type="none" w="sm" len="sm"/>
            <a:tailEnd type="triangle" w="med" len="med"/>
          </a:ln>
        </p:spPr>
      </p:cxnSp>
      <p:sp>
        <p:nvSpPr>
          <p:cNvPr id="165" name="Google Shape;165;p5"/>
          <p:cNvSpPr txBox="1"/>
          <p:nvPr/>
        </p:nvSpPr>
        <p:spPr>
          <a:xfrm>
            <a:off x="3759034" y="3602293"/>
            <a:ext cx="4601195" cy="307777"/>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FF0000"/>
                </a:solidFill>
                <a:latin typeface="Arial"/>
                <a:ea typeface="Arial"/>
                <a:cs typeface="Arial"/>
                <a:sym typeface="Arial"/>
              </a:rPr>
              <a:t>(-)</a:t>
            </a:r>
            <a:r>
              <a:rPr lang="en-US" sz="1400" b="0" i="0" u="none" strike="noStrike" cap="none" dirty="0">
                <a:solidFill>
                  <a:schemeClr val="dk1"/>
                </a:solidFill>
                <a:latin typeface="Arial"/>
                <a:ea typeface="Arial"/>
                <a:cs typeface="Arial"/>
                <a:sym typeface="Arial"/>
              </a:rPr>
              <a:t> Pipelines</a:t>
            </a:r>
            <a:endParaRPr sz="1400" b="0" i="0" u="none" strike="noStrike" cap="none" dirty="0">
              <a:solidFill>
                <a:srgbClr val="000000"/>
              </a:solidFill>
              <a:latin typeface="Arial"/>
              <a:ea typeface="Arial"/>
              <a:cs typeface="Arial"/>
              <a:sym typeface="Arial"/>
            </a:endParaRPr>
          </a:p>
        </p:txBody>
      </p:sp>
      <p:cxnSp>
        <p:nvCxnSpPr>
          <p:cNvPr id="166" name="Google Shape;166;p5"/>
          <p:cNvCxnSpPr/>
          <p:nvPr/>
        </p:nvCxnSpPr>
        <p:spPr>
          <a:xfrm>
            <a:off x="3749040" y="4212395"/>
            <a:ext cx="4729755" cy="361307"/>
          </a:xfrm>
          <a:prstGeom prst="straightConnector1">
            <a:avLst/>
          </a:prstGeom>
          <a:noFill/>
          <a:ln w="38100" cap="flat" cmpd="sng">
            <a:solidFill>
              <a:srgbClr val="0059BF"/>
            </a:solidFill>
            <a:prstDash val="solid"/>
            <a:miter lim="800000"/>
            <a:headEnd type="none" w="sm" len="sm"/>
            <a:tailEnd type="triangle" w="med" len="med"/>
          </a:ln>
        </p:spPr>
      </p:cxnSp>
      <p:cxnSp>
        <p:nvCxnSpPr>
          <p:cNvPr id="167" name="Google Shape;167;p5"/>
          <p:cNvCxnSpPr/>
          <p:nvPr/>
        </p:nvCxnSpPr>
        <p:spPr>
          <a:xfrm>
            <a:off x="3775785" y="4212811"/>
            <a:ext cx="4703010" cy="0"/>
          </a:xfrm>
          <a:prstGeom prst="straightConnector1">
            <a:avLst/>
          </a:prstGeom>
          <a:noFill/>
          <a:ln w="38100" cap="flat" cmpd="sng">
            <a:solidFill>
              <a:srgbClr val="0059BF"/>
            </a:solidFill>
            <a:prstDash val="solid"/>
            <a:miter lim="800000"/>
            <a:headEnd type="none" w="sm" len="sm"/>
            <a:tailEnd type="triangle" w="med" len="med"/>
          </a:ln>
        </p:spPr>
      </p:cxnSp>
      <p:sp>
        <p:nvSpPr>
          <p:cNvPr id="168" name="Google Shape;168;p5"/>
          <p:cNvSpPr txBox="1"/>
          <p:nvPr/>
        </p:nvSpPr>
        <p:spPr>
          <a:xfrm>
            <a:off x="443644" y="800690"/>
            <a:ext cx="3726103" cy="307736"/>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2021 Market Segmentation     </a:t>
            </a:r>
            <a:endParaRPr sz="1400" b="0" i="0" u="none" strike="noStrike" cap="none" dirty="0">
              <a:solidFill>
                <a:srgbClr val="000000"/>
              </a:solidFill>
              <a:latin typeface="Arial"/>
              <a:ea typeface="Arial"/>
              <a:cs typeface="Arial"/>
              <a:sym typeface="Arial"/>
            </a:endParaRPr>
          </a:p>
        </p:txBody>
      </p:sp>
      <p:graphicFrame>
        <p:nvGraphicFramePr>
          <p:cNvPr id="169" name="Google Shape;169;p5"/>
          <p:cNvGraphicFramePr/>
          <p:nvPr/>
        </p:nvGraphicFramePr>
        <p:xfrm>
          <a:off x="457200" y="1136593"/>
          <a:ext cx="3291850" cy="3579675"/>
        </p:xfrm>
        <a:graphic>
          <a:graphicData uri="http://schemas.openxmlformats.org/drawingml/2006/table">
            <a:tbl>
              <a:tblPr>
                <a:noFill/>
                <a:tableStyleId>{9DFD352B-773A-4A5B-965B-D1B71B38D609}</a:tableStyleId>
              </a:tblPr>
              <a:tblGrid>
                <a:gridCol w="3291850">
                  <a:extLst>
                    <a:ext uri="{9D8B030D-6E8A-4147-A177-3AD203B41FA5}">
                      <a16:colId xmlns:a16="http://schemas.microsoft.com/office/drawing/2014/main" val="20000"/>
                    </a:ext>
                  </a:extLst>
                </a:gridCol>
              </a:tblGrid>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Banking and Securities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00"/>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Communications, Media and Services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Education</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Government</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Healthcare Providers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4"/>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Insurance</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5"/>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Manufacturing and Natural Resources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06"/>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Retail</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Transportation</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8"/>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Utilities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09"/>
                  </a:ext>
                </a:extLst>
              </a:tr>
              <a:tr h="32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Wholesale trade</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170" name="Google Shape;170;p5"/>
          <p:cNvGraphicFramePr/>
          <p:nvPr/>
        </p:nvGraphicFramePr>
        <p:xfrm>
          <a:off x="8478795" y="1136589"/>
          <a:ext cx="3291850" cy="3859050"/>
        </p:xfrm>
        <a:graphic>
          <a:graphicData uri="http://schemas.openxmlformats.org/drawingml/2006/table">
            <a:tbl>
              <a:tblPr>
                <a:noFill/>
                <a:tableStyleId>{9DFD352B-773A-4A5B-965B-D1B71B38D609}</a:tableStyleId>
              </a:tblPr>
              <a:tblGrid>
                <a:gridCol w="3291850">
                  <a:extLst>
                    <a:ext uri="{9D8B030D-6E8A-4147-A177-3AD203B41FA5}">
                      <a16:colId xmlns:a16="http://schemas.microsoft.com/office/drawing/2014/main" val="20000"/>
                    </a:ext>
                  </a:extLst>
                </a:gridCol>
              </a:tblGrid>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Banking and Investment Services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00"/>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Communications, Media and Services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Education</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Government</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0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Healthcare and Life Sciences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4"/>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Insurance</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5"/>
                  </a:ext>
                </a:extLst>
              </a:tr>
              <a:tr h="3994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Manufacturing and Natural Resources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06"/>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Retail</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994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Transportation</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8"/>
                  </a:ext>
                </a:extLst>
              </a:tr>
              <a:tr h="2972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Oil and Gas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extLst>
                  <a:ext uri="{0D108BD9-81ED-4DB2-BD59-A6C34878D82A}">
                    <a16:rowId xmlns:a16="http://schemas.microsoft.com/office/drawing/2014/main" val="10009"/>
                  </a:ext>
                </a:extLst>
              </a:tr>
              <a:tr h="297225">
                <a:tc>
                  <a:txBody>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dirty="0">
                          <a:solidFill>
                            <a:schemeClr val="lt1"/>
                          </a:solidFill>
                          <a:latin typeface="Calibri"/>
                          <a:ea typeface="Calibri"/>
                          <a:cs typeface="Calibri"/>
                          <a:sym typeface="Calibri"/>
                        </a:rPr>
                        <a:t>Power and Utilities</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856"/>
                    </a:solidFill>
                  </a:tcPr>
                </a:tc>
                <a:extLst>
                  <a:ext uri="{0D108BD9-81ED-4DB2-BD59-A6C34878D82A}">
                    <a16:rowId xmlns:a16="http://schemas.microsoft.com/office/drawing/2014/main" val="10010"/>
                  </a:ext>
                </a:extLst>
              </a:tr>
              <a:tr h="297225">
                <a:tc>
                  <a:txBody>
                    <a:bodyPr/>
                    <a:lstStyle/>
                    <a:p>
                      <a:pPr marL="0" marR="0" lvl="0" indent="0" algn="l" rtl="0">
                        <a:lnSpc>
                          <a:spcPct val="100000"/>
                        </a:lnSpc>
                        <a:spcBef>
                          <a:spcPts val="0"/>
                        </a:spcBef>
                        <a:spcAft>
                          <a:spcPts val="0"/>
                        </a:spcAft>
                        <a:buClr>
                          <a:srgbClr val="000000"/>
                        </a:buClr>
                        <a:buSzPts val="1400"/>
                        <a:buFont typeface="Calibri"/>
                        <a:buNone/>
                      </a:pPr>
                      <a:r>
                        <a:rPr lang="en-US" sz="1400" b="0" i="0" u="none" strike="noStrike" cap="none" dirty="0">
                          <a:solidFill>
                            <a:srgbClr val="000000"/>
                          </a:solidFill>
                          <a:latin typeface="Calibri"/>
                          <a:ea typeface="Calibri"/>
                          <a:cs typeface="Calibri"/>
                          <a:sym typeface="Calibri"/>
                        </a:rPr>
                        <a:t>Wholesale trade</a:t>
                      </a:r>
                      <a:endParaRPr sz="1400" u="none" strike="noStrike" cap="none" dirty="0"/>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 IT Services Market Segmentation</a:t>
            </a:r>
            <a:endParaRPr dirty="0"/>
          </a:p>
        </p:txBody>
      </p:sp>
      <p:sp>
        <p:nvSpPr>
          <p:cNvPr id="176" name="Google Shape;176;p6"/>
          <p:cNvSpPr/>
          <p:nvPr/>
        </p:nvSpPr>
        <p:spPr>
          <a:xfrm>
            <a:off x="457201" y="1527048"/>
            <a:ext cx="2755049" cy="427503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IT Services</a:t>
            </a:r>
            <a:endParaRPr sz="1400" b="0" i="0" u="none" strike="noStrike" cap="none" dirty="0">
              <a:solidFill>
                <a:srgbClr val="000000"/>
              </a:solidFill>
              <a:latin typeface="Arial"/>
              <a:ea typeface="Arial"/>
              <a:cs typeface="Arial"/>
              <a:sym typeface="Arial"/>
            </a:endParaRPr>
          </a:p>
        </p:txBody>
      </p:sp>
      <p:sp>
        <p:nvSpPr>
          <p:cNvPr id="177" name="Google Shape;177;p6"/>
          <p:cNvSpPr/>
          <p:nvPr/>
        </p:nvSpPr>
        <p:spPr>
          <a:xfrm>
            <a:off x="4714225" y="1522766"/>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Consulting</a:t>
            </a:r>
            <a:endParaRPr sz="1400" b="0" i="0" u="none" strike="noStrike" cap="none" dirty="0">
              <a:solidFill>
                <a:srgbClr val="000000"/>
              </a:solidFill>
              <a:latin typeface="Arial"/>
              <a:ea typeface="Arial"/>
              <a:cs typeface="Arial"/>
              <a:sym typeface="Arial"/>
            </a:endParaRPr>
          </a:p>
        </p:txBody>
      </p:sp>
      <p:sp>
        <p:nvSpPr>
          <p:cNvPr id="178" name="Google Shape;178;p6"/>
          <p:cNvSpPr/>
          <p:nvPr/>
        </p:nvSpPr>
        <p:spPr>
          <a:xfrm>
            <a:off x="4714225" y="2299158"/>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Application Implementation and Managed Services</a:t>
            </a:r>
            <a:endParaRPr sz="1400" b="0" i="0" u="none" strike="noStrike" cap="none" dirty="0">
              <a:solidFill>
                <a:srgbClr val="000000"/>
              </a:solidFill>
              <a:latin typeface="Arial"/>
              <a:ea typeface="Arial"/>
              <a:cs typeface="Arial"/>
              <a:sym typeface="Arial"/>
            </a:endParaRPr>
          </a:p>
        </p:txBody>
      </p:sp>
      <p:sp>
        <p:nvSpPr>
          <p:cNvPr id="179" name="Google Shape;179;p6"/>
          <p:cNvSpPr/>
          <p:nvPr/>
        </p:nvSpPr>
        <p:spPr>
          <a:xfrm>
            <a:off x="4714225" y="3075550"/>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Infrastructure Implementation and Managed Services</a:t>
            </a:r>
            <a:endParaRPr sz="1400" b="0" i="0" u="none" strike="noStrike" cap="none" dirty="0">
              <a:solidFill>
                <a:srgbClr val="000000"/>
              </a:solidFill>
              <a:latin typeface="Arial"/>
              <a:ea typeface="Arial"/>
              <a:cs typeface="Arial"/>
              <a:sym typeface="Arial"/>
            </a:endParaRPr>
          </a:p>
        </p:txBody>
      </p:sp>
      <p:sp>
        <p:nvSpPr>
          <p:cNvPr id="180" name="Google Shape;180;p6"/>
          <p:cNvSpPr/>
          <p:nvPr/>
        </p:nvSpPr>
        <p:spPr>
          <a:xfrm>
            <a:off x="4714225" y="4628334"/>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Hardware Support</a:t>
            </a:r>
            <a:endParaRPr sz="1400" b="0" i="0" u="none" strike="noStrike" cap="none" dirty="0">
              <a:solidFill>
                <a:srgbClr val="000000"/>
              </a:solidFill>
              <a:latin typeface="Arial"/>
              <a:ea typeface="Arial"/>
              <a:cs typeface="Arial"/>
              <a:sym typeface="Arial"/>
            </a:endParaRPr>
          </a:p>
        </p:txBody>
      </p:sp>
      <p:sp>
        <p:nvSpPr>
          <p:cNvPr id="181" name="Google Shape;181;p6"/>
          <p:cNvSpPr/>
          <p:nvPr/>
        </p:nvSpPr>
        <p:spPr>
          <a:xfrm>
            <a:off x="8521134" y="852570"/>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Business Consulting</a:t>
            </a:r>
            <a:endParaRPr sz="1400" b="0" i="0" u="none" strike="noStrike" cap="none" dirty="0">
              <a:solidFill>
                <a:srgbClr val="000000"/>
              </a:solidFill>
              <a:latin typeface="Arial"/>
              <a:ea typeface="Arial"/>
              <a:cs typeface="Arial"/>
              <a:sym typeface="Arial"/>
            </a:endParaRPr>
          </a:p>
        </p:txBody>
      </p:sp>
      <p:sp>
        <p:nvSpPr>
          <p:cNvPr id="182" name="Google Shape;182;p6"/>
          <p:cNvSpPr/>
          <p:nvPr/>
        </p:nvSpPr>
        <p:spPr>
          <a:xfrm>
            <a:off x="8521134" y="1350659"/>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Technology Consulting</a:t>
            </a:r>
            <a:endParaRPr sz="1400" b="0" i="0" u="none" strike="noStrike" cap="none" dirty="0">
              <a:solidFill>
                <a:srgbClr val="000000"/>
              </a:solidFill>
              <a:latin typeface="Arial"/>
              <a:ea typeface="Arial"/>
              <a:cs typeface="Arial"/>
              <a:sym typeface="Arial"/>
            </a:endParaRPr>
          </a:p>
        </p:txBody>
      </p:sp>
      <p:sp>
        <p:nvSpPr>
          <p:cNvPr id="183" name="Google Shape;183;p6"/>
          <p:cNvSpPr/>
          <p:nvPr/>
        </p:nvSpPr>
        <p:spPr>
          <a:xfrm>
            <a:off x="8521134" y="1848748"/>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Application Implementation</a:t>
            </a:r>
            <a:endParaRPr sz="1400" b="0" i="0" u="none" strike="noStrike" cap="none" dirty="0">
              <a:solidFill>
                <a:srgbClr val="000000"/>
              </a:solidFill>
              <a:latin typeface="Arial"/>
              <a:ea typeface="Arial"/>
              <a:cs typeface="Arial"/>
              <a:sym typeface="Arial"/>
            </a:endParaRPr>
          </a:p>
        </p:txBody>
      </p:sp>
      <p:sp>
        <p:nvSpPr>
          <p:cNvPr id="184" name="Google Shape;184;p6"/>
          <p:cNvSpPr/>
          <p:nvPr/>
        </p:nvSpPr>
        <p:spPr>
          <a:xfrm>
            <a:off x="8521134" y="2346837"/>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Application Managed Services</a:t>
            </a:r>
            <a:endParaRPr sz="1400" b="0" i="0" u="none" strike="noStrike" cap="none" dirty="0">
              <a:solidFill>
                <a:srgbClr val="000000"/>
              </a:solidFill>
              <a:latin typeface="Arial"/>
              <a:ea typeface="Arial"/>
              <a:cs typeface="Arial"/>
              <a:sym typeface="Arial"/>
            </a:endParaRPr>
          </a:p>
        </p:txBody>
      </p:sp>
      <p:sp>
        <p:nvSpPr>
          <p:cNvPr id="185" name="Google Shape;185;p6"/>
          <p:cNvSpPr/>
          <p:nvPr/>
        </p:nvSpPr>
        <p:spPr>
          <a:xfrm>
            <a:off x="8521134" y="2844926"/>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Infrastructure Implementation</a:t>
            </a:r>
            <a:endParaRPr sz="1400" b="0" i="0" u="none" strike="noStrike" cap="none" dirty="0">
              <a:solidFill>
                <a:srgbClr val="000000"/>
              </a:solidFill>
              <a:latin typeface="Arial"/>
              <a:ea typeface="Arial"/>
              <a:cs typeface="Arial"/>
              <a:sym typeface="Arial"/>
            </a:endParaRPr>
          </a:p>
        </p:txBody>
      </p:sp>
      <p:sp>
        <p:nvSpPr>
          <p:cNvPr id="186" name="Google Shape;186;p6"/>
          <p:cNvSpPr/>
          <p:nvPr/>
        </p:nvSpPr>
        <p:spPr>
          <a:xfrm>
            <a:off x="8521134" y="3343015"/>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Infrastructure Managed Services</a:t>
            </a:r>
            <a:endParaRPr sz="1400" b="0" i="0" u="none" strike="noStrike" cap="none" dirty="0">
              <a:solidFill>
                <a:srgbClr val="000000"/>
              </a:solidFill>
              <a:latin typeface="Arial"/>
              <a:ea typeface="Arial"/>
              <a:cs typeface="Arial"/>
              <a:sym typeface="Arial"/>
            </a:endParaRPr>
          </a:p>
        </p:txBody>
      </p:sp>
      <p:cxnSp>
        <p:nvCxnSpPr>
          <p:cNvPr id="187" name="Google Shape;187;p6"/>
          <p:cNvCxnSpPr>
            <a:stCxn id="176" idx="3"/>
            <a:endCxn id="177" idx="1"/>
          </p:cNvCxnSpPr>
          <p:nvPr/>
        </p:nvCxnSpPr>
        <p:spPr>
          <a:xfrm rot="10800000" flipH="1">
            <a:off x="3212250" y="1751467"/>
            <a:ext cx="1502100" cy="19131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88" name="Google Shape;188;p6"/>
          <p:cNvCxnSpPr/>
          <p:nvPr/>
        </p:nvCxnSpPr>
        <p:spPr>
          <a:xfrm rot="10800000" flipH="1">
            <a:off x="3234022" y="2519167"/>
            <a:ext cx="1464900" cy="1145400"/>
          </a:xfrm>
          <a:prstGeom prst="bentConnector3">
            <a:avLst>
              <a:gd name="adj1" fmla="val 50001"/>
            </a:avLst>
          </a:prstGeom>
          <a:noFill/>
          <a:ln w="12700" cap="flat" cmpd="sng">
            <a:solidFill>
              <a:schemeClr val="dk1"/>
            </a:solidFill>
            <a:prstDash val="solid"/>
            <a:miter lim="800000"/>
            <a:headEnd type="none" w="sm" len="sm"/>
            <a:tailEnd type="triangle" w="med" len="med"/>
          </a:ln>
        </p:spPr>
      </p:cxnSp>
      <p:cxnSp>
        <p:nvCxnSpPr>
          <p:cNvPr id="189" name="Google Shape;189;p6"/>
          <p:cNvCxnSpPr>
            <a:stCxn id="176" idx="3"/>
            <a:endCxn id="180" idx="1"/>
          </p:cNvCxnSpPr>
          <p:nvPr/>
        </p:nvCxnSpPr>
        <p:spPr>
          <a:xfrm>
            <a:off x="3212250" y="3664567"/>
            <a:ext cx="1502100" cy="11925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sp>
        <p:nvSpPr>
          <p:cNvPr id="190" name="Google Shape;190;p6"/>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Definitions and Methodology: IT Services” (G00794035) </a:t>
            </a:r>
            <a:endParaRPr sz="1000" b="0" i="0" u="none" strike="noStrike" cap="none" dirty="0">
              <a:solidFill>
                <a:srgbClr val="6F7878"/>
              </a:solidFill>
              <a:latin typeface="Arial"/>
              <a:ea typeface="Arial"/>
              <a:cs typeface="Arial"/>
              <a:sym typeface="Arial"/>
            </a:endParaRPr>
          </a:p>
        </p:txBody>
      </p:sp>
      <p:cxnSp>
        <p:nvCxnSpPr>
          <p:cNvPr id="191" name="Google Shape;191;p6"/>
          <p:cNvCxnSpPr>
            <a:stCxn id="177" idx="3"/>
            <a:endCxn id="181" idx="1"/>
          </p:cNvCxnSpPr>
          <p:nvPr/>
        </p:nvCxnSpPr>
        <p:spPr>
          <a:xfrm rot="10800000" flipH="1">
            <a:off x="7457425" y="1012466"/>
            <a:ext cx="1063800" cy="7389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92" name="Google Shape;192;p6"/>
          <p:cNvCxnSpPr/>
          <p:nvPr/>
        </p:nvCxnSpPr>
        <p:spPr>
          <a:xfrm rot="10800000" flipH="1">
            <a:off x="7457425" y="1657437"/>
            <a:ext cx="1063800" cy="870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93" name="Google Shape;193;p6"/>
          <p:cNvCxnSpPr>
            <a:stCxn id="178" idx="3"/>
            <a:endCxn id="183" idx="1"/>
          </p:cNvCxnSpPr>
          <p:nvPr/>
        </p:nvCxnSpPr>
        <p:spPr>
          <a:xfrm rot="10800000" flipH="1">
            <a:off x="7457425" y="2008758"/>
            <a:ext cx="1063800" cy="5190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94" name="Google Shape;194;p6"/>
          <p:cNvCxnSpPr>
            <a:stCxn id="178" idx="3"/>
            <a:endCxn id="184" idx="1"/>
          </p:cNvCxnSpPr>
          <p:nvPr/>
        </p:nvCxnSpPr>
        <p:spPr>
          <a:xfrm rot="10800000" flipH="1">
            <a:off x="7457425" y="2506758"/>
            <a:ext cx="1063800" cy="210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95" name="Google Shape;195;p6"/>
          <p:cNvCxnSpPr/>
          <p:nvPr/>
        </p:nvCxnSpPr>
        <p:spPr>
          <a:xfrm rot="10800000" flipH="1">
            <a:off x="3234022" y="3282667"/>
            <a:ext cx="1464900" cy="3819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cxnSp>
        <p:nvCxnSpPr>
          <p:cNvPr id="196" name="Google Shape;196;p6"/>
          <p:cNvCxnSpPr>
            <a:stCxn id="179" idx="3"/>
            <a:endCxn id="185" idx="1"/>
          </p:cNvCxnSpPr>
          <p:nvPr/>
        </p:nvCxnSpPr>
        <p:spPr>
          <a:xfrm rot="10800000" flipH="1">
            <a:off x="7457425" y="3005050"/>
            <a:ext cx="1063800" cy="2991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197" name="Google Shape;197;p6"/>
          <p:cNvCxnSpPr>
            <a:stCxn id="179" idx="3"/>
            <a:endCxn id="186" idx="1"/>
          </p:cNvCxnSpPr>
          <p:nvPr/>
        </p:nvCxnSpPr>
        <p:spPr>
          <a:xfrm>
            <a:off x="7457425" y="3304150"/>
            <a:ext cx="1063800" cy="1989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sp>
        <p:nvSpPr>
          <p:cNvPr id="198" name="Google Shape;198;p6"/>
          <p:cNvSpPr/>
          <p:nvPr/>
        </p:nvSpPr>
        <p:spPr>
          <a:xfrm>
            <a:off x="4714225" y="3851942"/>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Infrastructure as a Service (IaaS)</a:t>
            </a:r>
            <a:endParaRPr sz="1400" b="0" i="0" u="none" strike="noStrike" cap="none" dirty="0">
              <a:solidFill>
                <a:srgbClr val="000000"/>
              </a:solidFill>
              <a:latin typeface="Arial"/>
              <a:ea typeface="Arial"/>
              <a:cs typeface="Arial"/>
              <a:sym typeface="Arial"/>
            </a:endParaRPr>
          </a:p>
        </p:txBody>
      </p:sp>
      <p:cxnSp>
        <p:nvCxnSpPr>
          <p:cNvPr id="199" name="Google Shape;199;p6"/>
          <p:cNvCxnSpPr>
            <a:endCxn id="198" idx="1"/>
          </p:cNvCxnSpPr>
          <p:nvPr/>
        </p:nvCxnSpPr>
        <p:spPr>
          <a:xfrm>
            <a:off x="3212125" y="3664442"/>
            <a:ext cx="1502100" cy="4161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sp>
        <p:nvSpPr>
          <p:cNvPr id="200" name="Google Shape;200;p6"/>
          <p:cNvSpPr/>
          <p:nvPr/>
        </p:nvSpPr>
        <p:spPr>
          <a:xfrm>
            <a:off x="4714225" y="5404724"/>
            <a:ext cx="2743200"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Business Process Services</a:t>
            </a:r>
            <a:endParaRPr sz="1400" b="0" i="0" u="none" strike="noStrike" cap="none" dirty="0">
              <a:solidFill>
                <a:srgbClr val="000000"/>
              </a:solidFill>
              <a:latin typeface="Arial"/>
              <a:ea typeface="Arial"/>
              <a:cs typeface="Arial"/>
              <a:sym typeface="Arial"/>
            </a:endParaRPr>
          </a:p>
        </p:txBody>
      </p:sp>
      <p:cxnSp>
        <p:nvCxnSpPr>
          <p:cNvPr id="201" name="Google Shape;201;p6"/>
          <p:cNvCxnSpPr>
            <a:stCxn id="176" idx="3"/>
            <a:endCxn id="200" idx="1"/>
          </p:cNvCxnSpPr>
          <p:nvPr/>
        </p:nvCxnSpPr>
        <p:spPr>
          <a:xfrm>
            <a:off x="3212250" y="3664567"/>
            <a:ext cx="1502100" cy="19689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sp>
        <p:nvSpPr>
          <p:cNvPr id="202" name="Google Shape;202;p6"/>
          <p:cNvSpPr/>
          <p:nvPr/>
        </p:nvSpPr>
        <p:spPr>
          <a:xfrm>
            <a:off x="8521134" y="3841104"/>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Client Device Support</a:t>
            </a:r>
            <a:endParaRPr sz="1400" b="0" i="0" u="none" strike="noStrike" cap="none" dirty="0">
              <a:solidFill>
                <a:srgbClr val="000000"/>
              </a:solidFill>
              <a:latin typeface="Arial"/>
              <a:ea typeface="Arial"/>
              <a:cs typeface="Arial"/>
              <a:sym typeface="Arial"/>
            </a:endParaRPr>
          </a:p>
        </p:txBody>
      </p:sp>
      <p:sp>
        <p:nvSpPr>
          <p:cNvPr id="203" name="Google Shape;203;p6"/>
          <p:cNvSpPr/>
          <p:nvPr/>
        </p:nvSpPr>
        <p:spPr>
          <a:xfrm>
            <a:off x="8521134" y="4339193"/>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Data Center Systems Support </a:t>
            </a:r>
            <a:endParaRPr sz="1400" b="0" i="0" u="none" strike="noStrike" cap="none" dirty="0">
              <a:solidFill>
                <a:srgbClr val="000000"/>
              </a:solidFill>
              <a:latin typeface="Arial"/>
              <a:ea typeface="Arial"/>
              <a:cs typeface="Arial"/>
              <a:sym typeface="Arial"/>
            </a:endParaRPr>
          </a:p>
        </p:txBody>
      </p:sp>
      <p:sp>
        <p:nvSpPr>
          <p:cNvPr id="204" name="Google Shape;204;p6"/>
          <p:cNvSpPr/>
          <p:nvPr/>
        </p:nvSpPr>
        <p:spPr>
          <a:xfrm>
            <a:off x="8521134" y="4837282"/>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Network Systems Support</a:t>
            </a:r>
            <a:endParaRPr sz="1400" b="0" i="0" u="none" strike="noStrike" cap="none" dirty="0">
              <a:solidFill>
                <a:srgbClr val="000000"/>
              </a:solidFill>
              <a:latin typeface="Arial"/>
              <a:ea typeface="Arial"/>
              <a:cs typeface="Arial"/>
              <a:sym typeface="Arial"/>
            </a:endParaRPr>
          </a:p>
        </p:txBody>
      </p:sp>
      <p:cxnSp>
        <p:nvCxnSpPr>
          <p:cNvPr id="205" name="Google Shape;205;p6"/>
          <p:cNvCxnSpPr>
            <a:stCxn id="180" idx="3"/>
            <a:endCxn id="202" idx="1"/>
          </p:cNvCxnSpPr>
          <p:nvPr/>
        </p:nvCxnSpPr>
        <p:spPr>
          <a:xfrm rot="10800000" flipH="1">
            <a:off x="7457425" y="4001034"/>
            <a:ext cx="1063800" cy="8559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206" name="Google Shape;206;p6"/>
          <p:cNvCxnSpPr>
            <a:stCxn id="180" idx="3"/>
            <a:endCxn id="203" idx="1"/>
          </p:cNvCxnSpPr>
          <p:nvPr/>
        </p:nvCxnSpPr>
        <p:spPr>
          <a:xfrm rot="10800000" flipH="1">
            <a:off x="7457425" y="4499334"/>
            <a:ext cx="1063800" cy="3576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207" name="Google Shape;207;p6"/>
          <p:cNvCxnSpPr>
            <a:stCxn id="180" idx="3"/>
            <a:endCxn id="204" idx="1"/>
          </p:cNvCxnSpPr>
          <p:nvPr/>
        </p:nvCxnSpPr>
        <p:spPr>
          <a:xfrm>
            <a:off x="7457425" y="4856934"/>
            <a:ext cx="1063800" cy="1404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sp>
        <p:nvSpPr>
          <p:cNvPr id="208" name="Google Shape;208;p6"/>
          <p:cNvSpPr/>
          <p:nvPr/>
        </p:nvSpPr>
        <p:spPr>
          <a:xfrm>
            <a:off x="8509455" y="5335371"/>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Traditional BPS</a:t>
            </a:r>
            <a:endParaRPr sz="1400" b="0" i="0" u="none" strike="noStrike" cap="none" dirty="0">
              <a:solidFill>
                <a:srgbClr val="000000"/>
              </a:solidFill>
              <a:latin typeface="Arial"/>
              <a:ea typeface="Arial"/>
              <a:cs typeface="Arial"/>
              <a:sym typeface="Arial"/>
            </a:endParaRPr>
          </a:p>
        </p:txBody>
      </p:sp>
      <p:sp>
        <p:nvSpPr>
          <p:cNvPr id="209" name="Google Shape;209;p6"/>
          <p:cNvSpPr/>
          <p:nvPr/>
        </p:nvSpPr>
        <p:spPr>
          <a:xfrm>
            <a:off x="8521134" y="5833461"/>
            <a:ext cx="3200400" cy="32004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Digital BPS</a:t>
            </a:r>
            <a:endParaRPr sz="1400" b="0" i="0" u="none" strike="noStrike" cap="none" dirty="0">
              <a:solidFill>
                <a:srgbClr val="000000"/>
              </a:solidFill>
              <a:latin typeface="Arial"/>
              <a:ea typeface="Arial"/>
              <a:cs typeface="Arial"/>
              <a:sym typeface="Arial"/>
            </a:endParaRPr>
          </a:p>
        </p:txBody>
      </p:sp>
      <p:cxnSp>
        <p:nvCxnSpPr>
          <p:cNvPr id="210" name="Google Shape;210;p6"/>
          <p:cNvCxnSpPr/>
          <p:nvPr/>
        </p:nvCxnSpPr>
        <p:spPr>
          <a:xfrm>
            <a:off x="7445746" y="5479576"/>
            <a:ext cx="1063800" cy="562500"/>
          </a:xfrm>
          <a:prstGeom prst="bentConnector3">
            <a:avLst>
              <a:gd name="adj1" fmla="val 51518"/>
            </a:avLst>
          </a:prstGeom>
          <a:noFill/>
          <a:ln w="12700" cap="flat" cmpd="sng">
            <a:solidFill>
              <a:schemeClr val="dk1"/>
            </a:solidFill>
            <a:prstDash val="solid"/>
            <a:miter lim="800000"/>
            <a:headEnd type="none" w="sm" len="sm"/>
            <a:tailEnd type="triangle" w="med" len="med"/>
          </a:ln>
        </p:spPr>
      </p:cxnSp>
      <p:cxnSp>
        <p:nvCxnSpPr>
          <p:cNvPr id="211" name="Google Shape;211;p6"/>
          <p:cNvCxnSpPr>
            <a:endCxn id="208" idx="1"/>
          </p:cNvCxnSpPr>
          <p:nvPr/>
        </p:nvCxnSpPr>
        <p:spPr>
          <a:xfrm>
            <a:off x="7469355" y="5479491"/>
            <a:ext cx="1040100" cy="159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pSp>
        <p:nvGrpSpPr>
          <p:cNvPr id="216" name="Google Shape;216;p7"/>
          <p:cNvGrpSpPr/>
          <p:nvPr/>
        </p:nvGrpSpPr>
        <p:grpSpPr>
          <a:xfrm>
            <a:off x="3970643" y="1527048"/>
            <a:ext cx="2755049" cy="4275038"/>
            <a:chOff x="2867688" y="1527048"/>
            <a:chExt cx="1920240" cy="4389120"/>
          </a:xfrm>
        </p:grpSpPr>
        <p:sp>
          <p:nvSpPr>
            <p:cNvPr id="217" name="Google Shape;217;p7"/>
            <p:cNvSpPr/>
            <p:nvPr/>
          </p:nvSpPr>
          <p:spPr>
            <a:xfrm>
              <a:off x="2867688" y="1527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Business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Consulting</a:t>
              </a:r>
              <a:endParaRPr sz="1400" b="0" i="0" u="none" strike="noStrike" cap="none" dirty="0">
                <a:solidFill>
                  <a:srgbClr val="000000"/>
                </a:solidFill>
                <a:latin typeface="Arial"/>
                <a:ea typeface="Arial"/>
                <a:cs typeface="Arial"/>
                <a:sym typeface="Arial"/>
              </a:endParaRPr>
            </a:p>
          </p:txBody>
        </p:sp>
        <p:sp>
          <p:nvSpPr>
            <p:cNvPr id="218" name="Google Shape;218;p7"/>
            <p:cNvSpPr/>
            <p:nvPr/>
          </p:nvSpPr>
          <p:spPr>
            <a:xfrm>
              <a:off x="2867688" y="3813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Technology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Consulting</a:t>
              </a:r>
              <a:endParaRPr sz="1400" b="0" i="0" u="none" strike="noStrike" cap="none" dirty="0">
                <a:solidFill>
                  <a:srgbClr val="000000"/>
                </a:solidFill>
                <a:latin typeface="Arial"/>
                <a:ea typeface="Arial"/>
                <a:cs typeface="Arial"/>
                <a:sym typeface="Arial"/>
              </a:endParaRPr>
            </a:p>
          </p:txBody>
        </p:sp>
      </p:grpSp>
      <p:sp>
        <p:nvSpPr>
          <p:cNvPr id="219" name="Google Shape;219;p7"/>
          <p:cNvSpPr/>
          <p:nvPr/>
        </p:nvSpPr>
        <p:spPr>
          <a:xfrm>
            <a:off x="7666236" y="1527048"/>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Business Operations</a:t>
            </a:r>
            <a:endParaRPr sz="1400" b="0" i="0" u="none" strike="noStrike" cap="none" dirty="0">
              <a:solidFill>
                <a:srgbClr val="000000"/>
              </a:solidFill>
              <a:latin typeface="Arial"/>
              <a:ea typeface="Arial"/>
              <a:cs typeface="Arial"/>
              <a:sym typeface="Arial"/>
            </a:endParaRPr>
          </a:p>
        </p:txBody>
      </p:sp>
      <p:sp>
        <p:nvSpPr>
          <p:cNvPr id="220" name="Google Shape;220;p7"/>
          <p:cNvSpPr/>
          <p:nvPr/>
        </p:nvSpPr>
        <p:spPr>
          <a:xfrm>
            <a:off x="457201" y="1527048"/>
            <a:ext cx="2755049" cy="427503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Consulting</a:t>
            </a:r>
            <a:endParaRPr sz="1400" b="0" i="0" u="none" strike="noStrike" cap="none" dirty="0">
              <a:solidFill>
                <a:srgbClr val="000000"/>
              </a:solidFill>
              <a:latin typeface="Arial"/>
              <a:ea typeface="Arial"/>
              <a:cs typeface="Arial"/>
              <a:sym typeface="Arial"/>
            </a:endParaRPr>
          </a:p>
        </p:txBody>
      </p:sp>
      <p:sp>
        <p:nvSpPr>
          <p:cNvPr id="221" name="Google Shape;221;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Consulting Market Taxonomy</a:t>
            </a:r>
            <a:endParaRPr dirty="0"/>
          </a:p>
        </p:txBody>
      </p:sp>
      <p:cxnSp>
        <p:nvCxnSpPr>
          <p:cNvPr id="222" name="Google Shape;222;p7"/>
          <p:cNvCxnSpPr>
            <a:stCxn id="220" idx="3"/>
            <a:endCxn id="217" idx="1"/>
          </p:cNvCxnSpPr>
          <p:nvPr/>
        </p:nvCxnSpPr>
        <p:spPr>
          <a:xfrm rot="10800000" flipH="1">
            <a:off x="3212250" y="2551267"/>
            <a:ext cx="758400" cy="11133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cxnSp>
        <p:nvCxnSpPr>
          <p:cNvPr id="223" name="Google Shape;223;p7"/>
          <p:cNvCxnSpPr>
            <a:stCxn id="220" idx="3"/>
            <a:endCxn id="218" idx="1"/>
          </p:cNvCxnSpPr>
          <p:nvPr/>
        </p:nvCxnSpPr>
        <p:spPr>
          <a:xfrm>
            <a:off x="3212250" y="3664567"/>
            <a:ext cx="758400" cy="11133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sp>
        <p:nvSpPr>
          <p:cNvPr id="224" name="Google Shape;224;p7"/>
          <p:cNvSpPr/>
          <p:nvPr/>
        </p:nvSpPr>
        <p:spPr>
          <a:xfrm>
            <a:off x="7666236" y="1960308"/>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Corporate Strategy</a:t>
            </a:r>
            <a:endParaRPr sz="1400" b="0" i="0" u="none" strike="noStrike" cap="none" dirty="0">
              <a:solidFill>
                <a:srgbClr val="000000"/>
              </a:solidFill>
              <a:latin typeface="Arial"/>
              <a:ea typeface="Arial"/>
              <a:cs typeface="Arial"/>
              <a:sym typeface="Arial"/>
            </a:endParaRPr>
          </a:p>
        </p:txBody>
      </p:sp>
      <p:sp>
        <p:nvSpPr>
          <p:cNvPr id="225" name="Google Shape;225;p7"/>
          <p:cNvSpPr/>
          <p:nvPr/>
        </p:nvSpPr>
        <p:spPr>
          <a:xfrm>
            <a:off x="7666236" y="2393568"/>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Financial Management</a:t>
            </a:r>
            <a:endParaRPr sz="1400" b="0" i="0" u="none" strike="noStrike" cap="none" dirty="0">
              <a:solidFill>
                <a:srgbClr val="000000"/>
              </a:solidFill>
              <a:latin typeface="Arial"/>
              <a:ea typeface="Arial"/>
              <a:cs typeface="Arial"/>
              <a:sym typeface="Arial"/>
            </a:endParaRPr>
          </a:p>
        </p:txBody>
      </p:sp>
      <p:sp>
        <p:nvSpPr>
          <p:cNvPr id="226" name="Google Shape;226;p7"/>
          <p:cNvSpPr/>
          <p:nvPr/>
        </p:nvSpPr>
        <p:spPr>
          <a:xfrm>
            <a:off x="7666236" y="2826828"/>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Human Capital Management</a:t>
            </a:r>
            <a:endParaRPr sz="1400" b="0" i="0" u="none" strike="noStrike" cap="none" dirty="0">
              <a:solidFill>
                <a:srgbClr val="000000"/>
              </a:solidFill>
              <a:latin typeface="Arial"/>
              <a:ea typeface="Arial"/>
              <a:cs typeface="Arial"/>
              <a:sym typeface="Arial"/>
            </a:endParaRPr>
          </a:p>
        </p:txBody>
      </p:sp>
      <p:sp>
        <p:nvSpPr>
          <p:cNvPr id="227" name="Google Shape;227;p7"/>
          <p:cNvSpPr/>
          <p:nvPr/>
        </p:nvSpPr>
        <p:spPr>
          <a:xfrm>
            <a:off x="7666236" y="3260088"/>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Marketing and Customer Management</a:t>
            </a:r>
            <a:endParaRPr sz="1400" b="0" i="0" u="none" strike="noStrike" cap="none" dirty="0">
              <a:solidFill>
                <a:srgbClr val="000000"/>
              </a:solidFill>
              <a:latin typeface="Arial"/>
              <a:ea typeface="Arial"/>
              <a:cs typeface="Arial"/>
              <a:sym typeface="Arial"/>
            </a:endParaRPr>
          </a:p>
        </p:txBody>
      </p:sp>
      <p:sp>
        <p:nvSpPr>
          <p:cNvPr id="228" name="Google Shape;228;p7"/>
          <p:cNvSpPr/>
          <p:nvPr/>
        </p:nvSpPr>
        <p:spPr>
          <a:xfrm>
            <a:off x="7666236" y="3693346"/>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Risk Management</a:t>
            </a:r>
            <a:endParaRPr sz="1400" b="0" i="0" u="none" strike="noStrike" cap="none" dirty="0">
              <a:solidFill>
                <a:srgbClr val="000000"/>
              </a:solidFill>
              <a:latin typeface="Arial"/>
              <a:ea typeface="Arial"/>
              <a:cs typeface="Arial"/>
              <a:sym typeface="Arial"/>
            </a:endParaRPr>
          </a:p>
        </p:txBody>
      </p:sp>
      <p:sp>
        <p:nvSpPr>
          <p:cNvPr id="229" name="Google Shape;229;p7"/>
          <p:cNvSpPr/>
          <p:nvPr/>
        </p:nvSpPr>
        <p:spPr>
          <a:xfrm>
            <a:off x="7666236" y="4332479"/>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Application Technology Consulting</a:t>
            </a:r>
            <a:endParaRPr sz="1400" b="0" i="0" u="none" strike="noStrike" cap="none" dirty="0">
              <a:solidFill>
                <a:srgbClr val="000000"/>
              </a:solidFill>
              <a:latin typeface="Arial"/>
              <a:ea typeface="Arial"/>
              <a:cs typeface="Arial"/>
              <a:sym typeface="Arial"/>
            </a:endParaRPr>
          </a:p>
        </p:txBody>
      </p:sp>
      <p:sp>
        <p:nvSpPr>
          <p:cNvPr id="230" name="Google Shape;230;p7"/>
          <p:cNvSpPr/>
          <p:nvPr/>
        </p:nvSpPr>
        <p:spPr>
          <a:xfrm>
            <a:off x="7666236" y="4765739"/>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Infrastructure Technology Consulting</a:t>
            </a:r>
            <a:endParaRPr sz="1400" b="0" i="0" u="none" strike="noStrike" cap="none" dirty="0">
              <a:solidFill>
                <a:srgbClr val="000000"/>
              </a:solidFill>
              <a:latin typeface="Arial"/>
              <a:ea typeface="Arial"/>
              <a:cs typeface="Arial"/>
              <a:sym typeface="Arial"/>
            </a:endParaRPr>
          </a:p>
        </p:txBody>
      </p:sp>
      <p:sp>
        <p:nvSpPr>
          <p:cNvPr id="231" name="Google Shape;231;p7"/>
          <p:cNvSpPr/>
          <p:nvPr/>
        </p:nvSpPr>
        <p:spPr>
          <a:xfrm>
            <a:off x="7666236" y="5198997"/>
            <a:ext cx="4066977" cy="27432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Technology Strategy and Governance</a:t>
            </a:r>
            <a:endParaRPr sz="1400" b="0" i="0" u="none" strike="noStrike" cap="none" dirty="0">
              <a:solidFill>
                <a:srgbClr val="000000"/>
              </a:solidFill>
              <a:latin typeface="Arial"/>
              <a:ea typeface="Arial"/>
              <a:cs typeface="Arial"/>
              <a:sym typeface="Arial"/>
            </a:endParaRPr>
          </a:p>
        </p:txBody>
      </p:sp>
      <p:cxnSp>
        <p:nvCxnSpPr>
          <p:cNvPr id="232" name="Google Shape;232;p7"/>
          <p:cNvCxnSpPr>
            <a:stCxn id="217" idx="3"/>
            <a:endCxn id="219" idx="1"/>
          </p:cNvCxnSpPr>
          <p:nvPr/>
        </p:nvCxnSpPr>
        <p:spPr>
          <a:xfrm rot="10800000" flipH="1">
            <a:off x="6725692" y="1664176"/>
            <a:ext cx="940500" cy="8871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3" name="Google Shape;233;p7"/>
          <p:cNvCxnSpPr>
            <a:stCxn id="217" idx="3"/>
            <a:endCxn id="224" idx="1"/>
          </p:cNvCxnSpPr>
          <p:nvPr/>
        </p:nvCxnSpPr>
        <p:spPr>
          <a:xfrm rot="10800000" flipH="1">
            <a:off x="6725692" y="2097376"/>
            <a:ext cx="940500" cy="4539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4" name="Google Shape;234;p7"/>
          <p:cNvCxnSpPr>
            <a:stCxn id="217" idx="3"/>
            <a:endCxn id="225" idx="1"/>
          </p:cNvCxnSpPr>
          <p:nvPr/>
        </p:nvCxnSpPr>
        <p:spPr>
          <a:xfrm rot="10800000" flipH="1">
            <a:off x="6725692" y="2530876"/>
            <a:ext cx="940500" cy="204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5" name="Google Shape;235;p7"/>
          <p:cNvCxnSpPr>
            <a:stCxn id="217" idx="3"/>
            <a:endCxn id="226" idx="1"/>
          </p:cNvCxnSpPr>
          <p:nvPr/>
        </p:nvCxnSpPr>
        <p:spPr>
          <a:xfrm>
            <a:off x="6725692" y="2551276"/>
            <a:ext cx="940500" cy="4128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6" name="Google Shape;236;p7"/>
          <p:cNvCxnSpPr>
            <a:stCxn id="217" idx="3"/>
            <a:endCxn id="227" idx="1"/>
          </p:cNvCxnSpPr>
          <p:nvPr/>
        </p:nvCxnSpPr>
        <p:spPr>
          <a:xfrm>
            <a:off x="6725692" y="2551276"/>
            <a:ext cx="940500" cy="8460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7" name="Google Shape;237;p7"/>
          <p:cNvCxnSpPr>
            <a:stCxn id="217" idx="3"/>
            <a:endCxn id="228" idx="1"/>
          </p:cNvCxnSpPr>
          <p:nvPr/>
        </p:nvCxnSpPr>
        <p:spPr>
          <a:xfrm>
            <a:off x="6725692" y="2551276"/>
            <a:ext cx="940500" cy="12792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8" name="Google Shape;238;p7"/>
          <p:cNvCxnSpPr>
            <a:stCxn id="218" idx="3"/>
            <a:endCxn id="229" idx="1"/>
          </p:cNvCxnSpPr>
          <p:nvPr/>
        </p:nvCxnSpPr>
        <p:spPr>
          <a:xfrm rot="10800000" flipH="1">
            <a:off x="6725692" y="4469758"/>
            <a:ext cx="940500" cy="3081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39" name="Google Shape;239;p7"/>
          <p:cNvCxnSpPr/>
          <p:nvPr/>
        </p:nvCxnSpPr>
        <p:spPr>
          <a:xfrm>
            <a:off x="6725692" y="4777858"/>
            <a:ext cx="940500" cy="1251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cxnSp>
        <p:nvCxnSpPr>
          <p:cNvPr id="240" name="Google Shape;240;p7"/>
          <p:cNvCxnSpPr>
            <a:stCxn id="218" idx="3"/>
            <a:endCxn id="231" idx="1"/>
          </p:cNvCxnSpPr>
          <p:nvPr/>
        </p:nvCxnSpPr>
        <p:spPr>
          <a:xfrm>
            <a:off x="6725692" y="4777858"/>
            <a:ext cx="940500" cy="5583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sp>
        <p:nvSpPr>
          <p:cNvPr id="241" name="Google Shape;241;p7"/>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Definitions and Methodology: IT Services” (G00794035)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pSp>
        <p:nvGrpSpPr>
          <p:cNvPr id="246" name="Google Shape;246;p8"/>
          <p:cNvGrpSpPr/>
          <p:nvPr/>
        </p:nvGrpSpPr>
        <p:grpSpPr>
          <a:xfrm>
            <a:off x="3970644" y="1527048"/>
            <a:ext cx="2332186" cy="4275038"/>
            <a:chOff x="2867688" y="1527048"/>
            <a:chExt cx="1920240" cy="4389120"/>
          </a:xfrm>
        </p:grpSpPr>
        <p:sp>
          <p:nvSpPr>
            <p:cNvPr id="247" name="Google Shape;247;p8"/>
            <p:cNvSpPr/>
            <p:nvPr/>
          </p:nvSpPr>
          <p:spPr>
            <a:xfrm>
              <a:off x="2867688" y="1527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Application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Implementation</a:t>
              </a:r>
              <a:endParaRPr sz="1400" b="0" i="0" u="none" strike="noStrike" cap="none" dirty="0">
                <a:solidFill>
                  <a:srgbClr val="000000"/>
                </a:solidFill>
                <a:latin typeface="Arial"/>
                <a:ea typeface="Arial"/>
                <a:cs typeface="Arial"/>
                <a:sym typeface="Arial"/>
              </a:endParaRPr>
            </a:p>
          </p:txBody>
        </p:sp>
        <p:sp>
          <p:nvSpPr>
            <p:cNvPr id="248" name="Google Shape;248;p8"/>
            <p:cNvSpPr/>
            <p:nvPr/>
          </p:nvSpPr>
          <p:spPr>
            <a:xfrm>
              <a:off x="2867688" y="3813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Application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Managed Services</a:t>
              </a:r>
              <a:endParaRPr sz="1400" b="0" i="0" u="none" strike="noStrike" cap="none" dirty="0">
                <a:solidFill>
                  <a:srgbClr val="000000"/>
                </a:solidFill>
                <a:latin typeface="Arial"/>
                <a:ea typeface="Arial"/>
                <a:cs typeface="Arial"/>
                <a:sym typeface="Arial"/>
              </a:endParaRPr>
            </a:p>
          </p:txBody>
        </p:sp>
      </p:grpSp>
      <p:sp>
        <p:nvSpPr>
          <p:cNvPr id="249" name="Google Shape;249;p8"/>
          <p:cNvSpPr/>
          <p:nvPr/>
        </p:nvSpPr>
        <p:spPr>
          <a:xfrm>
            <a:off x="457201" y="1527048"/>
            <a:ext cx="2755049" cy="427503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Application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Implementation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 and Managed Services</a:t>
            </a:r>
            <a:endParaRPr sz="1400" b="0" i="0" u="none" strike="noStrike" cap="none" dirty="0">
              <a:solidFill>
                <a:srgbClr val="000000"/>
              </a:solidFill>
              <a:latin typeface="Arial"/>
              <a:ea typeface="Arial"/>
              <a:cs typeface="Arial"/>
              <a:sym typeface="Arial"/>
            </a:endParaRPr>
          </a:p>
        </p:txBody>
      </p:sp>
      <p:sp>
        <p:nvSpPr>
          <p:cNvPr id="250" name="Google Shape;250;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Application Implementation and Managed Services Market Taxonomy</a:t>
            </a:r>
            <a:endParaRPr dirty="0"/>
          </a:p>
        </p:txBody>
      </p:sp>
      <p:cxnSp>
        <p:nvCxnSpPr>
          <p:cNvPr id="251" name="Google Shape;251;p8"/>
          <p:cNvCxnSpPr>
            <a:stCxn id="249" idx="3"/>
            <a:endCxn id="247" idx="1"/>
          </p:cNvCxnSpPr>
          <p:nvPr/>
        </p:nvCxnSpPr>
        <p:spPr>
          <a:xfrm rot="10800000" flipH="1">
            <a:off x="3212250" y="2551267"/>
            <a:ext cx="758400" cy="11133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cxnSp>
        <p:nvCxnSpPr>
          <p:cNvPr id="252" name="Google Shape;252;p8"/>
          <p:cNvCxnSpPr>
            <a:stCxn id="249" idx="3"/>
            <a:endCxn id="248" idx="1"/>
          </p:cNvCxnSpPr>
          <p:nvPr/>
        </p:nvCxnSpPr>
        <p:spPr>
          <a:xfrm>
            <a:off x="3212250" y="3664567"/>
            <a:ext cx="758400" cy="11133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sp>
        <p:nvSpPr>
          <p:cNvPr id="253" name="Google Shape;253;p8"/>
          <p:cNvSpPr/>
          <p:nvPr/>
        </p:nvSpPr>
        <p:spPr>
          <a:xfrm>
            <a:off x="7492061" y="1527048"/>
            <a:ext cx="1828800" cy="640080"/>
          </a:xfrm>
          <a:prstGeom prst="rect">
            <a:avLst/>
          </a:prstGeom>
          <a:solidFill>
            <a:srgbClr val="FFC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Commercial Application Implementation</a:t>
            </a:r>
            <a:endParaRPr sz="1400" b="0" i="0" u="none" strike="noStrike" cap="none" dirty="0">
              <a:solidFill>
                <a:srgbClr val="000000"/>
              </a:solidFill>
              <a:latin typeface="Arial"/>
              <a:ea typeface="Arial"/>
              <a:cs typeface="Arial"/>
              <a:sym typeface="Arial"/>
            </a:endParaRPr>
          </a:p>
        </p:txBody>
      </p:sp>
      <p:sp>
        <p:nvSpPr>
          <p:cNvPr id="254" name="Google Shape;254;p8"/>
          <p:cNvSpPr/>
          <p:nvPr/>
        </p:nvSpPr>
        <p:spPr>
          <a:xfrm>
            <a:off x="7492060" y="2683383"/>
            <a:ext cx="1828800" cy="640080"/>
          </a:xfrm>
          <a:prstGeom prst="rect">
            <a:avLst/>
          </a:prstGeom>
          <a:solidFill>
            <a:srgbClr val="F8AF7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Custom Application Implementation</a:t>
            </a:r>
            <a:endParaRPr sz="1400" b="0" i="0" u="none" strike="noStrike" cap="none" dirty="0">
              <a:solidFill>
                <a:srgbClr val="000000"/>
              </a:solidFill>
              <a:latin typeface="Arial"/>
              <a:ea typeface="Arial"/>
              <a:cs typeface="Arial"/>
              <a:sym typeface="Arial"/>
            </a:endParaRPr>
          </a:p>
        </p:txBody>
      </p:sp>
      <p:sp>
        <p:nvSpPr>
          <p:cNvPr id="255" name="Google Shape;255;p8"/>
          <p:cNvSpPr/>
          <p:nvPr/>
        </p:nvSpPr>
        <p:spPr>
          <a:xfrm>
            <a:off x="7492060" y="3839718"/>
            <a:ext cx="1828800" cy="64008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Application Management and Modernization Services</a:t>
            </a:r>
            <a:endParaRPr sz="1400" b="0" i="0" u="none" strike="noStrike" cap="none" dirty="0">
              <a:solidFill>
                <a:srgbClr val="000000"/>
              </a:solidFill>
              <a:latin typeface="Arial"/>
              <a:ea typeface="Arial"/>
              <a:cs typeface="Arial"/>
              <a:sym typeface="Arial"/>
            </a:endParaRPr>
          </a:p>
        </p:txBody>
      </p:sp>
      <p:sp>
        <p:nvSpPr>
          <p:cNvPr id="256" name="Google Shape;256;p8"/>
          <p:cNvSpPr/>
          <p:nvPr/>
        </p:nvSpPr>
        <p:spPr>
          <a:xfrm>
            <a:off x="7513871" y="4996052"/>
            <a:ext cx="1828800" cy="64008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Custom Product-Centric Application Managed Services</a:t>
            </a:r>
            <a:endParaRPr sz="1400" b="0" i="0" u="none" strike="noStrike" cap="none" dirty="0">
              <a:solidFill>
                <a:srgbClr val="000000"/>
              </a:solidFill>
              <a:latin typeface="Arial"/>
              <a:ea typeface="Arial"/>
              <a:cs typeface="Arial"/>
              <a:sym typeface="Arial"/>
            </a:endParaRPr>
          </a:p>
        </p:txBody>
      </p:sp>
      <p:cxnSp>
        <p:nvCxnSpPr>
          <p:cNvPr id="257" name="Google Shape;257;p8"/>
          <p:cNvCxnSpPr>
            <a:stCxn id="247" idx="3"/>
            <a:endCxn id="253" idx="1"/>
          </p:cNvCxnSpPr>
          <p:nvPr/>
        </p:nvCxnSpPr>
        <p:spPr>
          <a:xfrm rot="10800000" flipH="1">
            <a:off x="6302830" y="1847176"/>
            <a:ext cx="1189200" cy="704100"/>
          </a:xfrm>
          <a:prstGeom prst="bentConnector3">
            <a:avLst>
              <a:gd name="adj1" fmla="val 50001"/>
            </a:avLst>
          </a:prstGeom>
          <a:noFill/>
          <a:ln w="12700" cap="flat" cmpd="sng">
            <a:solidFill>
              <a:schemeClr val="dk1"/>
            </a:solidFill>
            <a:prstDash val="solid"/>
            <a:miter lim="800000"/>
            <a:headEnd type="none" w="sm" len="sm"/>
            <a:tailEnd type="triangle" w="med" len="med"/>
          </a:ln>
        </p:spPr>
      </p:cxnSp>
      <p:cxnSp>
        <p:nvCxnSpPr>
          <p:cNvPr id="258" name="Google Shape;258;p8"/>
          <p:cNvCxnSpPr>
            <a:stCxn id="247" idx="3"/>
            <a:endCxn id="254" idx="1"/>
          </p:cNvCxnSpPr>
          <p:nvPr/>
        </p:nvCxnSpPr>
        <p:spPr>
          <a:xfrm>
            <a:off x="6302830" y="2551276"/>
            <a:ext cx="1189200" cy="452100"/>
          </a:xfrm>
          <a:prstGeom prst="bentConnector3">
            <a:avLst>
              <a:gd name="adj1" fmla="val 50001"/>
            </a:avLst>
          </a:prstGeom>
          <a:noFill/>
          <a:ln w="12700" cap="flat" cmpd="sng">
            <a:solidFill>
              <a:schemeClr val="dk1"/>
            </a:solidFill>
            <a:prstDash val="solid"/>
            <a:miter lim="800000"/>
            <a:headEnd type="none" w="sm" len="sm"/>
            <a:tailEnd type="triangle" w="med" len="med"/>
          </a:ln>
        </p:spPr>
      </p:cxnSp>
      <p:cxnSp>
        <p:nvCxnSpPr>
          <p:cNvPr id="259" name="Google Shape;259;p8"/>
          <p:cNvCxnSpPr>
            <a:stCxn id="248" idx="3"/>
            <a:endCxn id="255" idx="1"/>
          </p:cNvCxnSpPr>
          <p:nvPr/>
        </p:nvCxnSpPr>
        <p:spPr>
          <a:xfrm rot="10800000" flipH="1">
            <a:off x="6302830" y="4159858"/>
            <a:ext cx="1189200" cy="618000"/>
          </a:xfrm>
          <a:prstGeom prst="bentConnector3">
            <a:avLst>
              <a:gd name="adj1" fmla="val 50001"/>
            </a:avLst>
          </a:prstGeom>
          <a:noFill/>
          <a:ln w="12700" cap="flat" cmpd="sng">
            <a:solidFill>
              <a:schemeClr val="dk1"/>
            </a:solidFill>
            <a:prstDash val="solid"/>
            <a:miter lim="800000"/>
            <a:headEnd type="none" w="sm" len="sm"/>
            <a:tailEnd type="triangle" w="med" len="med"/>
          </a:ln>
        </p:spPr>
      </p:cxnSp>
      <p:cxnSp>
        <p:nvCxnSpPr>
          <p:cNvPr id="260" name="Google Shape;260;p8"/>
          <p:cNvCxnSpPr/>
          <p:nvPr/>
        </p:nvCxnSpPr>
        <p:spPr>
          <a:xfrm>
            <a:off x="6291944" y="4777858"/>
            <a:ext cx="1211100" cy="538200"/>
          </a:xfrm>
          <a:prstGeom prst="bentConnector3">
            <a:avLst>
              <a:gd name="adj1" fmla="val 49999"/>
            </a:avLst>
          </a:prstGeom>
          <a:noFill/>
          <a:ln w="12700" cap="flat" cmpd="sng">
            <a:solidFill>
              <a:schemeClr val="dk1"/>
            </a:solidFill>
            <a:prstDash val="solid"/>
            <a:miter lim="800000"/>
            <a:headEnd type="none" w="sm" len="sm"/>
            <a:tailEnd type="triangle" w="med" len="med"/>
          </a:ln>
        </p:spPr>
      </p:cxnSp>
      <p:sp>
        <p:nvSpPr>
          <p:cNvPr id="261" name="Google Shape;261;p8"/>
          <p:cNvSpPr/>
          <p:nvPr/>
        </p:nvSpPr>
        <p:spPr>
          <a:xfrm>
            <a:off x="9811494" y="3280508"/>
            <a:ext cx="1828800" cy="640080"/>
          </a:xfrm>
          <a:prstGeom prst="rect">
            <a:avLst/>
          </a:prstGeom>
          <a:solidFill>
            <a:srgbClr val="FFC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Commercial Application Managed Services</a:t>
            </a:r>
            <a:endParaRPr sz="1400" b="0" i="0" u="none" strike="noStrike" cap="none" dirty="0">
              <a:solidFill>
                <a:srgbClr val="000000"/>
              </a:solidFill>
              <a:latin typeface="Arial"/>
              <a:ea typeface="Arial"/>
              <a:cs typeface="Arial"/>
              <a:sym typeface="Arial"/>
            </a:endParaRPr>
          </a:p>
        </p:txBody>
      </p:sp>
      <p:sp>
        <p:nvSpPr>
          <p:cNvPr id="262" name="Google Shape;262;p8"/>
          <p:cNvSpPr/>
          <p:nvPr/>
        </p:nvSpPr>
        <p:spPr>
          <a:xfrm>
            <a:off x="9811494" y="4328046"/>
            <a:ext cx="1828800" cy="640080"/>
          </a:xfrm>
          <a:prstGeom prst="rect">
            <a:avLst/>
          </a:prstGeom>
          <a:solidFill>
            <a:srgbClr val="F8AF7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Custom Legacy Application Managed Services</a:t>
            </a:r>
            <a:endParaRPr sz="1400" b="0" i="0" u="none" strike="noStrike" cap="none" dirty="0">
              <a:solidFill>
                <a:srgbClr val="000000"/>
              </a:solidFill>
              <a:latin typeface="Arial"/>
              <a:ea typeface="Arial"/>
              <a:cs typeface="Arial"/>
              <a:sym typeface="Arial"/>
            </a:endParaRPr>
          </a:p>
        </p:txBody>
      </p:sp>
      <p:cxnSp>
        <p:nvCxnSpPr>
          <p:cNvPr id="263" name="Google Shape;263;p8"/>
          <p:cNvCxnSpPr>
            <a:stCxn id="255" idx="3"/>
            <a:endCxn id="261" idx="1"/>
          </p:cNvCxnSpPr>
          <p:nvPr/>
        </p:nvCxnSpPr>
        <p:spPr>
          <a:xfrm rot="10800000" flipH="1">
            <a:off x="9320860" y="3600558"/>
            <a:ext cx="490500" cy="559200"/>
          </a:xfrm>
          <a:prstGeom prst="bentConnector3">
            <a:avLst>
              <a:gd name="adj1" fmla="val 50014"/>
            </a:avLst>
          </a:prstGeom>
          <a:noFill/>
          <a:ln w="12700" cap="flat" cmpd="sng">
            <a:solidFill>
              <a:schemeClr val="dk1"/>
            </a:solidFill>
            <a:prstDash val="solid"/>
            <a:miter lim="800000"/>
            <a:headEnd type="none" w="sm" len="sm"/>
            <a:tailEnd type="triangle" w="med" len="med"/>
          </a:ln>
        </p:spPr>
      </p:cxnSp>
      <p:cxnSp>
        <p:nvCxnSpPr>
          <p:cNvPr id="264" name="Google Shape;264;p8"/>
          <p:cNvCxnSpPr>
            <a:stCxn id="255" idx="3"/>
            <a:endCxn id="262" idx="1"/>
          </p:cNvCxnSpPr>
          <p:nvPr/>
        </p:nvCxnSpPr>
        <p:spPr>
          <a:xfrm>
            <a:off x="9320860" y="4159758"/>
            <a:ext cx="490500" cy="488400"/>
          </a:xfrm>
          <a:prstGeom prst="bentConnector3">
            <a:avLst>
              <a:gd name="adj1" fmla="val 50014"/>
            </a:avLst>
          </a:prstGeom>
          <a:noFill/>
          <a:ln w="12700" cap="flat" cmpd="sng">
            <a:solidFill>
              <a:schemeClr val="dk1"/>
            </a:solidFill>
            <a:prstDash val="solid"/>
            <a:miter lim="800000"/>
            <a:headEnd type="none" w="sm" len="sm"/>
            <a:tailEnd type="triangle" w="med" len="med"/>
          </a:ln>
        </p:spPr>
      </p:cxnSp>
      <p:sp>
        <p:nvSpPr>
          <p:cNvPr id="265" name="Google Shape;265;p8"/>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Definitions and Methodology: IT Services” (G00794035)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9"/>
          <p:cNvGrpSpPr/>
          <p:nvPr/>
        </p:nvGrpSpPr>
        <p:grpSpPr>
          <a:xfrm>
            <a:off x="3850900" y="1527048"/>
            <a:ext cx="1850835" cy="4275038"/>
            <a:chOff x="2867688" y="1527048"/>
            <a:chExt cx="1920240" cy="4389120"/>
          </a:xfrm>
        </p:grpSpPr>
        <p:sp>
          <p:nvSpPr>
            <p:cNvPr id="271" name="Google Shape;271;p9"/>
            <p:cNvSpPr/>
            <p:nvPr/>
          </p:nvSpPr>
          <p:spPr>
            <a:xfrm>
              <a:off x="2867688" y="1527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Infrastructure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Implementation</a:t>
              </a:r>
              <a:endParaRPr sz="1400" b="0" i="0" u="none" strike="noStrike" cap="none" dirty="0">
                <a:solidFill>
                  <a:srgbClr val="000000"/>
                </a:solidFill>
                <a:latin typeface="Arial"/>
                <a:ea typeface="Arial"/>
                <a:cs typeface="Arial"/>
                <a:sym typeface="Arial"/>
              </a:endParaRPr>
            </a:p>
          </p:txBody>
        </p:sp>
        <p:sp>
          <p:nvSpPr>
            <p:cNvPr id="272" name="Google Shape;272;p9"/>
            <p:cNvSpPr/>
            <p:nvPr/>
          </p:nvSpPr>
          <p:spPr>
            <a:xfrm>
              <a:off x="2867688" y="3813048"/>
              <a:ext cx="1920240" cy="210312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Infrastructure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Managed Services</a:t>
              </a:r>
              <a:endParaRPr sz="1400" b="0" i="0" u="none" strike="noStrike" cap="none" dirty="0">
                <a:solidFill>
                  <a:srgbClr val="000000"/>
                </a:solidFill>
                <a:latin typeface="Arial"/>
                <a:ea typeface="Arial"/>
                <a:cs typeface="Arial"/>
                <a:sym typeface="Arial"/>
              </a:endParaRPr>
            </a:p>
          </p:txBody>
        </p:sp>
      </p:grpSp>
      <p:sp>
        <p:nvSpPr>
          <p:cNvPr id="273" name="Google Shape;273;p9"/>
          <p:cNvSpPr/>
          <p:nvPr/>
        </p:nvSpPr>
        <p:spPr>
          <a:xfrm>
            <a:off x="457201" y="1527048"/>
            <a:ext cx="2755049" cy="4275038"/>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Infrastructure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Implementation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 and Managed Services</a:t>
            </a:r>
            <a:endParaRPr sz="1400" b="0" i="0" u="none" strike="noStrike" cap="none" dirty="0">
              <a:solidFill>
                <a:srgbClr val="000000"/>
              </a:solidFill>
              <a:latin typeface="Arial"/>
              <a:ea typeface="Arial"/>
              <a:cs typeface="Arial"/>
              <a:sym typeface="Arial"/>
            </a:endParaRPr>
          </a:p>
        </p:txBody>
      </p:sp>
      <p:sp>
        <p:nvSpPr>
          <p:cNvPr id="274" name="Google Shape;274;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Infrastructure Implementation and Managed Services Market Taxonomy</a:t>
            </a:r>
            <a:endParaRPr dirty="0"/>
          </a:p>
        </p:txBody>
      </p:sp>
      <p:cxnSp>
        <p:nvCxnSpPr>
          <p:cNvPr id="275" name="Google Shape;275;p9"/>
          <p:cNvCxnSpPr>
            <a:stCxn id="273" idx="3"/>
            <a:endCxn id="271" idx="1"/>
          </p:cNvCxnSpPr>
          <p:nvPr/>
        </p:nvCxnSpPr>
        <p:spPr>
          <a:xfrm rot="10800000" flipH="1">
            <a:off x="3212250" y="2551267"/>
            <a:ext cx="638700" cy="11133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276" name="Google Shape;276;p9"/>
          <p:cNvCxnSpPr>
            <a:stCxn id="273" idx="3"/>
            <a:endCxn id="272" idx="1"/>
          </p:cNvCxnSpPr>
          <p:nvPr/>
        </p:nvCxnSpPr>
        <p:spPr>
          <a:xfrm>
            <a:off x="3212250" y="3664567"/>
            <a:ext cx="638700" cy="1113300"/>
          </a:xfrm>
          <a:prstGeom prst="bentConnector3">
            <a:avLst>
              <a:gd name="adj1" fmla="val 49996"/>
            </a:avLst>
          </a:prstGeom>
          <a:noFill/>
          <a:ln w="12700" cap="flat" cmpd="sng">
            <a:solidFill>
              <a:schemeClr val="dk1"/>
            </a:solidFill>
            <a:prstDash val="solid"/>
            <a:miter lim="800000"/>
            <a:headEnd type="none" w="sm" len="sm"/>
            <a:tailEnd type="triangle" w="med" len="med"/>
          </a:ln>
        </p:spPr>
      </p:cxnSp>
      <p:cxnSp>
        <p:nvCxnSpPr>
          <p:cNvPr id="277" name="Google Shape;277;p9"/>
          <p:cNvCxnSpPr>
            <a:stCxn id="271" idx="3"/>
            <a:endCxn id="278" idx="1"/>
          </p:cNvCxnSpPr>
          <p:nvPr/>
        </p:nvCxnSpPr>
        <p:spPr>
          <a:xfrm rot="10800000" flipH="1">
            <a:off x="5701735" y="1755676"/>
            <a:ext cx="854100" cy="795600"/>
          </a:xfrm>
          <a:prstGeom prst="bentConnector3">
            <a:avLst>
              <a:gd name="adj1" fmla="val 50003"/>
            </a:avLst>
          </a:prstGeom>
          <a:noFill/>
          <a:ln w="12700" cap="flat" cmpd="sng">
            <a:solidFill>
              <a:schemeClr val="dk1"/>
            </a:solidFill>
            <a:prstDash val="solid"/>
            <a:miter lim="800000"/>
            <a:headEnd type="none" w="sm" len="sm"/>
            <a:tailEnd type="triangle" w="med" len="med"/>
          </a:ln>
        </p:spPr>
      </p:cxnSp>
      <p:cxnSp>
        <p:nvCxnSpPr>
          <p:cNvPr id="279" name="Google Shape;279;p9"/>
          <p:cNvCxnSpPr>
            <a:stCxn id="271" idx="3"/>
            <a:endCxn id="280" idx="1"/>
          </p:cNvCxnSpPr>
          <p:nvPr/>
        </p:nvCxnSpPr>
        <p:spPr>
          <a:xfrm rot="10800000" flipH="1">
            <a:off x="5701735" y="2541076"/>
            <a:ext cx="854100" cy="10200"/>
          </a:xfrm>
          <a:prstGeom prst="bentConnector3">
            <a:avLst>
              <a:gd name="adj1" fmla="val 50003"/>
            </a:avLst>
          </a:prstGeom>
          <a:noFill/>
          <a:ln w="12700" cap="flat" cmpd="sng">
            <a:solidFill>
              <a:schemeClr val="dk1"/>
            </a:solidFill>
            <a:prstDash val="solid"/>
            <a:miter lim="800000"/>
            <a:headEnd type="none" w="sm" len="sm"/>
            <a:tailEnd type="triangle" w="med" len="med"/>
          </a:ln>
        </p:spPr>
      </p:cxnSp>
      <p:cxnSp>
        <p:nvCxnSpPr>
          <p:cNvPr id="281" name="Google Shape;281;p9"/>
          <p:cNvCxnSpPr>
            <a:stCxn id="272" idx="3"/>
            <a:endCxn id="282" idx="1"/>
          </p:cNvCxnSpPr>
          <p:nvPr/>
        </p:nvCxnSpPr>
        <p:spPr>
          <a:xfrm rot="10800000" flipH="1">
            <a:off x="5701735" y="3256858"/>
            <a:ext cx="831900" cy="15210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sp>
        <p:nvSpPr>
          <p:cNvPr id="278" name="Google Shape;278;p9"/>
          <p:cNvSpPr/>
          <p:nvPr/>
        </p:nvSpPr>
        <p:spPr>
          <a:xfrm>
            <a:off x="6555881" y="1527048"/>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Data Center and Workplace Implementation</a:t>
            </a:r>
            <a:endParaRPr sz="1400" b="0" i="0" u="none" strike="noStrike" cap="none" dirty="0">
              <a:solidFill>
                <a:srgbClr val="000000"/>
              </a:solidFill>
              <a:latin typeface="Arial"/>
              <a:ea typeface="Arial"/>
              <a:cs typeface="Arial"/>
              <a:sym typeface="Arial"/>
            </a:endParaRPr>
          </a:p>
        </p:txBody>
      </p:sp>
      <p:sp>
        <p:nvSpPr>
          <p:cNvPr id="280" name="Google Shape;280;p9"/>
          <p:cNvSpPr/>
          <p:nvPr/>
        </p:nvSpPr>
        <p:spPr>
          <a:xfrm>
            <a:off x="6555881" y="2312607"/>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Network Implementation</a:t>
            </a:r>
            <a:endParaRPr sz="1400" b="0" i="0" u="none" strike="noStrike" cap="none" dirty="0">
              <a:solidFill>
                <a:srgbClr val="000000"/>
              </a:solidFill>
              <a:latin typeface="Arial"/>
              <a:ea typeface="Arial"/>
              <a:cs typeface="Arial"/>
              <a:sym typeface="Arial"/>
            </a:endParaRPr>
          </a:p>
        </p:txBody>
      </p:sp>
      <p:sp>
        <p:nvSpPr>
          <p:cNvPr id="282" name="Google Shape;282;p9"/>
          <p:cNvSpPr/>
          <p:nvPr/>
        </p:nvSpPr>
        <p:spPr>
          <a:xfrm>
            <a:off x="6533508" y="3028180"/>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Data Center Services</a:t>
            </a:r>
            <a:endParaRPr sz="1400" b="0" i="0" u="none" strike="noStrike" cap="none" dirty="0">
              <a:solidFill>
                <a:srgbClr val="000000"/>
              </a:solidFill>
              <a:latin typeface="Arial"/>
              <a:ea typeface="Arial"/>
              <a:cs typeface="Arial"/>
              <a:sym typeface="Arial"/>
            </a:endParaRPr>
          </a:p>
        </p:txBody>
      </p:sp>
      <p:sp>
        <p:nvSpPr>
          <p:cNvPr id="283" name="Google Shape;283;p9"/>
          <p:cNvSpPr/>
          <p:nvPr/>
        </p:nvSpPr>
        <p:spPr>
          <a:xfrm>
            <a:off x="6533508" y="3607357"/>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Enterprise Network Managed Services</a:t>
            </a:r>
            <a:endParaRPr sz="1400" b="0" i="0" u="none" strike="noStrike" cap="none" dirty="0">
              <a:solidFill>
                <a:srgbClr val="000000"/>
              </a:solidFill>
              <a:latin typeface="Arial"/>
              <a:ea typeface="Arial"/>
              <a:cs typeface="Arial"/>
              <a:sym typeface="Arial"/>
            </a:endParaRPr>
          </a:p>
        </p:txBody>
      </p:sp>
      <p:sp>
        <p:nvSpPr>
          <p:cNvPr id="284" name="Google Shape;284;p9"/>
          <p:cNvSpPr/>
          <p:nvPr/>
        </p:nvSpPr>
        <p:spPr>
          <a:xfrm>
            <a:off x="6533508" y="4186534"/>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Service Desk Managed Services</a:t>
            </a:r>
            <a:endParaRPr sz="1400" b="0" i="0" u="none" strike="noStrike" cap="none" dirty="0">
              <a:solidFill>
                <a:srgbClr val="000000"/>
              </a:solidFill>
              <a:latin typeface="Arial"/>
              <a:ea typeface="Arial"/>
              <a:cs typeface="Arial"/>
              <a:sym typeface="Arial"/>
            </a:endParaRPr>
          </a:p>
        </p:txBody>
      </p:sp>
      <p:sp>
        <p:nvSpPr>
          <p:cNvPr id="285" name="Google Shape;285;p9"/>
          <p:cNvSpPr/>
          <p:nvPr/>
        </p:nvSpPr>
        <p:spPr>
          <a:xfrm>
            <a:off x="6533508" y="4765711"/>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Managed Workplace Services</a:t>
            </a:r>
            <a:endParaRPr sz="1400" b="0" i="0" u="none" strike="noStrike" cap="none" dirty="0">
              <a:solidFill>
                <a:srgbClr val="000000"/>
              </a:solidFill>
              <a:latin typeface="Arial"/>
              <a:ea typeface="Arial"/>
              <a:cs typeface="Arial"/>
              <a:sym typeface="Arial"/>
            </a:endParaRPr>
          </a:p>
        </p:txBody>
      </p:sp>
      <p:sp>
        <p:nvSpPr>
          <p:cNvPr id="286" name="Google Shape;286;p9"/>
          <p:cNvSpPr/>
          <p:nvPr/>
        </p:nvSpPr>
        <p:spPr>
          <a:xfrm>
            <a:off x="6533508" y="5344886"/>
            <a:ext cx="2029968" cy="457200"/>
          </a:xfrm>
          <a:prstGeom prst="rect">
            <a:avLst/>
          </a:prstGeom>
          <a:solidFill>
            <a:srgbClr val="49C5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Desktop as a Service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(DaaS)</a:t>
            </a:r>
            <a:endParaRPr sz="1400" b="0" i="0" u="none" strike="noStrike" cap="none" dirty="0">
              <a:solidFill>
                <a:srgbClr val="000000"/>
              </a:solidFill>
              <a:latin typeface="Arial"/>
              <a:ea typeface="Arial"/>
              <a:cs typeface="Arial"/>
              <a:sym typeface="Arial"/>
            </a:endParaRPr>
          </a:p>
        </p:txBody>
      </p:sp>
      <p:cxnSp>
        <p:nvCxnSpPr>
          <p:cNvPr id="287" name="Google Shape;287;p9"/>
          <p:cNvCxnSpPr>
            <a:stCxn id="272" idx="3"/>
            <a:endCxn id="283" idx="1"/>
          </p:cNvCxnSpPr>
          <p:nvPr/>
        </p:nvCxnSpPr>
        <p:spPr>
          <a:xfrm rot="10800000" flipH="1">
            <a:off x="5701735" y="3835858"/>
            <a:ext cx="831900" cy="9420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288" name="Google Shape;288;p9"/>
          <p:cNvCxnSpPr>
            <a:stCxn id="272" idx="3"/>
            <a:endCxn id="284" idx="1"/>
          </p:cNvCxnSpPr>
          <p:nvPr/>
        </p:nvCxnSpPr>
        <p:spPr>
          <a:xfrm rot="10800000" flipH="1">
            <a:off x="5701735" y="4415158"/>
            <a:ext cx="831900" cy="3627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289" name="Google Shape;289;p9"/>
          <p:cNvCxnSpPr>
            <a:stCxn id="272" idx="3"/>
            <a:endCxn id="285" idx="1"/>
          </p:cNvCxnSpPr>
          <p:nvPr/>
        </p:nvCxnSpPr>
        <p:spPr>
          <a:xfrm>
            <a:off x="5701735" y="4777858"/>
            <a:ext cx="831900" cy="2166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cxnSp>
        <p:nvCxnSpPr>
          <p:cNvPr id="290" name="Google Shape;290;p9"/>
          <p:cNvCxnSpPr>
            <a:stCxn id="272" idx="3"/>
            <a:endCxn id="286" idx="1"/>
          </p:cNvCxnSpPr>
          <p:nvPr/>
        </p:nvCxnSpPr>
        <p:spPr>
          <a:xfrm>
            <a:off x="5701735" y="4777858"/>
            <a:ext cx="831900" cy="795600"/>
          </a:xfrm>
          <a:prstGeom prst="bentConnector3">
            <a:avLst>
              <a:gd name="adj1" fmla="val 49992"/>
            </a:avLst>
          </a:prstGeom>
          <a:noFill/>
          <a:ln w="12700" cap="flat" cmpd="sng">
            <a:solidFill>
              <a:schemeClr val="dk1"/>
            </a:solidFill>
            <a:prstDash val="solid"/>
            <a:miter lim="800000"/>
            <a:headEnd type="none" w="sm" len="sm"/>
            <a:tailEnd type="triangle" w="med" len="med"/>
          </a:ln>
        </p:spPr>
      </p:cxnSp>
      <p:sp>
        <p:nvSpPr>
          <p:cNvPr id="291" name="Google Shape;291;p9"/>
          <p:cNvSpPr/>
          <p:nvPr/>
        </p:nvSpPr>
        <p:spPr>
          <a:xfrm>
            <a:off x="9081733" y="1522980"/>
            <a:ext cx="2651479"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Colocation</a:t>
            </a:r>
            <a:endParaRPr sz="1400" b="0" i="0" u="none" strike="noStrike" cap="none" dirty="0">
              <a:solidFill>
                <a:srgbClr val="000000"/>
              </a:solidFill>
              <a:latin typeface="Arial"/>
              <a:ea typeface="Arial"/>
              <a:cs typeface="Arial"/>
              <a:sym typeface="Arial"/>
            </a:endParaRPr>
          </a:p>
        </p:txBody>
      </p:sp>
      <p:sp>
        <p:nvSpPr>
          <p:cNvPr id="292" name="Google Shape;292;p9"/>
          <p:cNvSpPr/>
          <p:nvPr/>
        </p:nvSpPr>
        <p:spPr>
          <a:xfrm>
            <a:off x="9081734" y="3968820"/>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SD-WAN Managed Services</a:t>
            </a:r>
            <a:endParaRPr sz="1400" b="0" i="0" u="none" strike="noStrike" cap="none" dirty="0">
              <a:solidFill>
                <a:srgbClr val="000000"/>
              </a:solidFill>
              <a:latin typeface="Arial"/>
              <a:ea typeface="Arial"/>
              <a:cs typeface="Arial"/>
              <a:sym typeface="Arial"/>
            </a:endParaRPr>
          </a:p>
        </p:txBody>
      </p:sp>
      <p:sp>
        <p:nvSpPr>
          <p:cNvPr id="293" name="Google Shape;293;p9"/>
          <p:cNvSpPr/>
          <p:nvPr/>
        </p:nvSpPr>
        <p:spPr>
          <a:xfrm>
            <a:off x="9081734" y="4947156"/>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End-User Compute Services</a:t>
            </a:r>
            <a:endParaRPr sz="1400" b="0" i="0" u="none" strike="noStrike" cap="none" dirty="0">
              <a:solidFill>
                <a:srgbClr val="000000"/>
              </a:solidFill>
              <a:latin typeface="Arial"/>
              <a:ea typeface="Arial"/>
              <a:cs typeface="Arial"/>
              <a:sym typeface="Arial"/>
            </a:endParaRPr>
          </a:p>
        </p:txBody>
      </p:sp>
      <p:sp>
        <p:nvSpPr>
          <p:cNvPr id="294" name="Google Shape;294;p9"/>
          <p:cNvSpPr/>
          <p:nvPr/>
        </p:nvSpPr>
        <p:spPr>
          <a:xfrm>
            <a:off x="9081734" y="5436326"/>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Managed Mobility Services</a:t>
            </a:r>
            <a:endParaRPr sz="1400" b="0" i="0" u="none" strike="noStrike" cap="none" dirty="0">
              <a:solidFill>
                <a:srgbClr val="000000"/>
              </a:solidFill>
              <a:latin typeface="Arial"/>
              <a:ea typeface="Arial"/>
              <a:cs typeface="Arial"/>
              <a:sym typeface="Arial"/>
            </a:endParaRPr>
          </a:p>
        </p:txBody>
      </p:sp>
      <p:sp>
        <p:nvSpPr>
          <p:cNvPr id="295" name="Google Shape;295;p9"/>
          <p:cNvSpPr/>
          <p:nvPr/>
        </p:nvSpPr>
        <p:spPr>
          <a:xfrm>
            <a:off x="9081734" y="4457988"/>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Traditional WAN Managed Services</a:t>
            </a:r>
            <a:endParaRPr sz="1400" b="0" i="0" u="none" strike="noStrike" cap="none" dirty="0">
              <a:solidFill>
                <a:srgbClr val="000000"/>
              </a:solidFill>
              <a:latin typeface="Arial"/>
              <a:ea typeface="Arial"/>
              <a:cs typeface="Arial"/>
              <a:sym typeface="Arial"/>
            </a:endParaRPr>
          </a:p>
        </p:txBody>
      </p:sp>
      <p:sp>
        <p:nvSpPr>
          <p:cNvPr id="296" name="Google Shape;296;p9"/>
          <p:cNvSpPr/>
          <p:nvPr/>
        </p:nvSpPr>
        <p:spPr>
          <a:xfrm>
            <a:off x="9081734" y="2012148"/>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Hosted and Private Infrastructure</a:t>
            </a:r>
            <a:endParaRPr sz="1400" b="0" i="0" u="none" strike="noStrike" cap="none" dirty="0">
              <a:solidFill>
                <a:srgbClr val="000000"/>
              </a:solidFill>
              <a:latin typeface="Arial"/>
              <a:ea typeface="Arial"/>
              <a:cs typeface="Arial"/>
              <a:sym typeface="Arial"/>
            </a:endParaRPr>
          </a:p>
        </p:txBody>
      </p:sp>
      <p:sp>
        <p:nvSpPr>
          <p:cNvPr id="297" name="Google Shape;297;p9"/>
          <p:cNvSpPr/>
          <p:nvPr/>
        </p:nvSpPr>
        <p:spPr>
          <a:xfrm>
            <a:off x="9081734" y="2990484"/>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Managed Services for Traditional Data Center Environments</a:t>
            </a:r>
            <a:endParaRPr sz="1400" b="0" i="0" u="none" strike="noStrike" cap="none" dirty="0">
              <a:solidFill>
                <a:srgbClr val="000000"/>
              </a:solidFill>
              <a:latin typeface="Arial"/>
              <a:ea typeface="Arial"/>
              <a:cs typeface="Arial"/>
              <a:sym typeface="Arial"/>
            </a:endParaRPr>
          </a:p>
        </p:txBody>
      </p:sp>
      <p:sp>
        <p:nvSpPr>
          <p:cNvPr id="298" name="Google Shape;298;p9"/>
          <p:cNvSpPr/>
          <p:nvPr/>
        </p:nvSpPr>
        <p:spPr>
          <a:xfrm>
            <a:off x="9081734" y="3479652"/>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Managed LAN/WLAN</a:t>
            </a:r>
            <a:endParaRPr sz="1400" b="0" i="0" u="none" strike="noStrike" cap="none" dirty="0">
              <a:solidFill>
                <a:srgbClr val="000000"/>
              </a:solidFill>
              <a:latin typeface="Arial"/>
              <a:ea typeface="Arial"/>
              <a:cs typeface="Arial"/>
              <a:sym typeface="Arial"/>
            </a:endParaRPr>
          </a:p>
        </p:txBody>
      </p:sp>
      <p:sp>
        <p:nvSpPr>
          <p:cNvPr id="299" name="Google Shape;299;p9"/>
          <p:cNvSpPr/>
          <p:nvPr/>
        </p:nvSpPr>
        <p:spPr>
          <a:xfrm>
            <a:off x="9081734" y="2501316"/>
            <a:ext cx="2651760" cy="365760"/>
          </a:xfrm>
          <a:prstGeom prst="rect">
            <a:avLst/>
          </a:prstGeom>
          <a:solidFill>
            <a:srgbClr val="91DC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Managed Services for Cloud and Edge Environments</a:t>
            </a:r>
            <a:endParaRPr sz="1400" b="0" i="0" u="none" strike="noStrike" cap="none" dirty="0">
              <a:solidFill>
                <a:srgbClr val="000000"/>
              </a:solidFill>
              <a:latin typeface="Arial"/>
              <a:ea typeface="Arial"/>
              <a:cs typeface="Arial"/>
              <a:sym typeface="Arial"/>
            </a:endParaRPr>
          </a:p>
        </p:txBody>
      </p:sp>
      <p:cxnSp>
        <p:nvCxnSpPr>
          <p:cNvPr id="300" name="Google Shape;300;p9"/>
          <p:cNvCxnSpPr>
            <a:stCxn id="282" idx="3"/>
            <a:endCxn id="291" idx="1"/>
          </p:cNvCxnSpPr>
          <p:nvPr/>
        </p:nvCxnSpPr>
        <p:spPr>
          <a:xfrm rot="10800000" flipH="1">
            <a:off x="8563476" y="1705780"/>
            <a:ext cx="518400" cy="15510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1" name="Google Shape;301;p9"/>
          <p:cNvCxnSpPr>
            <a:stCxn id="282" idx="3"/>
            <a:endCxn id="296" idx="1"/>
          </p:cNvCxnSpPr>
          <p:nvPr/>
        </p:nvCxnSpPr>
        <p:spPr>
          <a:xfrm rot="10800000" flipH="1">
            <a:off x="8563476" y="2195080"/>
            <a:ext cx="518400" cy="10617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2" name="Google Shape;302;p9"/>
          <p:cNvCxnSpPr>
            <a:stCxn id="282" idx="3"/>
            <a:endCxn id="299" idx="1"/>
          </p:cNvCxnSpPr>
          <p:nvPr/>
        </p:nvCxnSpPr>
        <p:spPr>
          <a:xfrm rot="10800000" flipH="1">
            <a:off x="8563476" y="2684080"/>
            <a:ext cx="518400" cy="5727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3" name="Google Shape;303;p9"/>
          <p:cNvCxnSpPr>
            <a:stCxn id="282" idx="3"/>
            <a:endCxn id="297" idx="1"/>
          </p:cNvCxnSpPr>
          <p:nvPr/>
        </p:nvCxnSpPr>
        <p:spPr>
          <a:xfrm rot="10800000" flipH="1">
            <a:off x="8563476" y="3173380"/>
            <a:ext cx="518400" cy="834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4" name="Google Shape;304;p9"/>
          <p:cNvCxnSpPr>
            <a:stCxn id="283" idx="3"/>
            <a:endCxn id="298" idx="1"/>
          </p:cNvCxnSpPr>
          <p:nvPr/>
        </p:nvCxnSpPr>
        <p:spPr>
          <a:xfrm rot="10800000" flipH="1">
            <a:off x="8563476" y="3662557"/>
            <a:ext cx="518400" cy="1734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5" name="Google Shape;305;p9"/>
          <p:cNvCxnSpPr>
            <a:stCxn id="283" idx="3"/>
            <a:endCxn id="292" idx="1"/>
          </p:cNvCxnSpPr>
          <p:nvPr/>
        </p:nvCxnSpPr>
        <p:spPr>
          <a:xfrm>
            <a:off x="8563476" y="3835957"/>
            <a:ext cx="518400" cy="3156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6" name="Google Shape;306;p9"/>
          <p:cNvCxnSpPr>
            <a:stCxn id="283" idx="3"/>
            <a:endCxn id="295" idx="1"/>
          </p:cNvCxnSpPr>
          <p:nvPr/>
        </p:nvCxnSpPr>
        <p:spPr>
          <a:xfrm>
            <a:off x="8563476" y="3835957"/>
            <a:ext cx="518400" cy="8049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7" name="Google Shape;307;p9"/>
          <p:cNvCxnSpPr>
            <a:stCxn id="285" idx="3"/>
            <a:endCxn id="293" idx="1"/>
          </p:cNvCxnSpPr>
          <p:nvPr/>
        </p:nvCxnSpPr>
        <p:spPr>
          <a:xfrm>
            <a:off x="8563476" y="4994311"/>
            <a:ext cx="518400" cy="1356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cxnSp>
        <p:nvCxnSpPr>
          <p:cNvPr id="308" name="Google Shape;308;p9"/>
          <p:cNvCxnSpPr>
            <a:stCxn id="285" idx="3"/>
            <a:endCxn id="294" idx="1"/>
          </p:cNvCxnSpPr>
          <p:nvPr/>
        </p:nvCxnSpPr>
        <p:spPr>
          <a:xfrm>
            <a:off x="8563476" y="4994311"/>
            <a:ext cx="518400" cy="624900"/>
          </a:xfrm>
          <a:prstGeom prst="bentConnector3">
            <a:avLst>
              <a:gd name="adj1" fmla="val 49986"/>
            </a:avLst>
          </a:prstGeom>
          <a:noFill/>
          <a:ln w="12700" cap="flat" cmpd="sng">
            <a:solidFill>
              <a:schemeClr val="dk1"/>
            </a:solidFill>
            <a:prstDash val="solid"/>
            <a:miter lim="800000"/>
            <a:headEnd type="none" w="sm" len="sm"/>
            <a:tailEnd type="triangle" w="med" len="med"/>
          </a:ln>
        </p:spPr>
      </p:cxnSp>
      <p:sp>
        <p:nvSpPr>
          <p:cNvPr id="309" name="Google Shape;309;p9"/>
          <p:cNvSpPr txBox="1"/>
          <p:nvPr/>
        </p:nvSpPr>
        <p:spPr>
          <a:xfrm>
            <a:off x="457200" y="6054636"/>
            <a:ext cx="1118309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F7878"/>
                </a:solidFill>
                <a:latin typeface="Arial"/>
                <a:ea typeface="Arial"/>
                <a:cs typeface="Arial"/>
                <a:sym typeface="Arial"/>
              </a:rPr>
              <a:t>Source: “Market Definitions and Methodology: IT Services” (G00794035)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1281</Words>
  <Application>Microsoft Office PowerPoint</Application>
  <PresentationFormat>Widescreen</PresentationFormat>
  <Paragraphs>262</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Arial Black</vt:lpstr>
      <vt:lpstr>Noto Sans Symbols</vt:lpstr>
      <vt:lpstr>White bkgrnd master</vt:lpstr>
      <vt:lpstr>White bkgrnd master</vt:lpstr>
      <vt:lpstr>IT Services Market View,  2022-2023</vt:lpstr>
      <vt:lpstr>The IT Services Market View in 2022-2023</vt:lpstr>
      <vt:lpstr>Market Share and Forecast: Coverage, Taxonomy and Schedule</vt:lpstr>
      <vt:lpstr>IT Services Market Coverage</vt:lpstr>
      <vt:lpstr>Changes to IT Services Vertical Segmentation 2022-2023</vt:lpstr>
      <vt:lpstr> IT Services Market Segmentation</vt:lpstr>
      <vt:lpstr>Consulting Market Taxonomy</vt:lpstr>
      <vt:lpstr>Application Implementation and Managed Services Market Taxonomy</vt:lpstr>
      <vt:lpstr>Infrastructure Implementation and Managed Services Market Taxonomy</vt:lpstr>
      <vt:lpstr>Business Process Services Market Taxonomy</vt:lpstr>
      <vt:lpstr>Forecast Analysis</vt:lpstr>
      <vt:lpstr>Forecast Analysis: Consulting Services, Worldwide</vt:lpstr>
      <vt:lpstr>Forecast Analysis: Application Services, Worldwide</vt:lpstr>
      <vt:lpstr>Forecast Analysis: Infrastructure Services, Worldwide</vt:lpstr>
      <vt:lpstr>Forecast Analysis: Business Process Services, Worldwide</vt:lpstr>
      <vt:lpstr>Market Share Analysis</vt:lpstr>
      <vt:lpstr>Top 20 IT Services Providers’ Revenue in 2022</vt:lpstr>
      <vt:lpstr>Top 10 Worldwide Fastest-Growing IT Services Providers by Annual Growth Rate in Constant Currency, 2022</vt:lpstr>
      <vt:lpstr>IT Services Is a Market of $1.3 Trillion Annual Spend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Services Market View,  2022-2023</dc:title>
  <dc:creator>Carol Stoll</dc:creator>
  <cp:lastModifiedBy>Carol Stoll</cp:lastModifiedBy>
  <cp:revision>3</cp:revision>
  <dcterms:created xsi:type="dcterms:W3CDTF">2022-09-23T05:32:32Z</dcterms:created>
  <dcterms:modified xsi:type="dcterms:W3CDTF">2023-12-13T14:53:20Z</dcterms:modified>
</cp:coreProperties>
</file>