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 id="2147484115" r:id="rId5"/>
  </p:sldMasterIdLst>
  <p:notesMasterIdLst>
    <p:notesMasterId r:id="rId28"/>
  </p:notesMasterIdLst>
  <p:handoutMasterIdLst>
    <p:handoutMasterId r:id="rId29"/>
  </p:handoutMasterIdLst>
  <p:sldIdLst>
    <p:sldId id="256" r:id="rId6"/>
    <p:sldId id="257" r:id="rId7"/>
    <p:sldId id="12384" r:id="rId8"/>
    <p:sldId id="259" r:id="rId9"/>
    <p:sldId id="260" r:id="rId10"/>
    <p:sldId id="885" r:id="rId11"/>
    <p:sldId id="262" r:id="rId12"/>
    <p:sldId id="263" r:id="rId13"/>
    <p:sldId id="264" r:id="rId14"/>
    <p:sldId id="265" r:id="rId15"/>
    <p:sldId id="12390" r:id="rId16"/>
    <p:sldId id="267" r:id="rId17"/>
    <p:sldId id="268" r:id="rId18"/>
    <p:sldId id="269" r:id="rId19"/>
    <p:sldId id="270" r:id="rId20"/>
    <p:sldId id="12389" r:id="rId21"/>
    <p:sldId id="271" r:id="rId22"/>
    <p:sldId id="272" r:id="rId23"/>
    <p:sldId id="273" r:id="rId24"/>
    <p:sldId id="274" r:id="rId25"/>
    <p:sldId id="12386" r:id="rId26"/>
    <p:sldId id="123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3D13D4-A957-24DA-9283-1ABBAB67A73E}" name="Rich Enders" initials="RE" userId="S::Rich.Enders@gartner.com::1ad872d4-5fa0-4d3e-b9bc-40fded2a6f6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ndrea Greenwald" initials="" lastIdx="1" clrIdx="2"/>
  <p:cmAuthor id="4" name="Yanni Karalis" initials="" lastIdx="6" clrIdx="3"/>
  <p:cmAuthor id="5" name="Alexa Bona" initials="" lastIdx="3" clrIdx="4"/>
  <p:cmAuthor id="6" name="Zana Bruner" initials="" lastIdx="15" clrIdx="5">
    <p:extLst>
      <p:ext uri="{19B8F6BF-5375-455C-9EA6-DF929625EA0E}">
        <p15:presenceInfo xmlns:p15="http://schemas.microsoft.com/office/powerpoint/2012/main" userId="S::Zana.Bruner@gartner.com::c1161807-df05-4acb-97bc-fe458191ba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9" autoAdjust="0"/>
    <p:restoredTop sz="86775" autoAdjust="0"/>
  </p:normalViewPr>
  <p:slideViewPr>
    <p:cSldViewPr snapToGrid="0">
      <p:cViewPr varScale="1">
        <p:scale>
          <a:sx n="64" d="100"/>
          <a:sy n="64" d="100"/>
        </p:scale>
        <p:origin x="884" y="4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p:scale>
          <a:sx n="200" d="100"/>
          <a:sy n="200" d="100"/>
        </p:scale>
        <p:origin x="1384" y="-50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00088900177801"/>
          <c:y val="2.0527121609798776E-2"/>
          <c:w val="0.87950889407842747"/>
          <c:h val="0.85519446919756803"/>
        </c:manualLayout>
      </c:layout>
      <c:lineChart>
        <c:grouping val="standard"/>
        <c:varyColors val="0"/>
        <c:ser>
          <c:idx val="0"/>
          <c:order val="0"/>
          <c:tx>
            <c:strRef>
              <c:f>Sheet1!$A$2</c:f>
              <c:strCache>
                <c:ptCount val="1"/>
                <c:pt idx="0">
                  <c:v>Series 1</c:v>
                </c:pt>
              </c:strCache>
            </c:strRef>
          </c:tx>
          <c:spPr>
            <a:ln w="28575" cap="sq">
              <a:solidFill>
                <a:srgbClr val="002856"/>
              </a:solidFill>
              <a:miter lim="800000"/>
            </a:ln>
            <a:effectLst/>
          </c:spPr>
          <c:marker>
            <c:symbol val="none"/>
          </c:marker>
          <c:dPt>
            <c:idx val="6"/>
            <c:marker>
              <c:symbol val="none"/>
            </c:marker>
            <c:bubble3D val="0"/>
            <c:extLst>
              <c:ext xmlns:c16="http://schemas.microsoft.com/office/drawing/2014/chart" uri="{C3380CC4-5D6E-409C-BE32-E72D297353CC}">
                <c16:uniqueId val="{00000000-DDBA-7341-8587-A0FA55DED362}"/>
              </c:ext>
            </c:extLst>
          </c:dPt>
          <c:cat>
            <c:strRef>
              <c:f>Sheet1!$B$1:$H$1</c:f>
              <c:strCache>
                <c:ptCount val="7"/>
                <c:pt idx="0">
                  <c:v>2016</c:v>
                </c:pt>
                <c:pt idx="1">
                  <c:v>2017</c:v>
                </c:pt>
                <c:pt idx="2">
                  <c:v>2018</c:v>
                </c:pt>
                <c:pt idx="3">
                  <c:v>2019</c:v>
                </c:pt>
                <c:pt idx="4">
                  <c:v>2020</c:v>
                </c:pt>
                <c:pt idx="5">
                  <c:v>2021</c:v>
                </c:pt>
                <c:pt idx="6">
                  <c:v>2022</c:v>
                </c:pt>
              </c:strCache>
            </c:strRef>
          </c:cat>
          <c:val>
            <c:numRef>
              <c:f>Sheet1!$B$2:$H$2</c:f>
              <c:numCache>
                <c:formatCode>#,##0</c:formatCode>
                <c:ptCount val="7"/>
                <c:pt idx="0">
                  <c:v>2</c:v>
                </c:pt>
                <c:pt idx="1">
                  <c:v>4</c:v>
                </c:pt>
                <c:pt idx="2">
                  <c:v>11</c:v>
                </c:pt>
                <c:pt idx="3">
                  <c:v>11</c:v>
                </c:pt>
                <c:pt idx="4">
                  <c:v>26</c:v>
                </c:pt>
                <c:pt idx="5">
                  <c:v>31</c:v>
                </c:pt>
                <c:pt idx="6">
                  <c:v>37</c:v>
                </c:pt>
              </c:numCache>
            </c:numRef>
          </c:val>
          <c:smooth val="0"/>
          <c:extLst>
            <c:ext xmlns:c16="http://schemas.microsoft.com/office/drawing/2014/chart" uri="{C3380CC4-5D6E-409C-BE32-E72D297353CC}">
              <c16:uniqueId val="{00000000-150A-4996-BDB6-7E0513926A2C}"/>
            </c:ext>
          </c:extLst>
        </c:ser>
        <c:dLbls>
          <c:showLegendKey val="0"/>
          <c:showVal val="0"/>
          <c:showCatName val="0"/>
          <c:showSerName val="0"/>
          <c:showPercent val="0"/>
          <c:showBubbleSize val="0"/>
        </c:dLbls>
        <c:smooth val="0"/>
        <c:axId val="295131456"/>
        <c:axId val="291444696"/>
      </c:lineChart>
      <c:catAx>
        <c:axId val="29513145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91444696"/>
        <c:crosses val="autoZero"/>
        <c:auto val="1"/>
        <c:lblAlgn val="ctr"/>
        <c:lblOffset val="100"/>
        <c:noMultiLvlLbl val="0"/>
      </c:catAx>
      <c:valAx>
        <c:axId val="291444696"/>
        <c:scaling>
          <c:orientation val="minMax"/>
          <c:max val="40"/>
        </c:scaling>
        <c:delete val="0"/>
        <c:axPos val="l"/>
        <c:title>
          <c:tx>
            <c:rich>
              <a:bodyPr rot="-5400000" spcFirstLastPara="1" vertOverflow="ellipsis" vert="horz" wrap="square" anchor="ctr" anchorCtr="1"/>
              <a:lstStyle/>
              <a:p>
                <a:pPr algn="l">
                  <a:defRPr sz="1400" b="1" i="0" u="none" strike="noStrike" kern="1200" baseline="0">
                    <a:solidFill>
                      <a:schemeClr val="tx1"/>
                    </a:solidFill>
                    <a:latin typeface="+mn-lt"/>
                    <a:ea typeface="+mn-ea"/>
                    <a:cs typeface="+mn-cs"/>
                  </a:defRPr>
                </a:pPr>
                <a:r>
                  <a:rPr lang="en-US" sz="1400" b="1" dirty="0"/>
                  <a:t>Number of AI-Related Bills</a:t>
                </a:r>
              </a:p>
            </c:rich>
          </c:tx>
          <c:layout>
            <c:manualLayout>
              <c:xMode val="edge"/>
              <c:yMode val="edge"/>
              <c:x val="1.7916207276736495E-2"/>
              <c:y val="0.19575480031772199"/>
            </c:manualLayout>
          </c:layout>
          <c:overlay val="0"/>
          <c:spPr>
            <a:noFill/>
            <a:ln>
              <a:noFill/>
            </a:ln>
            <a:effectLst/>
          </c:spPr>
          <c:txPr>
            <a:bodyPr rot="-5400000" spcFirstLastPara="1" vertOverflow="ellipsis" vert="horz" wrap="square" anchor="ctr" anchorCtr="1"/>
            <a:lstStyle/>
            <a:p>
              <a:pPr algn="l">
                <a:defRPr sz="14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95131456"/>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9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40224285630151868"/>
          <c:y val="8.8183777232763941E-3"/>
          <c:w val="0.57070870753888925"/>
          <c:h val="0.89879774249530286"/>
        </c:manualLayout>
      </c:layout>
      <c:barChart>
        <c:barDir val="bar"/>
        <c:grouping val="clustered"/>
        <c:varyColors val="0"/>
        <c:ser>
          <c:idx val="0"/>
          <c:order val="0"/>
          <c:tx>
            <c:strRef>
              <c:f>Sheet1!$B$1</c:f>
              <c:strCache>
                <c:ptCount val="1"/>
                <c:pt idx="0">
                  <c:v>Series 1</c:v>
                </c:pt>
              </c:strCache>
            </c:strRef>
          </c:tx>
          <c:spPr>
            <a:solidFill>
              <a:srgbClr val="002856"/>
            </a:solidFill>
            <a:ln w="0">
              <a:solidFill>
                <a:srgbClr val="FFFFFF">
                  <a:lumMod val="100000"/>
                </a:srgbClr>
              </a:solidFill>
            </a:ln>
          </c:spPr>
          <c:invertIfNegative val="0"/>
          <c:dLbls>
            <c:spPr>
              <a:noFill/>
              <a:ln>
                <a:noFill/>
              </a:ln>
              <a:effectLst/>
            </c:spPr>
            <c:txPr>
              <a:bodyPr wrap="square" lIns="38100" tIns="19050" rIns="38100" bIns="19050" anchor="ctr">
                <a:spAutoFit/>
              </a:bodyPr>
              <a:lstStyle/>
              <a:p>
                <a:pPr>
                  <a:lnSpc>
                    <a:spcPct val="87000"/>
                  </a:lnSpc>
                  <a:defRPr sz="1400" b="1">
                    <a:latin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25400">
                      <a:solidFill>
                        <a:srgbClr val="002856"/>
                      </a:solidFill>
                    </a:ln>
                  </c:spPr>
                </c15:leaderLines>
              </c:ext>
            </c:extLst>
          </c:dLbls>
          <c:cat>
            <c:strRef>
              <c:f>Sheet1!$A$2:$A$14</c:f>
              <c:strCache>
                <c:ptCount val="13"/>
                <c:pt idx="0">
                  <c:v>Local or regional conflicts, or war</c:v>
                </c:pt>
                <c:pt idx="1">
                  <c:v>Interest rate fluctuations</c:v>
                </c:pt>
                <c:pt idx="2">
                  <c:v>Global banking concerns</c:v>
                </c:pt>
                <c:pt idx="3">
                  <c:v>Global energy disruption</c:v>
                </c:pt>
                <c:pt idx="4">
                  <c:v>Global, local or regnional recession</c:v>
                </c:pt>
                <c:pt idx="5">
                  <c:v>Workforce disruptions and instability</c:v>
                </c:pt>
                <c:pt idx="6">
                  <c:v>Talent and skills shortages</c:v>
                </c:pt>
                <c:pt idx="7">
                  <c:v>Inflationary pressures</c:v>
                </c:pt>
                <c:pt idx="8">
                  <c:v>Disruptive tech or tech compatibility </c:v>
                </c:pt>
                <c:pt idx="9">
                  <c:v>Compliance with global, local, or regional regulations</c:v>
                </c:pt>
                <c:pt idx="10">
                  <c:v>Supply chain disruptions</c:v>
                </c:pt>
                <c:pt idx="11">
                  <c:v>Cybersecurity risks</c:v>
                </c:pt>
                <c:pt idx="12">
                  <c:v>ESG considerations in business</c:v>
                </c:pt>
              </c:strCache>
            </c:strRef>
          </c:cat>
          <c:val>
            <c:numRef>
              <c:f>Sheet1!$B$2:$B$14</c:f>
              <c:numCache>
                <c:formatCode>0%</c:formatCode>
                <c:ptCount val="13"/>
                <c:pt idx="0">
                  <c:v>0.26</c:v>
                </c:pt>
                <c:pt idx="1">
                  <c:v>0.26</c:v>
                </c:pt>
                <c:pt idx="2">
                  <c:v>0.28000000000000003</c:v>
                </c:pt>
                <c:pt idx="3">
                  <c:v>0.3</c:v>
                </c:pt>
                <c:pt idx="4">
                  <c:v>0.33</c:v>
                </c:pt>
                <c:pt idx="5">
                  <c:v>0.36</c:v>
                </c:pt>
                <c:pt idx="6">
                  <c:v>0.39</c:v>
                </c:pt>
                <c:pt idx="7">
                  <c:v>0.4</c:v>
                </c:pt>
                <c:pt idx="8">
                  <c:v>0.41</c:v>
                </c:pt>
                <c:pt idx="9">
                  <c:v>0.45</c:v>
                </c:pt>
                <c:pt idx="10">
                  <c:v>0.46</c:v>
                </c:pt>
                <c:pt idx="11">
                  <c:v>0.49</c:v>
                </c:pt>
                <c:pt idx="12">
                  <c:v>0.54</c:v>
                </c:pt>
              </c:numCache>
            </c:numRef>
          </c:val>
          <c:extLst>
            <c:ext xmlns:c16="http://schemas.microsoft.com/office/drawing/2014/chart" uri="{C3380CC4-5D6E-409C-BE32-E72D297353CC}">
              <c16:uniqueId val="{00000000-C100-6D4E-93E6-1638A81F9126}"/>
            </c:ext>
          </c:extLst>
        </c:ser>
        <c:dLbls>
          <c:showLegendKey val="0"/>
          <c:showVal val="0"/>
          <c:showCatName val="0"/>
          <c:showSerName val="0"/>
          <c:showPercent val="0"/>
          <c:showBubbleSize val="0"/>
        </c:dLbls>
        <c:gapWidth val="70"/>
        <c:axId val="1835959615"/>
        <c:axId val="279451151"/>
      </c:barChart>
      <c:barChart>
        <c:barDir val="bar"/>
        <c:grouping val="clustered"/>
        <c:varyColors val="0"/>
        <c:ser>
          <c:idx val="1"/>
          <c:order val="1"/>
          <c:tx>
            <c:strRef>
              <c:f>="blank"</c:f>
            </c:strRef>
          </c:tx>
          <c:spPr>
            <a:noFill/>
            <a:extLst>
              <a:ext uri="{909E8E84-426E-40DD-AFC4-6F175D3DCCD1}">
                <a14:hiddenFill xmlns:a14="http://schemas.microsoft.com/office/drawing/2010/main">
                  <a:solidFill>
                    <a:prstClr val="black">
                      <a:tint val="55000"/>
                    </a:prstClr>
                  </a:solidFill>
                </a14:hiddenFill>
              </a:ext>
            </a:extLst>
          </c:spPr>
          <c:invertIfNegative val="0"/>
          <c:extLst>
            <c:ext xmlns:c16="http://schemas.microsoft.com/office/drawing/2014/chart" uri="{C3380CC4-5D6E-409C-BE32-E72D297353CC}">
              <c16:uniqueId val="{00000001-17A0-5F4C-AECD-5C7FE0E01001}"/>
            </c:ext>
          </c:extLst>
        </c:ser>
        <c:dLbls>
          <c:showLegendKey val="0"/>
          <c:showVal val="0"/>
          <c:showCatName val="0"/>
          <c:showSerName val="0"/>
          <c:showPercent val="0"/>
          <c:showBubbleSize val="0"/>
        </c:dLbls>
        <c:gapWidth val="70"/>
        <c:axId val="2016208431"/>
        <c:axId val="2016204911"/>
      </c:barChart>
      <c:catAx>
        <c:axId val="1835959615"/>
        <c:scaling>
          <c:orientation val="minMax"/>
        </c:scaling>
        <c:delete val="0"/>
        <c:axPos val="l"/>
        <c:numFmt formatCode="General" sourceLinked="1"/>
        <c:majorTickMark val="none"/>
        <c:minorTickMark val="none"/>
        <c:tickLblPos val="nextTo"/>
        <c:spPr>
          <a:ln w="12700">
            <a:solidFill>
              <a:srgbClr val="6F7878"/>
            </a:solidFill>
          </a:ln>
        </c:spPr>
        <c:txPr>
          <a:bodyPr/>
          <a:lstStyle/>
          <a:p>
            <a:pPr>
              <a:defRPr sz="1400"/>
            </a:pPr>
            <a:endParaRPr lang="en-US"/>
          </a:p>
        </c:txPr>
        <c:crossAx val="279451151"/>
        <c:crosses val="autoZero"/>
        <c:auto val="1"/>
        <c:lblAlgn val="ctr"/>
        <c:lblOffset val="100"/>
        <c:noMultiLvlLbl val="0"/>
      </c:catAx>
      <c:valAx>
        <c:axId val="279451151"/>
        <c:scaling>
          <c:orientation val="minMax"/>
        </c:scaling>
        <c:delete val="0"/>
        <c:axPos val="b"/>
        <c:numFmt formatCode="0%" sourceLinked="1"/>
        <c:majorTickMark val="none"/>
        <c:minorTickMark val="none"/>
        <c:tickLblPos val="nextTo"/>
        <c:spPr>
          <a:noFill/>
          <a:ln w="12700" cap="flat" cmpd="sng" algn="ctr">
            <a:solidFill>
              <a:srgbClr val="6F7878"/>
            </a:solidFill>
            <a:prstDash val="solid"/>
            <a:round/>
          </a:ln>
          <a:effectLst/>
        </c:spPr>
        <c:txPr>
          <a:bodyPr/>
          <a:lstStyle/>
          <a:p>
            <a:pPr>
              <a:defRPr sz="1400"/>
            </a:pPr>
            <a:endParaRPr lang="en-US"/>
          </a:p>
        </c:txPr>
        <c:crossAx val="1835959615"/>
        <c:crosses val="autoZero"/>
        <c:crossBetween val="between"/>
        <c:majorUnit val="0.3"/>
      </c:valAx>
      <c:valAx>
        <c:axId val="2016204911"/>
        <c:scaling>
          <c:orientation val="minMax"/>
        </c:scaling>
        <c:delete val="1"/>
        <c:axPos val="t"/>
        <c:majorTickMark val="out"/>
        <c:minorTickMark val="none"/>
        <c:tickLblPos val="nextTo"/>
        <c:crossAx val="2016208431"/>
        <c:crosses val="max"/>
        <c:crossBetween val="between"/>
      </c:valAx>
      <c:catAx>
        <c:axId val="2016208431"/>
        <c:scaling>
          <c:orientation val="minMax"/>
        </c:scaling>
        <c:delete val="1"/>
        <c:axPos val="l"/>
        <c:majorTickMark val="out"/>
        <c:minorTickMark val="none"/>
        <c:tickLblPos val="nextTo"/>
        <c:crossAx val="2016204911"/>
        <c:crosses val="autoZero"/>
        <c:auto val="1"/>
        <c:lblAlgn val="ctr"/>
        <c:lblOffset val="100"/>
        <c:noMultiLvlLbl val="0"/>
      </c:catAx>
      <c:spPr>
        <a:noFill/>
        <a:extLst>
          <a:ext uri="{909E8E84-426E-40DD-AFC4-6F175D3DCCD1}">
            <a14:hiddenFill xmlns:a14="http://schemas.microsoft.com/office/drawing/2010/main">
              <a:noFill/>
            </a14:hiddenFill>
          </a:ext>
        </a:ex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800" b="0">
          <a:solidFill>
            <a:srgbClr val="000000"/>
          </a:solidFill>
          <a:latin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559376146530069"/>
          <c:y val="0.12405857767066483"/>
          <c:w val="0.41523156379646103"/>
          <c:h val="0.74493055942321051"/>
        </c:manualLayout>
      </c:layout>
      <c:doughnutChart>
        <c:varyColors val="1"/>
        <c:ser>
          <c:idx val="0"/>
          <c:order val="0"/>
          <c:tx>
            <c:strRef>
              <c:f>Sheet1!$B$1</c:f>
              <c:strCache>
                <c:ptCount val="1"/>
                <c:pt idx="0">
                  <c:v>Series 1</c:v>
                </c:pt>
              </c:strCache>
            </c:strRef>
          </c:tx>
          <c:spPr>
            <a:ln w="12700">
              <a:solidFill>
                <a:schemeClr val="bg1"/>
              </a:solidFill>
            </a:ln>
          </c:spPr>
          <c:dPt>
            <c:idx val="0"/>
            <c:bubble3D val="0"/>
            <c:spPr>
              <a:solidFill>
                <a:srgbClr val="009AD7"/>
              </a:solidFill>
              <a:ln w="12700">
                <a:solidFill>
                  <a:schemeClr val="bg1"/>
                </a:solidFill>
              </a:ln>
              <a:effectLst/>
            </c:spPr>
            <c:extLst>
              <c:ext xmlns:c16="http://schemas.microsoft.com/office/drawing/2014/chart" uri="{C3380CC4-5D6E-409C-BE32-E72D297353CC}">
                <c16:uniqueId val="{00000001-2D08-DA44-B9ED-BBA837659D69}"/>
              </c:ext>
            </c:extLst>
          </c:dPt>
          <c:dPt>
            <c:idx val="1"/>
            <c:bubble3D val="0"/>
            <c:spPr>
              <a:solidFill>
                <a:srgbClr val="002856"/>
              </a:solidFill>
              <a:ln w="12700">
                <a:solidFill>
                  <a:schemeClr val="bg1"/>
                </a:solidFill>
              </a:ln>
              <a:effectLst/>
            </c:spPr>
            <c:extLst>
              <c:ext xmlns:c16="http://schemas.microsoft.com/office/drawing/2014/chart" uri="{C3380CC4-5D6E-409C-BE32-E72D297353CC}">
                <c16:uniqueId val="{00000003-2D08-DA44-B9ED-BBA837659D69}"/>
              </c:ext>
            </c:extLst>
          </c:dPt>
          <c:dPt>
            <c:idx val="2"/>
            <c:bubble3D val="0"/>
            <c:spPr>
              <a:solidFill>
                <a:srgbClr val="6A80A3"/>
              </a:solidFill>
              <a:ln w="12700">
                <a:solidFill>
                  <a:schemeClr val="bg1"/>
                </a:solidFill>
              </a:ln>
              <a:effectLst/>
            </c:spPr>
            <c:extLst>
              <c:ext xmlns:c16="http://schemas.microsoft.com/office/drawing/2014/chart" uri="{C3380CC4-5D6E-409C-BE32-E72D297353CC}">
                <c16:uniqueId val="{00000005-2D08-DA44-B9ED-BBA837659D69}"/>
              </c:ext>
            </c:extLst>
          </c:dPt>
          <c:dPt>
            <c:idx val="3"/>
            <c:bubble3D val="0"/>
            <c:spPr>
              <a:solidFill>
                <a:srgbClr val="A1B3CA"/>
              </a:solidFill>
              <a:ln w="12700">
                <a:solidFill>
                  <a:schemeClr val="bg1"/>
                </a:solidFill>
              </a:ln>
              <a:effectLst/>
            </c:spPr>
            <c:extLst>
              <c:ext xmlns:c16="http://schemas.microsoft.com/office/drawing/2014/chart" uri="{C3380CC4-5D6E-409C-BE32-E72D297353CC}">
                <c16:uniqueId val="{00000007-2D08-DA44-B9ED-BBA837659D69}"/>
              </c:ext>
            </c:extLst>
          </c:dPt>
          <c:dPt>
            <c:idx val="4"/>
            <c:bubble3D val="0"/>
            <c:spPr>
              <a:solidFill>
                <a:srgbClr val="D0DEEA"/>
              </a:solidFill>
              <a:ln w="12700">
                <a:solidFill>
                  <a:schemeClr val="bg1"/>
                </a:solidFill>
              </a:ln>
              <a:effectLst/>
            </c:spPr>
            <c:extLst>
              <c:ext xmlns:c16="http://schemas.microsoft.com/office/drawing/2014/chart" uri="{C3380CC4-5D6E-409C-BE32-E72D297353CC}">
                <c16:uniqueId val="{00000009-2D08-DA44-B9ED-BBA837659D69}"/>
              </c:ext>
            </c:extLst>
          </c:dPt>
          <c:dPt>
            <c:idx val="5"/>
            <c:bubble3D val="0"/>
            <c:spPr>
              <a:solidFill>
                <a:srgbClr val="0074AD"/>
              </a:solidFill>
              <a:ln w="12700">
                <a:solidFill>
                  <a:schemeClr val="bg1"/>
                </a:solidFill>
              </a:ln>
              <a:effectLst/>
            </c:spPr>
            <c:extLst>
              <c:ext xmlns:c16="http://schemas.microsoft.com/office/drawing/2014/chart" uri="{C3380CC4-5D6E-409C-BE32-E72D297353CC}">
                <c16:uniqueId val="{0000000B-2D08-DA44-B9ED-BBA837659D69}"/>
              </c:ext>
            </c:extLst>
          </c:dPt>
          <c:dPt>
            <c:idx val="6"/>
            <c:bubble3D val="0"/>
            <c:spPr>
              <a:solidFill>
                <a:srgbClr val="009AD7"/>
              </a:solidFill>
              <a:ln w="12700">
                <a:solidFill>
                  <a:schemeClr val="bg1"/>
                </a:solidFill>
              </a:ln>
              <a:effectLst/>
            </c:spPr>
            <c:extLst>
              <c:ext xmlns:c16="http://schemas.microsoft.com/office/drawing/2014/chart" uri="{C3380CC4-5D6E-409C-BE32-E72D297353CC}">
                <c16:uniqueId val="{0000000D-2D08-DA44-B9ED-BBA837659D69}"/>
              </c:ext>
            </c:extLst>
          </c:dPt>
          <c:dPt>
            <c:idx val="7"/>
            <c:bubble3D val="0"/>
            <c:spPr>
              <a:solidFill>
                <a:srgbClr val="49C5F4"/>
              </a:solidFill>
              <a:ln w="12700">
                <a:solidFill>
                  <a:schemeClr val="bg1"/>
                </a:solidFill>
              </a:ln>
              <a:effectLst/>
            </c:spPr>
            <c:extLst>
              <c:ext xmlns:c16="http://schemas.microsoft.com/office/drawing/2014/chart" uri="{C3380CC4-5D6E-409C-BE32-E72D297353CC}">
                <c16:uniqueId val="{0000000F-2D08-DA44-B9ED-BBA837659D69}"/>
              </c:ext>
            </c:extLst>
          </c:dPt>
          <c:dPt>
            <c:idx val="8"/>
            <c:bubble3D val="0"/>
            <c:spPr>
              <a:solidFill>
                <a:srgbClr val="91DCF8"/>
              </a:solidFill>
              <a:ln w="12700">
                <a:solidFill>
                  <a:schemeClr val="bg1"/>
                </a:solidFill>
              </a:ln>
              <a:effectLst/>
            </c:spPr>
            <c:extLst>
              <c:ext xmlns:c16="http://schemas.microsoft.com/office/drawing/2014/chart" uri="{C3380CC4-5D6E-409C-BE32-E72D297353CC}">
                <c16:uniqueId val="{00000011-2D08-DA44-B9ED-BBA837659D69}"/>
              </c:ext>
            </c:extLst>
          </c:dPt>
          <c:dPt>
            <c:idx val="9"/>
            <c:bubble3D val="0"/>
            <c:spPr>
              <a:solidFill>
                <a:srgbClr val="DAF3FD"/>
              </a:solidFill>
              <a:ln w="12700">
                <a:solidFill>
                  <a:schemeClr val="bg1"/>
                </a:solidFill>
              </a:ln>
              <a:effectLst/>
            </c:spPr>
            <c:extLst>
              <c:ext xmlns:c16="http://schemas.microsoft.com/office/drawing/2014/chart" uri="{C3380CC4-5D6E-409C-BE32-E72D297353CC}">
                <c16:uniqueId val="{00000013-2D08-DA44-B9ED-BBA837659D69}"/>
              </c:ext>
            </c:extLst>
          </c:dPt>
          <c:dPt>
            <c:idx val="10"/>
            <c:bubble3D val="0"/>
            <c:spPr>
              <a:solidFill>
                <a:srgbClr val="535A5A"/>
              </a:solidFill>
              <a:ln w="12700">
                <a:solidFill>
                  <a:schemeClr val="bg1"/>
                </a:solidFill>
              </a:ln>
              <a:effectLst/>
            </c:spPr>
            <c:extLst>
              <c:ext xmlns:c16="http://schemas.microsoft.com/office/drawing/2014/chart" uri="{C3380CC4-5D6E-409C-BE32-E72D297353CC}">
                <c16:uniqueId val="{00000015-2D08-DA44-B9ED-BBA837659D69}"/>
              </c:ext>
            </c:extLst>
          </c:dPt>
          <c:dPt>
            <c:idx val="11"/>
            <c:bubble3D val="0"/>
            <c:spPr>
              <a:solidFill>
                <a:srgbClr val="6F7878"/>
              </a:solidFill>
              <a:ln w="12700">
                <a:solidFill>
                  <a:schemeClr val="bg1"/>
                </a:solidFill>
              </a:ln>
              <a:effectLst/>
            </c:spPr>
            <c:extLst>
              <c:ext xmlns:c16="http://schemas.microsoft.com/office/drawing/2014/chart" uri="{C3380CC4-5D6E-409C-BE32-E72D297353CC}">
                <c16:uniqueId val="{00000017-2D08-DA44-B9ED-BBA837659D69}"/>
              </c:ext>
            </c:extLst>
          </c:dPt>
          <c:dPt>
            <c:idx val="12"/>
            <c:bubble3D val="0"/>
            <c:spPr>
              <a:solidFill>
                <a:srgbClr val="D3D3D3"/>
              </a:solidFill>
              <a:ln w="12700">
                <a:solidFill>
                  <a:schemeClr val="bg1"/>
                </a:solidFill>
              </a:ln>
              <a:effectLst/>
            </c:spPr>
            <c:extLst>
              <c:ext xmlns:c16="http://schemas.microsoft.com/office/drawing/2014/chart" uri="{C3380CC4-5D6E-409C-BE32-E72D297353CC}">
                <c16:uniqueId val="{00000019-2D08-DA44-B9ED-BBA837659D69}"/>
              </c:ext>
            </c:extLst>
          </c:dPt>
          <c:dLbls>
            <c:dLbl>
              <c:idx val="0"/>
              <c:delete val="1"/>
              <c:extLst>
                <c:ext xmlns:c15="http://schemas.microsoft.com/office/drawing/2012/chart" uri="{CE6537A1-D6FC-4f65-9D91-7224C49458BB}"/>
                <c:ext xmlns:c16="http://schemas.microsoft.com/office/drawing/2014/chart" uri="{C3380CC4-5D6E-409C-BE32-E72D297353CC}">
                  <c16:uniqueId val="{00000001-2D08-DA44-B9ED-BBA837659D69}"/>
                </c:ext>
              </c:extLst>
            </c:dLbl>
            <c:dLbl>
              <c:idx val="1"/>
              <c:delete val="1"/>
              <c:extLst>
                <c:ext xmlns:c15="http://schemas.microsoft.com/office/drawing/2012/chart" uri="{CE6537A1-D6FC-4f65-9D91-7224C49458BB}"/>
                <c:ext xmlns:c16="http://schemas.microsoft.com/office/drawing/2014/chart" uri="{C3380CC4-5D6E-409C-BE32-E72D297353CC}">
                  <c16:uniqueId val="{00000003-2D08-DA44-B9ED-BBA837659D69}"/>
                </c:ext>
              </c:extLst>
            </c:dLbl>
            <c:dLbl>
              <c:idx val="2"/>
              <c:layout>
                <c:manualLayout>
                  <c:x val="6.7204301075268813E-2"/>
                  <c:y val="-4.672189413823272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D08-DA44-B9ED-BBA837659D69}"/>
                </c:ext>
              </c:extLst>
            </c:dLbl>
            <c:dLbl>
              <c:idx val="3"/>
              <c:layout>
                <c:manualLayout>
                  <c:x val="6.9444444444444364E-2"/>
                  <c:y val="3.165839621609790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D08-DA44-B9ED-BBA837659D69}"/>
                </c:ext>
              </c:extLst>
            </c:dLbl>
            <c:dLbl>
              <c:idx val="4"/>
              <c:layout>
                <c:manualLayout>
                  <c:x val="6.2724014336917475E-2"/>
                  <c:y val="6.689119914698163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D08-DA44-B9ED-BBA837659D69}"/>
                </c:ext>
              </c:extLst>
            </c:dLbl>
            <c:dLbl>
              <c:idx val="5"/>
              <c:layout>
                <c:manualLayout>
                  <c:x val="4.0322580645161289E-2"/>
                  <c:y val="0.114247047244094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D08-DA44-B9ED-BBA837659D69}"/>
                </c:ext>
              </c:extLst>
            </c:dLbl>
            <c:dLbl>
              <c:idx val="6"/>
              <c:layout>
                <c:manualLayout>
                  <c:x val="4.4802867383512543E-3"/>
                  <c:y val="0.1327615786307961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D08-DA44-B9ED-BBA837659D69}"/>
                </c:ext>
              </c:extLst>
            </c:dLbl>
            <c:dLbl>
              <c:idx val="7"/>
              <c:layout>
                <c:manualLayout>
                  <c:x val="-4.0322580645161331E-2"/>
                  <c:y val="0.118463951771653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D08-DA44-B9ED-BBA837659D69}"/>
                </c:ext>
              </c:extLst>
            </c:dLbl>
            <c:dLbl>
              <c:idx val="8"/>
              <c:layout>
                <c:manualLayout>
                  <c:x val="-6.2724014336917558E-2"/>
                  <c:y val="8.50185230752405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2D08-DA44-B9ED-BBA837659D69}"/>
                </c:ext>
              </c:extLst>
            </c:dLbl>
            <c:dLbl>
              <c:idx val="9"/>
              <c:layout>
                <c:manualLayout>
                  <c:x val="-7.8405017921146958E-2"/>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2D08-DA44-B9ED-BBA837659D69}"/>
                </c:ext>
              </c:extLst>
            </c:dLbl>
            <c:dLbl>
              <c:idx val="10"/>
              <c:layout>
                <c:manualLayout>
                  <c:x val="-6.4964157706093192E-2"/>
                  <c:y val="-3.906250000000004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2D08-DA44-B9ED-BBA837659D69}"/>
                </c:ext>
              </c:extLst>
            </c:dLbl>
            <c:dLbl>
              <c:idx val="11"/>
              <c:layout>
                <c:manualLayout>
                  <c:x val="-4.9283154121863799E-2"/>
                  <c:y val="-9.548611111111110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2D08-DA44-B9ED-BBA837659D69}"/>
                </c:ext>
              </c:extLst>
            </c:dLbl>
            <c:dLbl>
              <c:idx val="12"/>
              <c:layout>
                <c:manualLayout>
                  <c:x val="-1.1200716845878218E-2"/>
                  <c:y val="-0.125868055555555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2D08-DA44-B9ED-BBA837659D6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c:formatCode>
                <c:ptCount val="2"/>
                <c:pt idx="0">
                  <c:v>0.77</c:v>
                </c:pt>
                <c:pt idx="1">
                  <c:v>0.23</c:v>
                </c:pt>
              </c:numCache>
            </c:numRef>
          </c:val>
          <c:extLst>
            <c:ext xmlns:c16="http://schemas.microsoft.com/office/drawing/2014/chart" uri="{C3380CC4-5D6E-409C-BE32-E72D297353CC}">
              <c16:uniqueId val="{0000001A-2D08-DA44-B9ED-BBA837659D69}"/>
            </c:ext>
          </c:extLst>
        </c:ser>
        <c:dLbls>
          <c:showLegendKey val="0"/>
          <c:showVal val="1"/>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966365797007703"/>
          <c:y val="3.6885238326957406E-2"/>
          <c:w val="0.48395438880702085"/>
          <c:h val="0.86056825445692231"/>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manualLayout>
                  <c:x val="0.16665997445522052"/>
                  <c:y val="-1.2533510813514258E-1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43A-844D-BA2C-BA80FF142B65}"/>
                </c:ext>
              </c:extLst>
            </c:dLbl>
            <c:dLbl>
              <c:idx val="1"/>
              <c:layout>
                <c:manualLayout>
                  <c:x val="0.20870446208673618"/>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43A-844D-BA2C-BA80FF142B65}"/>
                </c:ext>
              </c:extLst>
            </c:dLbl>
            <c:dLbl>
              <c:idx val="2"/>
              <c:layout>
                <c:manualLayout>
                  <c:x val="0.2553848271018502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43A-844D-BA2C-BA80FF142B65}"/>
                </c:ext>
              </c:extLst>
            </c:dLbl>
            <c:spPr>
              <a:noFill/>
              <a:ln>
                <a:noFill/>
              </a:ln>
              <a:effectLst/>
            </c:spPr>
            <c:txPr>
              <a:bodyPr rot="0" spcFirstLastPara="1" vertOverflow="ellipsis" vert="horz" wrap="square" lIns="91440" tIns="19050" rIns="38100" bIns="19050" anchor="ctr" anchorCtr="1">
                <a:spAutoFit/>
              </a:bodyPr>
              <a:lstStyle/>
              <a:p>
                <a:pPr>
                  <a:defRPr sz="1400" b="1" i="0" u="none" strike="noStrike" kern="1200" baseline="0">
                    <a:solidFill>
                      <a:srgbClr val="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proactively with providers to neogtiate contract terms and costs, based on changes in deman, requirements or business needs</c:v>
                </c:pt>
                <c:pt idx="1">
                  <c:v>… after the contract was finalized with a provider to track and monitor contract terms and costs</c:v>
                </c:pt>
                <c:pt idx="2">
                  <c:v>… during the contract negotiating stage for visibilty into contract terms and costs of different providers</c:v>
                </c:pt>
              </c:strCache>
            </c:strRef>
          </c:cat>
          <c:val>
            <c:numRef>
              <c:f>Sheet1!$B$2:$B$4</c:f>
              <c:numCache>
                <c:formatCode>0%</c:formatCode>
                <c:ptCount val="3"/>
                <c:pt idx="0">
                  <c:v>0.3</c:v>
                </c:pt>
                <c:pt idx="1">
                  <c:v>0.41</c:v>
                </c:pt>
                <c:pt idx="2">
                  <c:v>0.52</c:v>
                </c:pt>
              </c:numCache>
            </c:numRef>
          </c:val>
          <c:extLst>
            <c:ext xmlns:c16="http://schemas.microsoft.com/office/drawing/2014/chart" uri="{C3380CC4-5D6E-409C-BE32-E72D297353CC}">
              <c16:uniqueId val="{00000000-F949-6D48-BB63-DE8E134283FC}"/>
            </c:ext>
          </c:extLst>
        </c:ser>
        <c:dLbls>
          <c:showLegendKey val="0"/>
          <c:showVal val="0"/>
          <c:showCatName val="0"/>
          <c:showSerName val="0"/>
          <c:showPercent val="0"/>
          <c:showBubbleSize val="0"/>
        </c:dLbls>
        <c:gapWidth val="70"/>
        <c:overlap val="100"/>
        <c:axId val="1835959615"/>
        <c:axId val="279451151"/>
      </c:barChart>
      <c:catAx>
        <c:axId val="1835959615"/>
        <c:scaling>
          <c:orientation val="minMax"/>
        </c:scaling>
        <c:delete val="0"/>
        <c:axPos val="l"/>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lgn="r">
              <a:defRPr sz="1400" b="0" i="0" u="none" strike="noStrike" kern="1200" baseline="0">
                <a:solidFill>
                  <a:srgbClr val="000000"/>
                </a:solidFill>
                <a:latin typeface="+mn-lt"/>
                <a:ea typeface="+mn-ea"/>
                <a:cs typeface="+mn-cs"/>
              </a:defRPr>
            </a:pPr>
            <a:endParaRPr lang="en-US"/>
          </a:p>
        </c:txPr>
        <c:crossAx val="279451151"/>
        <c:crosses val="autoZero"/>
        <c:auto val="1"/>
        <c:lblAlgn val="ctr"/>
        <c:lblOffset val="100"/>
        <c:noMultiLvlLbl val="0"/>
      </c:catAx>
      <c:valAx>
        <c:axId val="279451151"/>
        <c:scaling>
          <c:orientation val="minMax"/>
        </c:scaling>
        <c:delete val="0"/>
        <c:axPos val="b"/>
        <c:numFmt formatCode="0%" sourceLinked="1"/>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400" b="0" i="0" u="none" strike="noStrike" kern="1200" baseline="0">
                <a:solidFill>
                  <a:srgbClr val="000000"/>
                </a:solidFill>
                <a:latin typeface="+mn-lt"/>
                <a:ea typeface="+mn-ea"/>
                <a:cs typeface="+mn-cs"/>
              </a:defRPr>
            </a:pPr>
            <a:endParaRPr lang="en-US"/>
          </a:p>
        </c:txPr>
        <c:crossAx val="1835959615"/>
        <c:crosses val="autoZero"/>
        <c:crossBetween val="between"/>
        <c:majorUnit val="0.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latin typeface="Arial" panose="020B0604020202020204" pitchFamily="34" charset="0"/>
              </a:rPr>
              <a:t>2/23/2024</a:t>
            </a:fld>
            <a:endParaRPr lang="en-US" dirty="0">
              <a:latin typeface="Arial" panose="020B0604020202020204" pitchFamily="34" charset="0"/>
            </a:endParaRPr>
          </a:p>
        </p:txBody>
      </p:sp>
      <p:sp>
        <p:nvSpPr>
          <p:cNvPr id="6" name="TextBox 5"/>
          <p:cNvSpPr txBox="1"/>
          <p:nvPr/>
        </p:nvSpPr>
        <p:spPr>
          <a:xfrm>
            <a:off x="164123" y="8750497"/>
            <a:ext cx="6459416" cy="323165"/>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latin typeface="Arial" panose="020B0604020202020204" pitchFamily="34" charset="0"/>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latin typeface="Arial" panose="020B0604020202020204" pitchFamily="34" charset="0"/>
              </a:rPr>
              <a:t>	© 2024 Gartner, Inc. and/or its affiliates. All rights reserved. Gartner is a registered trademark of Gartner, Inc. and its affiliates.</a:t>
            </a:r>
            <a:br>
              <a:rPr lang="en-US" sz="700" dirty="0">
                <a:solidFill>
                  <a:srgbClr val="979D9D"/>
                </a:solidFill>
                <a:latin typeface="Arial" panose="020B0604020202020204" pitchFamily="34" charset="0"/>
              </a:rPr>
            </a:br>
            <a:r>
              <a:rPr lang="en-US" sz="700" b="1" dirty="0">
                <a:solidFill>
                  <a:srgbClr val="979D9D"/>
                </a:solidFill>
                <a:latin typeface="Arial" panose="020B0604020202020204" pitchFamily="34" charset="0"/>
              </a:rPr>
              <a:t>INTERNAL — FOR INTERNAL USE ONLY or RESTRICTED [CHOSE ONE </a:t>
            </a:r>
            <a:r>
              <a:rPr lang="en-US" sz="700" b="1" dirty="0">
                <a:solidFill>
                  <a:srgbClr val="979D9D"/>
                </a:solidFill>
                <a:latin typeface="Arial" panose="020B0604020202020204" pitchFamily="34" charset="0"/>
                <a:cs typeface="Arial" panose="020B0604020202020204" pitchFamily="34" charset="0"/>
              </a:rPr>
              <a:t>—</a:t>
            </a:r>
            <a:r>
              <a:rPr lang="en-US" sz="700" b="1" dirty="0">
                <a:solidFill>
                  <a:srgbClr val="979D9D"/>
                </a:solidFill>
                <a:latin typeface="Arial" panose="020B0604020202020204" pitchFamily="34" charset="0"/>
              </a:rPr>
              <a:t> DELETE AS APPROPRIATE] </a:t>
            </a:r>
            <a:r>
              <a:rPr lang="en-US" sz="700" b="0" baseline="0" dirty="0">
                <a:solidFill>
                  <a:srgbClr val="979D9D"/>
                </a:solidFill>
                <a:latin typeface="Arial" panose="020B0604020202020204" pitchFamily="34" charset="0"/>
              </a:rPr>
              <a:t>| </a:t>
            </a:r>
            <a:r>
              <a:rPr lang="en-US" sz="700" dirty="0">
                <a:solidFill>
                  <a:srgbClr val="979D9D"/>
                </a:solidFill>
                <a:latin typeface="Arial" panose="020B0604020202020204" pitchFamily="34" charset="0"/>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134805"/>
            <a:ext cx="6373258" cy="5502055"/>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13" name="Copyright and Pg Num">
            <a:extLst>
              <a:ext uri="{FF2B5EF4-FFF2-40B4-BE49-F238E27FC236}">
                <a16:creationId xmlns:a16="http://schemas.microsoft.com/office/drawing/2014/main" id="{3422AF18-7566-48F3-BD1C-68BD12E815A4}"/>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800" dirty="0">
                <a:solidFill>
                  <a:schemeClr val="tx1"/>
                </a:solidFill>
              </a:rPr>
              <a:t>	© 2024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
        <p:nvSpPr>
          <p:cNvPr id="15" name="Rectangle 88">
            <a:extLst>
              <a:ext uri="{FF2B5EF4-FFF2-40B4-BE49-F238E27FC236}">
                <a16:creationId xmlns:a16="http://schemas.microsoft.com/office/drawing/2014/main" id="{694C335F-574C-43EF-81F6-2510B56400EE}"/>
              </a:ext>
            </a:extLst>
          </p:cNvPr>
          <p:cNvSpPr>
            <a:spLocks noChangeArrowheads="1"/>
          </p:cNvSpPr>
          <p:nvPr/>
        </p:nvSpPr>
        <p:spPr bwMode="gray">
          <a:xfrm>
            <a:off x="3749040" y="8657880"/>
            <a:ext cx="2866589" cy="246221"/>
          </a:xfrm>
          <a:prstGeom prst="rect">
            <a:avLst/>
          </a:prstGeom>
          <a:noFill/>
          <a:ln w="9525">
            <a:noFill/>
            <a:miter lim="800000"/>
            <a:headEnd/>
            <a:tailEnd/>
          </a:ln>
        </p:spPr>
        <p:txBody>
          <a:bodyPr wrap="square" lIns="0" tIns="0" rIns="0" bIns="0">
            <a:spAutoFit/>
          </a:bodyPr>
          <a:lstStyle/>
          <a:p>
            <a:pPr algn="l" defTabSz="912813">
              <a:lnSpc>
                <a:spcPct val="100000"/>
              </a:lnSpc>
              <a:spcBef>
                <a:spcPct val="0"/>
              </a:spcBef>
              <a:spcAft>
                <a:spcPct val="0"/>
              </a:spcAft>
              <a:defRPr/>
            </a:pPr>
            <a:r>
              <a:rPr lang="en-US" sz="800" dirty="0">
                <a:solidFill>
                  <a:srgbClr val="000000"/>
                </a:solidFill>
                <a:ea typeface="+mn-ea"/>
                <a:cs typeface="+mn-cs"/>
              </a:rPr>
              <a:t>Presenter Name, Presenter Name, Presenter Name, and Presenter Name</a:t>
            </a:r>
            <a:endParaRPr lang="en-US" sz="800" b="1" dirty="0">
              <a:ea typeface="+mn-ea"/>
              <a:cs typeface="+mn-cs"/>
            </a:endParaRPr>
          </a:p>
        </p:txBody>
      </p:sp>
      <p:sp>
        <p:nvSpPr>
          <p:cNvPr id="16" name="Rectangle 89">
            <a:extLst>
              <a:ext uri="{FF2B5EF4-FFF2-40B4-BE49-F238E27FC236}">
                <a16:creationId xmlns:a16="http://schemas.microsoft.com/office/drawing/2014/main" id="{F6B88791-2B87-47D4-9ABE-F6851FF8E496}"/>
              </a:ext>
            </a:extLst>
          </p:cNvPr>
          <p:cNvSpPr>
            <a:spLocks noChangeArrowheads="1"/>
          </p:cNvSpPr>
          <p:nvPr/>
        </p:nvSpPr>
        <p:spPr bwMode="gray">
          <a:xfrm>
            <a:off x="3749039" y="8925121"/>
            <a:ext cx="2866589" cy="123111"/>
          </a:xfrm>
          <a:prstGeom prst="rect">
            <a:avLst/>
          </a:prstGeom>
          <a:noFill/>
          <a:ln w="9525">
            <a:noFill/>
            <a:miter lim="800000"/>
            <a:headEnd/>
            <a:tailEnd/>
          </a:ln>
        </p:spPr>
        <p:txBody>
          <a:bodyPr wrap="square" lIns="0" tIns="0" rIns="0" bIns="0" anchor="b">
            <a:spAutoFit/>
          </a:bodyPr>
          <a:lstStyle/>
          <a:p>
            <a:pPr algn="l" defTabSz="912813">
              <a:lnSpc>
                <a:spcPct val="100000"/>
              </a:lnSpc>
              <a:spcBef>
                <a:spcPct val="0"/>
              </a:spcBef>
              <a:spcAft>
                <a:spcPct val="0"/>
              </a:spcAft>
              <a:defRPr/>
            </a:pPr>
            <a:r>
              <a:rPr lang="en-US" sz="800" dirty="0">
                <a:solidFill>
                  <a:srgbClr val="000000"/>
                </a:solidFill>
                <a:ea typeface="+mn-ea"/>
                <a:cs typeface="+mn-cs"/>
              </a:rPr>
              <a:t>ConfCode_sessionID, DD Month 2024</a:t>
            </a:r>
          </a:p>
        </p:txBody>
      </p:sp>
      <p:sp>
        <p:nvSpPr>
          <p:cNvPr id="10" name="TextBox 9">
            <a:extLst>
              <a:ext uri="{FF2B5EF4-FFF2-40B4-BE49-F238E27FC236}">
                <a16:creationId xmlns:a16="http://schemas.microsoft.com/office/drawing/2014/main" id="{55B3D38A-A9D3-44D7-839E-CD040E6E6A74}"/>
              </a:ext>
            </a:extLst>
          </p:cNvPr>
          <p:cNvSpPr txBox="1"/>
          <p:nvPr/>
        </p:nvSpPr>
        <p:spPr>
          <a:xfrm rot="16200000">
            <a:off x="-840060"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7" name="TextBox 16">
            <a:extLst>
              <a:ext uri="{FF2B5EF4-FFF2-40B4-BE49-F238E27FC236}">
                <a16:creationId xmlns:a16="http://schemas.microsoft.com/office/drawing/2014/main" id="{4A441C36-0C0E-4ED4-B4E2-FF5388E6CA5D}"/>
              </a:ext>
            </a:extLst>
          </p:cNvPr>
          <p:cNvSpPr txBox="1"/>
          <p:nvPr/>
        </p:nvSpPr>
        <p:spPr>
          <a:xfrm rot="5400000">
            <a:off x="5396148"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4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notes"/>
          <p:cNvSpPr txBox="1">
            <a:spLocks noGrp="1"/>
          </p:cNvSpPr>
          <p:nvPr>
            <p:ph type="body" idx="1"/>
          </p:nvPr>
        </p:nvSpPr>
        <p:spPr>
          <a:xfrm>
            <a:off x="263348" y="3291547"/>
            <a:ext cx="6798259" cy="59832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125: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b="1" dirty="0">
                <a:solidFill>
                  <a:srgbClr val="424242"/>
                </a:solidFill>
              </a:rPr>
              <a:t>Key Talking Points</a:t>
            </a:r>
            <a:endParaRPr b="1" dirty="0">
              <a:solidFill>
                <a:srgbClr val="424242"/>
              </a:solidFill>
            </a:endParaRPr>
          </a:p>
          <a:p>
            <a:pPr marL="0" lvl="0" indent="0" algn="l" rtl="0">
              <a:lnSpc>
                <a:spcPct val="90000"/>
              </a:lnSpc>
              <a:spcBef>
                <a:spcPts val="0"/>
              </a:spcBef>
              <a:spcAft>
                <a:spcPts val="0"/>
              </a:spcAft>
              <a:buSzPts val="1200"/>
              <a:buNone/>
            </a:pPr>
            <a:endParaRPr dirty="0"/>
          </a:p>
          <a:p>
            <a:pPr marL="457200" lvl="0" indent="-304800" algn="l" rtl="0">
              <a:lnSpc>
                <a:spcPct val="90000"/>
              </a:lnSpc>
              <a:spcBef>
                <a:spcPts val="0"/>
              </a:spcBef>
              <a:spcAft>
                <a:spcPts val="0"/>
              </a:spcAft>
              <a:buSzPts val="1200"/>
              <a:buChar char="●"/>
            </a:pPr>
            <a:r>
              <a:rPr lang="en-US" dirty="0"/>
              <a:t>SPVM Leaders do not get involved in transformation projects from the get go</a:t>
            </a:r>
            <a:endParaRPr dirty="0"/>
          </a:p>
          <a:p>
            <a:pPr marL="457200" lvl="0" indent="-304800" algn="l" rtl="0">
              <a:lnSpc>
                <a:spcPct val="90000"/>
              </a:lnSpc>
              <a:spcBef>
                <a:spcPts val="0"/>
              </a:spcBef>
              <a:spcAft>
                <a:spcPts val="0"/>
              </a:spcAft>
              <a:buSzPts val="1200"/>
              <a:buChar char="●"/>
            </a:pPr>
            <a:r>
              <a:rPr lang="en-US" dirty="0"/>
              <a:t>This slide is an example of the suboptimal involvement of SPVM in transformative projects </a:t>
            </a:r>
            <a:endParaRPr dirty="0"/>
          </a:p>
          <a:p>
            <a:pPr marL="457200" lvl="0" indent="-304800" algn="l" rtl="0">
              <a:lnSpc>
                <a:spcPct val="90000"/>
              </a:lnSpc>
              <a:spcBef>
                <a:spcPts val="0"/>
              </a:spcBef>
              <a:spcAft>
                <a:spcPts val="0"/>
              </a:spcAft>
              <a:buSzPts val="1200"/>
              <a:buChar char="●"/>
            </a:pPr>
            <a:r>
              <a:rPr lang="en-US" dirty="0"/>
              <a:t>According to a recent survey, SPVM leaders, as you can see on the slide, get involved late in the process when it comes to cloud migration projects</a:t>
            </a:r>
            <a:endParaRPr dirty="0"/>
          </a:p>
          <a:p>
            <a:pPr marL="457200" lvl="0" indent="-304800" algn="l" rtl="0">
              <a:lnSpc>
                <a:spcPct val="90000"/>
              </a:lnSpc>
              <a:spcBef>
                <a:spcPts val="0"/>
              </a:spcBef>
              <a:spcAft>
                <a:spcPts val="0"/>
              </a:spcAft>
              <a:buSzPts val="1200"/>
              <a:buChar char="●"/>
            </a:pPr>
            <a:r>
              <a:rPr lang="en-US" dirty="0"/>
              <a:t>This late involvement is not a new challenge but it is one that at this point in time is hurting the SPVM reputation significantly</a:t>
            </a:r>
            <a:endParaRPr dirty="0"/>
          </a:p>
          <a:p>
            <a:pPr marL="457200" lvl="0" indent="-304800" algn="l" rtl="0">
              <a:lnSpc>
                <a:spcPct val="90000"/>
              </a:lnSpc>
              <a:spcBef>
                <a:spcPts val="0"/>
              </a:spcBef>
              <a:spcAft>
                <a:spcPts val="0"/>
              </a:spcAft>
              <a:buSzPts val="1200"/>
              <a:buChar char="●"/>
            </a:pPr>
            <a:r>
              <a:rPr lang="en-US" dirty="0"/>
              <a:t>Remaining “a necessary evil” is not where we want to be</a:t>
            </a:r>
            <a:endParaRPr dirty="0"/>
          </a:p>
        </p:txBody>
      </p:sp>
      <p:sp>
        <p:nvSpPr>
          <p:cNvPr id="791" name="Google Shape;791;p12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11: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424242"/>
              </a:buClr>
              <a:buSzPts val="1200"/>
              <a:buNone/>
            </a:pPr>
            <a:r>
              <a:rPr lang="en-US" b="1" dirty="0">
                <a:solidFill>
                  <a:srgbClr val="424242"/>
                </a:solidFill>
              </a:rPr>
              <a:t>Key Talking Points</a:t>
            </a:r>
            <a:endParaRPr b="1" dirty="0">
              <a:solidFill>
                <a:srgbClr val="424242"/>
              </a:solidFill>
            </a:endParaRPr>
          </a:p>
          <a:p>
            <a:pPr marL="0" lvl="0" indent="0" algn="l" rtl="0">
              <a:lnSpc>
                <a:spcPct val="90000"/>
              </a:lnSpc>
              <a:spcBef>
                <a:spcPts val="0"/>
              </a:spcBef>
              <a:spcAft>
                <a:spcPts val="0"/>
              </a:spcAft>
              <a:buClr>
                <a:schemeClr val="dk1"/>
              </a:buClr>
              <a:buSzPts val="1200"/>
              <a:buNone/>
            </a:pPr>
            <a:endParaRPr b="1" dirty="0">
              <a:solidFill>
                <a:srgbClr val="424242"/>
              </a:solidFill>
            </a:endParaRPr>
          </a:p>
          <a:p>
            <a:pPr marL="457200" lvl="0" indent="-304800" algn="l" rtl="0">
              <a:lnSpc>
                <a:spcPct val="90000"/>
              </a:lnSpc>
              <a:spcBef>
                <a:spcPts val="0"/>
              </a:spcBef>
              <a:spcAft>
                <a:spcPts val="0"/>
              </a:spcAft>
              <a:buClr>
                <a:schemeClr val="dk1"/>
              </a:buClr>
              <a:buSzPts val="1200"/>
              <a:buChar char="●"/>
            </a:pPr>
            <a:r>
              <a:rPr lang="en-US" dirty="0"/>
              <a:t>If we are going to create the capability to get informed about regulatory changes as quickly as possible, SPVM need to be ready to dive into their contracts and identify vulnerabilities.</a:t>
            </a:r>
            <a:endParaRPr dirty="0"/>
          </a:p>
          <a:p>
            <a:pPr marL="457200" lvl="0" indent="-304800" algn="l" rtl="0">
              <a:lnSpc>
                <a:spcPct val="90000"/>
              </a:lnSpc>
              <a:spcBef>
                <a:spcPts val="0"/>
              </a:spcBef>
              <a:spcAft>
                <a:spcPts val="0"/>
              </a:spcAft>
              <a:buClr>
                <a:schemeClr val="dk1"/>
              </a:buClr>
              <a:buSzPts val="1200"/>
              <a:buChar char="●"/>
            </a:pPr>
            <a:r>
              <a:rPr lang="en-US" dirty="0"/>
              <a:t>Unfortunately CLM is a very weak capability out there and most organizations have simple post signature static repositories. </a:t>
            </a:r>
            <a:endParaRPr dirty="0"/>
          </a:p>
          <a:p>
            <a:pPr marL="457200" lvl="0" indent="-304800" algn="l" rtl="0">
              <a:lnSpc>
                <a:spcPct val="90000"/>
              </a:lnSpc>
              <a:spcBef>
                <a:spcPts val="0"/>
              </a:spcBef>
              <a:spcAft>
                <a:spcPts val="0"/>
              </a:spcAft>
              <a:buClr>
                <a:schemeClr val="dk1"/>
              </a:buClr>
              <a:buSzPts val="1200"/>
              <a:buChar char="●"/>
            </a:pPr>
            <a:r>
              <a:rPr lang="en-US" dirty="0"/>
              <a:t>Very few orgs have a fully developed CLM capability that is a major challenge for SPVM leaders. </a:t>
            </a:r>
            <a:endParaRPr dirty="0"/>
          </a:p>
          <a:p>
            <a:pPr marL="457200" lvl="0" indent="-304800" algn="l" rtl="0">
              <a:lnSpc>
                <a:spcPct val="90000"/>
              </a:lnSpc>
              <a:spcBef>
                <a:spcPts val="0"/>
              </a:spcBef>
              <a:spcAft>
                <a:spcPts val="0"/>
              </a:spcAft>
              <a:buClr>
                <a:schemeClr val="dk1"/>
              </a:buClr>
              <a:buSzPts val="1200"/>
              <a:buChar char="●"/>
            </a:pPr>
            <a:r>
              <a:rPr lang="en-US" dirty="0"/>
              <a:t>The digital maturity of the CLM capability will determine how proactive SPVM can be in identifying risks due to regulatory changes</a:t>
            </a:r>
            <a:endParaRPr dirty="0"/>
          </a:p>
        </p:txBody>
      </p:sp>
      <p:sp>
        <p:nvSpPr>
          <p:cNvPr id="676" name="Google Shape;676;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127: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200"/>
              <a:buNone/>
            </a:pPr>
            <a:r>
              <a:rPr lang="en-US" b="1" dirty="0">
                <a:solidFill>
                  <a:srgbClr val="424242"/>
                </a:solidFill>
              </a:rPr>
              <a:t>Key Talking Points</a:t>
            </a:r>
            <a:endParaRPr b="1" dirty="0">
              <a:solidFill>
                <a:srgbClr val="424242"/>
              </a:solidFill>
            </a:endParaRPr>
          </a:p>
          <a:p>
            <a:pPr marL="0" lvl="0" indent="0" algn="l" rtl="0">
              <a:spcBef>
                <a:spcPts val="0"/>
              </a:spcBef>
              <a:spcAft>
                <a:spcPts val="0"/>
              </a:spcAft>
              <a:buClr>
                <a:schemeClr val="dk1"/>
              </a:buClr>
              <a:buSzPts val="1200"/>
              <a:buFont typeface="Arial"/>
              <a:buNone/>
            </a:pPr>
            <a:endParaRPr b="1" dirty="0">
              <a:solidFill>
                <a:srgbClr val="424242"/>
              </a:solidFill>
            </a:endParaRPr>
          </a:p>
          <a:p>
            <a:pPr marL="457200" lvl="0" indent="-304800" algn="l" rtl="0">
              <a:lnSpc>
                <a:spcPct val="90000"/>
              </a:lnSpc>
              <a:spcBef>
                <a:spcPts val="0"/>
              </a:spcBef>
              <a:spcAft>
                <a:spcPts val="0"/>
              </a:spcAft>
              <a:buSzPts val="1200"/>
              <a:buChar char="●"/>
            </a:pPr>
            <a:r>
              <a:rPr lang="en-US" dirty="0"/>
              <a:t>Traditional, centralized SPVM structures with antiquated processes hinder the SPVM ability to work proactively with the appropriate stakeholders. </a:t>
            </a:r>
            <a:endParaRPr dirty="0"/>
          </a:p>
          <a:p>
            <a:pPr marL="457200" lvl="0" indent="-304800" algn="l" rtl="0">
              <a:lnSpc>
                <a:spcPct val="90000"/>
              </a:lnSpc>
              <a:spcBef>
                <a:spcPts val="0"/>
              </a:spcBef>
              <a:spcAft>
                <a:spcPts val="0"/>
              </a:spcAft>
              <a:buSzPts val="1200"/>
              <a:buChar char="●"/>
            </a:pPr>
            <a:r>
              <a:rPr lang="en-US" dirty="0"/>
              <a:t>We need to rethink the operating model, the org design and the skills and competencies needed. </a:t>
            </a:r>
            <a:endParaRPr dirty="0"/>
          </a:p>
          <a:p>
            <a:pPr marL="457200" lvl="0" indent="-304800" algn="l" rtl="0">
              <a:lnSpc>
                <a:spcPct val="90000"/>
              </a:lnSpc>
              <a:spcBef>
                <a:spcPts val="0"/>
              </a:spcBef>
              <a:spcAft>
                <a:spcPts val="0"/>
              </a:spcAft>
              <a:buSzPts val="1200"/>
              <a:buChar char="●"/>
            </a:pPr>
            <a:r>
              <a:rPr lang="en-US" dirty="0"/>
              <a:t>SPVM leaders might not have the mandate to change structure but they need to start thinking how they can influence meaningful changes to the operating model.</a:t>
            </a:r>
            <a:endParaRPr dirty="0"/>
          </a:p>
          <a:p>
            <a:pPr marL="457200" lvl="0" indent="-304800" algn="l" rtl="0">
              <a:lnSpc>
                <a:spcPct val="90000"/>
              </a:lnSpc>
              <a:spcBef>
                <a:spcPts val="0"/>
              </a:spcBef>
              <a:spcAft>
                <a:spcPts val="0"/>
              </a:spcAft>
              <a:buSzPts val="1200"/>
              <a:buChar char="●"/>
            </a:pPr>
            <a:r>
              <a:rPr lang="en-US" dirty="0"/>
              <a:t>SPVM leaders will not to think about how they will interface with all the different/new stakeholders.</a:t>
            </a:r>
            <a:endParaRPr dirty="0"/>
          </a:p>
        </p:txBody>
      </p:sp>
      <p:sp>
        <p:nvSpPr>
          <p:cNvPr id="804" name="Google Shape;804;p12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28: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128:notes"/>
          <p:cNvSpPr txBox="1">
            <a:spLocks noGrp="1"/>
          </p:cNvSpPr>
          <p:nvPr>
            <p:ph type="body" idx="1"/>
          </p:nvPr>
        </p:nvSpPr>
        <p:spPr>
          <a:xfrm>
            <a:off x="263348" y="3291547"/>
            <a:ext cx="6798259" cy="59832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400"/>
              <a:buNone/>
            </a:pPr>
            <a:br>
              <a:rPr lang="en-US" sz="1000" dirty="0"/>
            </a:br>
            <a:endParaRPr sz="10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29: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200"/>
              <a:buNone/>
            </a:pPr>
            <a:r>
              <a:rPr lang="en-US" b="1" dirty="0">
                <a:solidFill>
                  <a:srgbClr val="424242"/>
                </a:solidFill>
              </a:rPr>
              <a:t>Key Talking Points</a:t>
            </a:r>
            <a:endParaRPr b="1" dirty="0">
              <a:solidFill>
                <a:srgbClr val="424242"/>
              </a:solidFill>
            </a:endParaRPr>
          </a:p>
          <a:p>
            <a:pPr marL="0" lvl="0" indent="0" algn="l" rtl="0">
              <a:spcBef>
                <a:spcPts val="0"/>
              </a:spcBef>
              <a:spcAft>
                <a:spcPts val="0"/>
              </a:spcAft>
              <a:buClr>
                <a:schemeClr val="dk1"/>
              </a:buClr>
              <a:buSzPts val="1200"/>
              <a:buFont typeface="Arial"/>
              <a:buNone/>
            </a:pPr>
            <a:endParaRPr b="1" dirty="0">
              <a:solidFill>
                <a:srgbClr val="424242"/>
              </a:solidFill>
            </a:endParaRPr>
          </a:p>
          <a:p>
            <a:pPr marL="457200" lvl="0" indent="-304800" algn="l" rtl="0">
              <a:lnSpc>
                <a:spcPct val="90000"/>
              </a:lnSpc>
              <a:spcBef>
                <a:spcPts val="0"/>
              </a:spcBef>
              <a:spcAft>
                <a:spcPts val="0"/>
              </a:spcAft>
              <a:buSzPts val="12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Proactivity is not about foreseeing what will happen but it is about understanding the probability of something happening and the potential impact</a:t>
            </a:r>
            <a:r>
              <a:rPr lang="en-US" dirty="0"/>
              <a:t>. </a:t>
            </a:r>
            <a:endParaRPr dirty="0"/>
          </a:p>
          <a:p>
            <a:pPr marL="457200" lvl="0" indent="-304800" algn="l" rtl="0">
              <a:lnSpc>
                <a:spcPct val="90000"/>
              </a:lnSpc>
              <a:spcBef>
                <a:spcPts val="0"/>
              </a:spcBef>
              <a:spcAft>
                <a:spcPts val="0"/>
              </a:spcAft>
              <a:buSzPts val="1200"/>
              <a:buChar char="●"/>
            </a:pPr>
            <a:r>
              <a:rPr lang="en-US" dirty="0"/>
              <a:t>From there, a series of scenarios can be developed to trigger the appropriate responses. </a:t>
            </a:r>
            <a:endParaRPr dirty="0"/>
          </a:p>
          <a:p>
            <a:pPr marL="457200" lvl="0" indent="-304800" algn="l" rtl="0">
              <a:lnSpc>
                <a:spcPct val="90000"/>
              </a:lnSpc>
              <a:spcBef>
                <a:spcPts val="0"/>
              </a:spcBef>
              <a:spcAft>
                <a:spcPts val="0"/>
              </a:spcAft>
              <a:buSzPts val="1200"/>
              <a:buChar char="●"/>
            </a:pPr>
            <a:r>
              <a:rPr lang="en-US" dirty="0"/>
              <a:t>SPVM leaders need to be able to build such scenarios as they will inform their Vendor Ecosystem Management Strategy, their subcategory plans and their vendor rationalization plans. </a:t>
            </a:r>
            <a:endParaRPr dirty="0"/>
          </a:p>
          <a:p>
            <a:pPr marL="457200" lvl="0" indent="-304800" algn="l" rtl="0">
              <a:lnSpc>
                <a:spcPct val="90000"/>
              </a:lnSpc>
              <a:spcBef>
                <a:spcPts val="0"/>
              </a:spcBef>
              <a:spcAft>
                <a:spcPts val="0"/>
              </a:spcAft>
              <a:buSzPts val="1200"/>
              <a:buChar char="●"/>
            </a:pPr>
            <a:r>
              <a:rPr lang="en-US" dirty="0"/>
              <a:t>Start by collaborating with Business Continuity and utilize the existing mapping of critical business processes &amp; critical vendors. If it does not exist, you need to develop it. </a:t>
            </a:r>
            <a:endParaRPr dirty="0"/>
          </a:p>
          <a:p>
            <a:pPr marL="457200" lvl="0" indent="-304800" algn="l" rtl="0">
              <a:lnSpc>
                <a:spcPct val="90000"/>
              </a:lnSpc>
              <a:spcBef>
                <a:spcPts val="0"/>
              </a:spcBef>
              <a:spcAft>
                <a:spcPts val="0"/>
              </a:spcAft>
              <a:buSzPts val="1200"/>
              <a:buChar char="●"/>
            </a:pPr>
            <a:r>
              <a:rPr lang="en-US" dirty="0"/>
              <a:t>Run a risk assessment with regard to where your products and services are delivered from and understand the probability of a disruption and the potential size of the disruption</a:t>
            </a:r>
            <a:endParaRPr dirty="0"/>
          </a:p>
          <a:p>
            <a:pPr marL="457200" lvl="0" indent="-304800" algn="l" rtl="0">
              <a:lnSpc>
                <a:spcPct val="90000"/>
              </a:lnSpc>
              <a:spcBef>
                <a:spcPts val="0"/>
              </a:spcBef>
              <a:spcAft>
                <a:spcPts val="0"/>
              </a:spcAft>
              <a:buSzPts val="1200"/>
              <a:buChar char="●"/>
            </a:pPr>
            <a:r>
              <a:rPr lang="en-US" dirty="0"/>
              <a:t>Then you can build scenarios and incorporate a sourcing and vendor management strategy associated with the scenarios</a:t>
            </a:r>
            <a:endParaRPr dirty="0"/>
          </a:p>
        </p:txBody>
      </p:sp>
      <p:sp>
        <p:nvSpPr>
          <p:cNvPr id="819" name="Google Shape;819;p12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30: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b="1" dirty="0">
                <a:solidFill>
                  <a:srgbClr val="424242"/>
                </a:solidFill>
              </a:rPr>
              <a:t>Key Talking Points</a:t>
            </a:r>
            <a:endParaRPr b="1" dirty="0">
              <a:solidFill>
                <a:srgbClr val="424242"/>
              </a:solidFill>
            </a:endParaRPr>
          </a:p>
          <a:p>
            <a:pPr marL="0" lvl="0" indent="0" algn="l" rtl="0">
              <a:spcBef>
                <a:spcPts val="0"/>
              </a:spcBef>
              <a:spcAft>
                <a:spcPts val="0"/>
              </a:spcAft>
              <a:buNone/>
            </a:pPr>
            <a:endParaRPr b="1" dirty="0">
              <a:solidFill>
                <a:srgbClr val="424242"/>
              </a:solidFill>
            </a:endParaRPr>
          </a:p>
          <a:p>
            <a:pPr marL="457200" lvl="0" indent="-304800" algn="l" rtl="0">
              <a:lnSpc>
                <a:spcPct val="90000"/>
              </a:lnSpc>
              <a:spcBef>
                <a:spcPts val="0"/>
              </a:spcBef>
              <a:spcAft>
                <a:spcPts val="0"/>
              </a:spcAft>
              <a:buSzPts val="1200"/>
              <a:buChar char="●"/>
            </a:pPr>
            <a:r>
              <a:rPr lang="en-US" dirty="0"/>
              <a:t>SPVM Leaders need to become disruptors.</a:t>
            </a:r>
            <a:endParaRPr dirty="0"/>
          </a:p>
          <a:p>
            <a:pPr marL="457200" lvl="0" indent="-304800" algn="l" rtl="0">
              <a:lnSpc>
                <a:spcPct val="90000"/>
              </a:lnSpc>
              <a:spcBef>
                <a:spcPts val="0"/>
              </a:spcBef>
              <a:spcAft>
                <a:spcPts val="0"/>
              </a:spcAft>
              <a:buSzPts val="1200"/>
              <a:buChar char="●"/>
            </a:pPr>
            <a:r>
              <a:rPr lang="en-US" dirty="0"/>
              <a:t>Rebranding our functions is critical to our success. </a:t>
            </a:r>
            <a:endParaRPr dirty="0"/>
          </a:p>
          <a:p>
            <a:pPr marL="457200" lvl="0" indent="-304800" algn="l" rtl="0">
              <a:lnSpc>
                <a:spcPct val="90000"/>
              </a:lnSpc>
              <a:spcBef>
                <a:spcPts val="0"/>
              </a:spcBef>
              <a:spcAft>
                <a:spcPts val="0"/>
              </a:spcAft>
              <a:buSzPts val="1200"/>
              <a:buChar char="●"/>
            </a:pPr>
            <a:r>
              <a:rPr lang="en-US" dirty="0"/>
              <a:t>SPVM should be the function that educates and empowers leaders to make good decisions.</a:t>
            </a:r>
            <a:endParaRPr dirty="0"/>
          </a:p>
          <a:p>
            <a:pPr marL="457200" lvl="0" indent="-304800" algn="l" rtl="0">
              <a:lnSpc>
                <a:spcPct val="90000"/>
              </a:lnSpc>
              <a:spcBef>
                <a:spcPts val="0"/>
              </a:spcBef>
              <a:spcAft>
                <a:spcPts val="0"/>
              </a:spcAft>
              <a:buSzPts val="1200"/>
              <a:buChar char="●"/>
            </a:pPr>
            <a:r>
              <a:rPr lang="en-US" dirty="0"/>
              <a:t>I</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rPr>
              <a:t>t is not a compliance-driven</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function anymore.</a:t>
            </a:r>
            <a:r>
              <a:rPr lang="en-US" dirty="0"/>
              <a:t> </a:t>
            </a:r>
            <a:endParaRPr dirty="0"/>
          </a:p>
          <a:p>
            <a:pPr marL="457200" lvl="0" indent="-304800" algn="l" rtl="0">
              <a:lnSpc>
                <a:spcPct val="90000"/>
              </a:lnSpc>
              <a:spcBef>
                <a:spcPts val="0"/>
              </a:spcBef>
              <a:spcAft>
                <a:spcPts val="0"/>
              </a:spcAft>
              <a:buSzPts val="1200"/>
              <a:buChar char="●"/>
            </a:pPr>
            <a:r>
              <a:rPr lang="en-US" dirty="0"/>
              <a:t>There needs to be a whole track of work dedicated to communication and education.</a:t>
            </a:r>
            <a:endParaRPr dirty="0"/>
          </a:p>
          <a:p>
            <a:pPr marL="457200" lvl="0" indent="-304800" algn="l" rtl="0">
              <a:lnSpc>
                <a:spcPct val="90000"/>
              </a:lnSpc>
              <a:spcBef>
                <a:spcPts val="0"/>
              </a:spcBef>
              <a:spcAft>
                <a:spcPts val="0"/>
              </a:spcAft>
              <a:buSzPts val="1200"/>
              <a:buChar char="●"/>
            </a:pPr>
            <a:r>
              <a:rPr lang="en-US" dirty="0"/>
              <a:t>Develop new sourcing and vendor management playbooks that disrupt the old way of operating. </a:t>
            </a:r>
            <a:endParaRPr dirty="0"/>
          </a:p>
          <a:p>
            <a:pPr marL="457200" lvl="0" indent="-304800" algn="l" rtl="0">
              <a:lnSpc>
                <a:spcPct val="90000"/>
              </a:lnSpc>
              <a:spcBef>
                <a:spcPts val="0"/>
              </a:spcBef>
              <a:spcAft>
                <a:spcPts val="0"/>
              </a:spcAft>
              <a:buSzPts val="1200"/>
              <a:buChar char="●"/>
            </a:pPr>
            <a:r>
              <a:rPr lang="en-US" dirty="0"/>
              <a:t>Create new sourcing processes that are agile and business-outcome-driven.</a:t>
            </a:r>
            <a:endParaRPr dirty="0"/>
          </a:p>
          <a:p>
            <a:pPr marL="457200" lvl="0" indent="-304800" algn="l" rtl="0">
              <a:lnSpc>
                <a:spcPct val="90000"/>
              </a:lnSpc>
              <a:spcBef>
                <a:spcPts val="0"/>
              </a:spcBef>
              <a:spcAft>
                <a:spcPts val="0"/>
              </a:spcAft>
              <a:buSzPts val="1200"/>
              <a:buChar char="●"/>
            </a:pPr>
            <a:r>
              <a:rPr lang="en-US" dirty="0"/>
              <a:t>Create a true Vendor Management strategy and not just QBRs.</a:t>
            </a:r>
            <a:endParaRPr dirty="0"/>
          </a:p>
          <a:p>
            <a:pPr marL="457200" lvl="0" indent="-304800" algn="l" rtl="0">
              <a:lnSpc>
                <a:spcPct val="90000"/>
              </a:lnSpc>
              <a:spcBef>
                <a:spcPts val="0"/>
              </a:spcBef>
              <a:spcAft>
                <a:spcPts val="0"/>
              </a:spcAft>
              <a:buSzPts val="1200"/>
              <a:buChar char="●"/>
            </a:pPr>
            <a:r>
              <a:rPr lang="en-US" dirty="0"/>
              <a:t>If SPVM is going to influence IT strategy and roadmaps, there is a need to strengthen our partnership with EA as together we can determine sourcing strategies, vendor rationalization strategies and create roadmaps that will deliver financial and risk mitigation benefits. </a:t>
            </a:r>
            <a:endParaRPr dirty="0"/>
          </a:p>
        </p:txBody>
      </p:sp>
      <p:sp>
        <p:nvSpPr>
          <p:cNvPr id="825" name="Google Shape;825;p13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30: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b="1" dirty="0">
                <a:solidFill>
                  <a:srgbClr val="424242"/>
                </a:solidFill>
              </a:rPr>
              <a:t>Key Talking Points</a:t>
            </a:r>
            <a:endParaRPr b="1" dirty="0">
              <a:solidFill>
                <a:srgbClr val="424242"/>
              </a:solidFill>
            </a:endParaRPr>
          </a:p>
          <a:p>
            <a:pPr marL="0" lvl="0" indent="0" algn="l" rtl="0">
              <a:spcBef>
                <a:spcPts val="0"/>
              </a:spcBef>
              <a:spcAft>
                <a:spcPts val="0"/>
              </a:spcAft>
              <a:buNone/>
            </a:pPr>
            <a:endParaRPr b="1" dirty="0">
              <a:solidFill>
                <a:srgbClr val="424242"/>
              </a:solidFill>
            </a:endParaRPr>
          </a:p>
          <a:p>
            <a:pPr marL="457200" lvl="0" indent="-304800" algn="l" rtl="0">
              <a:lnSpc>
                <a:spcPct val="90000"/>
              </a:lnSpc>
              <a:spcBef>
                <a:spcPts val="0"/>
              </a:spcBef>
              <a:spcAft>
                <a:spcPts val="0"/>
              </a:spcAft>
              <a:buSzPts val="1200"/>
              <a:buChar char="●"/>
            </a:pPr>
            <a:r>
              <a:rPr lang="en-US" dirty="0"/>
              <a:t>SPVM Leaders need to become disruptors.</a:t>
            </a:r>
            <a:endParaRPr dirty="0"/>
          </a:p>
          <a:p>
            <a:pPr marL="457200" lvl="0" indent="-304800" algn="l" rtl="0">
              <a:lnSpc>
                <a:spcPct val="90000"/>
              </a:lnSpc>
              <a:spcBef>
                <a:spcPts val="0"/>
              </a:spcBef>
              <a:spcAft>
                <a:spcPts val="0"/>
              </a:spcAft>
              <a:buSzPts val="1200"/>
              <a:buChar char="●"/>
            </a:pPr>
            <a:r>
              <a:rPr lang="en-US" dirty="0"/>
              <a:t>Rebranding our functions is critical to our success. </a:t>
            </a:r>
            <a:endParaRPr dirty="0"/>
          </a:p>
          <a:p>
            <a:pPr marL="457200" lvl="0" indent="-304800" algn="l" rtl="0">
              <a:lnSpc>
                <a:spcPct val="90000"/>
              </a:lnSpc>
              <a:spcBef>
                <a:spcPts val="0"/>
              </a:spcBef>
              <a:spcAft>
                <a:spcPts val="0"/>
              </a:spcAft>
              <a:buSzPts val="1200"/>
              <a:buChar char="●"/>
            </a:pPr>
            <a:r>
              <a:rPr lang="en-US" dirty="0"/>
              <a:t>SPVM should be the function educates and empowers leaders to make good decisions.</a:t>
            </a:r>
            <a:endParaRPr dirty="0"/>
          </a:p>
          <a:p>
            <a:pPr marL="457200" lvl="0" indent="-304800" algn="l" rtl="0">
              <a:lnSpc>
                <a:spcPct val="90000"/>
              </a:lnSpc>
              <a:spcBef>
                <a:spcPts val="0"/>
              </a:spcBef>
              <a:spcAft>
                <a:spcPts val="0"/>
              </a:spcAft>
              <a:buSzPts val="1200"/>
              <a:buChar char="●"/>
            </a:pPr>
            <a:r>
              <a:rPr lang="en-US" dirty="0"/>
              <a:t>I</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t is not a compliance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driven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function anymore.</a:t>
            </a:r>
            <a:r>
              <a:rPr lang="en-US" dirty="0"/>
              <a:t> </a:t>
            </a:r>
            <a:endParaRPr dirty="0"/>
          </a:p>
          <a:p>
            <a:pPr marL="457200" lvl="0" indent="-304800" algn="l" rtl="0">
              <a:lnSpc>
                <a:spcPct val="90000"/>
              </a:lnSpc>
              <a:spcBef>
                <a:spcPts val="0"/>
              </a:spcBef>
              <a:spcAft>
                <a:spcPts val="0"/>
              </a:spcAft>
              <a:buSzPts val="1200"/>
              <a:buChar char="●"/>
            </a:pPr>
            <a:r>
              <a:rPr lang="en-US" dirty="0"/>
              <a:t>There needs to be a whole track of work dedicated to communication and education.</a:t>
            </a:r>
            <a:endParaRPr dirty="0"/>
          </a:p>
          <a:p>
            <a:pPr marL="457200" lvl="0" indent="-304800" algn="l" rtl="0">
              <a:lnSpc>
                <a:spcPct val="90000"/>
              </a:lnSpc>
              <a:spcBef>
                <a:spcPts val="0"/>
              </a:spcBef>
              <a:spcAft>
                <a:spcPts val="0"/>
              </a:spcAft>
              <a:buSzPts val="1200"/>
              <a:buChar char="●"/>
            </a:pPr>
            <a:r>
              <a:rPr lang="en-US" dirty="0"/>
              <a:t>Develop new sourcing and vendor management playbooks that disrupt the old way of operating. </a:t>
            </a:r>
            <a:endParaRPr dirty="0"/>
          </a:p>
          <a:p>
            <a:pPr marL="457200" lvl="0" indent="-304800" algn="l" rtl="0">
              <a:lnSpc>
                <a:spcPct val="90000"/>
              </a:lnSpc>
              <a:spcBef>
                <a:spcPts val="0"/>
              </a:spcBef>
              <a:spcAft>
                <a:spcPts val="0"/>
              </a:spcAft>
              <a:buSzPts val="1200"/>
              <a:buChar char="●"/>
            </a:pPr>
            <a:r>
              <a:rPr lang="en-US" dirty="0"/>
              <a:t>Create new sourcing processes that are agile and business outcome driven.</a:t>
            </a:r>
            <a:endParaRPr dirty="0"/>
          </a:p>
          <a:p>
            <a:pPr marL="457200" lvl="0" indent="-304800" algn="l" rtl="0">
              <a:lnSpc>
                <a:spcPct val="90000"/>
              </a:lnSpc>
              <a:spcBef>
                <a:spcPts val="0"/>
              </a:spcBef>
              <a:spcAft>
                <a:spcPts val="0"/>
              </a:spcAft>
              <a:buSzPts val="1200"/>
              <a:buChar char="●"/>
            </a:pPr>
            <a:r>
              <a:rPr lang="en-US" dirty="0"/>
              <a:t>Create a true Vendor Management strategy and not just QBRs.</a:t>
            </a:r>
            <a:endParaRPr dirty="0"/>
          </a:p>
          <a:p>
            <a:pPr marL="457200" lvl="0" indent="-304800" algn="l" rtl="0">
              <a:lnSpc>
                <a:spcPct val="90000"/>
              </a:lnSpc>
              <a:spcBef>
                <a:spcPts val="0"/>
              </a:spcBef>
              <a:spcAft>
                <a:spcPts val="0"/>
              </a:spcAft>
              <a:buSzPts val="1200"/>
              <a:buChar char="●"/>
            </a:pPr>
            <a:r>
              <a:rPr lang="en-US" dirty="0"/>
              <a:t>If SPVM is going to influence IT strategy and roadmaps, there is a need to strengthen our partnership with EA as together we can determine sourcing strategies, vendor rationalization strategies and create roadmaps that will deliver financial and risk mitigation benefits. </a:t>
            </a:r>
            <a:endParaRPr dirty="0"/>
          </a:p>
        </p:txBody>
      </p:sp>
      <p:sp>
        <p:nvSpPr>
          <p:cNvPr id="825" name="Google Shape;825;p13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363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131: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457200" lvl="0" indent="-304800" algn="l" rtl="0">
              <a:lnSpc>
                <a:spcPct val="90000"/>
              </a:lnSpc>
              <a:spcBef>
                <a:spcPts val="0"/>
              </a:spcBef>
              <a:spcAft>
                <a:spcPts val="0"/>
              </a:spcAft>
              <a:buSzPts val="1200"/>
              <a:buChar char="●"/>
            </a:pPr>
            <a:r>
              <a:rPr lang="en-US" dirty="0"/>
              <a:t>Advanced contract analytics are not a “nice to have”. </a:t>
            </a:r>
            <a:endParaRPr dirty="0"/>
          </a:p>
          <a:p>
            <a:pPr marL="457200" lvl="0" indent="-304800" algn="l" rtl="0">
              <a:lnSpc>
                <a:spcPct val="90000"/>
              </a:lnSpc>
              <a:spcBef>
                <a:spcPts val="0"/>
              </a:spcBef>
              <a:spcAft>
                <a:spcPts val="0"/>
              </a:spcAft>
              <a:buSzPts val="1200"/>
              <a:buChar char="●"/>
            </a:pPr>
            <a:r>
              <a:rPr lang="en-US" dirty="0"/>
              <a:t>Every SPVM function together with legal and the cybersecurity team at a minimum need to build the business case for fully matured CLM and robust Contract Analytics. </a:t>
            </a:r>
            <a:endParaRPr dirty="0"/>
          </a:p>
          <a:p>
            <a:pPr marL="457200" lvl="0" indent="-304800" algn="l" rtl="0">
              <a:lnSpc>
                <a:spcPct val="90000"/>
              </a:lnSpc>
              <a:spcBef>
                <a:spcPts val="0"/>
              </a:spcBef>
              <a:spcAft>
                <a:spcPts val="0"/>
              </a:spcAft>
              <a:buSzPts val="1200"/>
              <a:buChar char="●"/>
            </a:pPr>
            <a:r>
              <a:rPr lang="en-US" dirty="0"/>
              <a:t>If we don’t know our contractual vulnerabilities it will be impossible to deal with rapid regulatory change.</a:t>
            </a:r>
            <a:endParaRPr dirty="0"/>
          </a:p>
          <a:p>
            <a:pPr marL="457200" lvl="0" indent="-304800" algn="l" rtl="0">
              <a:lnSpc>
                <a:spcPct val="90000"/>
              </a:lnSpc>
              <a:spcBef>
                <a:spcPts val="0"/>
              </a:spcBef>
              <a:spcAft>
                <a:spcPts val="0"/>
              </a:spcAft>
              <a:buSzPts val="1200"/>
              <a:buChar char="●"/>
            </a:pPr>
            <a:r>
              <a:rPr lang="en-US" dirty="0"/>
              <a:t>Prioritize advanced contract analytics use cases by understanding their benefits, risks, maturity, and adoption levels. Match use cases to your internal pain points to finalize prioritization.</a:t>
            </a:r>
            <a:endParaRPr dirty="0"/>
          </a:p>
          <a:p>
            <a:pPr marL="457200" lvl="0" indent="-304800" algn="l" rtl="0">
              <a:lnSpc>
                <a:spcPct val="90000"/>
              </a:lnSpc>
              <a:spcBef>
                <a:spcPts val="0"/>
              </a:spcBef>
              <a:spcAft>
                <a:spcPts val="0"/>
              </a:spcAft>
              <a:buSzPts val="1200"/>
              <a:buChar char="●"/>
            </a:pPr>
            <a:r>
              <a:rPr lang="en-US" dirty="0"/>
              <a:t>Run a POC of a solution to make sure that the product can meet your expectations. </a:t>
            </a:r>
            <a:endParaRPr dirty="0"/>
          </a:p>
        </p:txBody>
      </p:sp>
      <p:sp>
        <p:nvSpPr>
          <p:cNvPr id="833" name="Google Shape;833;p13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32: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dirty="0"/>
              <a:t>Everyone is talking about creating flatter org designs. For SPVM the org design should be about engagement and delivery and that is why SPVM leaders need to have a clear vision and strategy for their function that will inform the redesigning of workflows and processes. It is only then, that we can create new org design that can work for our or unique situation. </a:t>
            </a:r>
            <a:endParaRPr dirty="0"/>
          </a:p>
        </p:txBody>
      </p:sp>
      <p:sp>
        <p:nvSpPr>
          <p:cNvPr id="840" name="Google Shape;840;p13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104:notes"/>
          <p:cNvSpPr txBox="1">
            <a:spLocks noGrp="1"/>
          </p:cNvSpPr>
          <p:nvPr>
            <p:ph type="body" idx="1"/>
          </p:nvPr>
        </p:nvSpPr>
        <p:spPr>
          <a:xfrm>
            <a:off x="263348" y="3291547"/>
            <a:ext cx="6798300" cy="598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400"/>
              <a:buNone/>
            </a:pPr>
            <a:endParaRPr dirty="0"/>
          </a:p>
        </p:txBody>
      </p:sp>
      <p:sp>
        <p:nvSpPr>
          <p:cNvPr id="846" name="Google Shape;846;p104: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9: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29:notes"/>
          <p:cNvSpPr txBox="1">
            <a:spLocks noGrp="1"/>
          </p:cNvSpPr>
          <p:nvPr>
            <p:ph type="body" idx="1"/>
          </p:nvPr>
        </p:nvSpPr>
        <p:spPr>
          <a:xfrm>
            <a:off x="263348" y="3257550"/>
            <a:ext cx="6223177" cy="601720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latin typeface="Arial"/>
                <a:ea typeface="Arial"/>
                <a:cs typeface="Arial"/>
                <a:sym typeface="Arial"/>
              </a:rPr>
              <a:t>Several priorities exist within IT sourcing, procurement and vendor management (SPVM). This slide presents you with the 16 core topics that Gartner considers the key priorities for an SPVM leader. An SPVM leader’s plans must include first identifying those boxes that need the most attention.</a:t>
            </a:r>
            <a:endParaRPr dirty="0"/>
          </a:p>
          <a:p>
            <a:pPr marL="457200" marR="0" lvl="0" indent="-228600" algn="l" rtl="0">
              <a:lnSpc>
                <a:spcPct val="9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05: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p105:notes"/>
          <p:cNvSpPr txBox="1">
            <a:spLocks noGrp="1"/>
          </p:cNvSpPr>
          <p:nvPr>
            <p:ph type="body" idx="1"/>
          </p:nvPr>
        </p:nvSpPr>
        <p:spPr>
          <a:xfrm>
            <a:off x="263348" y="3291547"/>
            <a:ext cx="6798259" cy="59832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Clr>
                <a:schemeClr val="dk1"/>
              </a:buClr>
              <a:buSzPts val="14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9: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29:notes"/>
          <p:cNvSpPr txBox="1">
            <a:spLocks noGrp="1"/>
          </p:cNvSpPr>
          <p:nvPr>
            <p:ph type="body" idx="1"/>
          </p:nvPr>
        </p:nvSpPr>
        <p:spPr>
          <a:xfrm>
            <a:off x="263348" y="3257550"/>
            <a:ext cx="6223177" cy="601720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latin typeface="Arial"/>
                <a:ea typeface="Arial"/>
                <a:cs typeface="Arial"/>
                <a:sym typeface="Arial"/>
              </a:rPr>
              <a:t>Several priorities exist within IT sourcing, procurement and vendor management (SPVM). This slide presents you with the 16 core topics that Gartner considers the key priorities for an SPVM leader. An SPVM leader’s plans must include first identifying those boxes that need the most attention.</a:t>
            </a:r>
            <a:endParaRPr dirty="0"/>
          </a:p>
          <a:p>
            <a:pPr marL="457200" marR="0" lvl="0" indent="-228600" algn="l" rtl="0">
              <a:lnSpc>
                <a:spcPct val="90000"/>
              </a:lnSpc>
              <a:spcBef>
                <a:spcPts val="0"/>
              </a:spcBef>
              <a:spcAft>
                <a:spcPts val="0"/>
              </a:spcAft>
              <a:buClr>
                <a:srgbClr val="000000"/>
              </a:buClr>
              <a:buSzPts val="1400"/>
              <a:buFont typeface="Arial"/>
              <a:buNone/>
            </a:pPr>
            <a:endParaRPr dirty="0"/>
          </a:p>
        </p:txBody>
      </p:sp>
    </p:spTree>
    <p:extLst>
      <p:ext uri="{BB962C8B-B14F-4D97-AF65-F5344CB8AC3E}">
        <p14:creationId xmlns:p14="http://schemas.microsoft.com/office/powerpoint/2010/main" val="266652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p5:notes"/>
          <p:cNvSpPr txBox="1">
            <a:spLocks noGrp="1"/>
          </p:cNvSpPr>
          <p:nvPr>
            <p:ph type="body" idx="1"/>
          </p:nvPr>
        </p:nvSpPr>
        <p:spPr>
          <a:xfrm>
            <a:off x="263348" y="3291547"/>
            <a:ext cx="6798259" cy="59832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400"/>
              <a:buNone/>
            </a:pPr>
            <a:br>
              <a:rPr lang="en-US" sz="1000" dirty="0"/>
            </a:b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120: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b="1" dirty="0">
                <a:solidFill>
                  <a:srgbClr val="424242"/>
                </a:solidFill>
              </a:rPr>
              <a:t>Key Talking Points</a:t>
            </a:r>
            <a:endParaRPr b="1" dirty="0">
              <a:solidFill>
                <a:srgbClr val="424242"/>
              </a:solidFill>
            </a:endParaRPr>
          </a:p>
          <a:p>
            <a:pPr marL="0" marR="0" lvl="0" indent="0" algn="l" rtl="0">
              <a:lnSpc>
                <a:spcPct val="100000"/>
              </a:lnSpc>
              <a:spcBef>
                <a:spcPts val="0"/>
              </a:spcBef>
              <a:spcAft>
                <a:spcPts val="0"/>
              </a:spcAft>
              <a:buClr>
                <a:schemeClr val="dk1"/>
              </a:buClr>
              <a:buSzPts val="1200"/>
              <a:buFont typeface="Arial"/>
              <a:buNone/>
            </a:pPr>
            <a:endParaRPr b="1" dirty="0">
              <a:solidFill>
                <a:srgbClr val="424242"/>
              </a:solidFill>
            </a:endParaRPr>
          </a:p>
          <a:p>
            <a:pPr marL="457200" marR="0" lvl="0" indent="-304800" algn="l" rtl="0">
              <a:lnSpc>
                <a:spcPct val="90000"/>
              </a:lnSpc>
              <a:spcBef>
                <a:spcPts val="0"/>
              </a:spcBef>
              <a:spcAft>
                <a:spcPts val="0"/>
              </a:spcAft>
              <a:buSzPts val="1200"/>
              <a:buChar char="●"/>
            </a:pPr>
            <a:r>
              <a:rPr lang="en-US" dirty="0"/>
              <a:t>We live in an interconnected world and events at different parts of the planet affect the whole planet now more than ever. </a:t>
            </a:r>
            <a:endParaRPr dirty="0"/>
          </a:p>
          <a:p>
            <a:pPr marL="457200" marR="0" lvl="0" indent="-304800" algn="l" rtl="0">
              <a:lnSpc>
                <a:spcPct val="90000"/>
              </a:lnSpc>
              <a:spcBef>
                <a:spcPts val="0"/>
              </a:spcBef>
              <a:spcAft>
                <a:spcPts val="0"/>
              </a:spcAft>
              <a:buSzPts val="1200"/>
              <a:buChar char="●"/>
            </a:pPr>
            <a:r>
              <a:rPr lang="en-US" dirty="0"/>
              <a:t>The globalization vs deglobalization debate is hotter than ever. </a:t>
            </a:r>
            <a:endParaRPr dirty="0"/>
          </a:p>
          <a:p>
            <a:pPr marL="457200" marR="0" lvl="0" indent="-304800" algn="l" rtl="0">
              <a:lnSpc>
                <a:spcPct val="90000"/>
              </a:lnSpc>
              <a:spcBef>
                <a:spcPts val="0"/>
              </a:spcBef>
              <a:spcAft>
                <a:spcPts val="0"/>
              </a:spcAft>
              <a:buSzPts val="12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SPVM leaders should be ready to source tech capabilities and manage vendor ecosystems in a very volatile environment</a:t>
            </a:r>
            <a:r>
              <a:rPr lang="en-US" dirty="0"/>
              <a:t>. </a:t>
            </a:r>
            <a:endParaRPr dirty="0"/>
          </a:p>
          <a:p>
            <a:pPr marL="457200" marR="0" lvl="0" indent="-304800" algn="l" rtl="0">
              <a:lnSpc>
                <a:spcPct val="90000"/>
              </a:lnSpc>
              <a:spcBef>
                <a:spcPts val="0"/>
              </a:spcBef>
              <a:spcAft>
                <a:spcPts val="0"/>
              </a:spcAft>
              <a:buSzPts val="12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Operating in a state of constant crisis is going to separate the successful SPVM teams from those who will not meet their org expectations</a:t>
            </a:r>
            <a:r>
              <a:rPr lang="en-US" dirty="0"/>
              <a:t>.</a:t>
            </a:r>
            <a:endParaRPr dirty="0"/>
          </a:p>
          <a:p>
            <a:pPr marL="457200" marR="0" lvl="0" indent="-304800" algn="l" rtl="0">
              <a:lnSpc>
                <a:spcPct val="90000"/>
              </a:lnSpc>
              <a:spcBef>
                <a:spcPts val="0"/>
              </a:spcBef>
              <a:spcAft>
                <a:spcPts val="0"/>
              </a:spcAft>
              <a:buSzPts val="1200"/>
              <a:buChar char="●"/>
            </a:pPr>
            <a:r>
              <a:rPr lang="en-US" dirty="0"/>
              <a:t>Since 2018 political, socio-economic and environmental events have brought turmoil and volatility. 2024 is not going to be a quieter year.</a:t>
            </a:r>
            <a:endParaRPr dirty="0"/>
          </a:p>
        </p:txBody>
      </p:sp>
      <p:sp>
        <p:nvSpPr>
          <p:cNvPr id="465" name="Google Shape;465;p1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21: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r>
              <a:rPr lang="en-US" b="1" dirty="0">
                <a:solidFill>
                  <a:srgbClr val="424242"/>
                </a:solidFill>
              </a:rPr>
              <a:t>Key Talking Points</a:t>
            </a:r>
            <a:endParaRPr dirty="0"/>
          </a:p>
          <a:p>
            <a:pPr marL="0" lvl="0" indent="0" algn="l" rtl="0">
              <a:lnSpc>
                <a:spcPct val="90000"/>
              </a:lnSpc>
              <a:spcBef>
                <a:spcPts val="0"/>
              </a:spcBef>
              <a:spcAft>
                <a:spcPts val="0"/>
              </a:spcAft>
              <a:buSzPts val="1200"/>
              <a:buNone/>
            </a:pPr>
            <a:endParaRPr dirty="0"/>
          </a:p>
          <a:p>
            <a:pPr marL="457200" lvl="0" indent="-304800" algn="l" rtl="0">
              <a:lnSpc>
                <a:spcPct val="90000"/>
              </a:lnSpc>
              <a:spcBef>
                <a:spcPts val="0"/>
              </a:spcBef>
              <a:spcAft>
                <a:spcPts val="0"/>
              </a:spcAft>
              <a:buSzPts val="1200"/>
              <a:buChar char="●"/>
            </a:pPr>
            <a:r>
              <a:rPr lang="en-US" dirty="0"/>
              <a:t>Technology has been disrupting organizations for a while now</a:t>
            </a:r>
            <a:endParaRPr dirty="0"/>
          </a:p>
          <a:p>
            <a:pPr marL="457200" lvl="0" indent="-304800" algn="l" rtl="0">
              <a:lnSpc>
                <a:spcPct val="90000"/>
              </a:lnSpc>
              <a:spcBef>
                <a:spcPts val="0"/>
              </a:spcBef>
              <a:spcAft>
                <a:spcPts val="0"/>
              </a:spcAft>
              <a:buSzPts val="1200"/>
              <a:buChar char="●"/>
            </a:pPr>
            <a:r>
              <a:rPr lang="en-US" dirty="0"/>
              <a:t>AI, Machine learning, Sustainable Technology, Democratization of Technology are all terms that we have been hearing about for few years not</a:t>
            </a:r>
            <a:endParaRPr dirty="0"/>
          </a:p>
          <a:p>
            <a:pPr marL="457200" lvl="0" indent="-304800" algn="l" rtl="0">
              <a:lnSpc>
                <a:spcPct val="90000"/>
              </a:lnSpc>
              <a:spcBef>
                <a:spcPts val="0"/>
              </a:spcBef>
              <a:spcAft>
                <a:spcPts val="0"/>
              </a:spcAft>
              <a:buSzPts val="1200"/>
              <a:buChar char="●"/>
            </a:pPr>
            <a:r>
              <a:rPr lang="en-US" dirty="0"/>
              <a:t>They key is that CEOs and senior executives are looking into optimizing their orgs through the use of such technologies to improve their orgs competitive position. They are willing to invest upfront which is a change of behavior compared to the past. They used to not want to be the early adapters but the close followers. </a:t>
            </a:r>
            <a:endParaRPr dirty="0"/>
          </a:p>
          <a:p>
            <a:pPr marL="457200" lvl="0" indent="-304800" algn="l" rtl="0">
              <a:lnSpc>
                <a:spcPct val="90000"/>
              </a:lnSpc>
              <a:spcBef>
                <a:spcPts val="0"/>
              </a:spcBef>
              <a:spcAft>
                <a:spcPts val="0"/>
              </a:spcAft>
              <a:buSzPts val="1200"/>
              <a:buChar char="●"/>
            </a:pPr>
            <a:r>
              <a:rPr lang="en-US" dirty="0"/>
              <a:t>The speed of innovation is higher than it has ever been.</a:t>
            </a:r>
            <a:endParaRPr dirty="0"/>
          </a:p>
          <a:p>
            <a:pPr marL="457200" lvl="0" indent="-304800" algn="l" rtl="0">
              <a:lnSpc>
                <a:spcPct val="90000"/>
              </a:lnSpc>
              <a:spcBef>
                <a:spcPts val="0"/>
              </a:spcBef>
              <a:spcAft>
                <a:spcPts val="0"/>
              </a:spcAft>
              <a:buSzPts val="1200"/>
              <a:buChar char="●"/>
            </a:pPr>
            <a:r>
              <a:rPr lang="en-US" dirty="0"/>
              <a:t>At the same time, social media and the internet have made it easier than ever to market capabilities that might not be as developed as presented. </a:t>
            </a:r>
            <a:endParaRPr dirty="0"/>
          </a:p>
          <a:p>
            <a:pPr marL="457200" lvl="0" indent="-304800" algn="l" rtl="0">
              <a:lnSpc>
                <a:spcPct val="90000"/>
              </a:lnSpc>
              <a:spcBef>
                <a:spcPts val="0"/>
              </a:spcBef>
              <a:spcAft>
                <a:spcPts val="0"/>
              </a:spcAft>
              <a:buSzPts val="1200"/>
              <a:buChar char="●"/>
            </a:pPr>
            <a:r>
              <a:rPr lang="en-US" dirty="0"/>
              <a:t>Paying attention to what is real vs just hype is critical for SPVM teams. </a:t>
            </a:r>
            <a:endParaRPr dirty="0"/>
          </a:p>
        </p:txBody>
      </p:sp>
      <p:sp>
        <p:nvSpPr>
          <p:cNvPr id="528" name="Google Shape;528;p1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36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a0eaebb6aa_0_0:notes"/>
          <p:cNvSpPr>
            <a:spLocks noGrp="1" noRot="1" noChangeAspect="1"/>
          </p:cNvSpPr>
          <p:nvPr>
            <p:ph type="sldImg" idx="2"/>
          </p:nvPr>
        </p:nvSpPr>
        <p:spPr>
          <a:xfrm>
            <a:off x="3041650" y="504825"/>
            <a:ext cx="3213100" cy="1808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2a0eaebb6aa_0_0:notes"/>
          <p:cNvSpPr txBox="1">
            <a:spLocks noGrp="1"/>
          </p:cNvSpPr>
          <p:nvPr>
            <p:ph type="body" idx="1"/>
          </p:nvPr>
        </p:nvSpPr>
        <p:spPr>
          <a:xfrm>
            <a:off x="328547" y="2403350"/>
            <a:ext cx="8639305" cy="421824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b="1" dirty="0">
                <a:solidFill>
                  <a:srgbClr val="424242"/>
                </a:solidFill>
              </a:rPr>
              <a:t>Key Talking Points</a:t>
            </a:r>
            <a:endParaRPr b="1" dirty="0">
              <a:solidFill>
                <a:srgbClr val="424242"/>
              </a:solidFill>
            </a:endParaRPr>
          </a:p>
          <a:p>
            <a:pPr marL="0" lvl="0" indent="0" algn="l" rtl="0">
              <a:lnSpc>
                <a:spcPct val="100000"/>
              </a:lnSpc>
              <a:spcBef>
                <a:spcPts val="0"/>
              </a:spcBef>
              <a:spcAft>
                <a:spcPts val="0"/>
              </a:spcAft>
              <a:buClr>
                <a:schemeClr val="dk1"/>
              </a:buClr>
              <a:buSzPts val="1200"/>
              <a:buNone/>
            </a:pPr>
            <a:endParaRPr b="1" dirty="0">
              <a:solidFill>
                <a:srgbClr val="424242"/>
              </a:solidFill>
            </a:endParaRPr>
          </a:p>
          <a:p>
            <a:pPr marL="457200" lvl="0" indent="-304800" algn="l" rtl="0">
              <a:lnSpc>
                <a:spcPct val="100000"/>
              </a:lnSpc>
              <a:spcBef>
                <a:spcPts val="0"/>
              </a:spcBef>
              <a:spcAft>
                <a:spcPts val="0"/>
              </a:spcAft>
              <a:buClr>
                <a:srgbClr val="424242"/>
              </a:buClr>
              <a:buSzPts val="1200"/>
              <a:buChar char="●"/>
            </a:pPr>
            <a:r>
              <a:rPr lang="en-US" dirty="0">
                <a:solidFill>
                  <a:srgbClr val="424242"/>
                </a:solidFill>
              </a:rPr>
              <a:t>The siloed structures of the past were making cross functional collaboration very difficult</a:t>
            </a:r>
            <a:endParaRPr dirty="0">
              <a:solidFill>
                <a:srgbClr val="424242"/>
              </a:solidFill>
            </a:endParaRPr>
          </a:p>
          <a:p>
            <a:pPr marL="457200" lvl="0" indent="-304800" algn="l" rtl="0">
              <a:lnSpc>
                <a:spcPct val="100000"/>
              </a:lnSpc>
              <a:spcBef>
                <a:spcPts val="0"/>
              </a:spcBef>
              <a:spcAft>
                <a:spcPts val="0"/>
              </a:spcAft>
              <a:buClr>
                <a:srgbClr val="424242"/>
              </a:buClr>
              <a:buSzPts val="1200"/>
              <a:buChar char="●"/>
            </a:pPr>
            <a:r>
              <a:rPr lang="en-US" dirty="0">
                <a:solidFill>
                  <a:srgbClr val="424242"/>
                </a:solidFill>
              </a:rPr>
              <a:t>The hyperconnected organization aims to break down silos to promote collaboration</a:t>
            </a:r>
            <a:endParaRPr dirty="0">
              <a:solidFill>
                <a:srgbClr val="424242"/>
              </a:solidFill>
            </a:endParaRPr>
          </a:p>
          <a:p>
            <a:pPr marL="457200" lvl="0" indent="-304800" algn="l" rtl="0">
              <a:lnSpc>
                <a:spcPct val="100000"/>
              </a:lnSpc>
              <a:spcBef>
                <a:spcPts val="0"/>
              </a:spcBef>
              <a:spcAft>
                <a:spcPts val="0"/>
              </a:spcAft>
              <a:buClr>
                <a:srgbClr val="424242"/>
              </a:buClr>
              <a:buSzPts val="1200"/>
              <a:buChar char="●"/>
            </a:pPr>
            <a:r>
              <a:rPr lang="en-US" dirty="0">
                <a:solidFill>
                  <a:srgbClr val="424242"/>
                </a:solidFill>
              </a:rPr>
              <a:t>Decision making is distributed and organizations become “flatter”</a:t>
            </a:r>
            <a:endParaRPr dirty="0">
              <a:solidFill>
                <a:srgbClr val="424242"/>
              </a:solidFill>
            </a:endParaRPr>
          </a:p>
          <a:p>
            <a:pPr marL="457200" lvl="0" indent="-304800" algn="l" rtl="0">
              <a:lnSpc>
                <a:spcPct val="100000"/>
              </a:lnSpc>
              <a:spcBef>
                <a:spcPts val="0"/>
              </a:spcBef>
              <a:spcAft>
                <a:spcPts val="0"/>
              </a:spcAft>
              <a:buClr>
                <a:srgbClr val="424242"/>
              </a:buClr>
              <a:buSzPts val="1200"/>
              <a:buChar char="●"/>
            </a:pPr>
            <a:r>
              <a:rPr lang="en-US" dirty="0">
                <a:solidFill>
                  <a:srgbClr val="424242"/>
                </a:solidFill>
              </a:rPr>
              <a:t>Individual feel empowered to make decisions and be accountable for it</a:t>
            </a:r>
            <a:endParaRPr dirty="0">
              <a:solidFill>
                <a:srgbClr val="424242"/>
              </a:solidFill>
            </a:endParaRPr>
          </a:p>
          <a:p>
            <a:pPr marL="457200" lvl="0" indent="-304800" algn="l" rtl="0">
              <a:lnSpc>
                <a:spcPct val="100000"/>
              </a:lnSpc>
              <a:spcBef>
                <a:spcPts val="0"/>
              </a:spcBef>
              <a:spcAft>
                <a:spcPts val="0"/>
              </a:spcAft>
              <a:buClr>
                <a:srgbClr val="424242"/>
              </a:buClr>
              <a:buSzPts val="1200"/>
              <a:buChar char="●"/>
            </a:pPr>
            <a:r>
              <a:rPr lang="en-US" dirty="0">
                <a:solidFill>
                  <a:srgbClr val="424242"/>
                </a:solidFill>
              </a:rPr>
              <a:t>SPVM leaders needs to be ready to adjust to these new models, work with different stakeholder personas and facilitate market engagement in a new world </a:t>
            </a:r>
            <a:endParaRPr dirty="0">
              <a:solidFill>
                <a:srgbClr val="42424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23:notes"/>
          <p:cNvSpPr>
            <a:spLocks noGrp="1" noRot="1" noChangeAspect="1"/>
          </p:cNvSpPr>
          <p:nvPr>
            <p:ph type="sldImg" idx="2"/>
          </p:nvPr>
        </p:nvSpPr>
        <p:spPr>
          <a:xfrm>
            <a:off x="1455738" y="690563"/>
            <a:ext cx="4403725" cy="2476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Google Shape;778;p123:notes"/>
          <p:cNvSpPr txBox="1">
            <a:spLocks noGrp="1"/>
          </p:cNvSpPr>
          <p:nvPr>
            <p:ph type="body" idx="1"/>
          </p:nvPr>
        </p:nvSpPr>
        <p:spPr>
          <a:xfrm>
            <a:off x="263348" y="3291547"/>
            <a:ext cx="6798259" cy="59832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400"/>
              <a:buNone/>
            </a:pPr>
            <a:br>
              <a:rPr lang="en-US" sz="1000" dirty="0"/>
            </a:br>
            <a:endParaRPr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124: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r>
              <a:rPr lang="en-US" b="1" dirty="0">
                <a:solidFill>
                  <a:srgbClr val="424242"/>
                </a:solidFill>
              </a:rPr>
              <a:t>Key Talking Points</a:t>
            </a:r>
            <a:endParaRPr dirty="0"/>
          </a:p>
          <a:p>
            <a:pPr marL="0" lvl="0" indent="0" algn="l" rtl="0">
              <a:lnSpc>
                <a:spcPct val="90000"/>
              </a:lnSpc>
              <a:spcBef>
                <a:spcPts val="0"/>
              </a:spcBef>
              <a:spcAft>
                <a:spcPts val="0"/>
              </a:spcAft>
              <a:buSzPts val="1200"/>
              <a:buNone/>
            </a:pPr>
            <a:endParaRPr dirty="0"/>
          </a:p>
          <a:p>
            <a:pPr marL="457200" lvl="0" indent="-304800" algn="l" rtl="0">
              <a:lnSpc>
                <a:spcPct val="90000"/>
              </a:lnSpc>
              <a:spcBef>
                <a:spcPts val="0"/>
              </a:spcBef>
              <a:spcAft>
                <a:spcPts val="0"/>
              </a:spcAft>
              <a:buSzPts val="1200"/>
              <a:buChar char="●"/>
            </a:pPr>
            <a:r>
              <a:rPr lang="en-US" dirty="0"/>
              <a:t>SPVM Leaders surveyed by Gartner admitted that all sorts of risks and threats are being thrown at our organizations. </a:t>
            </a:r>
            <a:endParaRPr dirty="0"/>
          </a:p>
          <a:p>
            <a:pPr marL="457200" lvl="0" indent="-304800" algn="l" rtl="0">
              <a:lnSpc>
                <a:spcPct val="90000"/>
              </a:lnSpc>
              <a:spcBef>
                <a:spcPts val="0"/>
              </a:spcBef>
              <a:spcAft>
                <a:spcPts val="0"/>
              </a:spcAft>
              <a:buSzPts val="1200"/>
              <a:buChar char="●"/>
            </a:pPr>
            <a:r>
              <a:rPr lang="en-US" dirty="0"/>
              <a:t>SPVM leaders are not well positioned to proactively mitigate these risks through effective vendor management and appropriate sourcing due diligence. </a:t>
            </a:r>
            <a:endParaRPr dirty="0"/>
          </a:p>
          <a:p>
            <a:pPr marL="457200" lvl="0" indent="-304800" algn="l" rtl="0">
              <a:lnSpc>
                <a:spcPct val="90000"/>
              </a:lnSpc>
              <a:spcBef>
                <a:spcPts val="0"/>
              </a:spcBef>
              <a:spcAft>
                <a:spcPts val="0"/>
              </a:spcAft>
              <a:buSzPts val="1200"/>
              <a:buChar char="●"/>
            </a:pPr>
            <a:r>
              <a:rPr lang="en-US" dirty="0"/>
              <a:t>The lack of data and analytics capabilities, along with capacity issues make it nearly impossible to deal with that many threats at the same time. </a:t>
            </a:r>
            <a:endParaRPr dirty="0"/>
          </a:p>
          <a:p>
            <a:pPr marL="457200" lvl="0" indent="-304800" algn="l" rtl="0">
              <a:lnSpc>
                <a:spcPct val="90000"/>
              </a:lnSpc>
              <a:spcBef>
                <a:spcPts val="0"/>
              </a:spcBef>
              <a:spcAft>
                <a:spcPts val="0"/>
              </a:spcAft>
              <a:buSzPts val="1200"/>
              <a:buChar char="●"/>
            </a:pPr>
            <a:r>
              <a:rPr lang="en-US" dirty="0"/>
              <a:t>It is overwhelming. </a:t>
            </a:r>
            <a:endParaRPr dirty="0"/>
          </a:p>
        </p:txBody>
      </p:sp>
      <p:sp>
        <p:nvSpPr>
          <p:cNvPr id="785" name="Google Shape;785;p12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gartner.com/technology/about/policies/usage_policy.jsp" TargetMode="External"/><Relationship Id="rId2" Type="http://schemas.openxmlformats.org/officeDocument/2006/relationships/hyperlink" Target="https://www.gartner.com/en/about/policies/antitrust-guidelines" TargetMode="External"/><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6055808"/>
            <a:ext cx="2053216" cy="468817"/>
          </a:xfrm>
          <a:prstGeom prst="rect">
            <a:avLst/>
          </a:prstGeom>
        </p:spPr>
      </p:pic>
      <p:sp>
        <p:nvSpPr>
          <p:cNvPr id="20" name="Text - Presenter Name"/>
          <p:cNvSpPr>
            <a:spLocks noGrp="1" noChangeArrowheads="1"/>
          </p:cNvSpPr>
          <p:nvPr>
            <p:ph type="subTitle" idx="1" hasCustomPrompt="1"/>
          </p:nvPr>
        </p:nvSpPr>
        <p:spPr bwMode="black">
          <a:xfrm>
            <a:off x="2167128" y="3927729"/>
            <a:ext cx="4544568"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Arial" panose="020B0604020202020204" pitchFamily="34" charset="0"/>
              <a:buNone/>
              <a:defRPr sz="1800">
                <a:solidFill>
                  <a:schemeClr val="tx2"/>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2167128" y="1815465"/>
            <a:ext cx="4544568" cy="1993392"/>
          </a:xfrm>
          <a:ln>
            <a:noFill/>
          </a:ln>
        </p:spPr>
        <p:txBody>
          <a:bodyPr wrap="square" tIns="0" bIns="0" anchor="ctr" anchorCtr="0">
            <a:noAutofit/>
          </a:bodyPr>
          <a:lstStyle>
            <a:lvl1pPr>
              <a:lnSpc>
                <a:spcPct val="90000"/>
              </a:lnSpc>
              <a:spcBef>
                <a:spcPts val="1000"/>
              </a:spcBef>
              <a:spcAft>
                <a:spcPts val="300"/>
              </a:spcAft>
              <a:defRPr sz="3600" b="0" baseline="0">
                <a:solidFill>
                  <a:schemeClr val="tx2"/>
                </a:solidFill>
                <a:latin typeface="Arial Black" panose="020B0A04020102020204" pitchFamily="34" charset="0"/>
                <a:cs typeface="Arial"/>
              </a:defRPr>
            </a:lvl1pPr>
          </a:lstStyle>
          <a:p>
            <a:r>
              <a:rPr lang="en-US" dirty="0"/>
              <a:t>Click to Add Title; 4 Lines of Copy; 60 Characters Maximum</a:t>
            </a:r>
          </a:p>
        </p:txBody>
      </p:sp>
      <p:sp>
        <p:nvSpPr>
          <p:cNvPr id="32" name="Focus Frame 2"/>
          <p:cNvSpPr>
            <a:spLocks noChangeAspect="1"/>
          </p:cNvSpPr>
          <p:nvPr userDrawn="1"/>
        </p:nvSpPr>
        <p:spPr bwMode="auto">
          <a:xfrm>
            <a:off x="7059168"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1591056"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57200" y="6201460"/>
            <a:ext cx="7043480" cy="323165"/>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chemeClr val="tx1"/>
                </a:solidFill>
              </a:rPr>
              <a:t>© 2024 Gartner, Inc. and/or its affiliates. All rights reserved. Gartner is a registered trademark of Gartner, Inc. or its affiliates. This presentation, including all supporting materials, </a:t>
            </a:r>
            <a:br>
              <a:rPr lang="en-US" dirty="0">
                <a:solidFill>
                  <a:schemeClr val="tx1"/>
                </a:solidFill>
              </a:rPr>
            </a:br>
            <a:r>
              <a:rPr lang="en-US" dirty="0">
                <a:solidFill>
                  <a:schemeClr val="tx1"/>
                </a:solidFil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34643697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gure Title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679D1656-B34D-EA92-D125-2DE7B070D875}"/>
              </a:ext>
            </a:extLst>
          </p:cNvPr>
          <p:cNvSpPr>
            <a:spLocks noGrp="1"/>
          </p:cNvSpPr>
          <p:nvPr>
            <p:ph type="body" sz="quarter" idx="10" hasCustomPrompt="1"/>
          </p:nvPr>
        </p:nvSpPr>
        <p:spPr>
          <a:xfrm>
            <a:off x="468490" y="868002"/>
            <a:ext cx="11264724"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0FFC29FE-5F43-19DB-E49E-5A0D1059EF73}"/>
              </a:ext>
            </a:extLst>
          </p:cNvPr>
          <p:cNvSpPr>
            <a:spLocks noGrp="1"/>
          </p:cNvSpPr>
          <p:nvPr>
            <p:ph type="body" sz="quarter" idx="11" hasCustomPrompt="1"/>
          </p:nvPr>
        </p:nvSpPr>
        <p:spPr>
          <a:xfrm>
            <a:off x="468490" y="1149177"/>
            <a:ext cx="11264724"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5" name="Text Placeholder 3">
            <a:extLst>
              <a:ext uri="{FF2B5EF4-FFF2-40B4-BE49-F238E27FC236}">
                <a16:creationId xmlns:a16="http://schemas.microsoft.com/office/drawing/2014/main" id="{CAB7A7D0-7794-C792-D8FC-78EED5E02877}"/>
              </a:ext>
            </a:extLst>
          </p:cNvPr>
          <p:cNvSpPr>
            <a:spLocks noGrp="1"/>
          </p:cNvSpPr>
          <p:nvPr>
            <p:ph type="body" sz="quarter" idx="12" hasCustomPrompt="1"/>
          </p:nvPr>
        </p:nvSpPr>
        <p:spPr>
          <a:xfrm>
            <a:off x="463550" y="3503463"/>
            <a:ext cx="11264725"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1D46925C-FB85-021E-96FF-DC7E29382333}"/>
              </a:ext>
            </a:extLst>
          </p:cNvPr>
          <p:cNvSpPr>
            <a:spLocks noGrp="1"/>
          </p:cNvSpPr>
          <p:nvPr>
            <p:ph type="body" sz="quarter" idx="13" hasCustomPrompt="1"/>
          </p:nvPr>
        </p:nvSpPr>
        <p:spPr>
          <a:xfrm>
            <a:off x="463550" y="3784638"/>
            <a:ext cx="11264725"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1351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gure Title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679D1656-B34D-EA92-D125-2DE7B070D875}"/>
              </a:ext>
            </a:extLst>
          </p:cNvPr>
          <p:cNvSpPr>
            <a:spLocks noGrp="1"/>
          </p:cNvSpPr>
          <p:nvPr>
            <p:ph type="body" sz="quarter" idx="10" hasCustomPrompt="1"/>
          </p:nvPr>
        </p:nvSpPr>
        <p:spPr>
          <a:xfrm>
            <a:off x="468489" y="868002"/>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0FFC29FE-5F43-19DB-E49E-5A0D1059EF73}"/>
              </a:ext>
            </a:extLst>
          </p:cNvPr>
          <p:cNvSpPr>
            <a:spLocks noGrp="1"/>
          </p:cNvSpPr>
          <p:nvPr>
            <p:ph type="body" sz="quarter" idx="11" hasCustomPrompt="1"/>
          </p:nvPr>
        </p:nvSpPr>
        <p:spPr>
          <a:xfrm>
            <a:off x="468489" y="1149177"/>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5" name="Text Placeholder 3">
            <a:extLst>
              <a:ext uri="{FF2B5EF4-FFF2-40B4-BE49-F238E27FC236}">
                <a16:creationId xmlns:a16="http://schemas.microsoft.com/office/drawing/2014/main" id="{3F8F9406-3FE4-F80F-3003-3C121216795A}"/>
              </a:ext>
            </a:extLst>
          </p:cNvPr>
          <p:cNvSpPr>
            <a:spLocks noGrp="1"/>
          </p:cNvSpPr>
          <p:nvPr>
            <p:ph type="body" sz="quarter" idx="12" hasCustomPrompt="1"/>
          </p:nvPr>
        </p:nvSpPr>
        <p:spPr>
          <a:xfrm>
            <a:off x="6248403" y="868002"/>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D3E6926-0B30-B7B9-A16D-360E9AD7C9F4}"/>
              </a:ext>
            </a:extLst>
          </p:cNvPr>
          <p:cNvSpPr>
            <a:spLocks noGrp="1"/>
          </p:cNvSpPr>
          <p:nvPr>
            <p:ph type="body" sz="quarter" idx="13" hasCustomPrompt="1"/>
          </p:nvPr>
        </p:nvSpPr>
        <p:spPr>
          <a:xfrm>
            <a:off x="6248403" y="1149177"/>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7" name="Text Placeholder 3">
            <a:extLst>
              <a:ext uri="{FF2B5EF4-FFF2-40B4-BE49-F238E27FC236}">
                <a16:creationId xmlns:a16="http://schemas.microsoft.com/office/drawing/2014/main" id="{061B9B23-E550-A91E-7882-883791F57C74}"/>
              </a:ext>
            </a:extLst>
          </p:cNvPr>
          <p:cNvSpPr>
            <a:spLocks noGrp="1"/>
          </p:cNvSpPr>
          <p:nvPr>
            <p:ph type="body" sz="quarter" idx="14" hasCustomPrompt="1"/>
          </p:nvPr>
        </p:nvSpPr>
        <p:spPr>
          <a:xfrm>
            <a:off x="463550" y="350346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8" name="Text Placeholder 3">
            <a:extLst>
              <a:ext uri="{FF2B5EF4-FFF2-40B4-BE49-F238E27FC236}">
                <a16:creationId xmlns:a16="http://schemas.microsoft.com/office/drawing/2014/main" id="{020EFB28-EC1D-43A8-2776-8BCF01950FBD}"/>
              </a:ext>
            </a:extLst>
          </p:cNvPr>
          <p:cNvSpPr>
            <a:spLocks noGrp="1"/>
          </p:cNvSpPr>
          <p:nvPr>
            <p:ph type="body" sz="quarter" idx="15" hasCustomPrompt="1"/>
          </p:nvPr>
        </p:nvSpPr>
        <p:spPr>
          <a:xfrm>
            <a:off x="463550" y="378463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9" name="Text Placeholder 3">
            <a:extLst>
              <a:ext uri="{FF2B5EF4-FFF2-40B4-BE49-F238E27FC236}">
                <a16:creationId xmlns:a16="http://schemas.microsoft.com/office/drawing/2014/main" id="{5D94453E-D7B9-EC6B-8ED2-DCEE33FBBF0F}"/>
              </a:ext>
            </a:extLst>
          </p:cNvPr>
          <p:cNvSpPr>
            <a:spLocks noGrp="1"/>
          </p:cNvSpPr>
          <p:nvPr>
            <p:ph type="body" sz="quarter" idx="16" hasCustomPrompt="1"/>
          </p:nvPr>
        </p:nvSpPr>
        <p:spPr>
          <a:xfrm>
            <a:off x="6248403" y="350346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0" name="Text Placeholder 3">
            <a:extLst>
              <a:ext uri="{FF2B5EF4-FFF2-40B4-BE49-F238E27FC236}">
                <a16:creationId xmlns:a16="http://schemas.microsoft.com/office/drawing/2014/main" id="{573AA8FA-23DF-8CCD-D321-BBFC7B32F23B}"/>
              </a:ext>
            </a:extLst>
          </p:cNvPr>
          <p:cNvSpPr>
            <a:spLocks noGrp="1"/>
          </p:cNvSpPr>
          <p:nvPr>
            <p:ph type="body" sz="quarter" idx="17" hasCustomPrompt="1"/>
          </p:nvPr>
        </p:nvSpPr>
        <p:spPr>
          <a:xfrm>
            <a:off x="6248403" y="378463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1142607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gure Title 3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679D1656-B34D-EA92-D125-2DE7B070D875}"/>
              </a:ext>
            </a:extLst>
          </p:cNvPr>
          <p:cNvSpPr>
            <a:spLocks noGrp="1"/>
          </p:cNvSpPr>
          <p:nvPr>
            <p:ph type="body" sz="quarter" idx="10" hasCustomPrompt="1"/>
          </p:nvPr>
        </p:nvSpPr>
        <p:spPr>
          <a:xfrm>
            <a:off x="468489" y="868002"/>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0FFC29FE-5F43-19DB-E49E-5A0D1059EF73}"/>
              </a:ext>
            </a:extLst>
          </p:cNvPr>
          <p:cNvSpPr>
            <a:spLocks noGrp="1"/>
          </p:cNvSpPr>
          <p:nvPr>
            <p:ph type="body" sz="quarter" idx="11" hasCustomPrompt="1"/>
          </p:nvPr>
        </p:nvSpPr>
        <p:spPr>
          <a:xfrm>
            <a:off x="468489" y="1149177"/>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5" name="Text Placeholder 3">
            <a:extLst>
              <a:ext uri="{FF2B5EF4-FFF2-40B4-BE49-F238E27FC236}">
                <a16:creationId xmlns:a16="http://schemas.microsoft.com/office/drawing/2014/main" id="{3F8F9406-3FE4-F80F-3003-3C121216795A}"/>
              </a:ext>
            </a:extLst>
          </p:cNvPr>
          <p:cNvSpPr>
            <a:spLocks noGrp="1"/>
          </p:cNvSpPr>
          <p:nvPr>
            <p:ph type="body" sz="quarter" idx="12" hasCustomPrompt="1"/>
          </p:nvPr>
        </p:nvSpPr>
        <p:spPr>
          <a:xfrm>
            <a:off x="4404360" y="868002"/>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D3E6926-0B30-B7B9-A16D-360E9AD7C9F4}"/>
              </a:ext>
            </a:extLst>
          </p:cNvPr>
          <p:cNvSpPr>
            <a:spLocks noGrp="1"/>
          </p:cNvSpPr>
          <p:nvPr>
            <p:ph type="body" sz="quarter" idx="13" hasCustomPrompt="1"/>
          </p:nvPr>
        </p:nvSpPr>
        <p:spPr>
          <a:xfrm>
            <a:off x="4404360" y="1149177"/>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7" name="Text Placeholder 3">
            <a:extLst>
              <a:ext uri="{FF2B5EF4-FFF2-40B4-BE49-F238E27FC236}">
                <a16:creationId xmlns:a16="http://schemas.microsoft.com/office/drawing/2014/main" id="{65111355-4D2C-85BA-B776-CFDA370D487D}"/>
              </a:ext>
            </a:extLst>
          </p:cNvPr>
          <p:cNvSpPr>
            <a:spLocks noGrp="1"/>
          </p:cNvSpPr>
          <p:nvPr>
            <p:ph type="body" sz="quarter" idx="14" hasCustomPrompt="1"/>
          </p:nvPr>
        </p:nvSpPr>
        <p:spPr>
          <a:xfrm>
            <a:off x="8348472" y="868002"/>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8" name="Text Placeholder 3">
            <a:extLst>
              <a:ext uri="{FF2B5EF4-FFF2-40B4-BE49-F238E27FC236}">
                <a16:creationId xmlns:a16="http://schemas.microsoft.com/office/drawing/2014/main" id="{F99A86E2-7922-1D87-110D-1BF826B75A10}"/>
              </a:ext>
            </a:extLst>
          </p:cNvPr>
          <p:cNvSpPr>
            <a:spLocks noGrp="1"/>
          </p:cNvSpPr>
          <p:nvPr>
            <p:ph type="body" sz="quarter" idx="15" hasCustomPrompt="1"/>
          </p:nvPr>
        </p:nvSpPr>
        <p:spPr>
          <a:xfrm>
            <a:off x="8348472" y="1149177"/>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2927074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952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7611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Font typeface="Arial" panose="020B0604020202020204" pitchFamily="34" charset="0"/>
              <a:buChar char="​"/>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Font typeface="Arial" panose="020B0604020202020204" pitchFamily="34" charset="0"/>
              <a:buChar char="​"/>
              <a:tabLst/>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4388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66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tx2"/>
        </a:solidFill>
        <a:effectLst/>
      </p:bgPr>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2167128" y="3927729"/>
            <a:ext cx="4544568"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Arial" panose="020B0604020202020204" pitchFamily="34" charset="0"/>
              <a:buNone/>
              <a:defRPr sz="1800">
                <a:solidFill>
                  <a:schemeClr val="bg2"/>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2167128" y="1815465"/>
            <a:ext cx="4544568" cy="1993392"/>
          </a:xfrm>
          <a:ln>
            <a:noFill/>
          </a:ln>
        </p:spPr>
        <p:txBody>
          <a:bodyPr wrap="square" tIns="0" bIns="0" anchor="ctr" anchorCtr="0">
            <a:noAutofit/>
          </a:bodyPr>
          <a:lstStyle>
            <a:lvl1pPr>
              <a:lnSpc>
                <a:spcPct val="90000"/>
              </a:lnSpc>
              <a:spcBef>
                <a:spcPts val="1000"/>
              </a:spcBef>
              <a:spcAft>
                <a:spcPts val="300"/>
              </a:spcAft>
              <a:defRPr sz="3600" b="0" baseline="0">
                <a:solidFill>
                  <a:schemeClr val="bg2"/>
                </a:solidFill>
                <a:latin typeface="Arial Black" panose="020B0A04020102020204" pitchFamily="34" charset="0"/>
                <a:cs typeface="Arial"/>
              </a:defRPr>
            </a:lvl1pPr>
          </a:lstStyle>
          <a:p>
            <a:r>
              <a:rPr lang="en-US" dirty="0"/>
              <a:t>Click to Add Title; 4 Lines of Copy; 60 Characters Maximum</a:t>
            </a:r>
          </a:p>
        </p:txBody>
      </p:sp>
      <p:sp>
        <p:nvSpPr>
          <p:cNvPr id="32" name="Focus Frame 2"/>
          <p:cNvSpPr>
            <a:spLocks noChangeAspect="1"/>
          </p:cNvSpPr>
          <p:nvPr userDrawn="1"/>
        </p:nvSpPr>
        <p:spPr bwMode="auto">
          <a:xfrm>
            <a:off x="7059168"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1591056"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57200" y="6201460"/>
            <a:ext cx="7043480" cy="323165"/>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6F7878"/>
                </a:solidFill>
              </a:rPr>
              <a:t>© 2024 Gartner, Inc. and/or its affiliates. All rights reserved. Gartner is a registered trademark of Gartner, Inc. or its affiliates. This presentation, including all supporting materials, </a:t>
            </a:r>
            <a:br>
              <a:rPr lang="en-US" dirty="0">
                <a:solidFill>
                  <a:srgbClr val="6F7878"/>
                </a:solidFill>
              </a:rPr>
            </a:br>
            <a:r>
              <a:rPr lang="en-US" dirty="0">
                <a:solidFill>
                  <a:srgbClr val="6F7878"/>
                </a:solidFil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 name="Picture 1">
            <a:extLst>
              <a:ext uri="{FF2B5EF4-FFF2-40B4-BE49-F238E27FC236}">
                <a16:creationId xmlns:a16="http://schemas.microsoft.com/office/drawing/2014/main" id="{0AB5E323-4488-68E6-0E28-432B73AED0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8258" y="6055808"/>
            <a:ext cx="2057936" cy="468272"/>
          </a:xfrm>
          <a:prstGeom prst="rect">
            <a:avLst/>
          </a:prstGeom>
        </p:spPr>
      </p:pic>
    </p:spTree>
    <p:extLst>
      <p:ext uri="{BB962C8B-B14F-4D97-AF65-F5344CB8AC3E}">
        <p14:creationId xmlns:p14="http://schemas.microsoft.com/office/powerpoint/2010/main" val="25848169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775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624453"/>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chemeClr val="tx1"/>
                </a:solidFill>
              </a:rPr>
              <a:t>Access to Gartner research is subject to individual subscription type and product entitlements.</a:t>
            </a:r>
          </a:p>
        </p:txBody>
      </p:sp>
    </p:spTree>
    <p:extLst>
      <p:ext uri="{BB962C8B-B14F-4D97-AF65-F5344CB8AC3E}">
        <p14:creationId xmlns:p14="http://schemas.microsoft.com/office/powerpoint/2010/main" val="8044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1394546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a:buChar char="–"/>
            </a:pPr>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indent="-320040">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2699413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2498071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a:t>Click to edit Master text styles</a:t>
            </a:r>
          </a:p>
        </p:txBody>
      </p:sp>
    </p:spTree>
    <p:extLst>
      <p:ext uri="{BB962C8B-B14F-4D97-AF65-F5344CB8AC3E}">
        <p14:creationId xmlns:p14="http://schemas.microsoft.com/office/powerpoint/2010/main" val="3283922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5438695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70868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hite_Introduction">
    <p:bg>
      <p:bgPr>
        <a:solidFill>
          <a:schemeClr val="tx2"/>
        </a:solidFill>
        <a:effectLst/>
      </p:bgPr>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2167128" y="3927729"/>
            <a:ext cx="4544568"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Arial" panose="020B0604020202020204" pitchFamily="34" charset="0"/>
              <a:buNone/>
              <a:defRPr sz="1800">
                <a:solidFill>
                  <a:schemeClr val="bg2"/>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2167128" y="1815465"/>
            <a:ext cx="4544568" cy="1993392"/>
          </a:xfrm>
          <a:ln>
            <a:noFill/>
          </a:ln>
        </p:spPr>
        <p:txBody>
          <a:bodyPr wrap="square" tIns="0" bIns="0" anchor="ctr" anchorCtr="0">
            <a:noAutofit/>
          </a:bodyPr>
          <a:lstStyle>
            <a:lvl1pPr>
              <a:lnSpc>
                <a:spcPct val="90000"/>
              </a:lnSpc>
              <a:spcBef>
                <a:spcPts val="1000"/>
              </a:spcBef>
              <a:spcAft>
                <a:spcPts val="300"/>
              </a:spcAft>
              <a:defRPr sz="3600" b="0" baseline="0">
                <a:solidFill>
                  <a:schemeClr val="bg2"/>
                </a:solidFill>
                <a:latin typeface="Arial Black" panose="020B0A04020102020204" pitchFamily="34" charset="0"/>
                <a:cs typeface="Arial"/>
              </a:defRPr>
            </a:lvl1pPr>
          </a:lstStyle>
          <a:p>
            <a:r>
              <a:rPr lang="en-US" dirty="0"/>
              <a:t>Click to Add Title; 4 Lines of Copy; 60 Characters Maximum</a:t>
            </a:r>
          </a:p>
        </p:txBody>
      </p:sp>
      <p:sp>
        <p:nvSpPr>
          <p:cNvPr id="32" name="Focus Frame 2"/>
          <p:cNvSpPr>
            <a:spLocks noChangeAspect="1"/>
          </p:cNvSpPr>
          <p:nvPr userDrawn="1"/>
        </p:nvSpPr>
        <p:spPr bwMode="auto">
          <a:xfrm>
            <a:off x="7059168"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1591056" y="1344168"/>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57200" y="6201460"/>
            <a:ext cx="7043480" cy="323165"/>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6F7878"/>
                </a:solidFill>
              </a:rPr>
              <a:t>© 2024 Gartner, Inc. and/or its affiliates. All rights reserved. Gartner is a registered trademark of Gartner, Inc. or its affiliates. This presentation, including all supporting materials, </a:t>
            </a:r>
            <a:br>
              <a:rPr lang="en-US" dirty="0">
                <a:solidFill>
                  <a:srgbClr val="6F7878"/>
                </a:solidFill>
              </a:rPr>
            </a:br>
            <a:r>
              <a:rPr lang="en-US" dirty="0">
                <a:solidFill>
                  <a:srgbClr val="6F7878"/>
                </a:solidFil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 name="Picture 1">
            <a:extLst>
              <a:ext uri="{FF2B5EF4-FFF2-40B4-BE49-F238E27FC236}">
                <a16:creationId xmlns:a16="http://schemas.microsoft.com/office/drawing/2014/main" id="{0AB5E323-4488-68E6-0E28-432B73AED0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8258" y="6055808"/>
            <a:ext cx="2057936" cy="468272"/>
          </a:xfrm>
          <a:prstGeom prst="rect">
            <a:avLst/>
          </a:prstGeom>
        </p:spPr>
      </p:pic>
      <p:grpSp>
        <p:nvGrpSpPr>
          <p:cNvPr id="3" name="Group 2">
            <a:extLst>
              <a:ext uri="{FF2B5EF4-FFF2-40B4-BE49-F238E27FC236}">
                <a16:creationId xmlns:a16="http://schemas.microsoft.com/office/drawing/2014/main" id="{ADE0CA90-5726-9D3D-7E69-DE0DF28828E2}"/>
              </a:ext>
            </a:extLst>
          </p:cNvPr>
          <p:cNvGrpSpPr/>
          <p:nvPr userDrawn="1"/>
        </p:nvGrpSpPr>
        <p:grpSpPr>
          <a:xfrm>
            <a:off x="7924643" y="1601990"/>
            <a:ext cx="2969054" cy="2776196"/>
            <a:chOff x="5728043" y="1117426"/>
            <a:chExt cx="2968281" cy="2776196"/>
          </a:xfrm>
        </p:grpSpPr>
        <p:sp>
          <p:nvSpPr>
            <p:cNvPr id="4" name="Rectangle 3">
              <a:extLst>
                <a:ext uri="{FF2B5EF4-FFF2-40B4-BE49-F238E27FC236}">
                  <a16:creationId xmlns:a16="http://schemas.microsoft.com/office/drawing/2014/main" id="{6D380AF4-DD3F-FB54-4D64-B644431AA667}"/>
                </a:ext>
              </a:extLst>
            </p:cNvPr>
            <p:cNvSpPr/>
            <p:nvPr/>
          </p:nvSpPr>
          <p:spPr>
            <a:xfrm>
              <a:off x="5728043" y="1117426"/>
              <a:ext cx="2968281" cy="2262158"/>
            </a:xfrm>
            <a:prstGeom prst="rect">
              <a:avLst/>
            </a:prstGeom>
          </p:spPr>
          <p:txBody>
            <a:bodyPr wrap="square" rIns="0">
              <a:spAutoFit/>
            </a:bodyPr>
            <a:lstStyle/>
            <a:p>
              <a:pPr>
                <a:spcAft>
                  <a:spcPts val="1800"/>
                </a:spcAft>
              </a:pPr>
              <a:r>
                <a:rPr lang="en-US" sz="1400" dirty="0">
                  <a:solidFill>
                    <a:srgbClr val="002856"/>
                  </a:solidFill>
                </a:rPr>
                <a:t>While we wait for everyone to </a:t>
              </a:r>
              <a:br>
                <a:rPr lang="en-US" sz="1400" dirty="0">
                  <a:solidFill>
                    <a:srgbClr val="002856"/>
                  </a:solidFill>
                </a:rPr>
              </a:br>
              <a:r>
                <a:rPr lang="en-US" sz="1400" dirty="0">
                  <a:solidFill>
                    <a:srgbClr val="002856"/>
                  </a:solidFill>
                </a:rPr>
                <a:t>join, please use the chat box to share with the group your </a:t>
              </a:r>
              <a:r>
                <a:rPr lang="en-US" sz="1400" b="1" dirty="0">
                  <a:solidFill>
                    <a:srgbClr val="FF540A"/>
                  </a:solidFill>
                </a:rPr>
                <a:t>name, organization and where you are dialing in from.</a:t>
              </a:r>
            </a:p>
            <a:p>
              <a:pPr>
                <a:spcAft>
                  <a:spcPts val="1800"/>
                </a:spcAft>
              </a:pPr>
              <a:r>
                <a:rPr lang="en-US" sz="1400" dirty="0">
                  <a:solidFill>
                    <a:srgbClr val="002856"/>
                  </a:solidFill>
                </a:rPr>
                <a:t>Click the </a:t>
              </a:r>
              <a:r>
                <a:rPr lang="en-US" sz="1400" b="1" dirty="0">
                  <a:solidFill>
                    <a:srgbClr val="FF540A"/>
                  </a:solidFill>
                </a:rPr>
                <a:t>word bubble </a:t>
              </a:r>
              <a:r>
                <a:rPr lang="en-US" sz="1400" dirty="0">
                  <a:solidFill>
                    <a:srgbClr val="002856"/>
                  </a:solidFill>
                </a:rPr>
                <a:t>at the bottom of your screen to open the chat box. Be sure to exit the full screen mode </a:t>
              </a:r>
              <a:br>
                <a:rPr lang="en-US" sz="1400" dirty="0">
                  <a:solidFill>
                    <a:srgbClr val="002856"/>
                  </a:solidFill>
                </a:rPr>
              </a:br>
              <a:r>
                <a:rPr lang="en-US" sz="1400" dirty="0">
                  <a:solidFill>
                    <a:srgbClr val="002856"/>
                  </a:solidFill>
                </a:rPr>
                <a:t>to see this option.</a:t>
              </a:r>
            </a:p>
          </p:txBody>
        </p:sp>
        <p:grpSp>
          <p:nvGrpSpPr>
            <p:cNvPr id="5" name="Group 4">
              <a:extLst>
                <a:ext uri="{FF2B5EF4-FFF2-40B4-BE49-F238E27FC236}">
                  <a16:creationId xmlns:a16="http://schemas.microsoft.com/office/drawing/2014/main" id="{8301859E-F65E-8E11-11F0-0C8783C8785D}"/>
                </a:ext>
              </a:extLst>
            </p:cNvPr>
            <p:cNvGrpSpPr/>
            <p:nvPr/>
          </p:nvGrpSpPr>
          <p:grpSpPr>
            <a:xfrm>
              <a:off x="5753376" y="3401866"/>
              <a:ext cx="2560852" cy="491756"/>
              <a:chOff x="2977976" y="3206309"/>
              <a:chExt cx="3917934" cy="752354"/>
            </a:xfrm>
          </p:grpSpPr>
          <p:pic>
            <p:nvPicPr>
              <p:cNvPr id="6" name="Google Shape;546;g72755d2311_17_71">
                <a:extLst>
                  <a:ext uri="{FF2B5EF4-FFF2-40B4-BE49-F238E27FC236}">
                    <a16:creationId xmlns:a16="http://schemas.microsoft.com/office/drawing/2014/main" id="{4BA211D3-07DB-62AD-98F4-F0DA32F6FB2D}"/>
                  </a:ext>
                </a:extLst>
              </p:cNvPr>
              <p:cNvPicPr preferRelativeResize="0">
                <a:picLocks/>
              </p:cNvPicPr>
              <p:nvPr/>
            </p:nvPicPr>
            <p:blipFill rotWithShape="1">
              <a:blip r:embed="rId3">
                <a:alphaModFix/>
              </a:blip>
              <a:srcRect l="10167" t="40484" r="12450" b="5314"/>
              <a:stretch/>
            </p:blipFill>
            <p:spPr>
              <a:xfrm>
                <a:off x="2977976" y="3279363"/>
                <a:ext cx="3917934" cy="570293"/>
              </a:xfrm>
              <a:prstGeom prst="rect">
                <a:avLst/>
              </a:prstGeom>
              <a:noFill/>
              <a:ln>
                <a:noFill/>
              </a:ln>
            </p:spPr>
          </p:pic>
          <p:sp>
            <p:nvSpPr>
              <p:cNvPr id="7" name="Rectangle 6">
                <a:extLst>
                  <a:ext uri="{FF2B5EF4-FFF2-40B4-BE49-F238E27FC236}">
                    <a16:creationId xmlns:a16="http://schemas.microsoft.com/office/drawing/2014/main" id="{1BD86E56-20C2-336B-F749-FD03624BFF68}"/>
                  </a:ext>
                </a:extLst>
              </p:cNvPr>
              <p:cNvSpPr/>
              <p:nvPr/>
            </p:nvSpPr>
            <p:spPr>
              <a:xfrm>
                <a:off x="4907666" y="3206309"/>
                <a:ext cx="682906" cy="752354"/>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grpSp>
      </p:grpSp>
    </p:spTree>
    <p:extLst>
      <p:ext uri="{BB962C8B-B14F-4D97-AF65-F5344CB8AC3E}">
        <p14:creationId xmlns:p14="http://schemas.microsoft.com/office/powerpoint/2010/main" val="4909007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104548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852625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63265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0764005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8545892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0340649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7267316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553224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1659188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solidFill>
          <a:schemeClr val="dk2"/>
        </a:solidFill>
        <a:effectLst/>
      </p:bgPr>
    </p:bg>
    <p:spTree>
      <p:nvGrpSpPr>
        <p:cNvPr id="1" name="Shape 14"/>
        <p:cNvGrpSpPr/>
        <p:nvPr/>
      </p:nvGrpSpPr>
      <p:grpSpPr>
        <a:xfrm>
          <a:off x="0" y="0"/>
          <a:ext cx="0" cy="0"/>
          <a:chOff x="0" y="0"/>
          <a:chExt cx="0" cy="0"/>
        </a:xfrm>
      </p:grpSpPr>
      <p:sp>
        <p:nvSpPr>
          <p:cNvPr id="15" name="Google Shape;15;p3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lnSpc>
                <a:spcPct val="90000"/>
              </a:lnSpc>
              <a:spcBef>
                <a:spcPts val="1200"/>
              </a:spcBef>
              <a:spcAft>
                <a:spcPts val="0"/>
              </a:spcAft>
              <a:buClr>
                <a:schemeClr val="lt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1200"/>
              </a:spcBef>
              <a:spcAft>
                <a:spcPts val="0"/>
              </a:spcAft>
              <a:buClr>
                <a:schemeClr val="lt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12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12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7" name="Google Shape;17;p3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18" name="Google Shape;18;p31"/>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 name="Google Shape;19;p31"/>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0" name="Google Shape;20;p3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extLst>
      <p:ext uri="{BB962C8B-B14F-4D97-AF65-F5344CB8AC3E}">
        <p14:creationId xmlns:p14="http://schemas.microsoft.com/office/powerpoint/2010/main" val="39066244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457200" y="961027"/>
            <a:ext cx="11280775" cy="28903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20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4pPr>
            <a:lvl5pPr marL="2286000" marR="0" lvl="4"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2"/>
          <p:cNvSpPr txBox="1">
            <a:spLocks noGrp="1"/>
          </p:cNvSpPr>
          <p:nvPr>
            <p:ph type="body" idx="2"/>
          </p:nvPr>
        </p:nvSpPr>
        <p:spPr>
          <a:xfrm>
            <a:off x="457200" y="1284096"/>
            <a:ext cx="11280775" cy="266909"/>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20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4pPr>
            <a:lvl5pPr marL="2286000" marR="0" lvl="4" indent="-342900" algn="l" rtl="0">
              <a:lnSpc>
                <a:spcPct val="90000"/>
              </a:lnSpc>
              <a:spcBef>
                <a:spcPts val="12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11891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Key Issues - Grey">
  <p:cSld name="1_Key Issues - Grey">
    <p:spTree>
      <p:nvGrpSpPr>
        <p:cNvPr id="1" name="Shape 25"/>
        <p:cNvGrpSpPr/>
        <p:nvPr/>
      </p:nvGrpSpPr>
      <p:grpSpPr>
        <a:xfrm>
          <a:off x="0" y="0"/>
          <a:ext cx="0" cy="0"/>
          <a:chOff x="0" y="0"/>
          <a:chExt cx="0" cy="0"/>
        </a:xfrm>
      </p:grpSpPr>
      <p:sp>
        <p:nvSpPr>
          <p:cNvPr id="26" name="Google Shape;26;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rgbClr val="979D9D"/>
              </a:buClr>
              <a:buSzPts val="2400"/>
              <a:buFont typeface="Arial Black"/>
              <a:buAutoNum type="arabicPeriod"/>
              <a:defRPr sz="2800" b="0" i="0" u="none" strike="noStrike" cap="none">
                <a:solidFill>
                  <a:srgbClr val="979D9D"/>
                </a:solidFill>
                <a:latin typeface="Arial"/>
                <a:ea typeface="Arial"/>
                <a:cs typeface="Arial"/>
                <a:sym typeface="Arial"/>
              </a:defRPr>
            </a:lvl1pPr>
            <a:lvl2pPr marL="914400" marR="0" lvl="1" indent="-381000" algn="l" rtl="0">
              <a:lnSpc>
                <a:spcPct val="90000"/>
              </a:lnSpc>
              <a:spcBef>
                <a:spcPts val="1200"/>
              </a:spcBef>
              <a:spcAft>
                <a:spcPts val="0"/>
              </a:spcAft>
              <a:buClr>
                <a:srgbClr val="979D9D"/>
              </a:buClr>
              <a:buSzPts val="2400"/>
              <a:buFont typeface="Arial"/>
              <a:buChar char="–"/>
              <a:defRPr sz="2400" b="0" i="0" u="none" strike="noStrike" cap="none">
                <a:solidFill>
                  <a:srgbClr val="979D9D"/>
                </a:solidFill>
                <a:latin typeface="Arial"/>
                <a:ea typeface="Arial"/>
                <a:cs typeface="Arial"/>
                <a:sym typeface="Arial"/>
              </a:defRPr>
            </a:lvl2pPr>
            <a:lvl3pPr marL="1371600" marR="0" lvl="2" indent="-381000" algn="l" rtl="0">
              <a:lnSpc>
                <a:spcPct val="90000"/>
              </a:lnSpc>
              <a:spcBef>
                <a:spcPts val="1200"/>
              </a:spcBef>
              <a:spcAft>
                <a:spcPts val="0"/>
              </a:spcAft>
              <a:buClr>
                <a:srgbClr val="979D9D"/>
              </a:buClr>
              <a:buSzPts val="2400"/>
              <a:buFont typeface="Arial"/>
              <a:buChar char="•"/>
              <a:defRPr sz="2400" b="0" i="0" u="none" strike="noStrike" cap="none">
                <a:solidFill>
                  <a:srgbClr val="979D9D"/>
                </a:solidFill>
                <a:latin typeface="Arial"/>
                <a:ea typeface="Arial"/>
                <a:cs typeface="Arial"/>
                <a:sym typeface="Arial"/>
              </a:defRPr>
            </a:lvl3pPr>
            <a:lvl4pPr marL="1828800" marR="0" lvl="3" indent="-381000" algn="l" rtl="0">
              <a:lnSpc>
                <a:spcPct val="90000"/>
              </a:lnSpc>
              <a:spcBef>
                <a:spcPts val="1200"/>
              </a:spcBef>
              <a:spcAft>
                <a:spcPts val="0"/>
              </a:spcAft>
              <a:buClr>
                <a:srgbClr val="979D9D"/>
              </a:buClr>
              <a:buSzPts val="2400"/>
              <a:buFont typeface="Arial"/>
              <a:buChar char="–"/>
              <a:defRPr sz="2400" b="0" i="0" u="none" strike="noStrike" cap="none">
                <a:solidFill>
                  <a:srgbClr val="979D9D"/>
                </a:solidFill>
                <a:latin typeface="Arial"/>
                <a:ea typeface="Arial"/>
                <a:cs typeface="Arial"/>
                <a:sym typeface="Arial"/>
              </a:defRPr>
            </a:lvl4pPr>
            <a:lvl5pPr marL="2286000" marR="0" lvl="4" indent="-381000" algn="l" rtl="0">
              <a:lnSpc>
                <a:spcPct val="90000"/>
              </a:lnSpc>
              <a:spcBef>
                <a:spcPts val="1200"/>
              </a:spcBef>
              <a:spcAft>
                <a:spcPts val="0"/>
              </a:spcAft>
              <a:buClr>
                <a:srgbClr val="979D9D"/>
              </a:buClr>
              <a:buSzPts val="2400"/>
              <a:buFont typeface="Arial"/>
              <a:buChar char="•"/>
              <a:defRPr sz="2400" b="0" i="0" u="none" strike="noStrike" cap="none">
                <a:solidFill>
                  <a:srgbClr val="979D9D"/>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019798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lumn" type="twoObj">
  <p:cSld name="1_Two column">
    <p:spTree>
      <p:nvGrpSpPr>
        <p:cNvPr id="1" name="Shape 331"/>
        <p:cNvGrpSpPr/>
        <p:nvPr/>
      </p:nvGrpSpPr>
      <p:grpSpPr>
        <a:xfrm>
          <a:off x="0" y="0"/>
          <a:ext cx="0" cy="0"/>
          <a:chOff x="0" y="0"/>
          <a:chExt cx="0" cy="0"/>
        </a:xfrm>
      </p:grpSpPr>
      <p:sp>
        <p:nvSpPr>
          <p:cNvPr id="332" name="Google Shape;332;p14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147"/>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147"/>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878073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Recommended Research">
  <p:cSld name="1_Recommended Research">
    <p:spTree>
      <p:nvGrpSpPr>
        <p:cNvPr id="1" name="Shape 34"/>
        <p:cNvGrpSpPr/>
        <p:nvPr/>
      </p:nvGrpSpPr>
      <p:grpSpPr>
        <a:xfrm>
          <a:off x="0" y="0"/>
          <a:ext cx="0" cy="0"/>
          <a:chOff x="0" y="0"/>
          <a:chExt cx="0" cy="0"/>
        </a:xfrm>
      </p:grpSpPr>
      <p:sp>
        <p:nvSpPr>
          <p:cNvPr id="35" name="Google Shape;35;p4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26719" algn="l" rtl="0">
              <a:lnSpc>
                <a:spcPct val="90000"/>
              </a:lnSpc>
              <a:spcBef>
                <a:spcPts val="1200"/>
              </a:spcBef>
              <a:spcAft>
                <a:spcPts val="0"/>
              </a:spcAft>
              <a:buClr>
                <a:schemeClr val="dk1"/>
              </a:buClr>
              <a:buSzPts val="312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374477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Arial" panose="020B0604020202020204" pitchFamily="34"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2024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28955282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2192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888217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Tree>
    <p:extLst>
      <p:ext uri="{BB962C8B-B14F-4D97-AF65-F5344CB8AC3E}">
        <p14:creationId xmlns:p14="http://schemas.microsoft.com/office/powerpoint/2010/main" val="28488935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365760" lvl="0" indent="-365760">
              <a:buFont typeface="+mj-lt"/>
              <a:buAutoNum type="arabicPeriod"/>
            </a:pPr>
            <a:r>
              <a:rPr lang="en-US" dirty="0"/>
              <a:t>Edit Master text styles</a:t>
            </a:r>
          </a:p>
          <a:p>
            <a:pPr marL="859536" lvl="1" indent="-310896">
              <a:buSzPct val="100000"/>
            </a:pPr>
            <a:r>
              <a:rPr lang="en-US" dirty="0"/>
              <a:t>Second level</a:t>
            </a:r>
          </a:p>
          <a:p>
            <a:pPr marL="1298448" lvl="2" indent="-246888"/>
            <a:r>
              <a:rPr lang="en-US" dirty="0"/>
              <a:t>Third level</a:t>
            </a:r>
          </a:p>
          <a:p>
            <a:pPr marL="1792224" lvl="3" indent="-320040">
              <a:buSzPct val="100000"/>
            </a:pPr>
            <a:r>
              <a:rPr lang="en-US" dirty="0"/>
              <a:t>Fourth level</a:t>
            </a:r>
          </a:p>
          <a:p>
            <a:pPr marL="2231136" lvl="4" indent="-246888"/>
            <a:r>
              <a:rPr lang="en-US" dirty="0"/>
              <a:t>Fifth level</a:t>
            </a:r>
          </a:p>
        </p:txBody>
      </p:sp>
    </p:spTree>
    <p:extLst>
      <p:ext uri="{BB962C8B-B14F-4D97-AF65-F5344CB8AC3E}">
        <p14:creationId xmlns:p14="http://schemas.microsoft.com/office/powerpoint/2010/main" val="132840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solidFill>
                  <a:srgbClr val="BDBDBD"/>
                </a:solidFill>
              </a:defRPr>
            </a:lvl1pPr>
            <a:lvl2pPr>
              <a:defRPr lang="en-US" dirty="0">
                <a:solidFill>
                  <a:srgbClr val="BDBDBD"/>
                </a:solidFill>
              </a:defRPr>
            </a:lvl2pPr>
            <a:lvl3pPr>
              <a:defRPr lang="en-US" dirty="0">
                <a:solidFill>
                  <a:srgbClr val="BDBDBD"/>
                </a:solidFill>
              </a:defRPr>
            </a:lvl3pPr>
            <a:lvl4pPr>
              <a:defRPr lang="en-US" dirty="0">
                <a:solidFill>
                  <a:srgbClr val="BDBDBD"/>
                </a:solidFill>
              </a:defRPr>
            </a:lvl4pPr>
            <a:lvl5pPr>
              <a:defRPr lang="en-US" dirty="0">
                <a:solidFill>
                  <a:srgbClr val="BDBDBD"/>
                </a:solidFill>
              </a:defRPr>
            </a:lvl5pPr>
          </a:lstStyle>
          <a:p>
            <a:pPr marL="365760" lvl="0" indent="-365760">
              <a:buFont typeface="+mj-lt"/>
              <a:buAutoNum type="arabicPeriod"/>
            </a:pPr>
            <a:r>
              <a:rPr lang="en-US" dirty="0"/>
              <a:t>Click to edit Master text styles</a:t>
            </a:r>
          </a:p>
          <a:p>
            <a:pPr marL="859536" lvl="1" indent="-310896">
              <a:buClr>
                <a:srgbClr val="979D9D"/>
              </a:buClr>
              <a:buSzPct val="100000"/>
            </a:pPr>
            <a:r>
              <a:rPr lang="en-US" dirty="0"/>
              <a:t>Second level</a:t>
            </a:r>
          </a:p>
          <a:p>
            <a:pPr marL="1298448" lvl="2" indent="-246888">
              <a:buClr>
                <a:srgbClr val="979D9D"/>
              </a:buClr>
            </a:pPr>
            <a:r>
              <a:rPr lang="en-US" dirty="0"/>
              <a:t>Third level</a:t>
            </a:r>
          </a:p>
          <a:p>
            <a:pPr marL="1792224" lvl="3" indent="-320040">
              <a:buClr>
                <a:srgbClr val="979D9D"/>
              </a:buClr>
              <a:buSzPct val="100000"/>
            </a:pPr>
            <a:r>
              <a:rPr lang="en-US" dirty="0"/>
              <a:t>Fourth level</a:t>
            </a:r>
          </a:p>
          <a:p>
            <a:pPr marL="2231136" lvl="4" indent="-246888">
              <a:buClr>
                <a:srgbClr val="979D9D"/>
              </a:buClr>
            </a:pPr>
            <a:r>
              <a:rPr lang="en-US" dirty="0"/>
              <a:t>Fifth level</a:t>
            </a:r>
          </a:p>
        </p:txBody>
      </p:sp>
    </p:spTree>
    <p:extLst>
      <p:ext uri="{BB962C8B-B14F-4D97-AF65-F5344CB8AC3E}">
        <p14:creationId xmlns:p14="http://schemas.microsoft.com/office/powerpoint/2010/main" val="3820991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endParaRPr lang="en-US" dirty="0"/>
          </a:p>
        </p:txBody>
      </p:sp>
    </p:spTree>
    <p:extLst>
      <p:ext uri="{BB962C8B-B14F-4D97-AF65-F5344CB8AC3E}">
        <p14:creationId xmlns:p14="http://schemas.microsoft.com/office/powerpoint/2010/main" val="17675749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8" name="Text Placeholder 7"/>
          <p:cNvSpPr>
            <a:spLocks noGrp="1"/>
          </p:cNvSpPr>
          <p:nvPr>
            <p:ph type="body" sz="quarter" idx="11"/>
          </p:nvPr>
        </p:nvSpPr>
        <p:spPr>
          <a:xfrm>
            <a:off x="6234113"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Tree>
    <p:extLst>
      <p:ext uri="{BB962C8B-B14F-4D97-AF65-F5344CB8AC3E}">
        <p14:creationId xmlns:p14="http://schemas.microsoft.com/office/powerpoint/2010/main" val="34386182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3"/>
          </p:nvPr>
        </p:nvSpPr>
        <p:spPr>
          <a:xfrm>
            <a:off x="457201"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5" name="Text Placeholder 4"/>
          <p:cNvSpPr>
            <a:spLocks noGrp="1"/>
          </p:cNvSpPr>
          <p:nvPr>
            <p:ph type="body" sz="quarter" idx="15" hasCustomPrompt="1"/>
          </p:nvPr>
        </p:nvSpPr>
        <p:spPr bwMode="gray">
          <a:xfrm>
            <a:off x="457200" y="976313"/>
            <a:ext cx="11276013" cy="1047750"/>
          </a:xfrm>
          <a:solidFill>
            <a:srgbClr val="009AD7"/>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p:nvPr>
        </p:nvSpPr>
        <p:spPr>
          <a:xfrm>
            <a:off x="6234113"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32183477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dirty="0"/>
              <a:t>Click to edit Master text styles</a:t>
            </a:r>
          </a:p>
          <a:p>
            <a:pPr marL="457200" lvl="1" indent="-246888">
              <a:buClrTx/>
              <a:buSzPct val="100000"/>
              <a:buChar char="•"/>
            </a:pPr>
            <a:r>
              <a:rPr lang="en-US" dirty="0"/>
              <a:t>Second level</a:t>
            </a:r>
          </a:p>
          <a:p>
            <a:pPr marL="932688" lvl="2" indent="-310896">
              <a:buChar char="–"/>
            </a:pPr>
            <a:r>
              <a:rPr lang="en-US" dirty="0"/>
              <a:t>Third level</a:t>
            </a:r>
          </a:p>
          <a:p>
            <a:pPr marL="1371600" lvl="3" indent="-246888">
              <a:buSzPct val="100000"/>
              <a:buChar char="•"/>
            </a:pPr>
            <a:r>
              <a:rPr lang="en-US" dirty="0"/>
              <a:t>Fourth level</a:t>
            </a:r>
          </a:p>
          <a:p>
            <a:pPr marL="1874520" lvl="4" indent="-320040">
              <a:buChar char="–"/>
            </a:pPr>
            <a:r>
              <a:rPr lang="en-US" dirty="0"/>
              <a:t>Fifth level</a:t>
            </a:r>
          </a:p>
        </p:txBody>
      </p:sp>
    </p:spTree>
    <p:extLst>
      <p:ext uri="{BB962C8B-B14F-4D97-AF65-F5344CB8AC3E}">
        <p14:creationId xmlns:p14="http://schemas.microsoft.com/office/powerpoint/2010/main" val="11288564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indent="-310896">
              <a:defRPr/>
            </a:lvl2pPr>
            <a:lvl3pPr marL="1389888" indent="-246888">
              <a:defRPr/>
            </a:lvl3pPr>
            <a:lvl4pPr marL="1883664" indent="-320040">
              <a:defRPr/>
            </a:lvl4pPr>
            <a:lvl5pPr marL="2322576" indent="-24688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1962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457200" lvl="1" indent="-246888">
              <a:buClrTx/>
              <a:buSzPct val="100000"/>
              <a:buChar char="•"/>
            </a:pPr>
            <a:r>
              <a:rPr lang="en-US" dirty="0"/>
              <a:t>Second level</a:t>
            </a:r>
          </a:p>
          <a:p>
            <a:pPr marL="932688" lvl="2" indent="-310896">
              <a:buChar char="–"/>
            </a:pPr>
            <a:r>
              <a:rPr lang="en-US" dirty="0"/>
              <a:t>Third level</a:t>
            </a:r>
          </a:p>
          <a:p>
            <a:pPr marL="1371600" lvl="3" indent="-246888">
              <a:buSzPct val="100000"/>
              <a:buChar char="•"/>
            </a:pPr>
            <a:r>
              <a:rPr lang="en-US" dirty="0"/>
              <a:t>Fourth level</a:t>
            </a:r>
          </a:p>
          <a:p>
            <a:pPr marL="1874520" lvl="4" indent="-320040">
              <a:buChar char="–"/>
            </a:pPr>
            <a:r>
              <a:rPr lang="en-US" dirty="0"/>
              <a:t>Fifth level</a:t>
            </a:r>
          </a:p>
        </p:txBody>
      </p:sp>
    </p:spTree>
    <p:extLst>
      <p:ext uri="{BB962C8B-B14F-4D97-AF65-F5344CB8AC3E}">
        <p14:creationId xmlns:p14="http://schemas.microsoft.com/office/powerpoint/2010/main" val="1025293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5" name="Text Placeholder 6"/>
          <p:cNvSpPr>
            <a:spLocks noGrp="1"/>
          </p:cNvSpPr>
          <p:nvPr>
            <p:ph type="body" sz="quarter" idx="11"/>
          </p:nvPr>
        </p:nvSpPr>
        <p:spPr>
          <a:xfrm>
            <a:off x="457200" y="4778375"/>
            <a:ext cx="11276013" cy="1209675"/>
          </a:xfrm>
          <a:solidFill>
            <a:srgbClr val="009AD7"/>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29813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
        <p:nvSpPr>
          <p:cNvPr id="8" name="Text Placeholder 11">
            <a:extLst>
              <a:ext uri="{FF2B5EF4-FFF2-40B4-BE49-F238E27FC236}">
                <a16:creationId xmlns:a16="http://schemas.microsoft.com/office/drawing/2014/main" id="{49681552-8EBF-4EC3-B323-EF2A28386B98}"/>
              </a:ext>
            </a:extLst>
          </p:cNvPr>
          <p:cNvSpPr>
            <a:spLocks noGrp="1"/>
          </p:cNvSpPr>
          <p:nvPr>
            <p:ph type="body" sz="quarter" idx="17"/>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Tree>
    <p:extLst>
      <p:ext uri="{BB962C8B-B14F-4D97-AF65-F5344CB8AC3E}">
        <p14:creationId xmlns:p14="http://schemas.microsoft.com/office/powerpoint/2010/main" val="32618175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bwMode="invGray">
          <a:xfrm>
            <a:off x="4424193"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bwMode="invGray">
          <a:xfrm>
            <a:off x="457200"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8" name="Text Placeholder 11">
            <a:extLst>
              <a:ext uri="{FF2B5EF4-FFF2-40B4-BE49-F238E27FC236}">
                <a16:creationId xmlns:a16="http://schemas.microsoft.com/office/drawing/2014/main" id="{4386A93C-4A1E-4D7D-8056-21E3069C963B}"/>
              </a:ext>
            </a:extLst>
          </p:cNvPr>
          <p:cNvSpPr>
            <a:spLocks noGrp="1"/>
          </p:cNvSpPr>
          <p:nvPr>
            <p:ph type="body" sz="quarter" idx="17" hasCustomPrompt="1"/>
          </p:nvPr>
        </p:nvSpPr>
        <p:spPr bwMode="invGray">
          <a:xfrm>
            <a:off x="8396288"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11395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les of Engagem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3DFD4-0150-ED83-3A15-4BAA7E34A6D1}"/>
              </a:ext>
            </a:extLst>
          </p:cNvPr>
          <p:cNvSpPr txBox="1">
            <a:spLocks/>
          </p:cNvSpPr>
          <p:nvPr userDrawn="1"/>
        </p:nvSpPr>
        <p:spPr>
          <a:xfrm>
            <a:off x="457200" y="1524000"/>
            <a:ext cx="11274552" cy="3170099"/>
          </a:xfrm>
          <a:prstGeom prst="rect">
            <a:avLst/>
          </a:prstGeom>
        </p:spPr>
        <p:txBody>
          <a:bodyPr wrap="square" lIns="0" tIns="0" rIns="0" bIns="0">
            <a:spAutoFit/>
          </a:bodyPr>
          <a:lstStyle>
            <a:lvl1pPr marL="17145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3736" indent="-173736">
              <a:lnSpc>
                <a:spcPct val="100000"/>
              </a:lnSpc>
              <a:spcBef>
                <a:spcPts val="0"/>
              </a:spcBef>
              <a:spcAft>
                <a:spcPts val="1200"/>
              </a:spcAft>
              <a:buSzPts val="1200"/>
            </a:pPr>
            <a:r>
              <a:rPr lang="en-US" sz="1600" b="1" dirty="0">
                <a:ea typeface="Arial"/>
                <a:cs typeface="Arial"/>
                <a:sym typeface="Arial"/>
              </a:rPr>
              <a:t>Your Participation — </a:t>
            </a:r>
            <a:r>
              <a:rPr lang="en-US" sz="1600" dirty="0">
                <a:ea typeface="Arial"/>
                <a:cs typeface="Arial"/>
                <a:sym typeface="Arial"/>
              </a:rPr>
              <a:t>Your participation in these sessions is governed by the standard terms of our Master Client Agreement. Contact your Gartner representative for details. </a:t>
            </a:r>
          </a:p>
          <a:p>
            <a:pPr marL="173736" indent="-173736">
              <a:lnSpc>
                <a:spcPct val="100000"/>
              </a:lnSpc>
              <a:spcBef>
                <a:spcPts val="0"/>
              </a:spcBef>
              <a:spcAft>
                <a:spcPts val="1200"/>
              </a:spcAft>
              <a:buSzPts val="1200"/>
            </a:pPr>
            <a:r>
              <a:rPr lang="en-US" sz="1600" b="1" dirty="0">
                <a:ea typeface="Arial"/>
                <a:cs typeface="Arial"/>
                <a:sym typeface="Arial"/>
              </a:rPr>
              <a:t>Antitrust Compliance Policy Statement — </a:t>
            </a:r>
            <a:r>
              <a:rPr lang="en-US" sz="1600" dirty="0">
                <a:ea typeface="Arial"/>
                <a:cs typeface="Arial"/>
                <a:sym typeface="Arial"/>
              </a:rPr>
              <a:t>It is the obligation of all participants in any Gartner peer activity to comply at all times with all applicable antitrust laws, and to refrain from engaging in anticompetitive conduct. For further guidance, please see Gartner’s complete antitrust policy on gartner.com.</a:t>
            </a:r>
          </a:p>
          <a:p>
            <a:pPr marL="173736" indent="-173736">
              <a:lnSpc>
                <a:spcPct val="100000"/>
              </a:lnSpc>
              <a:spcBef>
                <a:spcPts val="0"/>
              </a:spcBef>
              <a:spcAft>
                <a:spcPts val="1200"/>
              </a:spcAft>
              <a:buSzPts val="1200"/>
            </a:pPr>
            <a:r>
              <a:rPr lang="en-US" sz="1600" b="1" dirty="0">
                <a:ea typeface="Arial"/>
                <a:cs typeface="Arial"/>
                <a:sym typeface="Arial"/>
              </a:rPr>
              <a:t>Recording — </a:t>
            </a:r>
            <a:r>
              <a:rPr lang="en-US" sz="1600" dirty="0">
                <a:ea typeface="Arial"/>
                <a:cs typeface="Arial"/>
                <a:sym typeface="Arial"/>
              </a:rPr>
              <a:t>Gartner may record this session for training, quality and general research purposes. Recordings may be made available on Gartner.com or otherwise distributed. Closed captioning may be enabled during this session and will be included in the recording. </a:t>
            </a:r>
          </a:p>
          <a:p>
            <a:pPr marL="173736" indent="-173736" algn="l" defTabSz="685800" rtl="0" eaLnBrk="1" latinLnBrk="0" hangingPunct="1">
              <a:lnSpc>
                <a:spcPct val="100000"/>
              </a:lnSpc>
              <a:spcBef>
                <a:spcPts val="0"/>
              </a:spcBef>
              <a:spcAft>
                <a:spcPts val="1200"/>
              </a:spcAft>
              <a:buSzPts val="1200"/>
              <a:buFont typeface="Arial" panose="020B0604020202020204" pitchFamily="34" charset="0"/>
              <a:buChar char="•"/>
            </a:pPr>
            <a:r>
              <a:rPr lang="en-US" sz="1600" b="1" kern="1200" dirty="0">
                <a:solidFill>
                  <a:schemeClr val="tx1"/>
                </a:solidFill>
                <a:latin typeface="+mn-lt"/>
                <a:ea typeface="Arial"/>
                <a:cs typeface="Arial"/>
                <a:sym typeface="Arial"/>
              </a:rPr>
              <a:t>Legal &amp; Investment Disclaimer — </a:t>
            </a:r>
            <a:r>
              <a:rPr lang="en-US" sz="1600" b="0" kern="1200" dirty="0">
                <a:solidFill>
                  <a:schemeClr val="tx1"/>
                </a:solidFill>
                <a:latin typeface="+mn-lt"/>
                <a:ea typeface="Arial"/>
                <a:cs typeface="Arial"/>
                <a:sym typeface="Arial"/>
              </a:rPr>
              <a:t>While Gartner research may touch upon legal and investment issues, we are not in the business of providing legal or investment advice. For all legal issues, we encourage you to consult with your legal counsel before applying the guidance and recommendations contained in our research.</a:t>
            </a:r>
          </a:p>
        </p:txBody>
      </p:sp>
      <p:sp>
        <p:nvSpPr>
          <p:cNvPr id="4" name="Title 5">
            <a:extLst>
              <a:ext uri="{FF2B5EF4-FFF2-40B4-BE49-F238E27FC236}">
                <a16:creationId xmlns:a16="http://schemas.microsoft.com/office/drawing/2014/main" id="{14CCAF8F-C393-4278-9607-FB84C37B3051}"/>
              </a:ext>
            </a:extLst>
          </p:cNvPr>
          <p:cNvSpPr txBox="1">
            <a:spLocks/>
          </p:cNvSpPr>
          <p:nvPr userDrawn="1"/>
        </p:nvSpPr>
        <p:spPr>
          <a:xfrm>
            <a:off x="457200" y="361950"/>
            <a:ext cx="11274552" cy="443198"/>
          </a:xfrm>
          <a:prstGeom prst="rect">
            <a:avLst/>
          </a:prstGeom>
        </p:spPr>
        <p:txBody>
          <a:bodyPr vert="horz" lIns="0" tIns="0" rIns="0" bIns="0" rtlCol="0" anchor="t" anchorCtr="0">
            <a:spAutoFit/>
          </a:bodyPr>
          <a:lstStyle>
            <a:lvl1pPr algn="l" defTabSz="914400" rtl="0" eaLnBrk="1" latinLnBrk="0" hangingPunct="1">
              <a:lnSpc>
                <a:spcPct val="90000"/>
              </a:lnSpc>
              <a:spcBef>
                <a:spcPts val="0"/>
              </a:spcBef>
              <a:spcAft>
                <a:spcPts val="1200"/>
              </a:spcAft>
              <a:buNone/>
              <a:defRPr sz="2800" kern="1200">
                <a:solidFill>
                  <a:schemeClr val="tx2"/>
                </a:solidFill>
                <a:latin typeface="+mj-lt"/>
                <a:ea typeface="+mj-ea"/>
                <a:cs typeface="+mj-cs"/>
              </a:defRPr>
            </a:lvl1pPr>
          </a:lstStyle>
          <a:p>
            <a:r>
              <a:rPr lang="en-US" sz="3200" dirty="0"/>
              <a:t>Rules of Engagement</a:t>
            </a:r>
          </a:p>
        </p:txBody>
      </p:sp>
    </p:spTree>
    <p:extLst>
      <p:ext uri="{BB962C8B-B14F-4D97-AF65-F5344CB8AC3E}">
        <p14:creationId xmlns:p14="http://schemas.microsoft.com/office/powerpoint/2010/main" val="38433740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19610544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dirty="0"/>
              <a:t>Click to edit Master text styles</a:t>
            </a:r>
          </a:p>
        </p:txBody>
      </p:sp>
    </p:spTree>
    <p:extLst>
      <p:ext uri="{BB962C8B-B14F-4D97-AF65-F5344CB8AC3E}">
        <p14:creationId xmlns:p14="http://schemas.microsoft.com/office/powerpoint/2010/main" val="12187766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227172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7409549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7840615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8560693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3983251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3767001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8110294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23060480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titrust Compliance Statement">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E5CD344-356A-F8B7-20F5-27CA7A9B02A8}"/>
              </a:ext>
            </a:extLst>
          </p:cNvPr>
          <p:cNvSpPr txBox="1">
            <a:spLocks/>
          </p:cNvSpPr>
          <p:nvPr userDrawn="1"/>
        </p:nvSpPr>
        <p:spPr>
          <a:xfrm>
            <a:off x="457200" y="361950"/>
            <a:ext cx="11274552" cy="443198"/>
          </a:xfrm>
          <a:prstGeom prst="rect">
            <a:avLst/>
          </a:prstGeom>
        </p:spPr>
        <p:txBody>
          <a:bodyPr vert="horz" lIns="0" tIns="0" rIns="0" bIns="0" rtlCol="0" anchor="t" anchorCtr="0">
            <a:spAutoFit/>
          </a:bodyPr>
          <a:lstStyle>
            <a:lvl1pPr algn="l" defTabSz="914400" rtl="0" eaLnBrk="1" latinLnBrk="0" hangingPunct="1">
              <a:lnSpc>
                <a:spcPct val="90000"/>
              </a:lnSpc>
              <a:spcBef>
                <a:spcPts val="0"/>
              </a:spcBef>
              <a:spcAft>
                <a:spcPts val="1200"/>
              </a:spcAft>
              <a:buNone/>
              <a:defRPr sz="2800" kern="1200">
                <a:solidFill>
                  <a:schemeClr val="tx2"/>
                </a:solidFill>
                <a:latin typeface="+mj-lt"/>
                <a:ea typeface="+mj-ea"/>
                <a:cs typeface="+mj-cs"/>
              </a:defRPr>
            </a:lvl1pPr>
          </a:lstStyle>
          <a:p>
            <a:r>
              <a:rPr lang="en-US" sz="3200" dirty="0"/>
              <a:t>Gartner Antitrust Compliance Statement</a:t>
            </a:r>
          </a:p>
        </p:txBody>
      </p:sp>
      <p:sp>
        <p:nvSpPr>
          <p:cNvPr id="5" name="TextBox 4">
            <a:extLst>
              <a:ext uri="{FF2B5EF4-FFF2-40B4-BE49-F238E27FC236}">
                <a16:creationId xmlns:a16="http://schemas.microsoft.com/office/drawing/2014/main" id="{42E28BFA-92FE-DD5A-9A7F-8784E76BBEB7}"/>
              </a:ext>
            </a:extLst>
          </p:cNvPr>
          <p:cNvSpPr txBox="1"/>
          <p:nvPr userDrawn="1"/>
        </p:nvSpPr>
        <p:spPr>
          <a:xfrm>
            <a:off x="457199" y="1484085"/>
            <a:ext cx="11280775" cy="4816703"/>
          </a:xfrm>
          <a:prstGeom prst="rect">
            <a:avLst/>
          </a:prstGeom>
          <a:noFill/>
        </p:spPr>
        <p:txBody>
          <a:bodyPr wrap="square" lIns="0" tIns="0" rIns="0" bIns="0" rtlCol="0" anchor="b" anchorCtr="0">
            <a:spAutoFit/>
          </a:bodyPr>
          <a:lstStyle/>
          <a:p>
            <a:pPr marL="0" indent="0">
              <a:buNone/>
            </a:pPr>
            <a:r>
              <a:rPr lang="en-US" sz="1200" dirty="0"/>
              <a:t>At Gartner, antitrust compliance is the responsibility of every peer activity participant. As such, it is the obligation of each participant in this peer activity to comply at all times with all applicable antitrust laws, and to refrain from engaging in any anticompetitive conduct. This includes, but is not limited to, the following:</a:t>
            </a:r>
          </a:p>
          <a:p>
            <a:pPr marL="0" indent="0">
              <a:buNone/>
            </a:pPr>
            <a:endParaRPr lang="en-US" sz="1200" dirty="0"/>
          </a:p>
          <a:p>
            <a:pPr marL="171450" indent="-171450">
              <a:spcAft>
                <a:spcPts val="600"/>
              </a:spcAft>
              <a:buFont typeface="Arial" panose="020B0604020202020204" pitchFamily="34" charset="0"/>
              <a:buChar char="•"/>
            </a:pPr>
            <a:r>
              <a:rPr lang="en-US" sz="1200" dirty="0"/>
              <a:t>Discussing or actively setting prices or production capacity.</a:t>
            </a:r>
          </a:p>
          <a:p>
            <a:pPr marL="171450" indent="-171450">
              <a:spcAft>
                <a:spcPts val="600"/>
              </a:spcAft>
              <a:buFont typeface="Arial" panose="020B0604020202020204" pitchFamily="34" charset="0"/>
              <a:buChar char="•"/>
            </a:pPr>
            <a:r>
              <a:rPr lang="en-US" sz="1200" dirty="0"/>
              <a:t>Discussing or disclosing customer-specific information.</a:t>
            </a:r>
          </a:p>
          <a:p>
            <a:pPr marL="171450" indent="-171450">
              <a:spcAft>
                <a:spcPts val="600"/>
              </a:spcAft>
              <a:buFont typeface="Arial" panose="020B0604020202020204" pitchFamily="34" charset="0"/>
              <a:buChar char="•"/>
            </a:pPr>
            <a:r>
              <a:rPr lang="en-US" sz="1200" dirty="0"/>
              <a:t>Discussing or actively dividing or allocating markets or customers.</a:t>
            </a:r>
          </a:p>
          <a:p>
            <a:pPr marL="171450" indent="-171450">
              <a:spcAft>
                <a:spcPts val="600"/>
              </a:spcAft>
              <a:buFont typeface="Arial" panose="020B0604020202020204" pitchFamily="34" charset="0"/>
              <a:buChar char="•"/>
            </a:pPr>
            <a:r>
              <a:rPr lang="en-US" sz="1200" dirty="0"/>
              <a:t>Discussing or actively engaging in boycotts or refusals to deal.</a:t>
            </a:r>
          </a:p>
          <a:p>
            <a:pPr marL="171450" indent="-171450">
              <a:spcAft>
                <a:spcPts val="600"/>
              </a:spcAft>
              <a:buFont typeface="Arial" panose="020B0604020202020204" pitchFamily="34" charset="0"/>
              <a:buChar char="•"/>
            </a:pPr>
            <a:r>
              <a:rPr lang="en-US" sz="1200" dirty="0"/>
              <a:t>Discussing or taking joint action against a customer, supplier, distributor, or competitor.</a:t>
            </a:r>
          </a:p>
          <a:p>
            <a:endParaRPr lang="en-US" sz="1200" dirty="0"/>
          </a:p>
          <a:p>
            <a:pPr marL="0" indent="0">
              <a:buNone/>
            </a:pPr>
            <a:r>
              <a:rPr lang="en-US" sz="1200" dirty="0"/>
              <a:t>Please note the above list is not comprehensive, and that your approach to mitigating antitrust risk will vary depending on the nature of the situation and the discussions. Participants who have any questions in this regard should consult their own legal counsel.</a:t>
            </a:r>
          </a:p>
          <a:p>
            <a:pPr marL="0" indent="0">
              <a:buNone/>
            </a:pPr>
            <a:endParaRPr lang="en-US" sz="1200" dirty="0"/>
          </a:p>
          <a:p>
            <a:pPr marL="0" indent="0">
              <a:buNone/>
            </a:pPr>
            <a:r>
              <a:rPr lang="en-US" sz="1200" dirty="0"/>
              <a:t>Gartner assumes no responsibility for ensuring that discussions conducted during peer activities are appropriate and are not in violation of antitrust or competition law.</a:t>
            </a:r>
          </a:p>
          <a:p>
            <a:pPr marL="0" indent="0">
              <a:buNone/>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ko-KR" sz="1200" dirty="0">
                <a:latin typeface="Arial" panose="020B0604020202020204" pitchFamily="34" charset="0"/>
                <a:ea typeface="+mn-ea"/>
                <a:cs typeface="+mn-cs"/>
              </a:rPr>
              <a:t>For further guidance, please see Gartner’s complete policy at</a:t>
            </a:r>
            <a:r>
              <a:rPr lang="en-US" altLang="ko-KR" sz="1200" dirty="0">
                <a:latin typeface="Arial" panose="020B0604020202020204" pitchFamily="34" charset="0"/>
              </a:rPr>
              <a:t> </a:t>
            </a:r>
            <a:r>
              <a:rPr lang="en-US" altLang="ko-KR" sz="1200" dirty="0">
                <a:solidFill>
                  <a:srgbClr val="000000"/>
                </a:solidFill>
                <a:latin typeface="Arial" panose="020B0604020202020204" pitchFamily="34" charset="0"/>
                <a:ea typeface="+mn-ea"/>
                <a:cs typeface="+mn-cs"/>
                <a:hlinkClick r:id="rId2"/>
              </a:rPr>
              <a:t>https://www.gartner.com/en/about/policies/antitrust-guideline</a:t>
            </a:r>
            <a:r>
              <a:rPr lang="en-US" altLang="ko-KR" sz="1200" dirty="0">
                <a:latin typeface="Arial" panose="020B0604020202020204" pitchFamily="34" charset="0"/>
                <a:ea typeface="+mn-ea"/>
                <a:cs typeface="+mn-cs"/>
                <a:hlinkClick r:id="rId2"/>
              </a:rPr>
              <a:t>s</a:t>
            </a:r>
            <a:r>
              <a:rPr lang="en-US" altLang="ko-KR" sz="1200" dirty="0">
                <a:latin typeface="Arial" panose="020B0604020202020204" pitchFamily="34" charset="0"/>
                <a:ea typeface="+mn-ea"/>
                <a:cs typeface="+mn-cs"/>
              </a:rPr>
              <a:t>.</a:t>
            </a:r>
          </a:p>
          <a:p>
            <a:pPr marL="0" indent="0">
              <a:buNone/>
            </a:pPr>
            <a:br>
              <a:rPr lang="en-US" sz="1200" dirty="0"/>
            </a:br>
            <a:endParaRPr lang="en-US" sz="1200" dirty="0"/>
          </a:p>
          <a:p>
            <a:r>
              <a:rPr lang="en-US" sz="1200" dirty="0"/>
              <a:t>© 2024 Gartner, Inc. and/or its affiliates. All rights reserved. Gartner is a registered trademark of Gartner, Inc. and its affiliates. This publication </a:t>
            </a:r>
            <a:br>
              <a:rPr lang="en-US" sz="1200" dirty="0"/>
            </a:br>
            <a:r>
              <a:rPr lang="en-US" sz="1200" dirty="0"/>
              <a:t>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1200" dirty="0">
                <a:hlinkClick r:id="rId3"/>
              </a:rPr>
              <a:t>Gartner’s Usage Policy</a:t>
            </a:r>
            <a:r>
              <a:rPr lang="en-US" sz="1200" dirty="0"/>
              <a:t>. Gartner prides itself on its reputation for independence and objectivity. Its research is produced independently by its research organization without input or influence from any third party. For further information, see “</a:t>
            </a:r>
            <a:r>
              <a:rPr lang="en-US" sz="1200" dirty="0">
                <a:hlinkClick r:id="rId4"/>
              </a:rPr>
              <a:t>Guiding Principles on Independence and Objectivity</a:t>
            </a:r>
            <a:r>
              <a:rPr lang="en-US" sz="1200" dirty="0"/>
              <a:t>.”</a:t>
            </a:r>
          </a:p>
        </p:txBody>
      </p:sp>
    </p:spTree>
    <p:extLst>
      <p:ext uri="{BB962C8B-B14F-4D97-AF65-F5344CB8AC3E}">
        <p14:creationId xmlns:p14="http://schemas.microsoft.com/office/powerpoint/2010/main" val="38482916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52312261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7355814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88365913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2624836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ey Issue - Takeaway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78134-C757-4EB6-8CBA-C93029B5AF5B}"/>
              </a:ext>
            </a:extLst>
          </p:cNvPr>
          <p:cNvSpPr txBox="1"/>
          <p:nvPr userDrawn="1"/>
        </p:nvSpPr>
        <p:spPr>
          <a:xfrm>
            <a:off x="1066135" y="1999536"/>
            <a:ext cx="9373265" cy="646331"/>
          </a:xfrm>
          <a:prstGeom prst="rect">
            <a:avLst/>
          </a:prstGeom>
          <a:noFill/>
        </p:spPr>
        <p:txBody>
          <a:bodyPr wrap="square" lIns="0" rtlCol="0">
            <a:spAutoFit/>
          </a:bodyPr>
          <a:lstStyle/>
          <a:p>
            <a:r>
              <a:rPr lang="en-US" sz="3600" dirty="0">
                <a:solidFill>
                  <a:srgbClr val="FF540A"/>
                </a:solidFill>
                <a:latin typeface="Arial Black" panose="020B0A04020102020204" pitchFamily="34" charset="0"/>
              </a:rPr>
              <a:t>Key Issue Take-Away:</a:t>
            </a:r>
          </a:p>
        </p:txBody>
      </p:sp>
      <p:sp>
        <p:nvSpPr>
          <p:cNvPr id="5" name="Text Placeholder 4">
            <a:extLst>
              <a:ext uri="{FF2B5EF4-FFF2-40B4-BE49-F238E27FC236}">
                <a16:creationId xmlns:a16="http://schemas.microsoft.com/office/drawing/2014/main" id="{9895260A-4283-47C2-8FAF-88F622DA4B99}"/>
              </a:ext>
            </a:extLst>
          </p:cNvPr>
          <p:cNvSpPr>
            <a:spLocks noGrp="1"/>
          </p:cNvSpPr>
          <p:nvPr>
            <p:ph type="body" sz="quarter" idx="10"/>
          </p:nvPr>
        </p:nvSpPr>
        <p:spPr>
          <a:xfrm>
            <a:off x="1061884" y="2664747"/>
            <a:ext cx="9377516" cy="1927225"/>
          </a:xfrm>
        </p:spPr>
        <p:txBody>
          <a:bodyPr/>
          <a:lstStyle>
            <a:lvl1pPr marL="0" indent="0">
              <a:buNone/>
              <a:defRPr sz="3600"/>
            </a:lvl1pPr>
            <a:lvl2pPr marL="365760" indent="0">
              <a:buNone/>
              <a:defRPr sz="3200"/>
            </a:lvl2pPr>
            <a:lvl3pPr marL="685800" indent="0">
              <a:buNone/>
              <a:defRPr sz="3200"/>
            </a:lvl3pPr>
            <a:lvl4pPr marL="1005840" indent="0">
              <a:buNone/>
              <a:defRPr sz="3200"/>
            </a:lvl4pPr>
            <a:lvl5pPr marL="1325880" indent="0">
              <a:buNone/>
              <a:defRPr sz="3200"/>
            </a:lvl5pPr>
          </a:lstStyle>
          <a:p>
            <a:pPr lvl="0"/>
            <a:r>
              <a:rPr lang="en-US" dirty="0"/>
              <a:t>Click to edit Master text styles</a:t>
            </a:r>
          </a:p>
        </p:txBody>
      </p:sp>
    </p:spTree>
    <p:extLst>
      <p:ext uri="{BB962C8B-B14F-4D97-AF65-F5344CB8AC3E}">
        <p14:creationId xmlns:p14="http://schemas.microsoft.com/office/powerpoint/2010/main" val="334022931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Key Issue - Takeaway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1994219" y="2508937"/>
            <a:ext cx="8445181" cy="443198"/>
          </a:xfrm>
        </p:spPr>
        <p:txBody>
          <a:bodyPr anchor="t" anchorCtr="0"/>
          <a:lstStyle>
            <a:lvl1pPr algn="l">
              <a:defRPr sz="3600">
                <a:solidFill>
                  <a:schemeClr val="tx2"/>
                </a:solidFill>
              </a:defRPr>
            </a:lvl1pPr>
          </a:lstStyle>
          <a:p>
            <a:r>
              <a:rPr lang="en-US" dirty="0"/>
              <a:t>Title Center Layout</a:t>
            </a:r>
          </a:p>
        </p:txBody>
      </p:sp>
      <p:sp>
        <p:nvSpPr>
          <p:cNvPr id="4" name="Graphic 4">
            <a:extLst>
              <a:ext uri="{FF2B5EF4-FFF2-40B4-BE49-F238E27FC236}">
                <a16:creationId xmlns:a16="http://schemas.microsoft.com/office/drawing/2014/main" id="{A03498A7-9B95-42BE-BF8D-3D7D59C7CBB6}"/>
              </a:ext>
            </a:extLst>
          </p:cNvPr>
          <p:cNvSpPr/>
          <p:nvPr userDrawn="1"/>
        </p:nvSpPr>
        <p:spPr>
          <a:xfrm>
            <a:off x="1100356" y="2418736"/>
            <a:ext cx="623600" cy="623600"/>
          </a:xfrm>
          <a:custGeom>
            <a:avLst/>
            <a:gdLst>
              <a:gd name="connsiteX0" fmla="*/ 266700 w 533400"/>
              <a:gd name="connsiteY0" fmla="*/ 0 h 533400"/>
              <a:gd name="connsiteX1" fmla="*/ 0 w 533400"/>
              <a:gd name="connsiteY1" fmla="*/ 266700 h 533400"/>
              <a:gd name="connsiteX2" fmla="*/ 266700 w 533400"/>
              <a:gd name="connsiteY2" fmla="*/ 533400 h 533400"/>
              <a:gd name="connsiteX3" fmla="*/ 533400 w 533400"/>
              <a:gd name="connsiteY3" fmla="*/ 266700 h 533400"/>
              <a:gd name="connsiteX4" fmla="*/ 266700 w 533400"/>
              <a:gd name="connsiteY4" fmla="*/ 0 h 533400"/>
              <a:gd name="connsiteX5" fmla="*/ 266700 w 533400"/>
              <a:gd name="connsiteY5" fmla="*/ 495300 h 533400"/>
              <a:gd name="connsiteX6" fmla="*/ 38100 w 533400"/>
              <a:gd name="connsiteY6" fmla="*/ 266700 h 533400"/>
              <a:gd name="connsiteX7" fmla="*/ 266700 w 533400"/>
              <a:gd name="connsiteY7" fmla="*/ 38100 h 533400"/>
              <a:gd name="connsiteX8" fmla="*/ 495300 w 533400"/>
              <a:gd name="connsiteY8" fmla="*/ 266700 h 533400"/>
              <a:gd name="connsiteX9" fmla="*/ 266700 w 533400"/>
              <a:gd name="connsiteY9" fmla="*/ 495300 h 533400"/>
              <a:gd name="connsiteX10" fmla="*/ 285750 w 533400"/>
              <a:gd name="connsiteY10" fmla="*/ 100013 h 533400"/>
              <a:gd name="connsiteX11" fmla="*/ 247650 w 533400"/>
              <a:gd name="connsiteY11" fmla="*/ 100013 h 533400"/>
              <a:gd name="connsiteX12" fmla="*/ 247650 w 533400"/>
              <a:gd name="connsiteY12" fmla="*/ 61913 h 533400"/>
              <a:gd name="connsiteX13" fmla="*/ 285750 w 533400"/>
              <a:gd name="connsiteY13" fmla="*/ 61913 h 533400"/>
              <a:gd name="connsiteX14" fmla="*/ 285750 w 533400"/>
              <a:gd name="connsiteY14" fmla="*/ 100013 h 533400"/>
              <a:gd name="connsiteX15" fmla="*/ 247650 w 533400"/>
              <a:gd name="connsiteY15" fmla="*/ 433388 h 533400"/>
              <a:gd name="connsiteX16" fmla="*/ 285750 w 533400"/>
              <a:gd name="connsiteY16" fmla="*/ 433388 h 533400"/>
              <a:gd name="connsiteX17" fmla="*/ 285750 w 533400"/>
              <a:gd name="connsiteY17" fmla="*/ 471488 h 533400"/>
              <a:gd name="connsiteX18" fmla="*/ 247650 w 533400"/>
              <a:gd name="connsiteY18" fmla="*/ 471488 h 533400"/>
              <a:gd name="connsiteX19" fmla="*/ 247650 w 533400"/>
              <a:gd name="connsiteY19" fmla="*/ 433388 h 533400"/>
              <a:gd name="connsiteX20" fmla="*/ 61913 w 533400"/>
              <a:gd name="connsiteY20" fmla="*/ 247650 h 533400"/>
              <a:gd name="connsiteX21" fmla="*/ 100013 w 533400"/>
              <a:gd name="connsiteY21" fmla="*/ 247650 h 533400"/>
              <a:gd name="connsiteX22" fmla="*/ 100013 w 533400"/>
              <a:gd name="connsiteY22" fmla="*/ 285750 h 533400"/>
              <a:gd name="connsiteX23" fmla="*/ 61913 w 533400"/>
              <a:gd name="connsiteY23" fmla="*/ 285750 h 533400"/>
              <a:gd name="connsiteX24" fmla="*/ 61913 w 533400"/>
              <a:gd name="connsiteY24" fmla="*/ 247650 h 533400"/>
              <a:gd name="connsiteX25" fmla="*/ 471488 w 533400"/>
              <a:gd name="connsiteY25" fmla="*/ 247650 h 533400"/>
              <a:gd name="connsiteX26" fmla="*/ 471488 w 533400"/>
              <a:gd name="connsiteY26" fmla="*/ 285750 h 533400"/>
              <a:gd name="connsiteX27" fmla="*/ 433388 w 533400"/>
              <a:gd name="connsiteY27" fmla="*/ 285750 h 533400"/>
              <a:gd name="connsiteX28" fmla="*/ 433388 w 533400"/>
              <a:gd name="connsiteY28" fmla="*/ 247650 h 533400"/>
              <a:gd name="connsiteX29" fmla="*/ 471488 w 533400"/>
              <a:gd name="connsiteY29" fmla="*/ 247650 h 533400"/>
              <a:gd name="connsiteX30" fmla="*/ 138113 w 533400"/>
              <a:gd name="connsiteY30" fmla="*/ 390525 h 533400"/>
              <a:gd name="connsiteX31" fmla="*/ 319088 w 533400"/>
              <a:gd name="connsiteY31" fmla="*/ 314325 h 533400"/>
              <a:gd name="connsiteX32" fmla="*/ 395288 w 533400"/>
              <a:gd name="connsiteY32" fmla="*/ 133350 h 533400"/>
              <a:gd name="connsiteX33" fmla="*/ 214313 w 533400"/>
              <a:gd name="connsiteY33" fmla="*/ 209550 h 533400"/>
              <a:gd name="connsiteX34" fmla="*/ 138113 w 533400"/>
              <a:gd name="connsiteY34" fmla="*/ 390525 h 533400"/>
              <a:gd name="connsiteX35" fmla="*/ 323879 w 533400"/>
              <a:gd name="connsiteY35" fmla="*/ 204759 h 533400"/>
              <a:gd name="connsiteX36" fmla="*/ 289989 w 533400"/>
              <a:gd name="connsiteY36" fmla="*/ 285236 h 533400"/>
              <a:gd name="connsiteX37" fmla="*/ 209512 w 533400"/>
              <a:gd name="connsiteY37" fmla="*/ 319126 h 533400"/>
              <a:gd name="connsiteX38" fmla="*/ 243402 w 533400"/>
              <a:gd name="connsiteY38" fmla="*/ 238649 h 533400"/>
              <a:gd name="connsiteX39" fmla="*/ 323879 w 533400"/>
              <a:gd name="connsiteY39" fmla="*/ 20475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53340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9965248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679D1656-B34D-EA92-D125-2DE7B070D875}"/>
              </a:ext>
            </a:extLst>
          </p:cNvPr>
          <p:cNvSpPr>
            <a:spLocks noGrp="1"/>
          </p:cNvSpPr>
          <p:nvPr>
            <p:ph type="body" sz="quarter" idx="10" hasCustomPrompt="1"/>
          </p:nvPr>
        </p:nvSpPr>
        <p:spPr>
          <a:xfrm>
            <a:off x="468490" y="868002"/>
            <a:ext cx="11264724"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0FFC29FE-5F43-19DB-E49E-5A0D1059EF73}"/>
              </a:ext>
            </a:extLst>
          </p:cNvPr>
          <p:cNvSpPr>
            <a:spLocks noGrp="1"/>
          </p:cNvSpPr>
          <p:nvPr>
            <p:ph type="body" sz="quarter" idx="11" hasCustomPrompt="1"/>
          </p:nvPr>
        </p:nvSpPr>
        <p:spPr>
          <a:xfrm>
            <a:off x="468490" y="1149177"/>
            <a:ext cx="11264724"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373657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gure Title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679D1656-B34D-EA92-D125-2DE7B070D875}"/>
              </a:ext>
            </a:extLst>
          </p:cNvPr>
          <p:cNvSpPr>
            <a:spLocks noGrp="1"/>
          </p:cNvSpPr>
          <p:nvPr>
            <p:ph type="body" sz="quarter" idx="10" hasCustomPrompt="1"/>
          </p:nvPr>
        </p:nvSpPr>
        <p:spPr>
          <a:xfrm>
            <a:off x="468489" y="868002"/>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0FFC29FE-5F43-19DB-E49E-5A0D1059EF73}"/>
              </a:ext>
            </a:extLst>
          </p:cNvPr>
          <p:cNvSpPr>
            <a:spLocks noGrp="1"/>
          </p:cNvSpPr>
          <p:nvPr>
            <p:ph type="body" sz="quarter" idx="11" hasCustomPrompt="1"/>
          </p:nvPr>
        </p:nvSpPr>
        <p:spPr>
          <a:xfrm>
            <a:off x="468489" y="1149177"/>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5" name="Text Placeholder 3">
            <a:extLst>
              <a:ext uri="{FF2B5EF4-FFF2-40B4-BE49-F238E27FC236}">
                <a16:creationId xmlns:a16="http://schemas.microsoft.com/office/drawing/2014/main" id="{3F8F9406-3FE4-F80F-3003-3C121216795A}"/>
              </a:ext>
            </a:extLst>
          </p:cNvPr>
          <p:cNvSpPr>
            <a:spLocks noGrp="1"/>
          </p:cNvSpPr>
          <p:nvPr>
            <p:ph type="body" sz="quarter" idx="12" hasCustomPrompt="1"/>
          </p:nvPr>
        </p:nvSpPr>
        <p:spPr>
          <a:xfrm>
            <a:off x="6248403" y="868002"/>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D3E6926-0B30-B7B9-A16D-360E9AD7C9F4}"/>
              </a:ext>
            </a:extLst>
          </p:cNvPr>
          <p:cNvSpPr>
            <a:spLocks noGrp="1"/>
          </p:cNvSpPr>
          <p:nvPr>
            <p:ph type="body" sz="quarter" idx="13" hasCustomPrompt="1"/>
          </p:nvPr>
        </p:nvSpPr>
        <p:spPr>
          <a:xfrm>
            <a:off x="6248403" y="1149177"/>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2643819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pyright and Pg Num"/>
          <p:cNvSpPr txBox="1"/>
          <p:nvPr userDrawn="1"/>
        </p:nvSpPr>
        <p:spPr>
          <a:xfrm>
            <a:off x="457201" y="6393120"/>
            <a:ext cx="7181849" cy="153888"/>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1000" smtClean="0">
                <a:solidFill>
                  <a:schemeClr val="tx1"/>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dirty="0">
                <a:solidFill>
                  <a:schemeClr val="tx1"/>
                </a:solidFill>
              </a:rPr>
              <a:t>	© 2024 Gartner, Inc. and/or its affiliates. All rights reserved. 807570</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4061" r:id="rId1"/>
    <p:sldLayoutId id="2147484185" r:id="rId2"/>
    <p:sldLayoutId id="2147484186" r:id="rId3"/>
    <p:sldLayoutId id="2147483751" r:id="rId4"/>
    <p:sldLayoutId id="2147483750" r:id="rId5"/>
    <p:sldLayoutId id="2147484187" r:id="rId6"/>
    <p:sldLayoutId id="2147484188" r:id="rId7"/>
    <p:sldLayoutId id="2147484189" r:id="rId8"/>
    <p:sldLayoutId id="2147484190" r:id="rId9"/>
    <p:sldLayoutId id="2147484191" r:id="rId10"/>
    <p:sldLayoutId id="2147484192" r:id="rId11"/>
    <p:sldLayoutId id="2147484193" r:id="rId12"/>
    <p:sldLayoutId id="2147483746" r:id="rId13"/>
    <p:sldLayoutId id="2147483875" r:id="rId14"/>
    <p:sldLayoutId id="2147484003" r:id="rId15"/>
    <p:sldLayoutId id="2147483759" r:id="rId16"/>
    <p:sldLayoutId id="2147483748" r:id="rId17"/>
    <p:sldLayoutId id="2147483878" r:id="rId18"/>
    <p:sldLayoutId id="2147484112" r:id="rId19"/>
    <p:sldLayoutId id="2147483880" r:id="rId20"/>
    <p:sldLayoutId id="2147483920" r:id="rId21"/>
    <p:sldLayoutId id="2147483882" r:id="rId22"/>
    <p:sldLayoutId id="2147483761" r:id="rId23"/>
    <p:sldLayoutId id="2147484114" r:id="rId24"/>
    <p:sldLayoutId id="2147483990" r:id="rId25"/>
    <p:sldLayoutId id="2147484184" r:id="rId26"/>
    <p:sldLayoutId id="2147483788" r:id="rId27"/>
    <p:sldLayoutId id="2147484004" r:id="rId28"/>
    <p:sldLayoutId id="2147484142" r:id="rId29"/>
    <p:sldLayoutId id="2147484148" r:id="rId30"/>
    <p:sldLayoutId id="2147484149" r:id="rId31"/>
    <p:sldLayoutId id="2147484150" r:id="rId32"/>
    <p:sldLayoutId id="2147483790" r:id="rId33"/>
    <p:sldLayoutId id="2147484020" r:id="rId34"/>
    <p:sldLayoutId id="2147484108" r:id="rId35"/>
    <p:sldLayoutId id="2147484109" r:id="rId36"/>
    <p:sldLayoutId id="2147484147" r:id="rId37"/>
    <p:sldLayoutId id="2147484152" r:id="rId38"/>
    <p:sldLayoutId id="2147484153" r:id="rId39"/>
    <p:sldLayoutId id="2147484194" r:id="rId40"/>
    <p:sldLayoutId id="2147484195" r:id="rId41"/>
    <p:sldLayoutId id="2147484196" r:id="rId42"/>
    <p:sldLayoutId id="2147484197" r:id="rId43"/>
    <p:sldLayoutId id="2147484198" r:id="rId44"/>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guide id="16" pos="2655" userDrawn="1">
          <p15:clr>
            <a:srgbClr val="5ACBF0"/>
          </p15:clr>
        </p15:guide>
        <p15:guide id="17" pos="5024" userDrawn="1">
          <p15:clr>
            <a:srgbClr val="5ACBF0"/>
          </p15:clr>
        </p15:guide>
        <p15:guide id="18"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10" name="Copyright and Pg Num"/>
          <p:cNvSpPr txBox="1"/>
          <p:nvPr userDrawn="1"/>
        </p:nvSpPr>
        <p:spPr>
          <a:xfrm>
            <a:off x="457201" y="6393120"/>
            <a:ext cx="7181849" cy="153888"/>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1000" smtClean="0">
                <a:solidFill>
                  <a:schemeClr val="tx1"/>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800" dirty="0">
                <a:solidFill>
                  <a:schemeClr val="tx1"/>
                </a:solidFill>
              </a:rPr>
              <a:t>	</a:t>
            </a:r>
            <a:r>
              <a:rPr lang="en-US" sz="700" dirty="0">
                <a:solidFill>
                  <a:srgbClr val="BDBDBD"/>
                </a:solidFill>
              </a:rPr>
              <a:t>© 2024 Gartner, Inc. and/or its affiliates. All rights reserved. XXXXXX</a:t>
            </a:r>
            <a:endParaRPr lang="en-US" sz="800" dirty="0">
              <a:solidFill>
                <a:srgbClr val="BDBDBD"/>
              </a:solidFill>
            </a:endParaRPr>
          </a:p>
        </p:txBody>
      </p:sp>
      <p:pic>
        <p:nvPicPr>
          <p:cNvPr id="6" name="Gartner Logo">
            <a:extLst>
              <a:ext uri="{FF2B5EF4-FFF2-40B4-BE49-F238E27FC236}">
                <a16:creationId xmlns:a16="http://schemas.microsoft.com/office/drawing/2014/main" id="{70D83CAB-033A-4776-AB08-6451D3DAE8B9}"/>
              </a:ext>
            </a:extLst>
          </p:cNvPr>
          <p:cNvPicPr>
            <a:picLocks noChangeAspect="1"/>
          </p:cNvPicPr>
          <p:nvPr userDrawn="1"/>
        </p:nvPicPr>
        <p:blipFill>
          <a:blip r:embed="rId33"/>
          <a:srcRect/>
          <a:stretch/>
        </p:blipFill>
        <p:spPr bwMode="black">
          <a:xfrm>
            <a:off x="10452995" y="6241725"/>
            <a:ext cx="1280216" cy="292315"/>
          </a:xfrm>
          <a:prstGeom prst="rect">
            <a:avLst/>
          </a:prstGeom>
        </p:spPr>
      </p:pic>
    </p:spTree>
    <p:extLst>
      <p:ext uri="{BB962C8B-B14F-4D97-AF65-F5344CB8AC3E}">
        <p14:creationId xmlns:p14="http://schemas.microsoft.com/office/powerpoint/2010/main" val="4022477962"/>
      </p:ext>
    </p:extLst>
  </p:cSld>
  <p:clrMap bg1="dk1" tx1="lt1" bg2="dk2" tx2="lt2" accent1="accent1" accent2="accent2" accent3="accent3" accent4="accent4" accent5="accent5" accent6="accent6" hlink="hlink" folHlink="folHlink"/>
  <p:sldLayoutIdLst>
    <p:sldLayoutId id="2147484116"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71" r:id="rId10"/>
    <p:sldLayoutId id="2147484126" r:id="rId11"/>
    <p:sldLayoutId id="2147484127" r:id="rId12"/>
    <p:sldLayoutId id="2147484130" r:id="rId13"/>
    <p:sldLayoutId id="2147484131" r:id="rId14"/>
    <p:sldLayoutId id="2147484132" r:id="rId15"/>
    <p:sldLayoutId id="2147484133" r:id="rId16"/>
    <p:sldLayoutId id="2147484183" r:id="rId17"/>
    <p:sldLayoutId id="2147484134" r:id="rId18"/>
    <p:sldLayoutId id="2147484135" r:id="rId19"/>
    <p:sldLayoutId id="2147484143" r:id="rId20"/>
    <p:sldLayoutId id="2147484155" r:id="rId21"/>
    <p:sldLayoutId id="2147484157" r:id="rId22"/>
    <p:sldLayoutId id="2147484144" r:id="rId23"/>
    <p:sldLayoutId id="2147484145" r:id="rId24"/>
    <p:sldLayoutId id="2147484172" r:id="rId25"/>
    <p:sldLayoutId id="2147484173" r:id="rId26"/>
    <p:sldLayoutId id="2147484174" r:id="rId27"/>
    <p:sldLayoutId id="2147484175" r:id="rId28"/>
    <p:sldLayoutId id="2147484176" r:id="rId29"/>
    <p:sldLayoutId id="2147484180" r:id="rId30"/>
    <p:sldLayoutId id="2147484181" r:id="rId31"/>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lang="en-US" sz="2800" kern="1200" dirty="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8" Type="http://schemas.openxmlformats.org/officeDocument/2006/relationships/hyperlink" Target="https://www.gartner.com/document/5000031" TargetMode="External"/><Relationship Id="rId3" Type="http://schemas.openxmlformats.org/officeDocument/2006/relationships/hyperlink" Target="https://www.gartner.com/document/4794331" TargetMode="External"/><Relationship Id="rId7" Type="http://schemas.openxmlformats.org/officeDocument/2006/relationships/hyperlink" Target="https://www.gartner.com/document/4501299" TargetMode="External"/><Relationship Id="rId2" Type="http://schemas.openxmlformats.org/officeDocument/2006/relationships/notesSlide" Target="../notesSlides/notesSlide20.xml"/><Relationship Id="rId1" Type="http://schemas.openxmlformats.org/officeDocument/2006/relationships/slideLayout" Target="../slideLayouts/slideLayout44.xml"/><Relationship Id="rId6" Type="http://schemas.openxmlformats.org/officeDocument/2006/relationships/hyperlink" Target="https://www.gartner.com/document/4592899" TargetMode="External"/><Relationship Id="rId11" Type="http://schemas.openxmlformats.org/officeDocument/2006/relationships/hyperlink" Target="https://www.gartner.com/document/5001931" TargetMode="External"/><Relationship Id="rId5" Type="http://schemas.openxmlformats.org/officeDocument/2006/relationships/hyperlink" Target="https://www.gartner.com/document/4852531" TargetMode="External"/><Relationship Id="rId10" Type="http://schemas.openxmlformats.org/officeDocument/2006/relationships/hyperlink" Target="https://www.gartner.com/document/5012531" TargetMode="External"/><Relationship Id="rId4" Type="http://schemas.openxmlformats.org/officeDocument/2006/relationships/hyperlink" Target="https://www.gartner.com/document/4904731" TargetMode="External"/><Relationship Id="rId9" Type="http://schemas.openxmlformats.org/officeDocument/2006/relationships/hyperlink" Target="https://www.gartner.com/document/465999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842131?ref=solrAll&amp;refval=391402746&amp;"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hyperlink" Target="https://www.weforum.org/agenda/2023/05/top-story-plus-other-ai-stories-to-read-this-month/" TargetMode="Externa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
          <p:cNvSpPr txBox="1">
            <a:spLocks noGrp="1"/>
          </p:cNvSpPr>
          <p:nvPr>
            <p:ph type="ctrTitle"/>
          </p:nvPr>
        </p:nvSpPr>
        <p:spPr>
          <a:xfrm>
            <a:off x="2167128" y="1371600"/>
            <a:ext cx="4544568" cy="329183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2000" b="1" dirty="0">
                <a:solidFill>
                  <a:srgbClr val="FFFFFF"/>
                </a:solidFill>
                <a:latin typeface="Arial"/>
                <a:ea typeface="Arial"/>
                <a:cs typeface="Arial"/>
                <a:sym typeface="Arial"/>
              </a:rPr>
              <a:t>Leadership Vision for 2024</a:t>
            </a:r>
            <a:br>
              <a:rPr lang="en-US" sz="2000" b="1" dirty="0">
                <a:solidFill>
                  <a:srgbClr val="FFFFFF"/>
                </a:solidFill>
                <a:latin typeface="Arial"/>
                <a:ea typeface="Arial"/>
                <a:cs typeface="Arial"/>
                <a:sym typeface="Arial"/>
              </a:rPr>
            </a:br>
            <a:br>
              <a:rPr lang="en-US" sz="2000" dirty="0">
                <a:solidFill>
                  <a:srgbClr val="FFFFFF"/>
                </a:solidFill>
                <a:latin typeface="Arial Black"/>
                <a:ea typeface="Arial Black"/>
                <a:cs typeface="Arial Black"/>
                <a:sym typeface="Arial Black"/>
              </a:rPr>
            </a:br>
            <a:r>
              <a:rPr lang="en-US" dirty="0">
                <a:solidFill>
                  <a:srgbClr val="FFFFFF"/>
                </a:solidFill>
                <a:latin typeface="Arial Black"/>
                <a:ea typeface="Arial Black"/>
                <a:cs typeface="Arial Black"/>
                <a:sym typeface="Arial Black"/>
              </a:rPr>
              <a:t>Sourc</a:t>
            </a:r>
            <a:r>
              <a:rPr lang="en-US" dirty="0">
                <a:solidFill>
                  <a:srgbClr val="FFFFFF"/>
                </a:solidFill>
                <a:latin typeface="Arial Black"/>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ing, </a:t>
            </a:r>
            <a:r>
              <a:rPr lang="en-US" dirty="0">
                <a:solidFill>
                  <a:srgbClr val="FFFFFF"/>
                </a:solidFill>
                <a:latin typeface="Arial Black"/>
                <a:ea typeface="Arial Black"/>
                <a:cs typeface="Arial Black"/>
                <a:sym typeface="Arial Black"/>
              </a:rPr>
              <a:t>Procurement </a:t>
            </a:r>
            <a:br>
              <a:rPr lang="en-US" dirty="0">
                <a:solidFill>
                  <a:srgbClr val="FFFFFF"/>
                </a:solidFill>
                <a:latin typeface="Arial Black"/>
                <a:ea typeface="Arial Black"/>
                <a:cs typeface="Arial Black"/>
                <a:sym typeface="Arial Black"/>
              </a:rPr>
            </a:br>
            <a:r>
              <a:rPr lang="en-US" dirty="0">
                <a:solidFill>
                  <a:srgbClr val="FFFFFF"/>
                </a:solidFill>
                <a:latin typeface="Arial Black"/>
                <a:ea typeface="Arial Black"/>
                <a:cs typeface="Arial Black"/>
                <a:sym typeface="Arial Black"/>
              </a:rPr>
              <a:t>and Vendor Management</a:t>
            </a:r>
            <a:br>
              <a:rPr lang="en-US" dirty="0">
                <a:solidFill>
                  <a:srgbClr val="FFFFFF"/>
                </a:solidFill>
                <a:latin typeface="Arial Black"/>
                <a:ea typeface="Arial Black"/>
                <a:cs typeface="Arial Black"/>
                <a:sym typeface="Arial Black"/>
              </a:rPr>
            </a:br>
            <a:br>
              <a:rPr lang="en-US" sz="2000" dirty="0">
                <a:solidFill>
                  <a:srgbClr val="FFFFFF"/>
                </a:solidFill>
                <a:latin typeface="Arial Black"/>
                <a:ea typeface="Arial Black"/>
                <a:cs typeface="Arial Black"/>
                <a:sym typeface="Arial Black"/>
              </a:rPr>
            </a:br>
            <a:r>
              <a:rPr lang="en-US" sz="2000" dirty="0">
                <a:solidFill>
                  <a:srgbClr val="FFFFFF"/>
                </a:solidFill>
                <a:latin typeface="Arial"/>
                <a:ea typeface="Arial"/>
                <a:cs typeface="Arial"/>
                <a:sym typeface="Arial"/>
              </a:rPr>
              <a:t>February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25"/>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C</a:t>
            </a:r>
            <a:r>
              <a:rPr lang="en-US" dirty="0"/>
              <a:t>hallenge 2: Suboptimal Involvement in Transformation</a:t>
            </a:r>
            <a:endParaRPr dirty="0"/>
          </a:p>
        </p:txBody>
      </p:sp>
      <p:sp>
        <p:nvSpPr>
          <p:cNvPr id="4" name="TextBox 3">
            <a:extLst>
              <a:ext uri="{FF2B5EF4-FFF2-40B4-BE49-F238E27FC236}">
                <a16:creationId xmlns:a16="http://schemas.microsoft.com/office/drawing/2014/main" id="{8AE0C6E9-1270-1081-6FCB-C8EC1C2C8479}"/>
              </a:ext>
            </a:extLst>
          </p:cNvPr>
          <p:cNvSpPr txBox="1"/>
          <p:nvPr/>
        </p:nvSpPr>
        <p:spPr>
          <a:xfrm>
            <a:off x="457201" y="1265529"/>
            <a:ext cx="5499100" cy="369332"/>
          </a:xfrm>
          <a:prstGeom prst="rect">
            <a:avLst/>
          </a:prstGeom>
          <a:noFill/>
        </p:spPr>
        <p:txBody>
          <a:bodyPr wrap="square" lIns="0">
            <a:spAutoFit/>
          </a:bodyPr>
          <a:lstStyle/>
          <a:p>
            <a:pPr>
              <a:spcBef>
                <a:spcPts val="600"/>
              </a:spcBef>
            </a:pPr>
            <a:r>
              <a:rPr lang="en-US" sz="1800" b="1" dirty="0">
                <a:solidFill>
                  <a:srgbClr val="000000"/>
                </a:solidFill>
              </a:rPr>
              <a:t>SPVM migrating to </a:t>
            </a:r>
            <a:r>
              <a:rPr lang="en-US" b="1" dirty="0">
                <a:solidFill>
                  <a:srgbClr val="000000"/>
                </a:solidFill>
              </a:rPr>
              <a:t>c</a:t>
            </a:r>
            <a:r>
              <a:rPr lang="en-US" sz="1800" b="1" dirty="0">
                <a:solidFill>
                  <a:srgbClr val="000000"/>
                </a:solidFill>
              </a:rPr>
              <a:t>loud-</a:t>
            </a:r>
            <a:r>
              <a:rPr lang="en-US" b="1" dirty="0">
                <a:solidFill>
                  <a:srgbClr val="000000"/>
                </a:solidFill>
              </a:rPr>
              <a:t>b</a:t>
            </a:r>
            <a:r>
              <a:rPr lang="en-US" sz="1800" b="1" dirty="0">
                <a:solidFill>
                  <a:srgbClr val="000000"/>
                </a:solidFill>
              </a:rPr>
              <a:t>ased </a:t>
            </a:r>
            <a:r>
              <a:rPr lang="en-US" b="1" dirty="0">
                <a:solidFill>
                  <a:srgbClr val="000000"/>
                </a:solidFill>
              </a:rPr>
              <a:t>p</a:t>
            </a:r>
            <a:r>
              <a:rPr lang="en-US" sz="1800" b="1" dirty="0">
                <a:solidFill>
                  <a:srgbClr val="000000"/>
                </a:solidFill>
              </a:rPr>
              <a:t>latform</a:t>
            </a:r>
            <a:endParaRPr lang="en-US" sz="1600" dirty="0"/>
          </a:p>
        </p:txBody>
      </p:sp>
      <p:sp>
        <p:nvSpPr>
          <p:cNvPr id="5" name="TextBox 4">
            <a:extLst>
              <a:ext uri="{FF2B5EF4-FFF2-40B4-BE49-F238E27FC236}">
                <a16:creationId xmlns:a16="http://schemas.microsoft.com/office/drawing/2014/main" id="{18B56DA9-C121-7581-5DC9-D548AF063CB5}"/>
              </a:ext>
            </a:extLst>
          </p:cNvPr>
          <p:cNvSpPr txBox="1"/>
          <p:nvPr/>
        </p:nvSpPr>
        <p:spPr>
          <a:xfrm>
            <a:off x="6235004" y="1265529"/>
            <a:ext cx="5499100" cy="369332"/>
          </a:xfrm>
          <a:prstGeom prst="rect">
            <a:avLst/>
          </a:prstGeom>
          <a:noFill/>
        </p:spPr>
        <p:txBody>
          <a:bodyPr wrap="square" lIns="0">
            <a:spAutoFit/>
          </a:bodyPr>
          <a:lstStyle/>
          <a:p>
            <a:pPr>
              <a:spcBef>
                <a:spcPts val="600"/>
              </a:spcBef>
            </a:pPr>
            <a:r>
              <a:rPr lang="en-US" sz="1800" b="1" dirty="0">
                <a:solidFill>
                  <a:srgbClr val="000000"/>
                </a:solidFill>
              </a:rPr>
              <a:t>SPVM response to migration</a:t>
            </a:r>
            <a:endParaRPr lang="en-US" sz="1600" dirty="0"/>
          </a:p>
        </p:txBody>
      </p:sp>
      <p:graphicFrame>
        <p:nvGraphicFramePr>
          <p:cNvPr id="7" name="Chart 6">
            <a:extLst>
              <a:ext uri="{FF2B5EF4-FFF2-40B4-BE49-F238E27FC236}">
                <a16:creationId xmlns:a16="http://schemas.microsoft.com/office/drawing/2014/main" id="{7D73A2BF-CC1A-91FD-BF67-FF75F4A1D706}"/>
              </a:ext>
            </a:extLst>
          </p:cNvPr>
          <p:cNvGraphicFramePr/>
          <p:nvPr>
            <p:extLst>
              <p:ext uri="{D42A27DB-BD31-4B8C-83A1-F6EECF244321}">
                <p14:modId xmlns:p14="http://schemas.microsoft.com/office/powerpoint/2010/main" val="1391417603"/>
              </p:ext>
            </p:extLst>
          </p:nvPr>
        </p:nvGraphicFramePr>
        <p:xfrm>
          <a:off x="457200" y="2090479"/>
          <a:ext cx="5391466"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EBDB625-CEB4-B418-6CCC-A5ABFFF87B71}"/>
              </a:ext>
            </a:extLst>
          </p:cNvPr>
          <p:cNvSpPr txBox="1"/>
          <p:nvPr/>
        </p:nvSpPr>
        <p:spPr>
          <a:xfrm>
            <a:off x="477295" y="5505201"/>
            <a:ext cx="5479006" cy="846386"/>
          </a:xfrm>
          <a:prstGeom prst="rect">
            <a:avLst/>
          </a:prstGeom>
          <a:noFill/>
        </p:spPr>
        <p:txBody>
          <a:bodyPr wrap="square" lIns="0" tIns="91440" rIns="0" bIns="0" rtlCol="0" anchor="b" anchorCtr="0">
            <a:spAutoFit/>
          </a:bodyPr>
          <a:lstStyle/>
          <a:p>
            <a:pPr>
              <a:spcBef>
                <a:spcPts val="300"/>
              </a:spcBef>
            </a:pPr>
            <a:r>
              <a:rPr lang="en-US" sz="1400" dirty="0"/>
              <a:t>n = 125; Respondents selecting SPVM Function (S10)</a:t>
            </a:r>
          </a:p>
          <a:p>
            <a:pPr>
              <a:spcBef>
                <a:spcPts val="300"/>
              </a:spcBef>
            </a:pPr>
            <a:r>
              <a:rPr lang="en-US" sz="1000" dirty="0">
                <a:solidFill>
                  <a:srgbClr val="6F7878"/>
                </a:solidFill>
              </a:rPr>
              <a:t>D5XQ10. Did the SPVM function engage in migrating any enterprise application and/or infrastructure workload to a cloud-based platform in the last 6-12 months?</a:t>
            </a:r>
          </a:p>
          <a:p>
            <a:pPr>
              <a:spcBef>
                <a:spcPts val="300"/>
              </a:spcBef>
            </a:pPr>
            <a:r>
              <a:rPr lang="en-US" sz="1000" dirty="0">
                <a:solidFill>
                  <a:srgbClr val="6F7878"/>
                </a:solidFill>
              </a:rPr>
              <a:t>Source: 2023 Gartner ITLTP Cross Role Navigating Economic Headwinds Survey</a:t>
            </a:r>
          </a:p>
        </p:txBody>
      </p:sp>
      <p:graphicFrame>
        <p:nvGraphicFramePr>
          <p:cNvPr id="9" name="Chart 8">
            <a:extLst>
              <a:ext uri="{FF2B5EF4-FFF2-40B4-BE49-F238E27FC236}">
                <a16:creationId xmlns:a16="http://schemas.microsoft.com/office/drawing/2014/main" id="{7992CC89-2908-0E1E-1244-ABD12E08FEE4}"/>
              </a:ext>
            </a:extLst>
          </p:cNvPr>
          <p:cNvGraphicFramePr/>
          <p:nvPr>
            <p:extLst>
              <p:ext uri="{D42A27DB-BD31-4B8C-83A1-F6EECF244321}">
                <p14:modId xmlns:p14="http://schemas.microsoft.com/office/powerpoint/2010/main" val="622054117"/>
              </p:ext>
            </p:extLst>
          </p:nvPr>
        </p:nvGraphicFramePr>
        <p:xfrm>
          <a:off x="6234112" y="1695854"/>
          <a:ext cx="5479006" cy="371533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C71CCDA1-D516-203D-D90B-352901091A78}"/>
              </a:ext>
            </a:extLst>
          </p:cNvPr>
          <p:cNvSpPr txBox="1"/>
          <p:nvPr/>
        </p:nvSpPr>
        <p:spPr>
          <a:xfrm>
            <a:off x="3931391" y="4312328"/>
            <a:ext cx="566843" cy="523220"/>
          </a:xfrm>
          <a:prstGeom prst="rect">
            <a:avLst/>
          </a:prstGeom>
          <a:noFill/>
        </p:spPr>
        <p:txBody>
          <a:bodyPr wrap="square" lIns="0" rIns="0" rtlCol="0">
            <a:spAutoFit/>
          </a:bodyPr>
          <a:lstStyle/>
          <a:p>
            <a:pPr algn="l">
              <a:spcBef>
                <a:spcPts val="600"/>
              </a:spcBef>
            </a:pPr>
            <a:r>
              <a:rPr lang="en-US" sz="1400" b="1" dirty="0"/>
              <a:t>77%</a:t>
            </a:r>
            <a:br>
              <a:rPr lang="en-US" sz="1400" dirty="0"/>
            </a:br>
            <a:r>
              <a:rPr lang="en-US" sz="1400" dirty="0"/>
              <a:t>Yes</a:t>
            </a:r>
          </a:p>
        </p:txBody>
      </p:sp>
      <p:sp>
        <p:nvSpPr>
          <p:cNvPr id="11" name="TextBox 10">
            <a:extLst>
              <a:ext uri="{FF2B5EF4-FFF2-40B4-BE49-F238E27FC236}">
                <a16:creationId xmlns:a16="http://schemas.microsoft.com/office/drawing/2014/main" id="{3AB70C03-1977-A58F-6D9F-09F0BBD3E42B}"/>
              </a:ext>
            </a:extLst>
          </p:cNvPr>
          <p:cNvSpPr txBox="1"/>
          <p:nvPr/>
        </p:nvSpPr>
        <p:spPr>
          <a:xfrm>
            <a:off x="1768509" y="2214998"/>
            <a:ext cx="566843" cy="523220"/>
          </a:xfrm>
          <a:prstGeom prst="rect">
            <a:avLst/>
          </a:prstGeom>
          <a:noFill/>
        </p:spPr>
        <p:txBody>
          <a:bodyPr wrap="square" lIns="0" rIns="0" rtlCol="0">
            <a:spAutoFit/>
          </a:bodyPr>
          <a:lstStyle/>
          <a:p>
            <a:pPr algn="r">
              <a:spcBef>
                <a:spcPts val="600"/>
              </a:spcBef>
            </a:pPr>
            <a:r>
              <a:rPr lang="en-US" sz="1400" b="1" dirty="0"/>
              <a:t>23%</a:t>
            </a:r>
            <a:br>
              <a:rPr lang="en-US" sz="1400" dirty="0"/>
            </a:br>
            <a:r>
              <a:rPr lang="en-US" sz="1400" dirty="0"/>
              <a:t>No</a:t>
            </a:r>
          </a:p>
        </p:txBody>
      </p:sp>
      <p:sp>
        <p:nvSpPr>
          <p:cNvPr id="12" name="TextBox 11">
            <a:extLst>
              <a:ext uri="{FF2B5EF4-FFF2-40B4-BE49-F238E27FC236}">
                <a16:creationId xmlns:a16="http://schemas.microsoft.com/office/drawing/2014/main" id="{0B36D45C-80BD-E1E2-E288-4B5CB3E1E102}"/>
              </a:ext>
            </a:extLst>
          </p:cNvPr>
          <p:cNvSpPr txBox="1"/>
          <p:nvPr/>
        </p:nvSpPr>
        <p:spPr>
          <a:xfrm>
            <a:off x="6255097" y="5312841"/>
            <a:ext cx="5479006" cy="1038746"/>
          </a:xfrm>
          <a:prstGeom prst="rect">
            <a:avLst/>
          </a:prstGeom>
          <a:noFill/>
        </p:spPr>
        <p:txBody>
          <a:bodyPr wrap="square" lIns="0" tIns="91440" rIns="0" bIns="0" rtlCol="0" anchor="b" anchorCtr="0">
            <a:spAutoFit/>
          </a:bodyPr>
          <a:lstStyle/>
          <a:p>
            <a:pPr>
              <a:spcBef>
                <a:spcPts val="300"/>
              </a:spcBef>
            </a:pPr>
            <a:r>
              <a:rPr lang="en-US" sz="1400" dirty="0"/>
              <a:t>n = 125; Respondents selecting SPVM Function (S10)</a:t>
            </a:r>
          </a:p>
          <a:p>
            <a:pPr>
              <a:spcBef>
                <a:spcPts val="300"/>
              </a:spcBef>
            </a:pPr>
            <a:r>
              <a:rPr lang="en-US" sz="1000" dirty="0">
                <a:solidFill>
                  <a:srgbClr val="6F7878"/>
                </a:solidFill>
              </a:rPr>
              <a:t>D5XQ11. How did the SPVM function engage during the migration of the enterprise application and/or infrastructure workload to the cloud-based platform?</a:t>
            </a:r>
          </a:p>
          <a:p>
            <a:pPr>
              <a:spcBef>
                <a:spcPts val="300"/>
              </a:spcBef>
            </a:pPr>
            <a:r>
              <a:rPr lang="en-US" sz="1000" dirty="0">
                <a:solidFill>
                  <a:srgbClr val="6F7878"/>
                </a:solidFill>
              </a:rPr>
              <a:t>Source: 2023 Gartner ITLTP Cross Role Navigating Economic Headwinds Survey</a:t>
            </a:r>
          </a:p>
          <a:p>
            <a:pPr>
              <a:spcBef>
                <a:spcPts val="300"/>
              </a:spcBef>
            </a:pPr>
            <a:r>
              <a:rPr lang="en-US" sz="1000" dirty="0">
                <a:solidFill>
                  <a:srgbClr val="6F7878"/>
                </a:solidFill>
              </a:rPr>
              <a:t>Note: Multiple responses allowed.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Challenge 3: Contract Life Cycle Management Is Still Immature and Is Hurting SPVM</a:t>
            </a:r>
            <a:endParaRPr dirty="0"/>
          </a:p>
        </p:txBody>
      </p:sp>
      <p:sp>
        <p:nvSpPr>
          <p:cNvPr id="687" name="Google Shape;687;p11"/>
          <p:cNvSpPr txBox="1"/>
          <p:nvPr/>
        </p:nvSpPr>
        <p:spPr>
          <a:xfrm>
            <a:off x="457200" y="1265529"/>
            <a:ext cx="11276100" cy="3693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b="1" dirty="0">
                <a:solidFill>
                  <a:srgbClr val="000000"/>
                </a:solidFill>
              </a:rPr>
              <a:t>CLM </a:t>
            </a:r>
            <a:r>
              <a:rPr lang="en-US" b="1" dirty="0">
                <a:solidFill>
                  <a:srgbClr val="000000"/>
                </a:solidFill>
              </a:rPr>
              <a:t>m</a:t>
            </a:r>
            <a:r>
              <a:rPr lang="en-US" sz="1800" b="1" dirty="0">
                <a:solidFill>
                  <a:srgbClr val="000000"/>
                </a:solidFill>
              </a:rPr>
              <a:t>aturity stages</a:t>
            </a:r>
            <a:endParaRPr sz="1600" dirty="0">
              <a:solidFill>
                <a:srgbClr val="000000"/>
              </a:solidFill>
              <a:latin typeface="Arial"/>
              <a:ea typeface="Arial"/>
              <a:cs typeface="Arial"/>
              <a:sym typeface="Arial"/>
            </a:endParaRPr>
          </a:p>
        </p:txBody>
      </p:sp>
      <p:sp>
        <p:nvSpPr>
          <p:cNvPr id="693" name="Google Shape;693;p11"/>
          <p:cNvSpPr txBox="1"/>
          <p:nvPr/>
        </p:nvSpPr>
        <p:spPr>
          <a:xfrm>
            <a:off x="3380146" y="5978672"/>
            <a:ext cx="3122341" cy="246221"/>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a:solidFill>
                  <a:srgbClr val="6F7878"/>
                </a:solidFill>
                <a:latin typeface="Arial"/>
                <a:ea typeface="Arial"/>
                <a:cs typeface="Arial"/>
                <a:sym typeface="Arial"/>
              </a:rPr>
              <a:t>Source: Gartner</a:t>
            </a:r>
            <a:endParaRPr/>
          </a:p>
        </p:txBody>
      </p:sp>
      <p:grpSp>
        <p:nvGrpSpPr>
          <p:cNvPr id="679" name="Google Shape;679;p11"/>
          <p:cNvGrpSpPr/>
          <p:nvPr/>
        </p:nvGrpSpPr>
        <p:grpSpPr>
          <a:xfrm>
            <a:off x="3725912" y="1688951"/>
            <a:ext cx="4824351" cy="4299099"/>
            <a:chOff x="3361804" y="1508166"/>
            <a:chExt cx="3585261" cy="3884899"/>
          </a:xfrm>
        </p:grpSpPr>
        <p:sp>
          <p:nvSpPr>
            <p:cNvPr id="680" name="Google Shape;680;p11"/>
            <p:cNvSpPr/>
            <p:nvPr/>
          </p:nvSpPr>
          <p:spPr>
            <a:xfrm>
              <a:off x="4632741" y="1508166"/>
              <a:ext cx="1043386" cy="1122756"/>
            </a:xfrm>
            <a:custGeom>
              <a:avLst/>
              <a:gdLst/>
              <a:ahLst/>
              <a:cxnLst/>
              <a:rect l="l" t="t" r="r" b="b"/>
              <a:pathLst>
                <a:path w="1237653" h="1071842" extrusionOk="0">
                  <a:moveTo>
                    <a:pt x="1237653" y="1071842"/>
                  </a:moveTo>
                  <a:lnTo>
                    <a:pt x="618820" y="0"/>
                  </a:lnTo>
                  <a:lnTo>
                    <a:pt x="0" y="1071842"/>
                  </a:lnTo>
                  <a:close/>
                </a:path>
              </a:pathLst>
            </a:custGeom>
            <a:solidFill>
              <a:srgbClr val="002856"/>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Google Shape;681;p11"/>
            <p:cNvSpPr/>
            <p:nvPr/>
          </p:nvSpPr>
          <p:spPr>
            <a:xfrm>
              <a:off x="4209592" y="2609664"/>
              <a:ext cx="1889685" cy="939211"/>
            </a:xfrm>
            <a:custGeom>
              <a:avLst/>
              <a:gdLst/>
              <a:ahLst/>
              <a:cxnLst/>
              <a:rect l="l" t="t" r="r" b="b"/>
              <a:pathLst>
                <a:path w="2241525" h="896620" extrusionOk="0">
                  <a:moveTo>
                    <a:pt x="514033" y="0"/>
                  </a:moveTo>
                  <a:lnTo>
                    <a:pt x="0" y="896620"/>
                  </a:lnTo>
                  <a:lnTo>
                    <a:pt x="2241525" y="896607"/>
                  </a:lnTo>
                  <a:lnTo>
                    <a:pt x="1727492" y="0"/>
                  </a:lnTo>
                  <a:close/>
                </a:path>
              </a:pathLst>
            </a:custGeom>
            <a:solidFill>
              <a:srgbClr val="002856"/>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11"/>
            <p:cNvSpPr/>
            <p:nvPr/>
          </p:nvSpPr>
          <p:spPr>
            <a:xfrm>
              <a:off x="3785687" y="3532375"/>
              <a:ext cx="2737494" cy="936709"/>
            </a:xfrm>
            <a:custGeom>
              <a:avLst/>
              <a:gdLst/>
              <a:ahLst/>
              <a:cxnLst/>
              <a:rect l="l" t="t" r="r" b="b"/>
              <a:pathLst>
                <a:path w="3247187" h="894232" extrusionOk="0">
                  <a:moveTo>
                    <a:pt x="510121" y="0"/>
                  </a:moveTo>
                  <a:lnTo>
                    <a:pt x="0" y="894233"/>
                  </a:lnTo>
                  <a:lnTo>
                    <a:pt x="3247188" y="894233"/>
                  </a:lnTo>
                  <a:lnTo>
                    <a:pt x="2737054" y="0"/>
                  </a:lnTo>
                  <a:close/>
                </a:path>
              </a:pathLst>
            </a:custGeom>
            <a:solidFill>
              <a:srgbClr val="002856"/>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11"/>
            <p:cNvSpPr/>
            <p:nvPr/>
          </p:nvSpPr>
          <p:spPr>
            <a:xfrm>
              <a:off x="3361804" y="4456342"/>
              <a:ext cx="3585261" cy="936723"/>
            </a:xfrm>
            <a:custGeom>
              <a:avLst/>
              <a:gdLst/>
              <a:ahLst/>
              <a:cxnLst/>
              <a:rect l="l" t="t" r="r" b="b"/>
              <a:pathLst>
                <a:path w="4252799" h="894245" extrusionOk="0">
                  <a:moveTo>
                    <a:pt x="508800" y="0"/>
                  </a:moveTo>
                  <a:lnTo>
                    <a:pt x="0" y="894245"/>
                  </a:lnTo>
                  <a:lnTo>
                    <a:pt x="4252799" y="894232"/>
                  </a:lnTo>
                  <a:lnTo>
                    <a:pt x="3743998" y="0"/>
                  </a:lnTo>
                  <a:close/>
                </a:path>
              </a:pathLst>
            </a:custGeom>
            <a:solidFill>
              <a:srgbClr val="002856"/>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84" name="Google Shape;684;p11"/>
          <p:cNvSpPr txBox="1"/>
          <p:nvPr/>
        </p:nvSpPr>
        <p:spPr>
          <a:xfrm>
            <a:off x="5679628" y="2100614"/>
            <a:ext cx="916916" cy="73866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400" b="1">
                <a:solidFill>
                  <a:srgbClr val="FFFFFF"/>
                </a:solidFill>
                <a:latin typeface="Arial"/>
                <a:ea typeface="Arial"/>
                <a:cs typeface="Arial"/>
                <a:sym typeface="Arial"/>
              </a:rPr>
              <a:t>Full Contract Life Cycle</a:t>
            </a:r>
            <a:endParaRPr/>
          </a:p>
        </p:txBody>
      </p:sp>
      <p:cxnSp>
        <p:nvCxnSpPr>
          <p:cNvPr id="685" name="Google Shape;685;p11"/>
          <p:cNvCxnSpPr/>
          <p:nvPr/>
        </p:nvCxnSpPr>
        <p:spPr>
          <a:xfrm rot="10800000" flipH="1">
            <a:off x="3537732" y="1688951"/>
            <a:ext cx="2431229" cy="4299099"/>
          </a:xfrm>
          <a:prstGeom prst="straightConnector1">
            <a:avLst/>
          </a:prstGeom>
          <a:noFill/>
          <a:ln w="25400" cap="flat" cmpd="sng">
            <a:solidFill>
              <a:srgbClr val="002856"/>
            </a:solidFill>
            <a:prstDash val="solid"/>
            <a:round/>
            <a:headEnd type="none" w="sm" len="sm"/>
            <a:tailEnd type="triangle" w="lg" len="med"/>
          </a:ln>
        </p:spPr>
      </p:cxnSp>
      <p:sp>
        <p:nvSpPr>
          <p:cNvPr id="686" name="Google Shape;686;p11"/>
          <p:cNvSpPr txBox="1"/>
          <p:nvPr/>
        </p:nvSpPr>
        <p:spPr>
          <a:xfrm rot="18000000">
            <a:off x="3952244" y="3775074"/>
            <a:ext cx="1442955" cy="307777"/>
          </a:xfrm>
          <a:prstGeom prst="rect">
            <a:avLst/>
          </a:prstGeom>
          <a:solidFill>
            <a:schemeClr val="lt1"/>
          </a:solidFill>
          <a:ln>
            <a:noFill/>
          </a:ln>
        </p:spPr>
        <p:txBody>
          <a:bodyPr spcFirstLastPara="1" wrap="square" lIns="45700" tIns="45700" rIns="45700" bIns="45700" anchor="t" anchorCtr="0">
            <a:spAutoFit/>
          </a:bodyPr>
          <a:lstStyle/>
          <a:p>
            <a:pPr marL="0" marR="0" lvl="0" indent="0" algn="ctr" rtl="0">
              <a:spcBef>
                <a:spcPts val="0"/>
              </a:spcBef>
              <a:spcAft>
                <a:spcPts val="0"/>
              </a:spcAft>
              <a:buNone/>
            </a:pPr>
            <a:r>
              <a:rPr lang="en-US" sz="1400" b="1">
                <a:solidFill>
                  <a:srgbClr val="002856"/>
                </a:solidFill>
                <a:latin typeface="Arial"/>
                <a:ea typeface="Arial"/>
                <a:cs typeface="Arial"/>
                <a:sym typeface="Arial"/>
              </a:rPr>
              <a:t>Digital Maturity</a:t>
            </a:r>
            <a:endParaRPr/>
          </a:p>
        </p:txBody>
      </p:sp>
      <p:sp>
        <p:nvSpPr>
          <p:cNvPr id="688" name="Google Shape;688;p11"/>
          <p:cNvSpPr txBox="1"/>
          <p:nvPr/>
        </p:nvSpPr>
        <p:spPr>
          <a:xfrm>
            <a:off x="5410905" y="3229709"/>
            <a:ext cx="1403987" cy="52322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400" b="1">
                <a:solidFill>
                  <a:srgbClr val="FFFFFF"/>
                </a:solidFill>
                <a:latin typeface="Arial"/>
                <a:ea typeface="Arial"/>
                <a:cs typeface="Arial"/>
                <a:sym typeface="Arial"/>
              </a:rPr>
              <a:t>Postsignature (Advanced)</a:t>
            </a:r>
            <a:endParaRPr/>
          </a:p>
        </p:txBody>
      </p:sp>
      <p:sp>
        <p:nvSpPr>
          <p:cNvPr id="689" name="Google Shape;689;p11"/>
          <p:cNvSpPr txBox="1"/>
          <p:nvPr/>
        </p:nvSpPr>
        <p:spPr>
          <a:xfrm>
            <a:off x="4673721" y="4254955"/>
            <a:ext cx="1403987" cy="307777"/>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400" b="1">
                <a:solidFill>
                  <a:srgbClr val="FFFFFF"/>
                </a:solidFill>
                <a:latin typeface="Arial"/>
                <a:ea typeface="Arial"/>
                <a:cs typeface="Arial"/>
                <a:sym typeface="Arial"/>
              </a:rPr>
              <a:t>Presignature</a:t>
            </a:r>
            <a:endParaRPr/>
          </a:p>
        </p:txBody>
      </p:sp>
      <p:sp>
        <p:nvSpPr>
          <p:cNvPr id="690" name="Google Shape;690;p11"/>
          <p:cNvSpPr txBox="1"/>
          <p:nvPr/>
        </p:nvSpPr>
        <p:spPr>
          <a:xfrm>
            <a:off x="5410905" y="5262904"/>
            <a:ext cx="1403987" cy="307777"/>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400" b="1">
                <a:solidFill>
                  <a:srgbClr val="FFFFFF"/>
                </a:solidFill>
                <a:latin typeface="Arial"/>
                <a:ea typeface="Arial"/>
                <a:cs typeface="Arial"/>
                <a:sym typeface="Arial"/>
              </a:rPr>
              <a:t>Postsignature</a:t>
            </a:r>
            <a:endParaRPr/>
          </a:p>
        </p:txBody>
      </p:sp>
      <p:sp>
        <p:nvSpPr>
          <p:cNvPr id="691" name="Google Shape;691;p11"/>
          <p:cNvSpPr txBox="1"/>
          <p:nvPr/>
        </p:nvSpPr>
        <p:spPr>
          <a:xfrm>
            <a:off x="6138086" y="3973913"/>
            <a:ext cx="1403987" cy="954107"/>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1400" b="1">
                <a:solidFill>
                  <a:srgbClr val="FFFFFF"/>
                </a:solidFill>
                <a:latin typeface="Arial"/>
                <a:ea typeface="Arial"/>
                <a:cs typeface="Arial"/>
                <a:sym typeface="Arial"/>
              </a:rPr>
              <a:t>Presignature (Counterparty-Generated Contracts)</a:t>
            </a:r>
            <a:endParaRPr/>
          </a:p>
        </p:txBody>
      </p:sp>
      <p:cxnSp>
        <p:nvCxnSpPr>
          <p:cNvPr id="692" name="Google Shape;692;p11"/>
          <p:cNvCxnSpPr/>
          <p:nvPr/>
        </p:nvCxnSpPr>
        <p:spPr>
          <a:xfrm>
            <a:off x="6112898" y="3928962"/>
            <a:ext cx="0" cy="1022494"/>
          </a:xfrm>
          <a:prstGeom prst="straightConnector1">
            <a:avLst/>
          </a:prstGeom>
          <a:noFill/>
          <a:ln w="25400" cap="flat" cmpd="sng">
            <a:solidFill>
              <a:srgbClr val="FFFFFF"/>
            </a:solidFill>
            <a:prstDash val="solid"/>
            <a:round/>
            <a:headEnd type="none" w="sm" len="sm"/>
            <a:tailEnd type="none" w="sm" len="sm"/>
          </a:ln>
        </p:spPr>
      </p:cxnSp>
      <p:sp>
        <p:nvSpPr>
          <p:cNvPr id="694" name="Google Shape;694;p11"/>
          <p:cNvSpPr txBox="1"/>
          <p:nvPr/>
        </p:nvSpPr>
        <p:spPr>
          <a:xfrm>
            <a:off x="1225745" y="2199696"/>
            <a:ext cx="2743200" cy="846900"/>
          </a:xfrm>
          <a:prstGeom prst="rect">
            <a:avLst/>
          </a:prstGeom>
          <a:noFill/>
          <a:ln w="25400" cap="flat" cmpd="sng">
            <a:solidFill>
              <a:srgbClr val="009AD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They are unable to find documents in an efficient way.</a:t>
            </a:r>
            <a:endParaRPr/>
          </a:p>
        </p:txBody>
      </p:sp>
      <p:sp>
        <p:nvSpPr>
          <p:cNvPr id="695" name="Google Shape;695;p11"/>
          <p:cNvSpPr txBox="1"/>
          <p:nvPr/>
        </p:nvSpPr>
        <p:spPr>
          <a:xfrm>
            <a:off x="8223055" y="4029157"/>
            <a:ext cx="2743200" cy="822900"/>
          </a:xfrm>
          <a:prstGeom prst="rect">
            <a:avLst/>
          </a:prstGeom>
          <a:noFill/>
          <a:ln w="25400" cap="flat" cmpd="sng">
            <a:solidFill>
              <a:srgbClr val="009AD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They are unable to proactively identify contractual risks due to </a:t>
            </a:r>
            <a:r>
              <a:rPr lang="en-US" sz="1400" b="1">
                <a:solidFill>
                  <a:srgbClr val="000000"/>
                </a:solidFill>
                <a:latin typeface="Arial"/>
                <a:ea typeface="Arial"/>
                <a:cs typeface="Arial"/>
                <a:sym typeface="Arial"/>
              </a:rPr>
              <a:t>new regulatory requirements</a:t>
            </a:r>
            <a:r>
              <a:rPr lang="en-US" sz="1400">
                <a:solidFill>
                  <a:srgbClr val="000000"/>
                </a:solidFill>
                <a:latin typeface="Arial"/>
                <a:ea typeface="Arial"/>
                <a:cs typeface="Arial"/>
                <a:sym typeface="Arial"/>
              </a:rPr>
              <a:t>.</a:t>
            </a:r>
            <a:endParaRPr/>
          </a:p>
        </p:txBody>
      </p:sp>
      <p:sp>
        <p:nvSpPr>
          <p:cNvPr id="696" name="Google Shape;696;p11"/>
          <p:cNvSpPr txBox="1"/>
          <p:nvPr/>
        </p:nvSpPr>
        <p:spPr>
          <a:xfrm rot="21599624">
            <a:off x="1225791" y="4028706"/>
            <a:ext cx="2743200" cy="823200"/>
          </a:xfrm>
          <a:prstGeom prst="rect">
            <a:avLst/>
          </a:prstGeom>
          <a:noFill/>
          <a:ln w="25400" cap="flat" cmpd="sng">
            <a:solidFill>
              <a:srgbClr val="009AD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Arial"/>
                <a:ea typeface="Arial"/>
                <a:cs typeface="Arial"/>
                <a:sym typeface="Arial"/>
              </a:rPr>
              <a:t>Most organizations have basic repositories that they add documents to </a:t>
            </a:r>
            <a:r>
              <a:rPr lang="en-US" sz="1400" dirty="0" err="1">
                <a:solidFill>
                  <a:srgbClr val="000000"/>
                </a:solidFill>
                <a:latin typeface="Arial"/>
                <a:ea typeface="Arial"/>
                <a:cs typeface="Arial"/>
                <a:sym typeface="Arial"/>
              </a:rPr>
              <a:t>postsignature</a:t>
            </a:r>
            <a:r>
              <a:rPr lang="en-US" sz="1400" dirty="0">
                <a:solidFill>
                  <a:srgbClr val="000000"/>
                </a:solidFill>
                <a:latin typeface="Arial"/>
                <a:ea typeface="Arial"/>
                <a:cs typeface="Arial"/>
                <a:sym typeface="Arial"/>
              </a:rPr>
              <a:t>.</a:t>
            </a:r>
            <a:endParaRPr dirty="0"/>
          </a:p>
        </p:txBody>
      </p:sp>
      <p:sp>
        <p:nvSpPr>
          <p:cNvPr id="697" name="Google Shape;697;p11"/>
          <p:cNvSpPr txBox="1"/>
          <p:nvPr/>
        </p:nvSpPr>
        <p:spPr>
          <a:xfrm>
            <a:off x="8223055" y="2199696"/>
            <a:ext cx="2743200" cy="822900"/>
          </a:xfrm>
          <a:prstGeom prst="rect">
            <a:avLst/>
          </a:prstGeom>
          <a:noFill/>
          <a:ln w="25400" cap="flat" cmpd="sng">
            <a:solidFill>
              <a:srgbClr val="009AD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dirty="0">
                <a:solidFill>
                  <a:srgbClr val="000000"/>
                </a:solidFill>
                <a:latin typeface="Arial"/>
                <a:ea typeface="Arial"/>
                <a:cs typeface="Arial"/>
                <a:sym typeface="Arial"/>
              </a:rPr>
              <a:t>They cannot manage key obligations.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27"/>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Challenge 4: Traditional Structures Still the Norm </a:t>
            </a:r>
            <a:endParaRPr dirty="0"/>
          </a:p>
        </p:txBody>
      </p:sp>
      <p:sp>
        <p:nvSpPr>
          <p:cNvPr id="3" name="Text Placeholder 2">
            <a:extLst>
              <a:ext uri="{FF2B5EF4-FFF2-40B4-BE49-F238E27FC236}">
                <a16:creationId xmlns:a16="http://schemas.microsoft.com/office/drawing/2014/main" id="{78FD97DA-39C7-1E5D-FA19-E7F8D78F95EC}"/>
              </a:ext>
            </a:extLst>
          </p:cNvPr>
          <p:cNvSpPr>
            <a:spLocks noGrp="1"/>
          </p:cNvSpPr>
          <p:nvPr>
            <p:ph type="body" sz="quarter" idx="10"/>
          </p:nvPr>
        </p:nvSpPr>
        <p:spPr/>
        <p:txBody>
          <a:bodyPr/>
          <a:lstStyle/>
          <a:p>
            <a:r>
              <a:rPr lang="en-US" sz="1800" i="0" u="none" strike="noStrike" cap="none" dirty="0">
                <a:solidFill>
                  <a:srgbClr val="000000"/>
                </a:solidFill>
                <a:latin typeface="Arial"/>
                <a:ea typeface="Arial"/>
                <a:cs typeface="Arial"/>
                <a:sym typeface="Arial"/>
              </a:rPr>
              <a:t>Q. “To whom does the most senior IT SPVM leader in your enterprise report to?”</a:t>
            </a:r>
            <a:endParaRPr lang="en-US" sz="1800" dirty="0">
              <a:solidFill>
                <a:srgbClr val="DE0A01"/>
              </a:solidFill>
            </a:endParaRPr>
          </a:p>
        </p:txBody>
      </p:sp>
      <p:sp>
        <p:nvSpPr>
          <p:cNvPr id="808" name="Google Shape;808;p127"/>
          <p:cNvSpPr txBox="1"/>
          <p:nvPr/>
        </p:nvSpPr>
        <p:spPr>
          <a:xfrm>
            <a:off x="1594496" y="4264998"/>
            <a:ext cx="9002999" cy="500138"/>
          </a:xfrm>
          <a:prstGeom prst="rect">
            <a:avLst/>
          </a:prstGeom>
          <a:solidFill>
            <a:srgbClr val="FFFFFF"/>
          </a:solidFill>
          <a:ln w="25400">
            <a:solidFill>
              <a:schemeClr val="accent5"/>
            </a:solid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400" b="1" i="0" u="none" strike="noStrike" cap="none" dirty="0">
                <a:solidFill>
                  <a:srgbClr val="000000"/>
                </a:solidFill>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Difficult </a:t>
            </a:r>
            <a:r>
              <a:rPr lang="en-US" sz="1400" b="1" i="0" u="none" strike="noStrike" cap="none" dirty="0">
                <a:solidFill>
                  <a:srgbClr val="000000"/>
                </a:solidFill>
                <a:ea typeface="Arial Black"/>
                <a:cs typeface="Arial Black"/>
                <a:sym typeface="Arial Black"/>
              </a:rPr>
              <a:t>to manage</a:t>
            </a:r>
            <a:r>
              <a:rPr lang="en-US" sz="1400" i="0" u="none" strike="noStrike" cap="none" dirty="0">
                <a:solidFill>
                  <a:srgbClr val="000000"/>
                </a:solidFill>
                <a:ea typeface="Arial Black"/>
                <a:cs typeface="Arial Black"/>
                <a:sym typeface="Arial Black"/>
              </a:rPr>
              <a:t> demand from </a:t>
            </a:r>
            <a:r>
              <a:rPr lang="en-US" sz="1400" b="1" i="0" u="none" strike="noStrike" cap="none" dirty="0">
                <a:solidFill>
                  <a:srgbClr val="000000"/>
                </a:solidFill>
                <a:ea typeface="Arial Black"/>
                <a:cs typeface="Arial Black"/>
                <a:sym typeface="Arial Black"/>
              </a:rPr>
              <a:t>multiple</a:t>
            </a:r>
            <a:r>
              <a:rPr lang="en-US" sz="1400" i="0" u="none" strike="noStrike" cap="none" dirty="0">
                <a:solidFill>
                  <a:srgbClr val="000000"/>
                </a:solidFill>
                <a:ea typeface="Arial Black"/>
                <a:cs typeface="Arial Black"/>
                <a:sym typeface="Arial Black"/>
              </a:rPr>
              <a:t> important stakeholders in </a:t>
            </a:r>
            <a:r>
              <a:rPr lang="en-US" sz="1400" b="1" i="0" u="none" strike="noStrike" cap="none" dirty="0">
                <a:solidFill>
                  <a:srgbClr val="000000"/>
                </a:solidFill>
                <a:ea typeface="Arial Black"/>
                <a:cs typeface="Arial Black"/>
                <a:sym typeface="Arial Black"/>
              </a:rPr>
              <a:t>flat, nonhierarchical organizations</a:t>
            </a:r>
            <a:endParaRPr sz="1400" b="1" i="0" u="none" strike="noStrike" cap="none" dirty="0">
              <a:solidFill>
                <a:srgbClr val="000000"/>
              </a:solidFill>
              <a:ea typeface="Arial Black"/>
              <a:cs typeface="Arial Black"/>
              <a:sym typeface="Arial Black"/>
            </a:endParaRPr>
          </a:p>
        </p:txBody>
      </p:sp>
      <p:sp>
        <p:nvSpPr>
          <p:cNvPr id="2" name="TextBox 1">
            <a:extLst>
              <a:ext uri="{FF2B5EF4-FFF2-40B4-BE49-F238E27FC236}">
                <a16:creationId xmlns:a16="http://schemas.microsoft.com/office/drawing/2014/main" id="{B2ECDD30-5955-799E-5C67-414D5DB73B90}"/>
              </a:ext>
            </a:extLst>
          </p:cNvPr>
          <p:cNvSpPr txBox="1"/>
          <p:nvPr/>
        </p:nvSpPr>
        <p:spPr>
          <a:xfrm>
            <a:off x="1594496" y="4765136"/>
            <a:ext cx="9002993" cy="500137"/>
          </a:xfrm>
          <a:prstGeom prst="rect">
            <a:avLst/>
          </a:prstGeom>
          <a:noFill/>
        </p:spPr>
        <p:txBody>
          <a:bodyPr wrap="square" lIns="0" tIns="91440" rIns="0" bIns="0" rtlCol="0" anchor="b" anchorCtr="0">
            <a:spAutoFit/>
          </a:bodyPr>
          <a:lstStyle/>
          <a:p>
            <a:pPr>
              <a:spcBef>
                <a:spcPts val="300"/>
              </a:spcBef>
            </a:pPr>
            <a:r>
              <a:rPr lang="en-US" sz="1400" dirty="0"/>
              <a:t>n = 169</a:t>
            </a:r>
          </a:p>
          <a:p>
            <a:pPr>
              <a:spcBef>
                <a:spcPts val="300"/>
              </a:spcBef>
            </a:pPr>
            <a:r>
              <a:rPr lang="en-US" sz="1000" dirty="0">
                <a:solidFill>
                  <a:srgbClr val="6F7878"/>
                </a:solidFill>
              </a:rPr>
              <a:t>Source: Gartner’s 2023 IT SPVM Spend, Headcount, &amp; Benchmarking Survey</a:t>
            </a:r>
          </a:p>
        </p:txBody>
      </p:sp>
      <p:pic>
        <p:nvPicPr>
          <p:cNvPr id="19" name="Graphic 18">
            <a:extLst>
              <a:ext uri="{FF2B5EF4-FFF2-40B4-BE49-F238E27FC236}">
                <a16:creationId xmlns:a16="http://schemas.microsoft.com/office/drawing/2014/main" id="{52F0D852-2A37-832B-E993-E4FDB0B39A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8715" y="2281644"/>
            <a:ext cx="714573" cy="555779"/>
          </a:xfrm>
          <a:prstGeom prst="rect">
            <a:avLst/>
          </a:prstGeom>
        </p:spPr>
      </p:pic>
      <p:pic>
        <p:nvPicPr>
          <p:cNvPr id="21" name="Graphic 20">
            <a:extLst>
              <a:ext uri="{FF2B5EF4-FFF2-40B4-BE49-F238E27FC236}">
                <a16:creationId xmlns:a16="http://schemas.microsoft.com/office/drawing/2014/main" id="{E1B90279-10F5-B2D7-B2D5-86B3331104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08812" y="2281644"/>
            <a:ext cx="714573" cy="555779"/>
          </a:xfrm>
          <a:prstGeom prst="rect">
            <a:avLst/>
          </a:prstGeom>
        </p:spPr>
      </p:pic>
      <p:pic>
        <p:nvPicPr>
          <p:cNvPr id="23" name="Graphic 22">
            <a:extLst>
              <a:ext uri="{FF2B5EF4-FFF2-40B4-BE49-F238E27FC236}">
                <a16:creationId xmlns:a16="http://schemas.microsoft.com/office/drawing/2014/main" id="{835945B8-7531-F753-417B-1DD7DCE572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68617" y="2281644"/>
            <a:ext cx="714573" cy="555779"/>
          </a:xfrm>
          <a:prstGeom prst="rect">
            <a:avLst/>
          </a:prstGeom>
        </p:spPr>
      </p:pic>
      <p:sp>
        <p:nvSpPr>
          <p:cNvPr id="24" name="TextBox 23">
            <a:extLst>
              <a:ext uri="{FF2B5EF4-FFF2-40B4-BE49-F238E27FC236}">
                <a16:creationId xmlns:a16="http://schemas.microsoft.com/office/drawing/2014/main" id="{9674BC8E-8B14-E785-4507-3A9E25FAE45F}"/>
              </a:ext>
            </a:extLst>
          </p:cNvPr>
          <p:cNvSpPr txBox="1"/>
          <p:nvPr/>
        </p:nvSpPr>
        <p:spPr>
          <a:xfrm>
            <a:off x="1594498" y="2988962"/>
            <a:ext cx="2743200" cy="640080"/>
          </a:xfrm>
          <a:prstGeom prst="rect">
            <a:avLst/>
          </a:prstGeom>
          <a:solidFill>
            <a:srgbClr val="F4F4F4"/>
          </a:solidFill>
        </p:spPr>
        <p:txBody>
          <a:bodyPr wrap="square" lIns="0" rIns="0" rtlCol="0">
            <a:noAutofit/>
          </a:bodyPr>
          <a:lstStyle/>
          <a:p>
            <a:pPr algn="ctr">
              <a:spcBef>
                <a:spcPts val="600"/>
              </a:spcBef>
            </a:pPr>
            <a:r>
              <a:rPr lang="en-US" sz="1400" b="1" dirty="0"/>
              <a:t>Reports to IT</a:t>
            </a:r>
          </a:p>
          <a:p>
            <a:pPr algn="ctr">
              <a:spcBef>
                <a:spcPts val="600"/>
              </a:spcBef>
            </a:pPr>
            <a:r>
              <a:rPr lang="en-US" sz="1400" dirty="0"/>
              <a:t>55% report to CIO or CTO</a:t>
            </a:r>
          </a:p>
        </p:txBody>
      </p:sp>
      <p:sp>
        <p:nvSpPr>
          <p:cNvPr id="25" name="TextBox 24">
            <a:extLst>
              <a:ext uri="{FF2B5EF4-FFF2-40B4-BE49-F238E27FC236}">
                <a16:creationId xmlns:a16="http://schemas.microsoft.com/office/drawing/2014/main" id="{7A883445-59ED-3BD8-B2F5-EE15BE954B4E}"/>
              </a:ext>
            </a:extLst>
          </p:cNvPr>
          <p:cNvSpPr txBox="1"/>
          <p:nvPr/>
        </p:nvSpPr>
        <p:spPr>
          <a:xfrm>
            <a:off x="4724401" y="2988962"/>
            <a:ext cx="2743200" cy="640080"/>
          </a:xfrm>
          <a:prstGeom prst="rect">
            <a:avLst/>
          </a:prstGeom>
          <a:solidFill>
            <a:srgbClr val="F4F4F4"/>
          </a:solidFill>
        </p:spPr>
        <p:txBody>
          <a:bodyPr wrap="square" lIns="0" rIns="0" rtlCol="0">
            <a:noAutofit/>
          </a:bodyPr>
          <a:lstStyle/>
          <a:p>
            <a:pPr algn="ctr">
              <a:spcBef>
                <a:spcPts val="600"/>
              </a:spcBef>
            </a:pPr>
            <a:r>
              <a:rPr lang="en-US" sz="1400" b="1" dirty="0"/>
              <a:t>Reports to Procurement</a:t>
            </a:r>
          </a:p>
          <a:p>
            <a:pPr algn="ctr">
              <a:spcBef>
                <a:spcPts val="600"/>
              </a:spcBef>
            </a:pPr>
            <a:r>
              <a:rPr lang="en-US" sz="1400" dirty="0"/>
              <a:t>11.8% report to the CPO</a:t>
            </a:r>
          </a:p>
        </p:txBody>
      </p:sp>
      <p:sp>
        <p:nvSpPr>
          <p:cNvPr id="26" name="TextBox 25">
            <a:extLst>
              <a:ext uri="{FF2B5EF4-FFF2-40B4-BE49-F238E27FC236}">
                <a16:creationId xmlns:a16="http://schemas.microsoft.com/office/drawing/2014/main" id="{FEB59FC5-2B71-AC22-B784-A40938F9FD31}"/>
              </a:ext>
            </a:extLst>
          </p:cNvPr>
          <p:cNvSpPr txBox="1"/>
          <p:nvPr/>
        </p:nvSpPr>
        <p:spPr>
          <a:xfrm>
            <a:off x="7854303" y="2988962"/>
            <a:ext cx="2743200" cy="640080"/>
          </a:xfrm>
          <a:prstGeom prst="rect">
            <a:avLst/>
          </a:prstGeom>
          <a:solidFill>
            <a:srgbClr val="F4F4F4"/>
          </a:solidFill>
        </p:spPr>
        <p:txBody>
          <a:bodyPr wrap="square" lIns="0" rIns="0" rtlCol="0">
            <a:noAutofit/>
          </a:bodyPr>
          <a:lstStyle/>
          <a:p>
            <a:pPr algn="ctr">
              <a:spcBef>
                <a:spcPts val="600"/>
              </a:spcBef>
            </a:pPr>
            <a:r>
              <a:rPr lang="en-US" sz="1400" b="1" dirty="0"/>
              <a:t>Reports to Finance</a:t>
            </a:r>
          </a:p>
          <a:p>
            <a:pPr algn="ctr">
              <a:spcBef>
                <a:spcPts val="600"/>
              </a:spcBef>
            </a:pPr>
            <a:r>
              <a:rPr lang="en-US" sz="1400" dirty="0"/>
              <a:t>11.8% report to the CFO</a:t>
            </a:r>
          </a:p>
        </p:txBody>
      </p:sp>
      <p:grpSp>
        <p:nvGrpSpPr>
          <p:cNvPr id="30" name="Group 29">
            <a:extLst>
              <a:ext uri="{FF2B5EF4-FFF2-40B4-BE49-F238E27FC236}">
                <a16:creationId xmlns:a16="http://schemas.microsoft.com/office/drawing/2014/main" id="{36964DC2-EC4A-F783-90F3-416FAFC3E3C1}"/>
              </a:ext>
            </a:extLst>
          </p:cNvPr>
          <p:cNvGrpSpPr/>
          <p:nvPr/>
        </p:nvGrpSpPr>
        <p:grpSpPr>
          <a:xfrm rot="5400000" flipH="1">
            <a:off x="5940423" y="-392080"/>
            <a:ext cx="311155" cy="9003007"/>
            <a:chOff x="11474450" y="271076"/>
            <a:chExt cx="374085" cy="5381642"/>
          </a:xfrm>
        </p:grpSpPr>
        <p:cxnSp>
          <p:nvCxnSpPr>
            <p:cNvPr id="31" name="Straight Connector 30">
              <a:extLst>
                <a:ext uri="{FF2B5EF4-FFF2-40B4-BE49-F238E27FC236}">
                  <a16:creationId xmlns:a16="http://schemas.microsoft.com/office/drawing/2014/main" id="{1A7889C7-CA47-1903-CA05-B47CB24B9392}"/>
                </a:ext>
              </a:extLst>
            </p:cNvPr>
            <p:cNvCxnSpPr>
              <a:cxnSpLocks/>
            </p:cNvCxnSpPr>
            <p:nvPr/>
          </p:nvCxnSpPr>
          <p:spPr>
            <a:xfrm rot="5400000">
              <a:off x="9157714" y="2961897"/>
              <a:ext cx="5381642" cy="0"/>
            </a:xfrm>
            <a:prstGeom prst="line">
              <a:avLst/>
            </a:prstGeom>
            <a:noFill/>
            <a:ln w="25400" cap="flat" cmpd="sng">
              <a:solidFill>
                <a:srgbClr val="FF540A"/>
              </a:solidFill>
              <a:prstDash val="solid"/>
              <a:round/>
              <a:headEnd type="none" w="lg" len="med"/>
              <a:tailEnd type="none" w="lg" len="med"/>
            </a:ln>
          </p:spPr>
        </p:cxnSp>
        <p:cxnSp>
          <p:nvCxnSpPr>
            <p:cNvPr id="32" name="Straight Connector 31">
              <a:extLst>
                <a:ext uri="{FF2B5EF4-FFF2-40B4-BE49-F238E27FC236}">
                  <a16:creationId xmlns:a16="http://schemas.microsoft.com/office/drawing/2014/main" id="{EF270513-79BF-A23C-FF17-D38033FA6E1F}"/>
                </a:ext>
              </a:extLst>
            </p:cNvPr>
            <p:cNvCxnSpPr>
              <a:cxnSpLocks/>
            </p:cNvCxnSpPr>
            <p:nvPr/>
          </p:nvCxnSpPr>
          <p:spPr>
            <a:xfrm rot="5400000" flipH="1">
              <a:off x="11661493" y="2760849"/>
              <a:ext cx="0" cy="374085"/>
            </a:xfrm>
            <a:prstGeom prst="line">
              <a:avLst/>
            </a:prstGeom>
            <a:noFill/>
            <a:ln w="25400" cap="flat" cmpd="sng">
              <a:solidFill>
                <a:srgbClr val="FF540A"/>
              </a:solidFill>
              <a:prstDash val="solid"/>
              <a:round/>
              <a:headEnd type="none" w="lg" len="med"/>
              <a:tailEnd type="none" w="lg"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2" name="Google Shape;459;p5">
            <a:extLst>
              <a:ext uri="{FF2B5EF4-FFF2-40B4-BE49-F238E27FC236}">
                <a16:creationId xmlns:a16="http://schemas.microsoft.com/office/drawing/2014/main" id="{89C74F74-140E-FC81-02EF-4308FBB662D9}"/>
              </a:ext>
            </a:extLst>
          </p:cNvPr>
          <p:cNvSpPr/>
          <p:nvPr/>
        </p:nvSpPr>
        <p:spPr>
          <a:xfrm>
            <a:off x="325625" y="2272550"/>
            <a:ext cx="11513400"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15" name="Google Shape;815;p1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816" name="Google Shape;816;p12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SzPct val="100000"/>
              <a:buAutoNum type="arabicPeriod"/>
            </a:pPr>
            <a:r>
              <a:rPr lang="en-US" sz="2000" dirty="0"/>
              <a:t>What are the major trends affecting the SPVM leader?</a:t>
            </a:r>
            <a:endParaRPr sz="2000" dirty="0"/>
          </a:p>
          <a:p>
            <a:pPr marL="365760" lvl="0" indent="-365760" algn="l" rtl="0">
              <a:lnSpc>
                <a:spcPct val="90000"/>
              </a:lnSpc>
              <a:spcBef>
                <a:spcPts val="1200"/>
              </a:spcBef>
              <a:spcAft>
                <a:spcPts val="0"/>
              </a:spcAft>
              <a:buSzPct val="100000"/>
              <a:buAutoNum type="arabicPeriod"/>
            </a:pPr>
            <a:r>
              <a:rPr lang="en-US" sz="2000" dirty="0"/>
              <a:t>What are the top challenges affecting the SPVM leader?</a:t>
            </a:r>
            <a:endParaRPr sz="2000" dirty="0"/>
          </a:p>
          <a:p>
            <a:pPr marL="365760" lvl="0" indent="-365760" algn="l" rtl="0">
              <a:lnSpc>
                <a:spcPct val="90000"/>
              </a:lnSpc>
              <a:spcBef>
                <a:spcPts val="1200"/>
              </a:spcBef>
              <a:spcAft>
                <a:spcPts val="0"/>
              </a:spcAft>
              <a:buClr>
                <a:srgbClr val="FFFFFF"/>
              </a:buClr>
              <a:buSzPct val="100000"/>
              <a:buAutoNum type="arabicPeriod"/>
            </a:pPr>
            <a:r>
              <a:rPr lang="en-US" sz="2000" dirty="0">
                <a:solidFill>
                  <a:srgbClr val="FFFFFF"/>
                </a:solidFill>
              </a:rPr>
              <a:t>What actions and best practices should the SPVM leader initiate?</a:t>
            </a:r>
            <a:endParaRPr sz="2000"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2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Action 1: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Use Scenario Planning to Manage </a:t>
            </a:r>
            <a:r>
              <a:rPr lang="en-US" dirty="0"/>
              <a:t>Disruptions Due to Crises</a:t>
            </a:r>
            <a:endParaRPr dirty="0"/>
          </a:p>
        </p:txBody>
      </p:sp>
      <p:sp>
        <p:nvSpPr>
          <p:cNvPr id="2" name="TextBox 1">
            <a:extLst>
              <a:ext uri="{FF2B5EF4-FFF2-40B4-BE49-F238E27FC236}">
                <a16:creationId xmlns:a16="http://schemas.microsoft.com/office/drawing/2014/main" id="{E20A81BE-39BA-608B-40A4-AE55C9BD4AA8}"/>
              </a:ext>
            </a:extLst>
          </p:cNvPr>
          <p:cNvSpPr txBox="1"/>
          <p:nvPr/>
        </p:nvSpPr>
        <p:spPr>
          <a:xfrm>
            <a:off x="457200" y="1265529"/>
            <a:ext cx="11276013" cy="369332"/>
          </a:xfrm>
          <a:prstGeom prst="rect">
            <a:avLst/>
          </a:prstGeom>
          <a:noFill/>
        </p:spPr>
        <p:txBody>
          <a:bodyPr wrap="square" lIns="0">
            <a:spAutoFit/>
          </a:bodyPr>
          <a:lstStyle/>
          <a:p>
            <a:pPr>
              <a:spcBef>
                <a:spcPts val="600"/>
              </a:spcBef>
            </a:pPr>
            <a:r>
              <a:rPr lang="en-US" b="1" dirty="0">
                <a:solidFill>
                  <a:srgbClr val="000000"/>
                </a:solidFill>
              </a:rPr>
              <a:t>Continuous foresight enabling organizations to anticipate trends</a:t>
            </a:r>
            <a:endParaRPr lang="en-US" sz="1600" dirty="0">
              <a:solidFill>
                <a:srgbClr val="000000"/>
              </a:solidFill>
            </a:endParaRPr>
          </a:p>
        </p:txBody>
      </p:sp>
      <p:sp>
        <p:nvSpPr>
          <p:cNvPr id="808" name="TextBox 807">
            <a:extLst>
              <a:ext uri="{FF2B5EF4-FFF2-40B4-BE49-F238E27FC236}">
                <a16:creationId xmlns:a16="http://schemas.microsoft.com/office/drawing/2014/main" id="{A3E39AEF-8DF5-FB62-5016-4AC2F6ED2FD5}"/>
              </a:ext>
            </a:extLst>
          </p:cNvPr>
          <p:cNvSpPr txBox="1"/>
          <p:nvPr/>
        </p:nvSpPr>
        <p:spPr>
          <a:xfrm>
            <a:off x="818915" y="5243303"/>
            <a:ext cx="3291840" cy="914400"/>
          </a:xfrm>
          <a:prstGeom prst="rect">
            <a:avLst/>
          </a:prstGeom>
          <a:solidFill>
            <a:srgbClr val="002856"/>
          </a:solidFill>
        </p:spPr>
        <p:txBody>
          <a:bodyPr lIns="91440" tIns="91440" rIns="91440" bIns="91440" anchor="ctr"/>
          <a:lstStyle/>
          <a:p>
            <a:pPr marL="0" indent="0" algn="l">
              <a:lnSpc>
                <a:spcPts val="1700"/>
              </a:lnSpc>
            </a:pPr>
            <a:r>
              <a:rPr lang="en-US" sz="1400" b="1" dirty="0">
                <a:solidFill>
                  <a:srgbClr val="FFFEFF"/>
                </a:solidFill>
                <a:latin typeface="Arial" panose="020B0604020202020204" pitchFamily="34" charset="0"/>
                <a:cs typeface="Arial" panose="020B0604020202020204" pitchFamily="34" charset="0"/>
              </a:rPr>
              <a:t>Acquire </a:t>
            </a:r>
            <a:r>
              <a:rPr lang="en-US" sz="1400" dirty="0">
                <a:solidFill>
                  <a:srgbClr val="FFFEFF"/>
                </a:solidFill>
                <a:latin typeface="Arial" panose="020B0604020202020204" pitchFamily="34" charset="0"/>
                <a:cs typeface="Arial" panose="020B0604020202020204" pitchFamily="34" charset="0"/>
              </a:rPr>
              <a:t>insights about diverse trends and potential disruptions from a brand range of sources</a:t>
            </a:r>
          </a:p>
        </p:txBody>
      </p:sp>
      <p:sp>
        <p:nvSpPr>
          <p:cNvPr id="810" name="TextBox 809">
            <a:extLst>
              <a:ext uri="{FF2B5EF4-FFF2-40B4-BE49-F238E27FC236}">
                <a16:creationId xmlns:a16="http://schemas.microsoft.com/office/drawing/2014/main" id="{6C895B66-D80E-B4DC-9CBD-A70676A52BEB}"/>
              </a:ext>
            </a:extLst>
          </p:cNvPr>
          <p:cNvSpPr txBox="1"/>
          <p:nvPr/>
        </p:nvSpPr>
        <p:spPr>
          <a:xfrm>
            <a:off x="818915" y="1758707"/>
            <a:ext cx="3291840" cy="914400"/>
          </a:xfrm>
          <a:prstGeom prst="rect">
            <a:avLst/>
          </a:prstGeom>
          <a:solidFill>
            <a:srgbClr val="6A80A3"/>
          </a:solidFill>
        </p:spPr>
        <p:txBody>
          <a:bodyPr lIns="91440" tIns="91440" rIns="91440" bIns="91440" anchor="ctr"/>
          <a:lstStyle/>
          <a:p>
            <a:pPr marL="0" indent="0" algn="l">
              <a:lnSpc>
                <a:spcPts val="1700"/>
              </a:lnSpc>
            </a:pPr>
            <a:r>
              <a:rPr lang="en-US" sz="1400" b="1" dirty="0">
                <a:solidFill>
                  <a:srgbClr val="FFFEFF"/>
                </a:solidFill>
                <a:latin typeface="Arial" panose="020B0604020202020204" pitchFamily="34" charset="0"/>
                <a:cs typeface="Arial" panose="020B0604020202020204" pitchFamily="34" charset="0"/>
              </a:rPr>
              <a:t>Synthesize</a:t>
            </a:r>
            <a:r>
              <a:rPr lang="en-US" sz="1400" dirty="0">
                <a:solidFill>
                  <a:srgbClr val="FFFEFF"/>
                </a:solidFill>
                <a:latin typeface="Arial" panose="020B0604020202020204" pitchFamily="34" charset="0"/>
                <a:cs typeface="Arial" panose="020B0604020202020204" pitchFamily="34" charset="0"/>
              </a:rPr>
              <a:t> and contextualize the trend insights to understand the opportunities </a:t>
            </a:r>
            <a:br>
              <a:rPr lang="en-US" sz="1400" dirty="0">
                <a:solidFill>
                  <a:srgbClr val="FFFEFF"/>
                </a:solidFill>
                <a:latin typeface="Arial" panose="020B0604020202020204" pitchFamily="34" charset="0"/>
                <a:cs typeface="Arial" panose="020B0604020202020204" pitchFamily="34" charset="0"/>
              </a:rPr>
            </a:br>
            <a:r>
              <a:rPr lang="en-US" sz="1400" dirty="0">
                <a:solidFill>
                  <a:srgbClr val="FFFEFF"/>
                </a:solidFill>
                <a:latin typeface="Arial" panose="020B0604020202020204" pitchFamily="34" charset="0"/>
                <a:cs typeface="Arial" panose="020B0604020202020204" pitchFamily="34" charset="0"/>
              </a:rPr>
              <a:t>and threats to your enterprise</a:t>
            </a:r>
          </a:p>
        </p:txBody>
      </p:sp>
      <p:sp>
        <p:nvSpPr>
          <p:cNvPr id="812" name="TextBox 811">
            <a:extLst>
              <a:ext uri="{FF2B5EF4-FFF2-40B4-BE49-F238E27FC236}">
                <a16:creationId xmlns:a16="http://schemas.microsoft.com/office/drawing/2014/main" id="{7DB8E8D1-FE99-053D-1DDA-5CD5EA0BF670}"/>
              </a:ext>
            </a:extLst>
          </p:cNvPr>
          <p:cNvSpPr txBox="1"/>
          <p:nvPr/>
        </p:nvSpPr>
        <p:spPr>
          <a:xfrm>
            <a:off x="8125400" y="5243303"/>
            <a:ext cx="3291840" cy="914400"/>
          </a:xfrm>
          <a:prstGeom prst="rect">
            <a:avLst/>
          </a:prstGeom>
          <a:solidFill>
            <a:srgbClr val="91DCF8"/>
          </a:solidFill>
        </p:spPr>
        <p:txBody>
          <a:bodyPr lIns="91440" tIns="91440" rIns="91440" bIns="91440" anchor="ctr"/>
          <a:lstStyle/>
          <a:p>
            <a:pPr marL="0" indent="0" algn="l">
              <a:lnSpc>
                <a:spcPts val="1700"/>
              </a:lnSpc>
            </a:pPr>
            <a:r>
              <a:rPr lang="en-US" sz="1400" b="1" dirty="0">
                <a:solidFill>
                  <a:srgbClr val="000000"/>
                </a:solidFill>
                <a:latin typeface="Arial" panose="020B0604020202020204" pitchFamily="34" charset="0"/>
                <a:cs typeface="Arial" panose="020B0604020202020204" pitchFamily="34" charset="0"/>
              </a:rPr>
              <a:t>Prepare</a:t>
            </a:r>
            <a:r>
              <a:rPr lang="en-US" sz="1400" dirty="0">
                <a:solidFill>
                  <a:srgbClr val="000000"/>
                </a:solidFill>
                <a:latin typeface="Arial" panose="020B0604020202020204" pitchFamily="34" charset="0"/>
                <a:cs typeface="Arial" panose="020B0604020202020204" pitchFamily="34" charset="0"/>
              </a:rPr>
              <a:t> your enterprise’s response through evolution of strategy, operating model, innovation initiatives or operational plans</a:t>
            </a:r>
          </a:p>
        </p:txBody>
      </p:sp>
      <p:sp>
        <p:nvSpPr>
          <p:cNvPr id="814" name="TextBox 813">
            <a:extLst>
              <a:ext uri="{FF2B5EF4-FFF2-40B4-BE49-F238E27FC236}">
                <a16:creationId xmlns:a16="http://schemas.microsoft.com/office/drawing/2014/main" id="{46B88A16-5FAE-9500-5181-221D3BA6CF67}"/>
              </a:ext>
            </a:extLst>
          </p:cNvPr>
          <p:cNvSpPr txBox="1"/>
          <p:nvPr/>
        </p:nvSpPr>
        <p:spPr>
          <a:xfrm>
            <a:off x="8125400" y="1758707"/>
            <a:ext cx="3291840" cy="914400"/>
          </a:xfrm>
          <a:prstGeom prst="rect">
            <a:avLst/>
          </a:prstGeom>
          <a:solidFill>
            <a:srgbClr val="009AD7"/>
          </a:solidFill>
        </p:spPr>
        <p:txBody>
          <a:bodyPr lIns="91440" tIns="91440" rIns="91440" bIns="91440" anchor="ctr"/>
          <a:lstStyle/>
          <a:p>
            <a:pPr marL="0" indent="0" algn="l">
              <a:lnSpc>
                <a:spcPts val="1700"/>
              </a:lnSpc>
            </a:pPr>
            <a:r>
              <a:rPr lang="en-US" sz="1400" b="1" dirty="0">
                <a:solidFill>
                  <a:srgbClr val="000000"/>
                </a:solidFill>
                <a:latin typeface="Arial" panose="020B0604020202020204" pitchFamily="34" charset="0"/>
                <a:cs typeface="Arial" panose="020B0604020202020204" pitchFamily="34" charset="0"/>
              </a:rPr>
              <a:t>Advocate</a:t>
            </a:r>
            <a:r>
              <a:rPr lang="en-US" sz="1400" dirty="0">
                <a:solidFill>
                  <a:srgbClr val="000000"/>
                </a:solidFill>
                <a:latin typeface="Arial" panose="020B0604020202020204" pitchFamily="34" charset="0"/>
                <a:cs typeface="Arial" panose="020B0604020202020204" pitchFamily="34" charset="0"/>
              </a:rPr>
              <a:t> the likely impacts to your organization and collaborate to identify responses</a:t>
            </a:r>
          </a:p>
        </p:txBody>
      </p:sp>
      <p:grpSp>
        <p:nvGrpSpPr>
          <p:cNvPr id="11" name="Group 10">
            <a:extLst>
              <a:ext uri="{FF2B5EF4-FFF2-40B4-BE49-F238E27FC236}">
                <a16:creationId xmlns:a16="http://schemas.microsoft.com/office/drawing/2014/main" id="{9784619F-5EDC-70A2-9040-4C8C6CA825BD}"/>
              </a:ext>
            </a:extLst>
          </p:cNvPr>
          <p:cNvGrpSpPr/>
          <p:nvPr/>
        </p:nvGrpSpPr>
        <p:grpSpPr>
          <a:xfrm>
            <a:off x="3921320" y="1693223"/>
            <a:ext cx="4381494" cy="4381195"/>
            <a:chOff x="3921320" y="1693223"/>
            <a:chExt cx="4381494" cy="4381195"/>
          </a:xfrm>
        </p:grpSpPr>
        <p:grpSp>
          <p:nvGrpSpPr>
            <p:cNvPr id="3" name="Group 2">
              <a:extLst>
                <a:ext uri="{FF2B5EF4-FFF2-40B4-BE49-F238E27FC236}">
                  <a16:creationId xmlns:a16="http://schemas.microsoft.com/office/drawing/2014/main" id="{5ED7A902-C143-A431-FE8B-6CD355AF568B}"/>
                </a:ext>
              </a:extLst>
            </p:cNvPr>
            <p:cNvGrpSpPr/>
            <p:nvPr/>
          </p:nvGrpSpPr>
          <p:grpSpPr>
            <a:xfrm>
              <a:off x="3921320" y="1693223"/>
              <a:ext cx="4381494" cy="4381195"/>
              <a:chOff x="2381256" y="1743048"/>
              <a:chExt cx="4381494" cy="4381195"/>
            </a:xfrm>
          </p:grpSpPr>
          <p:sp>
            <p:nvSpPr>
              <p:cNvPr id="4" name="Freeform 2">
                <a:extLst>
                  <a:ext uri="{FF2B5EF4-FFF2-40B4-BE49-F238E27FC236}">
                    <a16:creationId xmlns:a16="http://schemas.microsoft.com/office/drawing/2014/main" id="{F2265845-C7B6-ED6F-BB7E-5073DD2E131A}"/>
                  </a:ext>
                </a:extLst>
              </p:cNvPr>
              <p:cNvSpPr/>
              <p:nvPr/>
            </p:nvSpPr>
            <p:spPr>
              <a:xfrm>
                <a:off x="2814945" y="1743048"/>
                <a:ext cx="1732661" cy="1278318"/>
              </a:xfrm>
              <a:custGeom>
                <a:avLst/>
                <a:gdLst/>
                <a:ahLst/>
                <a:cxnLst/>
                <a:rect l="l" t="t" r="r" b="b"/>
                <a:pathLst>
                  <a:path w="1732661" h="1278318">
                    <a:moveTo>
                      <a:pt x="496735" y="1278319"/>
                    </a:moveTo>
                    <a:cubicBezTo>
                      <a:pt x="774992" y="894512"/>
                      <a:pt x="1224204" y="642823"/>
                      <a:pt x="1732661" y="635000"/>
                    </a:cubicBezTo>
                    <a:lnTo>
                      <a:pt x="1732661" y="0"/>
                    </a:lnTo>
                    <a:cubicBezTo>
                      <a:pt x="1023328" y="7760"/>
                      <a:pt x="394881" y="352463"/>
                      <a:pt x="0" y="881787"/>
                    </a:cubicBezTo>
                    <a:close/>
                  </a:path>
                </a:pathLst>
              </a:custGeom>
              <a:solidFill>
                <a:srgbClr val="D4D4D4"/>
              </a:solidFill>
            </p:spPr>
            <p:txBody>
              <a:bodyPr/>
              <a:lstStyle/>
              <a:p>
                <a:endParaRPr lang="en-US" dirty="0"/>
              </a:p>
            </p:txBody>
          </p:sp>
          <p:sp>
            <p:nvSpPr>
              <p:cNvPr id="5" name="Freeform 3">
                <a:extLst>
                  <a:ext uri="{FF2B5EF4-FFF2-40B4-BE49-F238E27FC236}">
                    <a16:creationId xmlns:a16="http://schemas.microsoft.com/office/drawing/2014/main" id="{437D84A2-DCBE-FC69-1839-B0D226EB5FBA}"/>
                  </a:ext>
                </a:extLst>
              </p:cNvPr>
              <p:cNvSpPr/>
              <p:nvPr/>
            </p:nvSpPr>
            <p:spPr>
              <a:xfrm>
                <a:off x="4598403" y="1743076"/>
                <a:ext cx="1736065" cy="1283919"/>
              </a:xfrm>
              <a:custGeom>
                <a:avLst/>
                <a:gdLst/>
                <a:ahLst/>
                <a:cxnLst/>
                <a:rect l="l" t="t" r="r" b="b"/>
                <a:pathLst>
                  <a:path w="1736065" h="1283919">
                    <a:moveTo>
                      <a:pt x="0" y="635000"/>
                    </a:moveTo>
                    <a:cubicBezTo>
                      <a:pt x="510121" y="643497"/>
                      <a:pt x="960451" y="897446"/>
                      <a:pt x="1238022" y="1283919"/>
                    </a:cubicBezTo>
                    <a:lnTo>
                      <a:pt x="1736065" y="889178"/>
                    </a:lnTo>
                    <a:cubicBezTo>
                      <a:pt x="1341895" y="356184"/>
                      <a:pt x="711797" y="8420"/>
                      <a:pt x="0" y="0"/>
                    </a:cubicBezTo>
                    <a:close/>
                  </a:path>
                </a:pathLst>
              </a:custGeom>
              <a:solidFill>
                <a:srgbClr val="D4D4D4"/>
              </a:solidFill>
            </p:spPr>
            <p:txBody>
              <a:bodyPr/>
              <a:lstStyle/>
              <a:p>
                <a:endParaRPr lang="en-US" dirty="0"/>
              </a:p>
            </p:txBody>
          </p:sp>
          <p:sp>
            <p:nvSpPr>
              <p:cNvPr id="6" name="Freeform 4">
                <a:extLst>
                  <a:ext uri="{FF2B5EF4-FFF2-40B4-BE49-F238E27FC236}">
                    <a16:creationId xmlns:a16="http://schemas.microsoft.com/office/drawing/2014/main" id="{78AE4FB7-044A-49BB-5CC9-E84E3C3121DD}"/>
                  </a:ext>
                </a:extLst>
              </p:cNvPr>
              <p:cNvSpPr/>
              <p:nvPr/>
            </p:nvSpPr>
            <p:spPr>
              <a:xfrm>
                <a:off x="5865444" y="2673473"/>
                <a:ext cx="897306" cy="1848295"/>
              </a:xfrm>
              <a:custGeom>
                <a:avLst/>
                <a:gdLst/>
                <a:ahLst/>
                <a:cxnLst/>
                <a:rect l="l" t="t" r="r" b="b"/>
                <a:pathLst>
                  <a:path w="897306" h="1848295">
                    <a:moveTo>
                      <a:pt x="0" y="395339"/>
                    </a:moveTo>
                    <a:cubicBezTo>
                      <a:pt x="165646" y="642633"/>
                      <a:pt x="262306" y="940016"/>
                      <a:pt x="262306" y="1260018"/>
                    </a:cubicBezTo>
                    <a:cubicBezTo>
                      <a:pt x="262306" y="1414755"/>
                      <a:pt x="239611" y="1564157"/>
                      <a:pt x="197549" y="1705216"/>
                    </a:cubicBezTo>
                    <a:lnTo>
                      <a:pt x="817296" y="1848295"/>
                    </a:lnTo>
                    <a:cubicBezTo>
                      <a:pt x="869366" y="1661084"/>
                      <a:pt x="897306" y="1463828"/>
                      <a:pt x="897306" y="1260018"/>
                    </a:cubicBezTo>
                    <a:cubicBezTo>
                      <a:pt x="897306" y="790969"/>
                      <a:pt x="749821" y="356400"/>
                      <a:pt x="498793" y="0"/>
                    </a:cubicBezTo>
                    <a:close/>
                  </a:path>
                </a:pathLst>
              </a:custGeom>
              <a:solidFill>
                <a:srgbClr val="D4D4D4"/>
              </a:solidFill>
            </p:spPr>
            <p:txBody>
              <a:bodyPr/>
              <a:lstStyle/>
              <a:p>
                <a:endParaRPr lang="en-US" dirty="0"/>
              </a:p>
            </p:txBody>
          </p:sp>
          <p:sp>
            <p:nvSpPr>
              <p:cNvPr id="7" name="Freeform 5">
                <a:extLst>
                  <a:ext uri="{FF2B5EF4-FFF2-40B4-BE49-F238E27FC236}">
                    <a16:creationId xmlns:a16="http://schemas.microsoft.com/office/drawing/2014/main" id="{4FB16C66-470B-B85D-C7B4-961E70CBAC7C}"/>
                  </a:ext>
                </a:extLst>
              </p:cNvPr>
              <p:cNvSpPr/>
              <p:nvPr/>
            </p:nvSpPr>
            <p:spPr>
              <a:xfrm>
                <a:off x="5218361" y="4427307"/>
                <a:ext cx="1450162" cy="1494434"/>
              </a:xfrm>
              <a:custGeom>
                <a:avLst/>
                <a:gdLst/>
                <a:ahLst/>
                <a:cxnLst/>
                <a:rect l="l" t="t" r="r" b="b"/>
                <a:pathLst>
                  <a:path w="1450162" h="1494434">
                    <a:moveTo>
                      <a:pt x="829323" y="0"/>
                    </a:moveTo>
                    <a:cubicBezTo>
                      <a:pt x="692239" y="409841"/>
                      <a:pt x="389217" y="743635"/>
                      <a:pt x="0" y="921651"/>
                    </a:cubicBezTo>
                    <a:lnTo>
                      <a:pt x="274435" y="1494434"/>
                    </a:lnTo>
                    <a:cubicBezTo>
                      <a:pt x="835647" y="1234084"/>
                      <a:pt x="1268083" y="743216"/>
                      <a:pt x="1450162" y="143331"/>
                    </a:cubicBezTo>
                    <a:close/>
                  </a:path>
                </a:pathLst>
              </a:custGeom>
              <a:solidFill>
                <a:srgbClr val="D4D4D4"/>
              </a:solidFill>
            </p:spPr>
            <p:txBody>
              <a:bodyPr/>
              <a:lstStyle/>
              <a:p>
                <a:endParaRPr lang="en-US" dirty="0"/>
              </a:p>
            </p:txBody>
          </p:sp>
          <p:sp>
            <p:nvSpPr>
              <p:cNvPr id="8" name="Freeform 6">
                <a:extLst>
                  <a:ext uri="{FF2B5EF4-FFF2-40B4-BE49-F238E27FC236}">
                    <a16:creationId xmlns:a16="http://schemas.microsoft.com/office/drawing/2014/main" id="{C0B7C930-716E-1FA9-AE3D-8CF08C84EDB4}"/>
                  </a:ext>
                </a:extLst>
              </p:cNvPr>
              <p:cNvSpPr/>
              <p:nvPr/>
            </p:nvSpPr>
            <p:spPr>
              <a:xfrm>
                <a:off x="3692564" y="5368123"/>
                <a:ext cx="1753883" cy="756120"/>
              </a:xfrm>
              <a:custGeom>
                <a:avLst/>
                <a:gdLst/>
                <a:ahLst/>
                <a:cxnLst/>
                <a:rect l="l" t="t" r="r" b="b"/>
                <a:pathLst>
                  <a:path w="1753883" h="756120">
                    <a:moveTo>
                      <a:pt x="1479233" y="1219"/>
                    </a:moveTo>
                    <a:cubicBezTo>
                      <a:pt x="1294638" y="78422"/>
                      <a:pt x="1092035" y="121119"/>
                      <a:pt x="879437" y="121119"/>
                    </a:cubicBezTo>
                    <a:cubicBezTo>
                      <a:pt x="665696" y="121119"/>
                      <a:pt x="462039" y="77990"/>
                      <a:pt x="276657" y="0"/>
                    </a:cubicBezTo>
                    <a:lnTo>
                      <a:pt x="0" y="572287"/>
                    </a:lnTo>
                    <a:cubicBezTo>
                      <a:pt x="269202" y="690410"/>
                      <a:pt x="566623" y="756119"/>
                      <a:pt x="879437" y="756119"/>
                    </a:cubicBezTo>
                    <a:cubicBezTo>
                      <a:pt x="1190321" y="756119"/>
                      <a:pt x="1486002" y="691222"/>
                      <a:pt x="1753883" y="574458"/>
                    </a:cubicBezTo>
                    <a:close/>
                  </a:path>
                </a:pathLst>
              </a:custGeom>
              <a:solidFill>
                <a:srgbClr val="D4D4D4"/>
              </a:solidFill>
            </p:spPr>
            <p:txBody>
              <a:bodyPr/>
              <a:lstStyle/>
              <a:p>
                <a:endParaRPr lang="en-US" dirty="0"/>
              </a:p>
            </p:txBody>
          </p:sp>
          <p:sp>
            <p:nvSpPr>
              <p:cNvPr id="9" name="Freeform 7">
                <a:extLst>
                  <a:ext uri="{FF2B5EF4-FFF2-40B4-BE49-F238E27FC236}">
                    <a16:creationId xmlns:a16="http://schemas.microsoft.com/office/drawing/2014/main" id="{756C6F30-FF89-7280-724B-0AB684D6AFBE}"/>
                  </a:ext>
                </a:extLst>
              </p:cNvPr>
              <p:cNvSpPr/>
              <p:nvPr/>
            </p:nvSpPr>
            <p:spPr>
              <a:xfrm>
                <a:off x="2381256" y="2665930"/>
                <a:ext cx="901141" cy="1848993"/>
              </a:xfrm>
              <a:custGeom>
                <a:avLst/>
                <a:gdLst/>
                <a:ahLst/>
                <a:cxnLst/>
                <a:rect l="l" t="t" r="r" b="b"/>
                <a:pathLst>
                  <a:path w="901141" h="1848993">
                    <a:moveTo>
                      <a:pt x="698361" y="1708086"/>
                    </a:moveTo>
                    <a:cubicBezTo>
                      <a:pt x="657187" y="1568399"/>
                      <a:pt x="634988" y="1420583"/>
                      <a:pt x="634988" y="1267561"/>
                    </a:cubicBezTo>
                    <a:cubicBezTo>
                      <a:pt x="634988" y="945070"/>
                      <a:pt x="733121" y="645502"/>
                      <a:pt x="901142" y="397065"/>
                    </a:cubicBezTo>
                    <a:lnTo>
                      <a:pt x="403746" y="0"/>
                    </a:lnTo>
                    <a:cubicBezTo>
                      <a:pt x="149492" y="357784"/>
                      <a:pt x="0" y="795210"/>
                      <a:pt x="0" y="1267561"/>
                    </a:cubicBezTo>
                    <a:cubicBezTo>
                      <a:pt x="0" y="1468894"/>
                      <a:pt x="27293" y="1663814"/>
                      <a:pt x="78143" y="1848992"/>
                    </a:cubicBezTo>
                    <a:close/>
                  </a:path>
                </a:pathLst>
              </a:custGeom>
              <a:solidFill>
                <a:srgbClr val="D4D4D4"/>
              </a:solidFill>
            </p:spPr>
            <p:txBody>
              <a:bodyPr/>
              <a:lstStyle/>
              <a:p>
                <a:endParaRPr lang="en-US" dirty="0"/>
              </a:p>
            </p:txBody>
          </p:sp>
          <p:sp>
            <p:nvSpPr>
              <p:cNvPr id="10" name="Freeform 8">
                <a:extLst>
                  <a:ext uri="{FF2B5EF4-FFF2-40B4-BE49-F238E27FC236}">
                    <a16:creationId xmlns:a16="http://schemas.microsoft.com/office/drawing/2014/main" id="{21281D5A-CD8D-C41C-0481-92D2848588C6}"/>
                  </a:ext>
                </a:extLst>
              </p:cNvPr>
              <p:cNvSpPr/>
              <p:nvPr/>
            </p:nvSpPr>
            <p:spPr>
              <a:xfrm>
                <a:off x="2473460" y="4422654"/>
                <a:ext cx="1449260" cy="1496784"/>
              </a:xfrm>
              <a:custGeom>
                <a:avLst/>
                <a:gdLst/>
                <a:ahLst/>
                <a:cxnLst/>
                <a:rect l="l" t="t" r="r" b="b"/>
                <a:pathLst>
                  <a:path w="1449260" h="1496784">
                    <a:moveTo>
                      <a:pt x="1449260" y="924941"/>
                    </a:moveTo>
                    <a:cubicBezTo>
                      <a:pt x="1059993" y="745910"/>
                      <a:pt x="757352" y="410934"/>
                      <a:pt x="621347" y="0"/>
                    </a:cubicBezTo>
                    <a:lnTo>
                      <a:pt x="0" y="141174"/>
                    </a:lnTo>
                    <a:cubicBezTo>
                      <a:pt x="180340" y="742379"/>
                      <a:pt x="611886" y="1234872"/>
                      <a:pt x="1172819" y="1496784"/>
                    </a:cubicBezTo>
                    <a:close/>
                  </a:path>
                </a:pathLst>
              </a:custGeom>
              <a:solidFill>
                <a:srgbClr val="D4D4D4"/>
              </a:solidFill>
            </p:spPr>
            <p:txBody>
              <a:bodyPr/>
              <a:lstStyle/>
              <a:p>
                <a:endParaRPr lang="en-US" dirty="0"/>
              </a:p>
            </p:txBody>
          </p:sp>
        </p:grpSp>
        <p:grpSp>
          <p:nvGrpSpPr>
            <p:cNvPr id="815" name="Group 814">
              <a:extLst>
                <a:ext uri="{FF2B5EF4-FFF2-40B4-BE49-F238E27FC236}">
                  <a16:creationId xmlns:a16="http://schemas.microsoft.com/office/drawing/2014/main" id="{7CC37B58-C480-452B-B604-3DADE3442494}"/>
                </a:ext>
              </a:extLst>
            </p:cNvPr>
            <p:cNvGrpSpPr/>
            <p:nvPr/>
          </p:nvGrpSpPr>
          <p:grpSpPr>
            <a:xfrm>
              <a:off x="4953316" y="2725646"/>
              <a:ext cx="2360522" cy="2317496"/>
              <a:chOff x="3413252" y="2775471"/>
              <a:chExt cx="2360522" cy="2317496"/>
            </a:xfrm>
          </p:grpSpPr>
          <p:sp>
            <p:nvSpPr>
              <p:cNvPr id="816" name="Freeform 105">
                <a:extLst>
                  <a:ext uri="{FF2B5EF4-FFF2-40B4-BE49-F238E27FC236}">
                    <a16:creationId xmlns:a16="http://schemas.microsoft.com/office/drawing/2014/main" id="{A9337105-3799-C9B8-7D71-F2AD950B7F6E}"/>
                  </a:ext>
                </a:extLst>
              </p:cNvPr>
              <p:cNvSpPr/>
              <p:nvPr/>
            </p:nvSpPr>
            <p:spPr>
              <a:xfrm>
                <a:off x="3413252" y="2775471"/>
                <a:ext cx="1876246" cy="1001433"/>
              </a:xfrm>
              <a:custGeom>
                <a:avLst/>
                <a:gdLst/>
                <a:ahLst/>
                <a:cxnLst/>
                <a:rect l="l" t="t" r="r" b="b"/>
                <a:pathLst>
                  <a:path w="1876246" h="1001433">
                    <a:moveTo>
                      <a:pt x="109041" y="1001433"/>
                    </a:moveTo>
                    <a:cubicBezTo>
                      <a:pt x="36676" y="834411"/>
                      <a:pt x="380" y="676383"/>
                      <a:pt x="0" y="537092"/>
                    </a:cubicBezTo>
                    <a:lnTo>
                      <a:pt x="0" y="537092"/>
                    </a:lnTo>
                    <a:lnTo>
                      <a:pt x="0" y="532675"/>
                    </a:lnTo>
                    <a:lnTo>
                      <a:pt x="0" y="532675"/>
                    </a:lnTo>
                    <a:cubicBezTo>
                      <a:pt x="437" y="373219"/>
                      <a:pt x="48211" y="238595"/>
                      <a:pt x="143089" y="143548"/>
                    </a:cubicBezTo>
                    <a:cubicBezTo>
                      <a:pt x="241504" y="51692"/>
                      <a:pt x="370640" y="656"/>
                      <a:pt x="504492" y="0"/>
                    </a:cubicBezTo>
                    <a:lnTo>
                      <a:pt x="509722" y="0"/>
                    </a:lnTo>
                    <a:cubicBezTo>
                      <a:pt x="516929" y="35"/>
                      <a:pt x="524150" y="217"/>
                      <a:pt x="531379" y="546"/>
                    </a:cubicBezTo>
                    <a:cubicBezTo>
                      <a:pt x="882572" y="546"/>
                      <a:pt x="1333397" y="233578"/>
                      <a:pt x="1707780" y="608736"/>
                    </a:cubicBezTo>
                    <a:lnTo>
                      <a:pt x="1744941" y="647230"/>
                    </a:lnTo>
                    <a:lnTo>
                      <a:pt x="1876246" y="534391"/>
                    </a:lnTo>
                    <a:lnTo>
                      <a:pt x="1844445" y="952182"/>
                    </a:lnTo>
                    <a:lnTo>
                      <a:pt x="1427263" y="920559"/>
                    </a:lnTo>
                    <a:lnTo>
                      <a:pt x="1560320" y="806107"/>
                    </a:lnTo>
                    <a:lnTo>
                      <a:pt x="1536013" y="781164"/>
                    </a:lnTo>
                    <a:cubicBezTo>
                      <a:pt x="1208124" y="452831"/>
                      <a:pt x="815796" y="240411"/>
                      <a:pt x="536345" y="240411"/>
                    </a:cubicBezTo>
                    <a:cubicBezTo>
                      <a:pt x="529732" y="239981"/>
                      <a:pt x="523128" y="239767"/>
                      <a:pt x="516541" y="239767"/>
                    </a:cubicBezTo>
                    <a:cubicBezTo>
                      <a:pt x="442598" y="239767"/>
                      <a:pt x="370902" y="266661"/>
                      <a:pt x="315009" y="315836"/>
                    </a:cubicBezTo>
                    <a:cubicBezTo>
                      <a:pt x="230440" y="400558"/>
                      <a:pt x="217740" y="557581"/>
                      <a:pt x="278434" y="758799"/>
                    </a:cubicBezTo>
                    <a:cubicBezTo>
                      <a:pt x="217257" y="836282"/>
                      <a:pt x="160704" y="917295"/>
                      <a:pt x="109041" y="1001433"/>
                    </a:cubicBezTo>
                    <a:close/>
                  </a:path>
                </a:pathLst>
              </a:custGeom>
              <a:solidFill>
                <a:srgbClr val="6A80A3"/>
              </a:solidFill>
            </p:spPr>
            <p:txBody>
              <a:bodyPr/>
              <a:lstStyle/>
              <a:p>
                <a:endParaRPr lang="en-US" dirty="0"/>
              </a:p>
            </p:txBody>
          </p:sp>
          <p:sp>
            <p:nvSpPr>
              <p:cNvPr id="817" name="Freeform 106">
                <a:extLst>
                  <a:ext uri="{FF2B5EF4-FFF2-40B4-BE49-F238E27FC236}">
                    <a16:creationId xmlns:a16="http://schemas.microsoft.com/office/drawing/2014/main" id="{4F65544D-B4A0-7DB4-CC46-C65961C54D57}"/>
                  </a:ext>
                </a:extLst>
              </p:cNvPr>
              <p:cNvSpPr/>
              <p:nvPr/>
            </p:nvSpPr>
            <p:spPr>
              <a:xfrm>
                <a:off x="4729315" y="2775471"/>
                <a:ext cx="1036726" cy="1880085"/>
              </a:xfrm>
              <a:custGeom>
                <a:avLst/>
                <a:gdLst/>
                <a:ahLst/>
                <a:cxnLst/>
                <a:rect l="l" t="t" r="r" b="b"/>
                <a:pathLst>
                  <a:path w="1036726" h="1880085">
                    <a:moveTo>
                      <a:pt x="465341" y="1880085"/>
                    </a:moveTo>
                    <a:lnTo>
                      <a:pt x="49352" y="1848093"/>
                    </a:lnTo>
                    <a:lnTo>
                      <a:pt x="81140" y="1430530"/>
                    </a:lnTo>
                    <a:lnTo>
                      <a:pt x="194894" y="1563575"/>
                    </a:lnTo>
                    <a:lnTo>
                      <a:pt x="220180" y="1539230"/>
                    </a:lnTo>
                    <a:cubicBezTo>
                      <a:pt x="723036" y="1034570"/>
                      <a:pt x="865607" y="499684"/>
                      <a:pt x="683438" y="316804"/>
                    </a:cubicBezTo>
                    <a:cubicBezTo>
                      <a:pt x="629287" y="268341"/>
                      <a:pt x="559423" y="241787"/>
                      <a:pt x="487345" y="241787"/>
                    </a:cubicBezTo>
                    <a:cubicBezTo>
                      <a:pt x="480564" y="241787"/>
                      <a:pt x="473763" y="242022"/>
                      <a:pt x="466953" y="242496"/>
                    </a:cubicBezTo>
                    <a:cubicBezTo>
                      <a:pt x="390322" y="244058"/>
                      <a:pt x="314325" y="256834"/>
                      <a:pt x="241376" y="280431"/>
                    </a:cubicBezTo>
                    <a:cubicBezTo>
                      <a:pt x="164300" y="219204"/>
                      <a:pt x="83693" y="162562"/>
                      <a:pt x="0" y="110797"/>
                    </a:cubicBezTo>
                    <a:cubicBezTo>
                      <a:pt x="146418" y="42941"/>
                      <a:pt x="304965" y="5438"/>
                      <a:pt x="466166" y="536"/>
                    </a:cubicBezTo>
                    <a:cubicBezTo>
                      <a:pt x="473477" y="206"/>
                      <a:pt x="480778" y="29"/>
                      <a:pt x="488066" y="0"/>
                    </a:cubicBezTo>
                    <a:lnTo>
                      <a:pt x="492240" y="0"/>
                    </a:lnTo>
                    <a:cubicBezTo>
                      <a:pt x="626629" y="526"/>
                      <a:pt x="756269" y="51854"/>
                      <a:pt x="854989" y="144300"/>
                    </a:cubicBezTo>
                    <a:cubicBezTo>
                      <a:pt x="1001979" y="291823"/>
                      <a:pt x="1036726" y="532945"/>
                      <a:pt x="952767" y="823216"/>
                    </a:cubicBezTo>
                    <a:cubicBezTo>
                      <a:pt x="867359" y="1118542"/>
                      <a:pt x="668045" y="1433883"/>
                      <a:pt x="391731" y="1711188"/>
                    </a:cubicBezTo>
                    <a:cubicBezTo>
                      <a:pt x="387210" y="1715722"/>
                      <a:pt x="352908" y="1748589"/>
                      <a:pt x="352908" y="1748589"/>
                    </a:cubicBezTo>
                    <a:lnTo>
                      <a:pt x="465341" y="1880085"/>
                    </a:lnTo>
                    <a:close/>
                  </a:path>
                </a:pathLst>
              </a:custGeom>
              <a:solidFill>
                <a:srgbClr val="009AD7"/>
              </a:solidFill>
            </p:spPr>
            <p:txBody>
              <a:bodyPr/>
              <a:lstStyle/>
              <a:p>
                <a:endParaRPr lang="en-US" dirty="0"/>
              </a:p>
            </p:txBody>
          </p:sp>
          <p:sp>
            <p:nvSpPr>
              <p:cNvPr id="818" name="Freeform 107">
                <a:extLst>
                  <a:ext uri="{FF2B5EF4-FFF2-40B4-BE49-F238E27FC236}">
                    <a16:creationId xmlns:a16="http://schemas.microsoft.com/office/drawing/2014/main" id="{C3BE242A-0F1C-71B5-66E3-C798058D6439}"/>
                  </a:ext>
                </a:extLst>
              </p:cNvPr>
              <p:cNvSpPr/>
              <p:nvPr/>
            </p:nvSpPr>
            <p:spPr>
              <a:xfrm>
                <a:off x="3413252" y="3216718"/>
                <a:ext cx="997598" cy="1876248"/>
              </a:xfrm>
              <a:custGeom>
                <a:avLst/>
                <a:gdLst/>
                <a:ahLst/>
                <a:cxnLst/>
                <a:rect l="l" t="t" r="r" b="b"/>
                <a:pathLst>
                  <a:path w="997598" h="1876248">
                    <a:moveTo>
                      <a:pt x="504940" y="1876249"/>
                    </a:moveTo>
                    <a:cubicBezTo>
                      <a:pt x="370782" y="1875880"/>
                      <a:pt x="241312" y="1824903"/>
                      <a:pt x="142723" y="1732941"/>
                    </a:cubicBezTo>
                    <a:cubicBezTo>
                      <a:pt x="48377" y="1638529"/>
                      <a:pt x="269" y="1505753"/>
                      <a:pt x="0" y="1346262"/>
                    </a:cubicBezTo>
                    <a:lnTo>
                      <a:pt x="0" y="1346262"/>
                    </a:lnTo>
                    <a:lnTo>
                      <a:pt x="0" y="1343558"/>
                    </a:lnTo>
                    <a:lnTo>
                      <a:pt x="0" y="1343558"/>
                    </a:lnTo>
                    <a:cubicBezTo>
                      <a:pt x="150" y="1254954"/>
                      <a:pt x="15012" y="1158158"/>
                      <a:pt x="44856" y="1055155"/>
                    </a:cubicBezTo>
                    <a:cubicBezTo>
                      <a:pt x="130378" y="760299"/>
                      <a:pt x="329908" y="445402"/>
                      <a:pt x="606603" y="168529"/>
                    </a:cubicBezTo>
                    <a:lnTo>
                      <a:pt x="645046" y="130988"/>
                    </a:lnTo>
                    <a:lnTo>
                      <a:pt x="532740" y="0"/>
                    </a:lnTo>
                    <a:lnTo>
                      <a:pt x="949439" y="31890"/>
                    </a:lnTo>
                    <a:lnTo>
                      <a:pt x="917664" y="448806"/>
                    </a:lnTo>
                    <a:lnTo>
                      <a:pt x="803517" y="315722"/>
                    </a:lnTo>
                    <a:lnTo>
                      <a:pt x="778383" y="340462"/>
                    </a:lnTo>
                    <a:cubicBezTo>
                      <a:pt x="274803" y="844512"/>
                      <a:pt x="131991" y="1378369"/>
                      <a:pt x="314503" y="1561046"/>
                    </a:cubicBezTo>
                    <a:cubicBezTo>
                      <a:pt x="370337" y="1610095"/>
                      <a:pt x="441936" y="1636913"/>
                      <a:pt x="515781" y="1636913"/>
                    </a:cubicBezTo>
                    <a:cubicBezTo>
                      <a:pt x="522376" y="1636913"/>
                      <a:pt x="528989" y="1636699"/>
                      <a:pt x="535610" y="1636268"/>
                    </a:cubicBezTo>
                    <a:cubicBezTo>
                      <a:pt x="611353" y="1634859"/>
                      <a:pt x="686486" y="1622425"/>
                      <a:pt x="758660" y="1599362"/>
                    </a:cubicBezTo>
                    <a:cubicBezTo>
                      <a:pt x="835025" y="1659649"/>
                      <a:pt x="914807" y="1715491"/>
                      <a:pt x="997598" y="1766583"/>
                    </a:cubicBezTo>
                    <a:cubicBezTo>
                      <a:pt x="850799" y="1833804"/>
                      <a:pt x="692023" y="1870913"/>
                      <a:pt x="530657" y="1875701"/>
                    </a:cubicBezTo>
                    <a:lnTo>
                      <a:pt x="530606" y="1875701"/>
                    </a:lnTo>
                    <a:cubicBezTo>
                      <a:pt x="523015" y="1876046"/>
                      <a:pt x="515433" y="1876228"/>
                      <a:pt x="507866" y="1876249"/>
                    </a:cubicBezTo>
                    <a:close/>
                  </a:path>
                </a:pathLst>
              </a:custGeom>
              <a:solidFill>
                <a:srgbClr val="002856"/>
              </a:solidFill>
            </p:spPr>
            <p:txBody>
              <a:bodyPr/>
              <a:lstStyle/>
              <a:p>
                <a:endParaRPr lang="en-US" dirty="0"/>
              </a:p>
            </p:txBody>
          </p:sp>
          <p:sp>
            <p:nvSpPr>
              <p:cNvPr id="819" name="Freeform 108">
                <a:extLst>
                  <a:ext uri="{FF2B5EF4-FFF2-40B4-BE49-F238E27FC236}">
                    <a16:creationId xmlns:a16="http://schemas.microsoft.com/office/drawing/2014/main" id="{80F7628D-0704-E2B2-D460-D8DB84C78DCD}"/>
                  </a:ext>
                </a:extLst>
              </p:cNvPr>
              <p:cNvSpPr/>
              <p:nvPr/>
            </p:nvSpPr>
            <p:spPr>
              <a:xfrm>
                <a:off x="3850664" y="4091530"/>
                <a:ext cx="1923110" cy="1001437"/>
              </a:xfrm>
              <a:custGeom>
                <a:avLst/>
                <a:gdLst/>
                <a:ahLst/>
                <a:cxnLst/>
                <a:rect l="l" t="t" r="r" b="b"/>
                <a:pathLst>
                  <a:path w="1923110" h="1001437">
                    <a:moveTo>
                      <a:pt x="1369170" y="1001437"/>
                    </a:moveTo>
                    <a:cubicBezTo>
                      <a:pt x="1361337" y="1001427"/>
                      <a:pt x="1353488" y="1001244"/>
                      <a:pt x="1345629" y="1000887"/>
                    </a:cubicBezTo>
                    <a:lnTo>
                      <a:pt x="1345578" y="1001077"/>
                    </a:lnTo>
                    <a:cubicBezTo>
                      <a:pt x="994080" y="1001077"/>
                      <a:pt x="542976" y="767969"/>
                      <a:pt x="168415" y="392735"/>
                    </a:cubicBezTo>
                    <a:lnTo>
                      <a:pt x="131140" y="354330"/>
                    </a:lnTo>
                    <a:lnTo>
                      <a:pt x="0" y="467157"/>
                    </a:lnTo>
                    <a:lnTo>
                      <a:pt x="31814" y="49225"/>
                    </a:lnTo>
                    <a:lnTo>
                      <a:pt x="449161" y="81001"/>
                    </a:lnTo>
                    <a:lnTo>
                      <a:pt x="315620" y="195821"/>
                    </a:lnTo>
                    <a:lnTo>
                      <a:pt x="338061" y="218059"/>
                    </a:lnTo>
                    <a:cubicBezTo>
                      <a:pt x="668388" y="548894"/>
                      <a:pt x="1060946" y="761149"/>
                      <a:pt x="1340511" y="761149"/>
                    </a:cubicBezTo>
                    <a:cubicBezTo>
                      <a:pt x="1347125" y="761579"/>
                      <a:pt x="1353731" y="761792"/>
                      <a:pt x="1360319" y="761792"/>
                    </a:cubicBezTo>
                    <a:cubicBezTo>
                      <a:pt x="1434310" y="761792"/>
                      <a:pt x="1506044" y="734887"/>
                      <a:pt x="1561973" y="685698"/>
                    </a:cubicBezTo>
                    <a:cubicBezTo>
                      <a:pt x="1646415" y="601091"/>
                      <a:pt x="1660131" y="439128"/>
                      <a:pt x="1600276" y="239992"/>
                    </a:cubicBezTo>
                    <a:cubicBezTo>
                      <a:pt x="1660576" y="163296"/>
                      <a:pt x="1716367" y="83172"/>
                      <a:pt x="1767383" y="0"/>
                    </a:cubicBezTo>
                    <a:cubicBezTo>
                      <a:pt x="1923110" y="361645"/>
                      <a:pt x="1911579" y="680186"/>
                      <a:pt x="1734007" y="857796"/>
                    </a:cubicBezTo>
                    <a:cubicBezTo>
                      <a:pt x="1635095" y="950153"/>
                      <a:pt x="1505147" y="1001264"/>
                      <a:pt x="1370542" y="1001437"/>
                    </a:cubicBezTo>
                    <a:close/>
                  </a:path>
                </a:pathLst>
              </a:custGeom>
              <a:solidFill>
                <a:srgbClr val="91DCF8"/>
              </a:solidFill>
            </p:spPr>
            <p:txBody>
              <a:bodyPr/>
              <a:lstStyle/>
              <a:p>
                <a:endParaRPr lang="en-US" dirty="0"/>
              </a:p>
            </p:txBody>
          </p:sp>
          <p:sp>
            <p:nvSpPr>
              <p:cNvPr id="820" name="Freeform 109">
                <a:extLst>
                  <a:ext uri="{FF2B5EF4-FFF2-40B4-BE49-F238E27FC236}">
                    <a16:creationId xmlns:a16="http://schemas.microsoft.com/office/drawing/2014/main" id="{FB32BC5C-2939-B1D7-709D-CDF1EBA5D04C}"/>
                  </a:ext>
                </a:extLst>
              </p:cNvPr>
              <p:cNvSpPr/>
              <p:nvPr/>
            </p:nvSpPr>
            <p:spPr>
              <a:xfrm>
                <a:off x="3989767" y="4356981"/>
                <a:ext cx="796925" cy="562178"/>
              </a:xfrm>
              <a:custGeom>
                <a:avLst/>
                <a:gdLst/>
                <a:ahLst/>
                <a:cxnLst/>
                <a:rect l="l" t="t" r="r" b="b"/>
                <a:pathLst>
                  <a:path w="796925" h="562178">
                    <a:moveTo>
                      <a:pt x="796925" y="562178"/>
                    </a:moveTo>
                    <a:cubicBezTo>
                      <a:pt x="524244" y="479095"/>
                      <a:pt x="153734" y="167158"/>
                      <a:pt x="0" y="0"/>
                    </a:cubicBezTo>
                  </a:path>
                </a:pathLst>
              </a:custGeom>
              <a:noFill/>
              <a:ln w="12700" cap="sq">
                <a:solidFill>
                  <a:srgbClr val="91DCF8"/>
                </a:solidFill>
              </a:ln>
            </p:spPr>
            <p:txBody>
              <a:bodyPr/>
              <a:lstStyle/>
              <a:p>
                <a:endParaRPr lang="en-US" dirty="0"/>
              </a:p>
            </p:txBody>
          </p:sp>
        </p:grpSp>
        <p:sp>
          <p:nvSpPr>
            <p:cNvPr id="850" name="Freeform 849">
              <a:extLst>
                <a:ext uri="{FF2B5EF4-FFF2-40B4-BE49-F238E27FC236}">
                  <a16:creationId xmlns:a16="http://schemas.microsoft.com/office/drawing/2014/main" id="{33C2D1D2-8A85-5229-673D-B47E6675999F}"/>
                </a:ext>
              </a:extLst>
            </p:cNvPr>
            <p:cNvSpPr/>
            <p:nvPr/>
          </p:nvSpPr>
          <p:spPr>
            <a:xfrm>
              <a:off x="5139869" y="3497379"/>
              <a:ext cx="505219" cy="834199"/>
            </a:xfrm>
            <a:custGeom>
              <a:avLst/>
              <a:gdLst/>
              <a:ahLst/>
              <a:cxnLst/>
              <a:rect l="l" t="t" r="r" b="b"/>
              <a:pathLst>
                <a:path w="505219" h="834199">
                  <a:moveTo>
                    <a:pt x="0" y="834199"/>
                  </a:moveTo>
                  <a:cubicBezTo>
                    <a:pt x="30721" y="594487"/>
                    <a:pt x="349186" y="165011"/>
                    <a:pt x="505218" y="0"/>
                  </a:cubicBezTo>
                </a:path>
              </a:pathLst>
            </a:custGeom>
            <a:noFill/>
            <a:ln w="12700" cap="sq">
              <a:solidFill>
                <a:srgbClr val="002856"/>
              </a:solidFill>
            </a:ln>
          </p:spPr>
          <p:txBody>
            <a:bodyPr/>
            <a:lstStyle/>
            <a:p>
              <a:endParaRPr lang="en-US" dirty="0"/>
            </a:p>
          </p:txBody>
        </p:sp>
        <p:sp>
          <p:nvSpPr>
            <p:cNvPr id="858" name="TextBox 857">
              <a:extLst>
                <a:ext uri="{FF2B5EF4-FFF2-40B4-BE49-F238E27FC236}">
                  <a16:creationId xmlns:a16="http://schemas.microsoft.com/office/drawing/2014/main" id="{1A5DBF0C-2CA2-9783-5D52-1A2425DBC4DA}"/>
                </a:ext>
              </a:extLst>
            </p:cNvPr>
            <p:cNvSpPr txBox="1"/>
            <p:nvPr/>
          </p:nvSpPr>
          <p:spPr>
            <a:xfrm>
              <a:off x="5602536" y="3682987"/>
              <a:ext cx="1054100" cy="393700"/>
            </a:xfrm>
            <a:prstGeom prst="rect">
              <a:avLst/>
            </a:prstGeom>
          </p:spPr>
          <p:txBody>
            <a:bodyPr lIns="0" tIns="0" rIns="0" bIns="0" anchor="t"/>
            <a:lstStyle/>
            <a:p>
              <a:pPr marL="0" indent="0" algn="ctr">
                <a:lnSpc>
                  <a:spcPts val="1504"/>
                </a:lnSpc>
              </a:pPr>
              <a:r>
                <a:rPr lang="en-US" sz="1400" b="1" dirty="0">
                  <a:solidFill>
                    <a:srgbClr val="000000"/>
                  </a:solidFill>
                  <a:latin typeface="Arial" panose="020B0604020202020204" pitchFamily="34" charset="0"/>
                  <a:cs typeface="Arial" panose="020B0604020202020204" pitchFamily="34" charset="0"/>
                </a:rPr>
                <a:t>Continuous Foresight</a:t>
              </a:r>
            </a:p>
          </p:txBody>
        </p:sp>
        <p:sp>
          <p:nvSpPr>
            <p:cNvPr id="859" name="TextBox 858">
              <a:extLst>
                <a:ext uri="{FF2B5EF4-FFF2-40B4-BE49-F238E27FC236}">
                  <a16:creationId xmlns:a16="http://schemas.microsoft.com/office/drawing/2014/main" id="{67F3FE3D-EB87-6FF9-0A6C-5B7A4FD38904}"/>
                </a:ext>
              </a:extLst>
            </p:cNvPr>
            <p:cNvSpPr txBox="1"/>
            <p:nvPr/>
          </p:nvSpPr>
          <p:spPr>
            <a:xfrm rot="18120000">
              <a:off x="3898308" y="2774499"/>
              <a:ext cx="2075969" cy="459536"/>
            </a:xfrm>
            <a:prstGeom prst="rect">
              <a:avLst/>
            </a:prstGeom>
            <a:noFill/>
          </p:spPr>
          <p:txBody>
            <a:bodyPr wrap="square" lIns="0" rIns="0" rtlCol="0">
              <a:prstTxWarp prst="textArchUp">
                <a:avLst>
                  <a:gd name="adj" fmla="val 11451593"/>
                </a:avLst>
              </a:prstTxWarp>
              <a:spAutoFit/>
            </a:bodyPr>
            <a:lstStyle/>
            <a:p>
              <a:pPr algn="l">
                <a:spcBef>
                  <a:spcPts val="600"/>
                </a:spcBef>
              </a:pPr>
              <a:r>
                <a:rPr lang="en-US" sz="1400" dirty="0"/>
                <a:t>Regulatory </a:t>
              </a:r>
              <a:br>
                <a:rPr lang="en-US" sz="1400" dirty="0"/>
              </a:br>
              <a:endParaRPr lang="en-US" sz="1400" dirty="0"/>
            </a:p>
          </p:txBody>
        </p:sp>
        <p:sp>
          <p:nvSpPr>
            <p:cNvPr id="861" name="TextBox 860">
              <a:extLst>
                <a:ext uri="{FF2B5EF4-FFF2-40B4-BE49-F238E27FC236}">
                  <a16:creationId xmlns:a16="http://schemas.microsoft.com/office/drawing/2014/main" id="{2AB06C24-62C0-E079-06B8-629B0D0BFE10}"/>
                </a:ext>
              </a:extLst>
            </p:cNvPr>
            <p:cNvSpPr txBox="1"/>
            <p:nvPr/>
          </p:nvSpPr>
          <p:spPr>
            <a:xfrm rot="17700000">
              <a:off x="3783558" y="2838640"/>
              <a:ext cx="2075969" cy="459536"/>
            </a:xfrm>
            <a:prstGeom prst="rect">
              <a:avLst/>
            </a:prstGeom>
            <a:noFill/>
          </p:spPr>
          <p:txBody>
            <a:bodyPr wrap="square" lIns="0" rIns="0" rtlCol="0">
              <a:prstTxWarp prst="textArchUp">
                <a:avLst>
                  <a:gd name="adj" fmla="val 11451593"/>
                </a:avLst>
              </a:prstTxWarp>
              <a:spAutoFit/>
            </a:bodyPr>
            <a:lstStyle/>
            <a:p>
              <a:pPr algn="l">
                <a:spcBef>
                  <a:spcPts val="600"/>
                </a:spcBef>
              </a:pPr>
              <a:r>
                <a:rPr lang="en-US" sz="1400" dirty="0"/>
                <a:t>and legal</a:t>
              </a:r>
            </a:p>
          </p:txBody>
        </p:sp>
        <p:sp>
          <p:nvSpPr>
            <p:cNvPr id="862" name="TextBox 861">
              <a:extLst>
                <a:ext uri="{FF2B5EF4-FFF2-40B4-BE49-F238E27FC236}">
                  <a16:creationId xmlns:a16="http://schemas.microsoft.com/office/drawing/2014/main" id="{53612A8B-9082-B017-ADB4-B07B4DF16352}"/>
                </a:ext>
              </a:extLst>
            </p:cNvPr>
            <p:cNvSpPr txBox="1"/>
            <p:nvPr/>
          </p:nvSpPr>
          <p:spPr>
            <a:xfrm rot="20094718">
              <a:off x="4721438" y="2152761"/>
              <a:ext cx="1393584" cy="459536"/>
            </a:xfrm>
            <a:prstGeom prst="rect">
              <a:avLst/>
            </a:prstGeom>
            <a:noFill/>
          </p:spPr>
          <p:txBody>
            <a:bodyPr wrap="square" lIns="0" rIns="0" rtlCol="0">
              <a:prstTxWarp prst="textArchUp">
                <a:avLst>
                  <a:gd name="adj" fmla="val 12549963"/>
                </a:avLst>
              </a:prstTxWarp>
              <a:spAutoFit/>
            </a:bodyPr>
            <a:lstStyle/>
            <a:p>
              <a:pPr algn="l">
                <a:spcBef>
                  <a:spcPts val="600"/>
                </a:spcBef>
              </a:pPr>
              <a:r>
                <a:rPr lang="en-US" sz="1400" dirty="0"/>
                <a:t>Environmental</a:t>
              </a:r>
            </a:p>
          </p:txBody>
        </p:sp>
        <p:sp>
          <p:nvSpPr>
            <p:cNvPr id="863" name="TextBox 862">
              <a:extLst>
                <a:ext uri="{FF2B5EF4-FFF2-40B4-BE49-F238E27FC236}">
                  <a16:creationId xmlns:a16="http://schemas.microsoft.com/office/drawing/2014/main" id="{DA61101A-4290-212C-8C6A-A1891606DF9C}"/>
                </a:ext>
              </a:extLst>
            </p:cNvPr>
            <p:cNvSpPr txBox="1"/>
            <p:nvPr/>
          </p:nvSpPr>
          <p:spPr>
            <a:xfrm rot="1800000">
              <a:off x="6186050" y="2206237"/>
              <a:ext cx="1393584" cy="459536"/>
            </a:xfrm>
            <a:prstGeom prst="rect">
              <a:avLst/>
            </a:prstGeom>
            <a:noFill/>
          </p:spPr>
          <p:txBody>
            <a:bodyPr wrap="square" lIns="0" rIns="0" rtlCol="0">
              <a:prstTxWarp prst="textArchUp">
                <a:avLst>
                  <a:gd name="adj" fmla="val 12841462"/>
                </a:avLst>
              </a:prstTxWarp>
              <a:spAutoFit/>
            </a:bodyPr>
            <a:lstStyle/>
            <a:p>
              <a:pPr algn="l">
                <a:spcBef>
                  <a:spcPts val="600"/>
                </a:spcBef>
              </a:pPr>
              <a:r>
                <a:rPr lang="en-US" sz="1400" dirty="0"/>
                <a:t>Technological</a:t>
              </a:r>
            </a:p>
          </p:txBody>
        </p:sp>
        <p:sp>
          <p:nvSpPr>
            <p:cNvPr id="864" name="TextBox 863">
              <a:extLst>
                <a:ext uri="{FF2B5EF4-FFF2-40B4-BE49-F238E27FC236}">
                  <a16:creationId xmlns:a16="http://schemas.microsoft.com/office/drawing/2014/main" id="{86C99440-8F72-8FB0-573A-A30582981404}"/>
                </a:ext>
              </a:extLst>
            </p:cNvPr>
            <p:cNvSpPr txBox="1"/>
            <p:nvPr/>
          </p:nvSpPr>
          <p:spPr>
            <a:xfrm rot="5160000">
              <a:off x="7254244" y="3406708"/>
              <a:ext cx="1011317" cy="459536"/>
            </a:xfrm>
            <a:prstGeom prst="rect">
              <a:avLst/>
            </a:prstGeom>
            <a:noFill/>
          </p:spPr>
          <p:txBody>
            <a:bodyPr wrap="square" lIns="0" rIns="0" rtlCol="0">
              <a:prstTxWarp prst="textArchUp">
                <a:avLst>
                  <a:gd name="adj" fmla="val 12277920"/>
                </a:avLst>
              </a:prstTxWarp>
              <a:spAutoFit/>
            </a:bodyPr>
            <a:lstStyle/>
            <a:p>
              <a:pPr algn="ctr">
                <a:spcBef>
                  <a:spcPts val="600"/>
                </a:spcBef>
              </a:pPr>
              <a:r>
                <a:rPr lang="en-US" sz="1400" dirty="0"/>
                <a:t>Political</a:t>
              </a:r>
            </a:p>
          </p:txBody>
        </p:sp>
        <p:sp>
          <p:nvSpPr>
            <p:cNvPr id="865" name="TextBox 864">
              <a:extLst>
                <a:ext uri="{FF2B5EF4-FFF2-40B4-BE49-F238E27FC236}">
                  <a16:creationId xmlns:a16="http://schemas.microsoft.com/office/drawing/2014/main" id="{F1700C2E-430A-FF2F-86DC-0F8E993E231E}"/>
                </a:ext>
              </a:extLst>
            </p:cNvPr>
            <p:cNvSpPr txBox="1"/>
            <p:nvPr/>
          </p:nvSpPr>
          <p:spPr>
            <a:xfrm rot="18180000">
              <a:off x="6758317" y="4679468"/>
              <a:ext cx="1269201" cy="459536"/>
            </a:xfrm>
            <a:prstGeom prst="rect">
              <a:avLst/>
            </a:prstGeom>
            <a:noFill/>
          </p:spPr>
          <p:txBody>
            <a:bodyPr wrap="square" lIns="0" rIns="0" rtlCol="0">
              <a:prstTxWarp prst="textArchDown">
                <a:avLst>
                  <a:gd name="adj" fmla="val 2430044"/>
                </a:avLst>
              </a:prstTxWarp>
              <a:spAutoFit/>
            </a:bodyPr>
            <a:lstStyle/>
            <a:p>
              <a:pPr algn="l">
                <a:spcBef>
                  <a:spcPts val="600"/>
                </a:spcBef>
              </a:pPr>
              <a:r>
                <a:rPr lang="en-US" sz="1400" dirty="0"/>
                <a:t>Economic</a:t>
              </a:r>
            </a:p>
          </p:txBody>
        </p:sp>
        <p:sp>
          <p:nvSpPr>
            <p:cNvPr id="866" name="TextBox 865">
              <a:extLst>
                <a:ext uri="{FF2B5EF4-FFF2-40B4-BE49-F238E27FC236}">
                  <a16:creationId xmlns:a16="http://schemas.microsoft.com/office/drawing/2014/main" id="{299EE173-064E-5885-56E7-2248AF757411}"/>
                </a:ext>
              </a:extLst>
            </p:cNvPr>
            <p:cNvSpPr txBox="1"/>
            <p:nvPr/>
          </p:nvSpPr>
          <p:spPr>
            <a:xfrm rot="-300000">
              <a:off x="5699613" y="5196894"/>
              <a:ext cx="971628" cy="459536"/>
            </a:xfrm>
            <a:prstGeom prst="rect">
              <a:avLst/>
            </a:prstGeom>
            <a:noFill/>
          </p:spPr>
          <p:txBody>
            <a:bodyPr wrap="square" lIns="0" rIns="0" rtlCol="0">
              <a:prstTxWarp prst="textArchDown">
                <a:avLst>
                  <a:gd name="adj" fmla="val 2968910"/>
                </a:avLst>
              </a:prstTxWarp>
              <a:spAutoFit/>
            </a:bodyPr>
            <a:lstStyle/>
            <a:p>
              <a:pPr algn="l">
                <a:spcBef>
                  <a:spcPts val="600"/>
                </a:spcBef>
              </a:pPr>
              <a:r>
                <a:rPr lang="en-US" sz="1400" dirty="0"/>
                <a:t>Social</a:t>
              </a:r>
            </a:p>
          </p:txBody>
        </p:sp>
        <p:sp>
          <p:nvSpPr>
            <p:cNvPr id="867" name="TextBox 866">
              <a:extLst>
                <a:ext uri="{FF2B5EF4-FFF2-40B4-BE49-F238E27FC236}">
                  <a16:creationId xmlns:a16="http://schemas.microsoft.com/office/drawing/2014/main" id="{88343558-E6BC-D934-5B50-C0DC3ADA8CF6}"/>
                </a:ext>
              </a:extLst>
            </p:cNvPr>
            <p:cNvSpPr txBox="1"/>
            <p:nvPr/>
          </p:nvSpPr>
          <p:spPr>
            <a:xfrm rot="-60000">
              <a:off x="5608162" y="5407261"/>
              <a:ext cx="1044118" cy="459536"/>
            </a:xfrm>
            <a:prstGeom prst="rect">
              <a:avLst/>
            </a:prstGeom>
            <a:noFill/>
          </p:spPr>
          <p:txBody>
            <a:bodyPr wrap="square" lIns="0" rIns="0" rtlCol="0">
              <a:prstTxWarp prst="textArchDown">
                <a:avLst>
                  <a:gd name="adj" fmla="val 1787671"/>
                </a:avLst>
              </a:prstTxWarp>
              <a:spAutoFit/>
            </a:bodyPr>
            <a:lstStyle/>
            <a:p>
              <a:pPr algn="l">
                <a:spcBef>
                  <a:spcPts val="600"/>
                </a:spcBef>
              </a:pPr>
              <a:r>
                <a:rPr lang="en-US" sz="1400" dirty="0"/>
                <a:t>and cultural</a:t>
              </a:r>
            </a:p>
          </p:txBody>
        </p:sp>
        <p:sp>
          <p:nvSpPr>
            <p:cNvPr id="868" name="TextBox 867">
              <a:extLst>
                <a:ext uri="{FF2B5EF4-FFF2-40B4-BE49-F238E27FC236}">
                  <a16:creationId xmlns:a16="http://schemas.microsoft.com/office/drawing/2014/main" id="{58B6909F-116D-843D-5391-945B281F2189}"/>
                </a:ext>
              </a:extLst>
            </p:cNvPr>
            <p:cNvSpPr txBox="1"/>
            <p:nvPr/>
          </p:nvSpPr>
          <p:spPr>
            <a:xfrm rot="2533585">
              <a:off x="4534321" y="4727280"/>
              <a:ext cx="971628" cy="459536"/>
            </a:xfrm>
            <a:prstGeom prst="rect">
              <a:avLst/>
            </a:prstGeom>
            <a:noFill/>
          </p:spPr>
          <p:txBody>
            <a:bodyPr wrap="square" lIns="0" rIns="0" rtlCol="0">
              <a:prstTxWarp prst="textArchDown">
                <a:avLst>
                  <a:gd name="adj" fmla="val 2968910"/>
                </a:avLst>
              </a:prstTxWarp>
              <a:spAutoFit/>
            </a:bodyPr>
            <a:lstStyle/>
            <a:p>
              <a:pPr algn="l">
                <a:spcBef>
                  <a:spcPts val="600"/>
                </a:spcBef>
              </a:pPr>
              <a:r>
                <a:rPr lang="en-US" sz="1400" dirty="0"/>
                <a:t>Trust</a:t>
              </a:r>
            </a:p>
          </p:txBody>
        </p:sp>
        <p:sp>
          <p:nvSpPr>
            <p:cNvPr id="869" name="TextBox 868">
              <a:extLst>
                <a:ext uri="{FF2B5EF4-FFF2-40B4-BE49-F238E27FC236}">
                  <a16:creationId xmlns:a16="http://schemas.microsoft.com/office/drawing/2014/main" id="{9F250431-28CD-3CFC-B600-AF68CA212AAD}"/>
                </a:ext>
              </a:extLst>
            </p:cNvPr>
            <p:cNvSpPr txBox="1"/>
            <p:nvPr/>
          </p:nvSpPr>
          <p:spPr>
            <a:xfrm rot="2580000">
              <a:off x="4336013" y="4858358"/>
              <a:ext cx="1044118" cy="459536"/>
            </a:xfrm>
            <a:prstGeom prst="rect">
              <a:avLst/>
            </a:prstGeom>
            <a:noFill/>
          </p:spPr>
          <p:txBody>
            <a:bodyPr wrap="square" lIns="0" rIns="0" rtlCol="0">
              <a:prstTxWarp prst="textArchDown">
                <a:avLst>
                  <a:gd name="adj" fmla="val 1787671"/>
                </a:avLst>
              </a:prstTxWarp>
              <a:spAutoFit/>
            </a:bodyPr>
            <a:lstStyle/>
            <a:p>
              <a:pPr algn="l">
                <a:spcBef>
                  <a:spcPts val="600"/>
                </a:spcBef>
              </a:pPr>
              <a:r>
                <a:rPr lang="en-US" sz="1400" dirty="0"/>
                <a:t>and ethics</a:t>
              </a:r>
            </a:p>
          </p:txBody>
        </p:sp>
        <p:sp>
          <p:nvSpPr>
            <p:cNvPr id="870" name="TextBox 869">
              <a:extLst>
                <a:ext uri="{FF2B5EF4-FFF2-40B4-BE49-F238E27FC236}">
                  <a16:creationId xmlns:a16="http://schemas.microsoft.com/office/drawing/2014/main" id="{9FFA0822-D096-4E60-536C-B8C569AEBE77}"/>
                </a:ext>
              </a:extLst>
            </p:cNvPr>
            <p:cNvSpPr txBox="1"/>
            <p:nvPr/>
          </p:nvSpPr>
          <p:spPr>
            <a:xfrm rot="17849774">
              <a:off x="6100242" y="3578505"/>
              <a:ext cx="1208434" cy="459536"/>
            </a:xfrm>
            <a:prstGeom prst="rect">
              <a:avLst/>
            </a:prstGeom>
            <a:noFill/>
          </p:spPr>
          <p:txBody>
            <a:bodyPr wrap="square" lIns="0" rIns="0" rtlCol="0">
              <a:prstTxWarp prst="textArchDown">
                <a:avLst>
                  <a:gd name="adj" fmla="val 2059648"/>
                </a:avLst>
              </a:prstTxWarp>
              <a:spAutoFit/>
            </a:bodyPr>
            <a:lstStyle/>
            <a:p>
              <a:pPr algn="l">
                <a:spcBef>
                  <a:spcPts val="600"/>
                </a:spcBef>
              </a:pPr>
              <a:r>
                <a:rPr lang="en-US" sz="1400" dirty="0"/>
                <a:t>Advocate</a:t>
              </a:r>
            </a:p>
          </p:txBody>
        </p:sp>
        <p:sp>
          <p:nvSpPr>
            <p:cNvPr id="871" name="TextBox 870">
              <a:extLst>
                <a:ext uri="{FF2B5EF4-FFF2-40B4-BE49-F238E27FC236}">
                  <a16:creationId xmlns:a16="http://schemas.microsoft.com/office/drawing/2014/main" id="{6AA10A8A-2C79-8AFF-06EF-339242D3DD00}"/>
                </a:ext>
              </a:extLst>
            </p:cNvPr>
            <p:cNvSpPr txBox="1"/>
            <p:nvPr/>
          </p:nvSpPr>
          <p:spPr>
            <a:xfrm rot="2040439">
              <a:off x="5472540" y="4173320"/>
              <a:ext cx="1208434" cy="459536"/>
            </a:xfrm>
            <a:prstGeom prst="rect">
              <a:avLst/>
            </a:prstGeom>
            <a:noFill/>
          </p:spPr>
          <p:txBody>
            <a:bodyPr wrap="square" lIns="0" rIns="0" rtlCol="0">
              <a:prstTxWarp prst="textArchDown">
                <a:avLst>
                  <a:gd name="adj" fmla="val 3271516"/>
                </a:avLst>
              </a:prstTxWarp>
              <a:spAutoFit/>
            </a:bodyPr>
            <a:lstStyle/>
            <a:p>
              <a:pPr algn="l">
                <a:spcBef>
                  <a:spcPts val="600"/>
                </a:spcBef>
              </a:pPr>
              <a:r>
                <a:rPr lang="en-US" sz="1400" dirty="0"/>
                <a:t>Prepare</a:t>
              </a:r>
            </a:p>
          </p:txBody>
        </p:sp>
        <p:sp>
          <p:nvSpPr>
            <p:cNvPr id="872" name="TextBox 871">
              <a:extLst>
                <a:ext uri="{FF2B5EF4-FFF2-40B4-BE49-F238E27FC236}">
                  <a16:creationId xmlns:a16="http://schemas.microsoft.com/office/drawing/2014/main" id="{3D01E0C4-58A8-9357-45CD-B390F2EB7A20}"/>
                </a:ext>
              </a:extLst>
            </p:cNvPr>
            <p:cNvSpPr txBox="1"/>
            <p:nvPr/>
          </p:nvSpPr>
          <p:spPr>
            <a:xfrm rot="2340000">
              <a:off x="5581534" y="3122413"/>
              <a:ext cx="1208434" cy="459536"/>
            </a:xfrm>
            <a:prstGeom prst="rect">
              <a:avLst/>
            </a:prstGeom>
            <a:noFill/>
          </p:spPr>
          <p:txBody>
            <a:bodyPr wrap="square" lIns="0" rIns="0" rtlCol="0">
              <a:prstTxWarp prst="textArchUp">
                <a:avLst>
                  <a:gd name="adj" fmla="val 12566035"/>
                </a:avLst>
              </a:prstTxWarp>
              <a:spAutoFit/>
            </a:bodyPr>
            <a:lstStyle/>
            <a:p>
              <a:pPr algn="l">
                <a:spcBef>
                  <a:spcPts val="600"/>
                </a:spcBef>
              </a:pPr>
              <a:r>
                <a:rPr lang="en-US" sz="1400" dirty="0">
                  <a:solidFill>
                    <a:srgbClr val="FFFFFF"/>
                  </a:solidFill>
                </a:rPr>
                <a:t>Synthesize</a:t>
              </a:r>
            </a:p>
          </p:txBody>
        </p:sp>
        <p:sp>
          <p:nvSpPr>
            <p:cNvPr id="874" name="TextBox 873">
              <a:extLst>
                <a:ext uri="{FF2B5EF4-FFF2-40B4-BE49-F238E27FC236}">
                  <a16:creationId xmlns:a16="http://schemas.microsoft.com/office/drawing/2014/main" id="{8B7B5EC3-FD46-0430-CCF1-69E9143350C7}"/>
                </a:ext>
              </a:extLst>
            </p:cNvPr>
            <p:cNvSpPr txBox="1"/>
            <p:nvPr/>
          </p:nvSpPr>
          <p:spPr>
            <a:xfrm rot="19012354">
              <a:off x="5125334" y="3426789"/>
              <a:ext cx="1208434" cy="459536"/>
            </a:xfrm>
            <a:prstGeom prst="rect">
              <a:avLst/>
            </a:prstGeom>
            <a:noFill/>
          </p:spPr>
          <p:txBody>
            <a:bodyPr wrap="square" lIns="0" rIns="0" rtlCol="0">
              <a:prstTxWarp prst="textArchUp">
                <a:avLst>
                  <a:gd name="adj" fmla="val 12566035"/>
                </a:avLst>
              </a:prstTxWarp>
              <a:spAutoFit/>
            </a:bodyPr>
            <a:lstStyle/>
            <a:p>
              <a:pPr algn="l">
                <a:spcBef>
                  <a:spcPts val="600"/>
                </a:spcBef>
              </a:pPr>
              <a:r>
                <a:rPr lang="en-US" sz="1400" dirty="0">
                  <a:solidFill>
                    <a:srgbClr val="FFFFFF"/>
                  </a:solidFill>
                </a:rPr>
                <a:t>Acquire</a:t>
              </a:r>
            </a:p>
          </p:txBody>
        </p:sp>
      </p:grpSp>
      <p:sp>
        <p:nvSpPr>
          <p:cNvPr id="876" name="TextBox 875">
            <a:extLst>
              <a:ext uri="{FF2B5EF4-FFF2-40B4-BE49-F238E27FC236}">
                <a16:creationId xmlns:a16="http://schemas.microsoft.com/office/drawing/2014/main" id="{06CCF89B-982A-9B99-CABA-00F810CBE514}"/>
              </a:ext>
            </a:extLst>
          </p:cNvPr>
          <p:cNvSpPr txBox="1"/>
          <p:nvPr/>
        </p:nvSpPr>
        <p:spPr>
          <a:xfrm>
            <a:off x="827809" y="6162291"/>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3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Action </a:t>
            </a:r>
            <a:r>
              <a:rPr lang="en-US" dirty="0"/>
              <a:t>2a: Facilitate Disruption</a:t>
            </a:r>
            <a:endParaRPr dirty="0">
              <a:solidFill>
                <a:srgbClr val="DE0A01"/>
              </a:solidFill>
            </a:endParaRPr>
          </a:p>
        </p:txBody>
      </p:sp>
      <p:sp>
        <p:nvSpPr>
          <p:cNvPr id="3" name="Text Placeholder 2">
            <a:extLst>
              <a:ext uri="{FF2B5EF4-FFF2-40B4-BE49-F238E27FC236}">
                <a16:creationId xmlns:a16="http://schemas.microsoft.com/office/drawing/2014/main" id="{5C51BCD4-EE06-91FD-EB5A-9FBF520AA513}"/>
              </a:ext>
            </a:extLst>
          </p:cNvPr>
          <p:cNvSpPr>
            <a:spLocks noGrp="1"/>
          </p:cNvSpPr>
          <p:nvPr>
            <p:ph type="body" sz="quarter" idx="10"/>
          </p:nvPr>
        </p:nvSpPr>
        <p:spPr/>
        <p:txBody>
          <a:bodyPr/>
          <a:lstStyle/>
          <a:p>
            <a:r>
              <a:rPr lang="en-US" dirty="0"/>
              <a:t>Steps to become a disruptor</a:t>
            </a:r>
          </a:p>
        </p:txBody>
      </p:sp>
      <p:sp>
        <p:nvSpPr>
          <p:cNvPr id="4" name="TextBox 3">
            <a:extLst>
              <a:ext uri="{FF2B5EF4-FFF2-40B4-BE49-F238E27FC236}">
                <a16:creationId xmlns:a16="http://schemas.microsoft.com/office/drawing/2014/main" id="{86980AE1-9237-24F6-37E5-01A1E480AAFF}"/>
              </a:ext>
            </a:extLst>
          </p:cNvPr>
          <p:cNvSpPr txBox="1"/>
          <p:nvPr/>
        </p:nvSpPr>
        <p:spPr>
          <a:xfrm>
            <a:off x="3445716" y="1754566"/>
            <a:ext cx="5303520" cy="548640"/>
          </a:xfrm>
          <a:prstGeom prst="rect">
            <a:avLst/>
          </a:prstGeom>
          <a:solidFill>
            <a:srgbClr val="002856"/>
          </a:solidFill>
          <a:ln w="25400">
            <a:solidFill>
              <a:srgbClr val="002856"/>
            </a:solidFill>
          </a:ln>
        </p:spPr>
        <p:txBody>
          <a:bodyPr wrap="square" lIns="640080" rIns="0" rtlCol="0" anchor="ctr">
            <a:noAutofit/>
          </a:bodyPr>
          <a:lstStyle/>
          <a:p>
            <a:pPr marR="160655">
              <a:lnSpc>
                <a:spcPct val="101200"/>
              </a:lnSpc>
              <a:spcBef>
                <a:spcPts val="844"/>
              </a:spcBef>
            </a:pPr>
            <a:r>
              <a:rPr lang="en-US" sz="1400" dirty="0">
                <a:solidFill>
                  <a:srgbClr val="FFFFFF"/>
                </a:solidFill>
                <a:latin typeface="Arial" panose="020B0604020202020204" pitchFamily="34" charset="0"/>
                <a:cs typeface="Arial" panose="020B0604020202020204" pitchFamily="34" charset="0"/>
              </a:rPr>
              <a:t>Build</a:t>
            </a:r>
            <a:r>
              <a:rPr lang="en-US" sz="1400" spc="-20"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psychological</a:t>
            </a:r>
            <a:r>
              <a:rPr lang="en-US" sz="1400" spc="-20"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safety</a:t>
            </a:r>
            <a:r>
              <a:rPr lang="en-US" sz="1400" spc="-1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in</a:t>
            </a:r>
            <a:r>
              <a:rPr lang="en-US" sz="1400" spc="-20"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the</a:t>
            </a:r>
            <a:r>
              <a:rPr lang="en-US" sz="1400" spc="-1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foundation</a:t>
            </a:r>
            <a:r>
              <a:rPr lang="en-US" sz="1400" spc="-20"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of</a:t>
            </a:r>
            <a:r>
              <a:rPr lang="en-US" sz="1400" spc="-15" dirty="0">
                <a:solidFill>
                  <a:srgbClr val="FFFFFF"/>
                </a:solidFill>
                <a:latin typeface="Arial" panose="020B0604020202020204" pitchFamily="34" charset="0"/>
                <a:cs typeface="Arial" panose="020B0604020202020204" pitchFamily="34" charset="0"/>
              </a:rPr>
              <a:t> </a:t>
            </a:r>
            <a:r>
              <a:rPr lang="en-US" sz="1400" spc="-10" dirty="0">
                <a:solidFill>
                  <a:srgbClr val="FFFFFF"/>
                </a:solidFill>
                <a:latin typeface="Arial" panose="020B0604020202020204" pitchFamily="34" charset="0"/>
                <a:cs typeface="Arial" panose="020B0604020202020204" pitchFamily="34" charset="0"/>
              </a:rPr>
              <a:t>culture </a:t>
            </a:r>
            <a:r>
              <a:rPr lang="en-US" sz="1400" dirty="0">
                <a:solidFill>
                  <a:srgbClr val="FFFFFF"/>
                </a:solidFill>
                <a:latin typeface="Arial" panose="020B0604020202020204" pitchFamily="34" charset="0"/>
                <a:cs typeface="Arial" panose="020B0604020202020204" pitchFamily="34" charset="0"/>
              </a:rPr>
              <a:t>and build trust among </a:t>
            </a:r>
            <a:r>
              <a:rPr lang="en-US" sz="1400" spc="-10" dirty="0">
                <a:solidFill>
                  <a:srgbClr val="FFFFFF"/>
                </a:solidFill>
                <a:latin typeface="Arial" panose="020B0604020202020204" pitchFamily="34" charset="0"/>
                <a:cs typeface="Arial" panose="020B0604020202020204" pitchFamily="34" charset="0"/>
              </a:rPr>
              <a:t>coworkers.</a:t>
            </a:r>
            <a:endParaRPr lang="en-U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4B2BC64-6010-D971-4EEE-3F4BB1FF5697}"/>
              </a:ext>
            </a:extLst>
          </p:cNvPr>
          <p:cNvSpPr txBox="1"/>
          <p:nvPr/>
        </p:nvSpPr>
        <p:spPr>
          <a:xfrm>
            <a:off x="3445716" y="2627304"/>
            <a:ext cx="5303520" cy="548640"/>
          </a:xfrm>
          <a:prstGeom prst="rect">
            <a:avLst/>
          </a:prstGeom>
          <a:solidFill>
            <a:schemeClr val="bg1"/>
          </a:solidFill>
          <a:ln w="25400">
            <a:solidFill>
              <a:srgbClr val="002856"/>
            </a:solidFill>
          </a:ln>
        </p:spPr>
        <p:txBody>
          <a:bodyPr wrap="square" lIns="640080" rIns="0" rtlCol="0" anchor="ctr">
            <a:noAutofit/>
          </a:bodyPr>
          <a:lstStyle/>
          <a:p>
            <a:pPr>
              <a:lnSpc>
                <a:spcPct val="100000"/>
              </a:lnSpc>
              <a:spcBef>
                <a:spcPts val="1165"/>
              </a:spcBef>
            </a:pPr>
            <a:r>
              <a:rPr lang="en-US" sz="1400" dirty="0">
                <a:latin typeface="Arial" panose="020B0604020202020204" pitchFamily="34" charset="0"/>
                <a:cs typeface="Arial" panose="020B0604020202020204" pitchFamily="34" charset="0"/>
              </a:rPr>
              <a:t>Give</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educational</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resources</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substantive</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motivation.</a:t>
            </a:r>
            <a:endParaRPr lang="en-US"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13D20E1-5709-02E8-C52C-764CA9C496DB}"/>
              </a:ext>
            </a:extLst>
          </p:cNvPr>
          <p:cNvSpPr txBox="1"/>
          <p:nvPr/>
        </p:nvSpPr>
        <p:spPr>
          <a:xfrm>
            <a:off x="3445716" y="3500042"/>
            <a:ext cx="5303520" cy="548640"/>
          </a:xfrm>
          <a:prstGeom prst="rect">
            <a:avLst/>
          </a:prstGeom>
          <a:solidFill>
            <a:schemeClr val="bg1"/>
          </a:solidFill>
          <a:ln w="25400">
            <a:solidFill>
              <a:srgbClr val="002856"/>
            </a:solidFill>
          </a:ln>
        </p:spPr>
        <p:txBody>
          <a:bodyPr wrap="square" lIns="640080" rIns="0" rtlCol="0" anchor="ctr">
            <a:noAutofit/>
          </a:bodyPr>
          <a:lstStyle/>
          <a:p>
            <a:pPr>
              <a:lnSpc>
                <a:spcPct val="100000"/>
              </a:lnSpc>
              <a:spcBef>
                <a:spcPts val="1165"/>
              </a:spcBef>
            </a:pPr>
            <a:r>
              <a:rPr lang="en-US" sz="1400" dirty="0">
                <a:latin typeface="Arial" panose="020B0604020202020204" pitchFamily="34" charset="0"/>
                <a:cs typeface="Arial" panose="020B0604020202020204" pitchFamily="34" charset="0"/>
              </a:rPr>
              <a:t>Empower</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team</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achieve</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shared</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business</a:t>
            </a:r>
            <a:r>
              <a:rPr lang="en-US" sz="1400" spc="-10" dirty="0">
                <a:latin typeface="Arial" panose="020B0604020202020204" pitchFamily="34" charset="0"/>
                <a:cs typeface="Arial" panose="020B0604020202020204" pitchFamily="34" charset="0"/>
              </a:rPr>
              <a:t> outcomes.</a:t>
            </a:r>
            <a:endParaRPr lang="en-US"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6D67B39-B5CE-69C3-5172-D0DE4C7DA20C}"/>
              </a:ext>
            </a:extLst>
          </p:cNvPr>
          <p:cNvSpPr txBox="1"/>
          <p:nvPr/>
        </p:nvSpPr>
        <p:spPr>
          <a:xfrm>
            <a:off x="3445716" y="4372781"/>
            <a:ext cx="5303520" cy="548640"/>
          </a:xfrm>
          <a:prstGeom prst="rect">
            <a:avLst/>
          </a:prstGeom>
          <a:solidFill>
            <a:schemeClr val="bg1"/>
          </a:solidFill>
          <a:ln w="25400">
            <a:solidFill>
              <a:srgbClr val="009AD7"/>
            </a:solidFill>
          </a:ln>
        </p:spPr>
        <p:txBody>
          <a:bodyPr wrap="square" lIns="640080" rIns="0" rtlCol="0" anchor="ctr">
            <a:noAutofit/>
          </a:bodyPr>
          <a:lstStyle/>
          <a:p>
            <a:pPr>
              <a:lnSpc>
                <a:spcPct val="100000"/>
              </a:lnSpc>
              <a:spcBef>
                <a:spcPts val="1165"/>
              </a:spcBef>
            </a:pPr>
            <a:r>
              <a:rPr lang="en-US" sz="1400" dirty="0">
                <a:latin typeface="Arial" panose="020B0604020202020204" pitchFamily="34" charset="0"/>
                <a:cs typeface="Arial" panose="020B0604020202020204" pitchFamily="34" charset="0"/>
              </a:rPr>
              <a:t>Become</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rule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breaker</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continuously</a:t>
            </a:r>
            <a:r>
              <a:rPr lang="en-US" sz="1400" spc="-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experiment.</a:t>
            </a: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411AED4-8E8F-0789-30EF-60336D45B0E8}"/>
              </a:ext>
            </a:extLst>
          </p:cNvPr>
          <p:cNvSpPr txBox="1"/>
          <p:nvPr/>
        </p:nvSpPr>
        <p:spPr>
          <a:xfrm>
            <a:off x="3445716" y="5245520"/>
            <a:ext cx="5303520" cy="548640"/>
          </a:xfrm>
          <a:prstGeom prst="rect">
            <a:avLst/>
          </a:prstGeom>
          <a:solidFill>
            <a:srgbClr val="002856"/>
          </a:solidFill>
          <a:ln w="25400">
            <a:solidFill>
              <a:srgbClr val="002856"/>
            </a:solidFill>
          </a:ln>
        </p:spPr>
        <p:txBody>
          <a:bodyPr wrap="square" lIns="640080" rIns="0" rtlCol="0" anchor="ctr">
            <a:noAutofit/>
          </a:bodyPr>
          <a:lstStyle/>
          <a:p>
            <a:pPr>
              <a:lnSpc>
                <a:spcPct val="100000"/>
              </a:lnSpc>
            </a:pPr>
            <a:r>
              <a:rPr lang="en-US" sz="1400" dirty="0">
                <a:solidFill>
                  <a:srgbClr val="FFFFFF"/>
                </a:solidFill>
                <a:latin typeface="Arial" panose="020B0604020202020204" pitchFamily="34" charset="0"/>
                <a:cs typeface="Arial" panose="020B0604020202020204" pitchFamily="34" charset="0"/>
              </a:rPr>
              <a:t>Make</a:t>
            </a:r>
            <a:r>
              <a:rPr lang="en-US" sz="1400" spc="-2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data-driven</a:t>
            </a:r>
            <a:r>
              <a:rPr lang="en-US" sz="1400" spc="-2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decisions</a:t>
            </a:r>
            <a:r>
              <a:rPr lang="en-US" sz="1400" spc="-2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and</a:t>
            </a:r>
            <a:r>
              <a:rPr lang="en-US" sz="1400" spc="-25" dirty="0">
                <a:solidFill>
                  <a:srgbClr val="FFFFFF"/>
                </a:solidFill>
                <a:latin typeface="Arial" panose="020B0604020202020204" pitchFamily="34" charset="0"/>
                <a:cs typeface="Arial" panose="020B0604020202020204" pitchFamily="34" charset="0"/>
              </a:rPr>
              <a:t> </a:t>
            </a:r>
            <a:r>
              <a:rPr lang="en-US" sz="1400" dirty="0">
                <a:solidFill>
                  <a:srgbClr val="FFFFFF"/>
                </a:solidFill>
                <a:latin typeface="Arial" panose="020B0604020202020204" pitchFamily="34" charset="0"/>
                <a:cs typeface="Arial" panose="020B0604020202020204" pitchFamily="34" charset="0"/>
              </a:rPr>
              <a:t>innovate</a:t>
            </a:r>
            <a:r>
              <a:rPr lang="en-US" sz="1400" spc="-25" dirty="0">
                <a:solidFill>
                  <a:srgbClr val="FFFFFF"/>
                </a:solidFill>
                <a:latin typeface="Arial" panose="020B0604020202020204" pitchFamily="34" charset="0"/>
                <a:cs typeface="Arial" panose="020B0604020202020204" pitchFamily="34" charset="0"/>
              </a:rPr>
              <a:t> </a:t>
            </a:r>
            <a:r>
              <a:rPr lang="en-US" sz="1400" spc="-10" dirty="0">
                <a:solidFill>
                  <a:srgbClr val="FFFFFF"/>
                </a:solidFill>
                <a:latin typeface="Arial" panose="020B0604020202020204" pitchFamily="34" charset="0"/>
                <a:cs typeface="Arial" panose="020B0604020202020204" pitchFamily="34" charset="0"/>
              </a:rPr>
              <a:t>disruptively.</a:t>
            </a:r>
            <a:endParaRPr lang="en-US"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D6CC8D1-D949-FE80-A104-59C4BC682223}"/>
              </a:ext>
            </a:extLst>
          </p:cNvPr>
          <p:cNvSpPr txBox="1"/>
          <p:nvPr/>
        </p:nvSpPr>
        <p:spPr>
          <a:xfrm>
            <a:off x="3442764" y="5817382"/>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pic>
        <p:nvPicPr>
          <p:cNvPr id="13" name="Graphic 12">
            <a:extLst>
              <a:ext uri="{FF2B5EF4-FFF2-40B4-BE49-F238E27FC236}">
                <a16:creationId xmlns:a16="http://schemas.microsoft.com/office/drawing/2014/main" id="{3B2A2C1D-7965-BA23-AAC2-04BBFBFD44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7296" y="1827306"/>
            <a:ext cx="476206" cy="370383"/>
          </a:xfrm>
          <a:prstGeom prst="rect">
            <a:avLst/>
          </a:prstGeom>
        </p:spPr>
      </p:pic>
      <p:pic>
        <p:nvPicPr>
          <p:cNvPr id="15" name="Graphic 14">
            <a:extLst>
              <a:ext uri="{FF2B5EF4-FFF2-40B4-BE49-F238E27FC236}">
                <a16:creationId xmlns:a16="http://schemas.microsoft.com/office/drawing/2014/main" id="{FDAAEEFD-7DC7-DCB8-7CFC-6D3F3EBE10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24199" y="5336954"/>
            <a:ext cx="482400" cy="375200"/>
          </a:xfrm>
          <a:prstGeom prst="rect">
            <a:avLst/>
          </a:prstGeom>
        </p:spPr>
      </p:pic>
      <p:sp>
        <p:nvSpPr>
          <p:cNvPr id="16" name="TextBox 15">
            <a:extLst>
              <a:ext uri="{FF2B5EF4-FFF2-40B4-BE49-F238E27FC236}">
                <a16:creationId xmlns:a16="http://schemas.microsoft.com/office/drawing/2014/main" id="{C73ABA66-6AFB-101F-8AF1-F8AB665BC8A6}"/>
              </a:ext>
            </a:extLst>
          </p:cNvPr>
          <p:cNvSpPr txBox="1"/>
          <p:nvPr/>
        </p:nvSpPr>
        <p:spPr>
          <a:xfrm flipH="1">
            <a:off x="3599436" y="2738478"/>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chemeClr val="bg1"/>
                </a:solidFill>
              </a:rPr>
              <a:t>1</a:t>
            </a:r>
          </a:p>
        </p:txBody>
      </p:sp>
      <p:sp>
        <p:nvSpPr>
          <p:cNvPr id="17" name="TextBox 16">
            <a:extLst>
              <a:ext uri="{FF2B5EF4-FFF2-40B4-BE49-F238E27FC236}">
                <a16:creationId xmlns:a16="http://schemas.microsoft.com/office/drawing/2014/main" id="{C0062CA7-53E7-4509-20A1-1163FF602E5B}"/>
              </a:ext>
            </a:extLst>
          </p:cNvPr>
          <p:cNvSpPr txBox="1"/>
          <p:nvPr/>
        </p:nvSpPr>
        <p:spPr>
          <a:xfrm flipH="1">
            <a:off x="3599436" y="3608398"/>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chemeClr val="bg1"/>
                </a:solidFill>
              </a:rPr>
              <a:t>2</a:t>
            </a:r>
          </a:p>
        </p:txBody>
      </p:sp>
      <p:sp>
        <p:nvSpPr>
          <p:cNvPr id="18" name="TextBox 17">
            <a:extLst>
              <a:ext uri="{FF2B5EF4-FFF2-40B4-BE49-F238E27FC236}">
                <a16:creationId xmlns:a16="http://schemas.microsoft.com/office/drawing/2014/main" id="{FD10B16C-B261-AD9C-D094-DF006411EC17}"/>
              </a:ext>
            </a:extLst>
          </p:cNvPr>
          <p:cNvSpPr txBox="1"/>
          <p:nvPr/>
        </p:nvSpPr>
        <p:spPr>
          <a:xfrm flipH="1">
            <a:off x="3599436" y="4481137"/>
            <a:ext cx="331927" cy="331927"/>
          </a:xfrm>
          <a:prstGeom prst="ellipse">
            <a:avLst/>
          </a:prstGeom>
          <a:solidFill>
            <a:srgbClr val="009AD7"/>
          </a:solidFill>
          <a:ln>
            <a:noFill/>
          </a:ln>
        </p:spPr>
        <p:txBody>
          <a:bodyPr wrap="none" lIns="0" tIns="0" rIns="0" bIns="0" rtlCol="0" anchor="ctr" anchorCtr="1">
            <a:noAutofit/>
          </a:bodyPr>
          <a:lstStyle/>
          <a:p>
            <a:pPr algn="ctr"/>
            <a:r>
              <a:rPr lang="en-US" sz="1400" b="1" dirty="0">
                <a:solidFill>
                  <a:srgbClr val="000000"/>
                </a:solidFill>
              </a:rPr>
              <a:t>3</a:t>
            </a:r>
          </a:p>
        </p:txBody>
      </p:sp>
      <p:sp>
        <p:nvSpPr>
          <p:cNvPr id="19" name="Freeform 18">
            <a:extLst>
              <a:ext uri="{FF2B5EF4-FFF2-40B4-BE49-F238E27FC236}">
                <a16:creationId xmlns:a16="http://schemas.microsoft.com/office/drawing/2014/main" id="{90F39A7C-E329-3A3A-F5BB-A4B97B031B23}"/>
              </a:ext>
            </a:extLst>
          </p:cNvPr>
          <p:cNvSpPr/>
          <p:nvPr/>
        </p:nvSpPr>
        <p:spPr>
          <a:xfrm rot="5400000">
            <a:off x="5979466" y="2200243"/>
            <a:ext cx="236021" cy="472041"/>
          </a:xfrm>
          <a:custGeom>
            <a:avLst/>
            <a:gdLst/>
            <a:ahLst/>
            <a:cxnLst/>
            <a:rect l="l" t="t" r="r" b="b"/>
            <a:pathLst>
              <a:path w="304038" h="608076">
                <a:moveTo>
                  <a:pt x="304038" y="304038"/>
                </a:moveTo>
                <a:lnTo>
                  <a:pt x="0" y="0"/>
                </a:lnTo>
                <a:lnTo>
                  <a:pt x="0" y="608076"/>
                </a:lnTo>
                <a:close/>
              </a:path>
            </a:pathLst>
          </a:custGeom>
          <a:solidFill>
            <a:srgbClr val="BDBDBD"/>
          </a:solidFill>
        </p:spPr>
        <p:txBody>
          <a:bodyPr/>
          <a:lstStyle/>
          <a:p>
            <a:endParaRPr lang="en-US" dirty="0"/>
          </a:p>
        </p:txBody>
      </p:sp>
      <p:sp>
        <p:nvSpPr>
          <p:cNvPr id="20" name="Freeform 19">
            <a:extLst>
              <a:ext uri="{FF2B5EF4-FFF2-40B4-BE49-F238E27FC236}">
                <a16:creationId xmlns:a16="http://schemas.microsoft.com/office/drawing/2014/main" id="{983EDD34-7F92-3BEA-7660-63B506E11F03}"/>
              </a:ext>
            </a:extLst>
          </p:cNvPr>
          <p:cNvSpPr/>
          <p:nvPr/>
        </p:nvSpPr>
        <p:spPr>
          <a:xfrm rot="5400000">
            <a:off x="5979466" y="3072981"/>
            <a:ext cx="236021" cy="472041"/>
          </a:xfrm>
          <a:custGeom>
            <a:avLst/>
            <a:gdLst/>
            <a:ahLst/>
            <a:cxnLst/>
            <a:rect l="l" t="t" r="r" b="b"/>
            <a:pathLst>
              <a:path w="304038" h="608076">
                <a:moveTo>
                  <a:pt x="304038" y="304038"/>
                </a:moveTo>
                <a:lnTo>
                  <a:pt x="0" y="0"/>
                </a:lnTo>
                <a:lnTo>
                  <a:pt x="0" y="608076"/>
                </a:lnTo>
                <a:close/>
              </a:path>
            </a:pathLst>
          </a:custGeom>
          <a:solidFill>
            <a:srgbClr val="BDBDBD"/>
          </a:solidFill>
        </p:spPr>
        <p:txBody>
          <a:bodyPr/>
          <a:lstStyle/>
          <a:p>
            <a:endParaRPr lang="en-US" dirty="0"/>
          </a:p>
        </p:txBody>
      </p:sp>
      <p:sp>
        <p:nvSpPr>
          <p:cNvPr id="21" name="Freeform 20">
            <a:extLst>
              <a:ext uri="{FF2B5EF4-FFF2-40B4-BE49-F238E27FC236}">
                <a16:creationId xmlns:a16="http://schemas.microsoft.com/office/drawing/2014/main" id="{37CED536-4DE5-FEFA-C020-500C611E0869}"/>
              </a:ext>
            </a:extLst>
          </p:cNvPr>
          <p:cNvSpPr/>
          <p:nvPr/>
        </p:nvSpPr>
        <p:spPr>
          <a:xfrm rot="5400000">
            <a:off x="5979466" y="3945719"/>
            <a:ext cx="236021" cy="472041"/>
          </a:xfrm>
          <a:custGeom>
            <a:avLst/>
            <a:gdLst/>
            <a:ahLst/>
            <a:cxnLst/>
            <a:rect l="l" t="t" r="r" b="b"/>
            <a:pathLst>
              <a:path w="304038" h="608076">
                <a:moveTo>
                  <a:pt x="304038" y="304038"/>
                </a:moveTo>
                <a:lnTo>
                  <a:pt x="0" y="0"/>
                </a:lnTo>
                <a:lnTo>
                  <a:pt x="0" y="608076"/>
                </a:lnTo>
                <a:close/>
              </a:path>
            </a:pathLst>
          </a:custGeom>
          <a:solidFill>
            <a:srgbClr val="BDBDBD"/>
          </a:solidFill>
        </p:spPr>
        <p:txBody>
          <a:bodyPr/>
          <a:lstStyle/>
          <a:p>
            <a:endParaRPr lang="en-US" dirty="0"/>
          </a:p>
        </p:txBody>
      </p:sp>
      <p:sp>
        <p:nvSpPr>
          <p:cNvPr id="22" name="Freeform 21">
            <a:extLst>
              <a:ext uri="{FF2B5EF4-FFF2-40B4-BE49-F238E27FC236}">
                <a16:creationId xmlns:a16="http://schemas.microsoft.com/office/drawing/2014/main" id="{7A73F3B6-A1F3-80B4-2DF6-53F11A8C5A78}"/>
              </a:ext>
            </a:extLst>
          </p:cNvPr>
          <p:cNvSpPr/>
          <p:nvPr/>
        </p:nvSpPr>
        <p:spPr>
          <a:xfrm rot="5400000">
            <a:off x="5979466" y="4818458"/>
            <a:ext cx="236021" cy="472041"/>
          </a:xfrm>
          <a:custGeom>
            <a:avLst/>
            <a:gdLst/>
            <a:ahLst/>
            <a:cxnLst/>
            <a:rect l="l" t="t" r="r" b="b"/>
            <a:pathLst>
              <a:path w="304038" h="608076">
                <a:moveTo>
                  <a:pt x="304038" y="304038"/>
                </a:moveTo>
                <a:lnTo>
                  <a:pt x="0" y="0"/>
                </a:lnTo>
                <a:lnTo>
                  <a:pt x="0" y="608076"/>
                </a:lnTo>
                <a:close/>
              </a:path>
            </a:pathLst>
          </a:custGeom>
          <a:solidFill>
            <a:srgbClr val="BDBDBD"/>
          </a:solidFill>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3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Action </a:t>
            </a:r>
            <a:r>
              <a:rPr lang="en-US" dirty="0"/>
              <a:t>2b: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Collaborate With Enterprise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Architects</a:t>
            </a:r>
            <a:endParaRPr dirty="0">
              <a:solidFill>
                <a:srgbClr val="DE0A01"/>
              </a:solidFill>
            </a:endParaRPr>
          </a:p>
        </p:txBody>
      </p:sp>
      <p:sp>
        <p:nvSpPr>
          <p:cNvPr id="31" name="Google Shape;828;p130">
            <a:extLst>
              <a:ext uri="{FF2B5EF4-FFF2-40B4-BE49-F238E27FC236}">
                <a16:creationId xmlns:a16="http://schemas.microsoft.com/office/drawing/2014/main" id="{FA35D0DB-445E-40F1-83DB-839E49110FE2}"/>
              </a:ext>
            </a:extLst>
          </p:cNvPr>
          <p:cNvSpPr txBox="1"/>
          <p:nvPr/>
        </p:nvSpPr>
        <p:spPr>
          <a:xfrm>
            <a:off x="6990288" y="4433465"/>
            <a:ext cx="4754880" cy="386303"/>
          </a:xfrm>
          <a:prstGeom prst="rect">
            <a:avLst/>
          </a:prstGeom>
          <a:solidFill>
            <a:srgbClr val="D3D3D3"/>
          </a:solidFill>
          <a:ln>
            <a:noFill/>
          </a:ln>
        </p:spPr>
        <p:txBody>
          <a:bodyPr spcFirstLastPara="1" wrap="square" lIns="548640" tIns="91425" rIns="91425" bIns="91425" anchor="t" anchorCtr="0">
            <a:noAutofit/>
          </a:bodyPr>
          <a:lstStyle/>
          <a:p>
            <a:pPr marR="0" lvl="0" algn="l"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Agree on strategic priorities</a:t>
            </a:r>
          </a:p>
        </p:txBody>
      </p:sp>
      <p:sp>
        <p:nvSpPr>
          <p:cNvPr id="32" name="Google Shape;828;p130">
            <a:extLst>
              <a:ext uri="{FF2B5EF4-FFF2-40B4-BE49-F238E27FC236}">
                <a16:creationId xmlns:a16="http://schemas.microsoft.com/office/drawing/2014/main" id="{AC952D3A-7B0C-90DC-1B70-2940E70A02AC}"/>
              </a:ext>
            </a:extLst>
          </p:cNvPr>
          <p:cNvSpPr txBox="1"/>
          <p:nvPr/>
        </p:nvSpPr>
        <p:spPr>
          <a:xfrm>
            <a:off x="573833" y="4433465"/>
            <a:ext cx="4754880" cy="422530"/>
          </a:xfrm>
          <a:prstGeom prst="rect">
            <a:avLst/>
          </a:prstGeom>
          <a:solidFill>
            <a:srgbClr val="D3D3D3"/>
          </a:solidFill>
          <a:ln>
            <a:noFill/>
          </a:ln>
        </p:spPr>
        <p:txBody>
          <a:bodyPr spcFirstLastPara="1" wrap="square" lIns="0" tIns="91425" rIns="457200" bIns="91425" anchor="t" anchorCtr="0">
            <a:noAutofit/>
          </a:bodyPr>
          <a:lstStyle/>
          <a:p>
            <a:pPr marR="0" lvl="0" algn="r"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Establish an effective </a:t>
            </a:r>
            <a:r>
              <a:rPr lang="en-US" sz="1400" dirty="0">
                <a:solidFill>
                  <a:srgbClr val="000000"/>
                </a:solidFill>
                <a:latin typeface="Arial"/>
                <a:ea typeface="Arial"/>
                <a:cs typeface="Arial"/>
                <a:sym typeface="Arial"/>
              </a:rPr>
              <a:t>v</a:t>
            </a:r>
            <a:r>
              <a:rPr lang="en-US" sz="1400" b="0" i="0" u="none" strike="noStrike" cap="none" dirty="0">
                <a:solidFill>
                  <a:srgbClr val="000000"/>
                </a:solidFill>
                <a:latin typeface="Arial"/>
                <a:ea typeface="Arial"/>
                <a:cs typeface="Arial"/>
                <a:sym typeface="Arial"/>
              </a:rPr>
              <a:t>endor </a:t>
            </a:r>
            <a:r>
              <a:rPr lang="en-US" sz="1400" dirty="0">
                <a:solidFill>
                  <a:srgbClr val="000000"/>
                </a:solidFill>
                <a:latin typeface="Arial"/>
                <a:ea typeface="Arial"/>
                <a:cs typeface="Arial"/>
                <a:sym typeface="Arial"/>
              </a:rPr>
              <a:t>g</a:t>
            </a:r>
            <a:r>
              <a:rPr lang="en-US" sz="1400" b="0" i="0" u="none" strike="noStrike" cap="none" dirty="0">
                <a:solidFill>
                  <a:srgbClr val="000000"/>
                </a:solidFill>
                <a:latin typeface="Arial"/>
                <a:ea typeface="Arial"/>
                <a:cs typeface="Arial"/>
                <a:sym typeface="Arial"/>
              </a:rPr>
              <a:t>overnance framework </a:t>
            </a:r>
          </a:p>
        </p:txBody>
      </p:sp>
      <p:sp>
        <p:nvSpPr>
          <p:cNvPr id="30" name="Google Shape;828;p130">
            <a:extLst>
              <a:ext uri="{FF2B5EF4-FFF2-40B4-BE49-F238E27FC236}">
                <a16:creationId xmlns:a16="http://schemas.microsoft.com/office/drawing/2014/main" id="{1761D3D2-87C6-F719-0489-69A459B4CFA9}"/>
              </a:ext>
            </a:extLst>
          </p:cNvPr>
          <p:cNvSpPr txBox="1"/>
          <p:nvPr/>
        </p:nvSpPr>
        <p:spPr>
          <a:xfrm>
            <a:off x="6990288" y="2566565"/>
            <a:ext cx="4754880" cy="386303"/>
          </a:xfrm>
          <a:prstGeom prst="rect">
            <a:avLst/>
          </a:prstGeom>
          <a:solidFill>
            <a:srgbClr val="D3D3D3"/>
          </a:solidFill>
          <a:ln>
            <a:noFill/>
          </a:ln>
        </p:spPr>
        <p:txBody>
          <a:bodyPr spcFirstLastPara="1" wrap="square" lIns="548640" tIns="91425" rIns="91425" bIns="91425" anchor="t" anchorCtr="0">
            <a:noAutofit/>
          </a:bodyPr>
          <a:lstStyle/>
          <a:p>
            <a:pPr marR="0" lvl="0" algn="l"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Align on the management of technology sourcing</a:t>
            </a:r>
          </a:p>
        </p:txBody>
      </p:sp>
      <p:sp>
        <p:nvSpPr>
          <p:cNvPr id="828" name="Google Shape;828;p130"/>
          <p:cNvSpPr txBox="1"/>
          <p:nvPr/>
        </p:nvSpPr>
        <p:spPr>
          <a:xfrm>
            <a:off x="573833" y="2566565"/>
            <a:ext cx="4754880" cy="422530"/>
          </a:xfrm>
          <a:prstGeom prst="rect">
            <a:avLst/>
          </a:prstGeom>
          <a:solidFill>
            <a:srgbClr val="D3D3D3"/>
          </a:solidFill>
          <a:ln>
            <a:noFill/>
          </a:ln>
        </p:spPr>
        <p:txBody>
          <a:bodyPr spcFirstLastPara="1" wrap="square" lIns="91425" tIns="91425" rIns="548640" bIns="91425" anchor="t" anchorCtr="0">
            <a:noAutofit/>
          </a:bodyPr>
          <a:lstStyle/>
          <a:p>
            <a:pPr marR="0" lvl="0" algn="r"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Establish a shared understanding of markets</a:t>
            </a:r>
            <a:endParaRPr sz="14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4D6CC8D1-D949-FE80-A104-59C4BC682223}"/>
              </a:ext>
            </a:extLst>
          </p:cNvPr>
          <p:cNvSpPr txBox="1"/>
          <p:nvPr/>
        </p:nvSpPr>
        <p:spPr>
          <a:xfrm>
            <a:off x="573833" y="5270308"/>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grpSp>
        <p:nvGrpSpPr>
          <p:cNvPr id="14" name="Group 13">
            <a:extLst>
              <a:ext uri="{FF2B5EF4-FFF2-40B4-BE49-F238E27FC236}">
                <a16:creationId xmlns:a16="http://schemas.microsoft.com/office/drawing/2014/main" id="{9217B1F5-9A14-58C3-8E22-5629B97E09C6}"/>
              </a:ext>
            </a:extLst>
          </p:cNvPr>
          <p:cNvGrpSpPr/>
          <p:nvPr/>
        </p:nvGrpSpPr>
        <p:grpSpPr>
          <a:xfrm>
            <a:off x="4548486" y="2036409"/>
            <a:ext cx="3234824" cy="3234832"/>
            <a:chOff x="4236453" y="3110482"/>
            <a:chExt cx="1548831" cy="1548835"/>
          </a:xfrm>
        </p:grpSpPr>
        <p:sp>
          <p:nvSpPr>
            <p:cNvPr id="3" name="Freeform 2">
              <a:extLst>
                <a:ext uri="{FF2B5EF4-FFF2-40B4-BE49-F238E27FC236}">
                  <a16:creationId xmlns:a16="http://schemas.microsoft.com/office/drawing/2014/main" id="{F42C429B-AFB2-7C89-D7E1-1440249403CF}"/>
                </a:ext>
              </a:extLst>
            </p:cNvPr>
            <p:cNvSpPr/>
            <p:nvPr/>
          </p:nvSpPr>
          <p:spPr>
            <a:xfrm>
              <a:off x="4928446" y="3912182"/>
              <a:ext cx="784691" cy="747135"/>
            </a:xfrm>
            <a:custGeom>
              <a:avLst/>
              <a:gdLst/>
              <a:ahLst/>
              <a:cxnLst/>
              <a:rect l="l" t="t" r="r" b="b"/>
              <a:pathLst>
                <a:path w="1207389" h="1149603">
                  <a:moveTo>
                    <a:pt x="253644" y="1031139"/>
                  </a:moveTo>
                  <a:cubicBezTo>
                    <a:pt x="775703" y="969975"/>
                    <a:pt x="1183691" y="539357"/>
                    <a:pt x="1207389" y="6617"/>
                  </a:cubicBezTo>
                  <a:lnTo>
                    <a:pt x="1064768" y="149238"/>
                  </a:lnTo>
                  <a:lnTo>
                    <a:pt x="915518" y="0"/>
                  </a:lnTo>
                  <a:cubicBezTo>
                    <a:pt x="895566" y="374612"/>
                    <a:pt x="616242" y="674472"/>
                    <a:pt x="253644" y="733565"/>
                  </a:cubicBezTo>
                  <a:lnTo>
                    <a:pt x="253644" y="642328"/>
                  </a:lnTo>
                  <a:lnTo>
                    <a:pt x="0" y="895973"/>
                  </a:lnTo>
                  <a:lnTo>
                    <a:pt x="253644" y="1149604"/>
                  </a:lnTo>
                  <a:close/>
                </a:path>
              </a:pathLst>
            </a:custGeom>
            <a:solidFill>
              <a:srgbClr val="002856"/>
            </a:solidFill>
          </p:spPr>
          <p:txBody>
            <a:bodyPr/>
            <a:lstStyle/>
            <a:p>
              <a:endParaRPr lang="en-US" dirty="0"/>
            </a:p>
          </p:txBody>
        </p:sp>
        <p:sp>
          <p:nvSpPr>
            <p:cNvPr id="9" name="Freeform 8">
              <a:extLst>
                <a:ext uri="{FF2B5EF4-FFF2-40B4-BE49-F238E27FC236}">
                  <a16:creationId xmlns:a16="http://schemas.microsoft.com/office/drawing/2014/main" id="{C21FB3C5-A1CF-D65F-71B5-0FBAF0126518}"/>
                </a:ext>
              </a:extLst>
            </p:cNvPr>
            <p:cNvSpPr/>
            <p:nvPr/>
          </p:nvSpPr>
          <p:spPr>
            <a:xfrm>
              <a:off x="5038165" y="3182625"/>
              <a:ext cx="747119" cy="784682"/>
            </a:xfrm>
            <a:custGeom>
              <a:avLst/>
              <a:gdLst/>
              <a:ahLst/>
              <a:cxnLst/>
              <a:rect l="l" t="t" r="r" b="b"/>
              <a:pathLst>
                <a:path w="1149579" h="1207376">
                  <a:moveTo>
                    <a:pt x="1149579" y="953745"/>
                  </a:moveTo>
                  <a:lnTo>
                    <a:pt x="1031139" y="953745"/>
                  </a:lnTo>
                  <a:cubicBezTo>
                    <a:pt x="969962" y="431686"/>
                    <a:pt x="539344" y="23699"/>
                    <a:pt x="6604" y="0"/>
                  </a:cubicBezTo>
                  <a:lnTo>
                    <a:pt x="149238" y="142634"/>
                  </a:lnTo>
                  <a:lnTo>
                    <a:pt x="0" y="291872"/>
                  </a:lnTo>
                  <a:cubicBezTo>
                    <a:pt x="374612" y="311836"/>
                    <a:pt x="674472" y="591147"/>
                    <a:pt x="733565" y="953745"/>
                  </a:cubicBezTo>
                  <a:lnTo>
                    <a:pt x="642303" y="953745"/>
                  </a:lnTo>
                  <a:lnTo>
                    <a:pt x="895947" y="1207377"/>
                  </a:lnTo>
                  <a:close/>
                </a:path>
              </a:pathLst>
            </a:custGeom>
            <a:solidFill>
              <a:srgbClr val="002856"/>
            </a:solidFill>
          </p:spPr>
          <p:txBody>
            <a:bodyPr/>
            <a:lstStyle/>
            <a:p>
              <a:endParaRPr lang="en-US" dirty="0"/>
            </a:p>
          </p:txBody>
        </p:sp>
        <p:sp>
          <p:nvSpPr>
            <p:cNvPr id="10" name="Freeform 9">
              <a:extLst>
                <a:ext uri="{FF2B5EF4-FFF2-40B4-BE49-F238E27FC236}">
                  <a16:creationId xmlns:a16="http://schemas.microsoft.com/office/drawing/2014/main" id="{92C7622D-1F8E-268A-D080-97F998B21E5C}"/>
                </a:ext>
              </a:extLst>
            </p:cNvPr>
            <p:cNvSpPr/>
            <p:nvPr/>
          </p:nvSpPr>
          <p:spPr>
            <a:xfrm>
              <a:off x="4308604" y="3110482"/>
              <a:ext cx="784691" cy="747119"/>
            </a:xfrm>
            <a:custGeom>
              <a:avLst/>
              <a:gdLst/>
              <a:ahLst/>
              <a:cxnLst/>
              <a:rect l="l" t="t" r="r" b="b"/>
              <a:pathLst>
                <a:path w="1207389" h="1149579">
                  <a:moveTo>
                    <a:pt x="953745" y="416014"/>
                  </a:moveTo>
                  <a:lnTo>
                    <a:pt x="953745" y="507276"/>
                  </a:lnTo>
                  <a:lnTo>
                    <a:pt x="1207389" y="253632"/>
                  </a:lnTo>
                  <a:lnTo>
                    <a:pt x="953745" y="0"/>
                  </a:lnTo>
                  <a:lnTo>
                    <a:pt x="953745" y="118440"/>
                  </a:lnTo>
                  <a:cubicBezTo>
                    <a:pt x="431686" y="179603"/>
                    <a:pt x="23699" y="610222"/>
                    <a:pt x="0" y="1142962"/>
                  </a:cubicBezTo>
                  <a:lnTo>
                    <a:pt x="142634" y="1000328"/>
                  </a:lnTo>
                  <a:lnTo>
                    <a:pt x="291872" y="1149578"/>
                  </a:lnTo>
                  <a:cubicBezTo>
                    <a:pt x="311836" y="774954"/>
                    <a:pt x="591147" y="475107"/>
                    <a:pt x="953745" y="416014"/>
                  </a:cubicBezTo>
                </a:path>
              </a:pathLst>
            </a:custGeom>
            <a:solidFill>
              <a:srgbClr val="002856"/>
            </a:solidFill>
          </p:spPr>
          <p:txBody>
            <a:bodyPr/>
            <a:lstStyle/>
            <a:p>
              <a:endParaRPr lang="en-US" dirty="0"/>
            </a:p>
          </p:txBody>
        </p:sp>
        <p:sp>
          <p:nvSpPr>
            <p:cNvPr id="12" name="Freeform 11">
              <a:extLst>
                <a:ext uri="{FF2B5EF4-FFF2-40B4-BE49-F238E27FC236}">
                  <a16:creationId xmlns:a16="http://schemas.microsoft.com/office/drawing/2014/main" id="{573631EA-3F7D-3D58-1755-9FF5323C24F0}"/>
                </a:ext>
              </a:extLst>
            </p:cNvPr>
            <p:cNvSpPr/>
            <p:nvPr/>
          </p:nvSpPr>
          <p:spPr>
            <a:xfrm>
              <a:off x="4236453" y="3802466"/>
              <a:ext cx="747144" cy="784690"/>
            </a:xfrm>
            <a:custGeom>
              <a:avLst/>
              <a:gdLst/>
              <a:ahLst/>
              <a:cxnLst/>
              <a:rect l="l" t="t" r="r" b="b"/>
              <a:pathLst>
                <a:path w="1149617" h="1207389">
                  <a:moveTo>
                    <a:pt x="1142949" y="1207389"/>
                  </a:moveTo>
                  <a:lnTo>
                    <a:pt x="1000341" y="1064780"/>
                  </a:lnTo>
                  <a:lnTo>
                    <a:pt x="1149617" y="915517"/>
                  </a:lnTo>
                  <a:cubicBezTo>
                    <a:pt x="774979" y="895566"/>
                    <a:pt x="475120" y="616254"/>
                    <a:pt x="416027" y="253644"/>
                  </a:cubicBezTo>
                  <a:lnTo>
                    <a:pt x="507276" y="253644"/>
                  </a:lnTo>
                  <a:lnTo>
                    <a:pt x="253644" y="0"/>
                  </a:lnTo>
                  <a:lnTo>
                    <a:pt x="0" y="253644"/>
                  </a:lnTo>
                  <a:lnTo>
                    <a:pt x="118453" y="253644"/>
                  </a:lnTo>
                  <a:cubicBezTo>
                    <a:pt x="179616" y="775703"/>
                    <a:pt x="610222" y="1183678"/>
                    <a:pt x="1142949" y="1207389"/>
                  </a:cubicBezTo>
                </a:path>
              </a:pathLst>
            </a:custGeom>
            <a:solidFill>
              <a:srgbClr val="002856"/>
            </a:solidFill>
          </p:spPr>
          <p:txBody>
            <a:bodyPr/>
            <a:lstStyle/>
            <a:p>
              <a:endParaRPr lang="en-US" dirty="0"/>
            </a:p>
          </p:txBody>
        </p:sp>
      </p:grpSp>
      <p:sp>
        <p:nvSpPr>
          <p:cNvPr id="24" name="TextBox 23">
            <a:extLst>
              <a:ext uri="{FF2B5EF4-FFF2-40B4-BE49-F238E27FC236}">
                <a16:creationId xmlns:a16="http://schemas.microsoft.com/office/drawing/2014/main" id="{84C8FF36-F0F4-ACFA-B3F0-8660E1DB2A2B}"/>
              </a:ext>
            </a:extLst>
          </p:cNvPr>
          <p:cNvSpPr txBox="1"/>
          <p:nvPr/>
        </p:nvSpPr>
        <p:spPr>
          <a:xfrm flipH="1">
            <a:off x="5072350" y="2565199"/>
            <a:ext cx="387669" cy="387669"/>
          </a:xfrm>
          <a:prstGeom prst="ellipse">
            <a:avLst/>
          </a:prstGeom>
          <a:solidFill>
            <a:srgbClr val="FF540A"/>
          </a:solidFill>
          <a:ln>
            <a:noFill/>
          </a:ln>
        </p:spPr>
        <p:txBody>
          <a:bodyPr wrap="none" lIns="0" tIns="0" rIns="0" bIns="0" rtlCol="0" anchor="ctr" anchorCtr="1">
            <a:noAutofit/>
          </a:bodyPr>
          <a:lstStyle/>
          <a:p>
            <a:pPr algn="ctr"/>
            <a:r>
              <a:rPr lang="en-US" sz="1600" b="1" dirty="0">
                <a:solidFill>
                  <a:srgbClr val="000000"/>
                </a:solidFill>
              </a:rPr>
              <a:t>1</a:t>
            </a:r>
          </a:p>
        </p:txBody>
      </p:sp>
      <p:sp>
        <p:nvSpPr>
          <p:cNvPr id="25" name="TextBox 24">
            <a:extLst>
              <a:ext uri="{FF2B5EF4-FFF2-40B4-BE49-F238E27FC236}">
                <a16:creationId xmlns:a16="http://schemas.microsoft.com/office/drawing/2014/main" id="{3056295F-1218-1154-DF26-6B8509A8843D}"/>
              </a:ext>
            </a:extLst>
          </p:cNvPr>
          <p:cNvSpPr txBox="1"/>
          <p:nvPr/>
        </p:nvSpPr>
        <p:spPr>
          <a:xfrm flipH="1">
            <a:off x="6863288" y="2565199"/>
            <a:ext cx="387669" cy="387669"/>
          </a:xfrm>
          <a:prstGeom prst="ellipse">
            <a:avLst/>
          </a:prstGeom>
          <a:solidFill>
            <a:srgbClr val="FF540A"/>
          </a:solidFill>
          <a:ln>
            <a:noFill/>
          </a:ln>
        </p:spPr>
        <p:txBody>
          <a:bodyPr wrap="none" lIns="0" tIns="0" rIns="0" bIns="0" rtlCol="0" anchor="ctr" anchorCtr="1">
            <a:noAutofit/>
          </a:bodyPr>
          <a:lstStyle/>
          <a:p>
            <a:pPr algn="ctr"/>
            <a:r>
              <a:rPr lang="en-US" sz="1600" b="1" dirty="0">
                <a:solidFill>
                  <a:srgbClr val="000000"/>
                </a:solidFill>
              </a:rPr>
              <a:t>2</a:t>
            </a:r>
          </a:p>
        </p:txBody>
      </p:sp>
      <p:sp>
        <p:nvSpPr>
          <p:cNvPr id="26" name="TextBox 25">
            <a:extLst>
              <a:ext uri="{FF2B5EF4-FFF2-40B4-BE49-F238E27FC236}">
                <a16:creationId xmlns:a16="http://schemas.microsoft.com/office/drawing/2014/main" id="{65284B4A-1EF4-FA12-462D-0299EEF0E94D}"/>
              </a:ext>
            </a:extLst>
          </p:cNvPr>
          <p:cNvSpPr txBox="1"/>
          <p:nvPr/>
        </p:nvSpPr>
        <p:spPr>
          <a:xfrm flipH="1">
            <a:off x="5072350" y="4373388"/>
            <a:ext cx="387669" cy="387669"/>
          </a:xfrm>
          <a:prstGeom prst="ellipse">
            <a:avLst/>
          </a:prstGeom>
          <a:solidFill>
            <a:srgbClr val="FF540A"/>
          </a:solidFill>
          <a:ln>
            <a:noFill/>
          </a:ln>
        </p:spPr>
        <p:txBody>
          <a:bodyPr wrap="none" lIns="0" tIns="0" rIns="0" bIns="0" rtlCol="0" anchor="ctr" anchorCtr="1">
            <a:noAutofit/>
          </a:bodyPr>
          <a:lstStyle/>
          <a:p>
            <a:pPr algn="ctr"/>
            <a:r>
              <a:rPr lang="en-US" sz="1600" b="1" dirty="0">
                <a:solidFill>
                  <a:srgbClr val="000000"/>
                </a:solidFill>
              </a:rPr>
              <a:t>3</a:t>
            </a:r>
          </a:p>
        </p:txBody>
      </p:sp>
      <p:sp>
        <p:nvSpPr>
          <p:cNvPr id="27" name="TextBox 26">
            <a:extLst>
              <a:ext uri="{FF2B5EF4-FFF2-40B4-BE49-F238E27FC236}">
                <a16:creationId xmlns:a16="http://schemas.microsoft.com/office/drawing/2014/main" id="{5740FCBB-815E-C26A-817E-F2227FAB99BD}"/>
              </a:ext>
            </a:extLst>
          </p:cNvPr>
          <p:cNvSpPr txBox="1"/>
          <p:nvPr/>
        </p:nvSpPr>
        <p:spPr>
          <a:xfrm flipH="1">
            <a:off x="6863288" y="4373388"/>
            <a:ext cx="387669" cy="387669"/>
          </a:xfrm>
          <a:prstGeom prst="ellipse">
            <a:avLst/>
          </a:prstGeom>
          <a:solidFill>
            <a:srgbClr val="FF540A"/>
          </a:solidFill>
          <a:ln>
            <a:noFill/>
          </a:ln>
        </p:spPr>
        <p:txBody>
          <a:bodyPr wrap="none" lIns="0" tIns="0" rIns="0" bIns="0" rtlCol="0" anchor="ctr" anchorCtr="1">
            <a:noAutofit/>
          </a:bodyPr>
          <a:lstStyle/>
          <a:p>
            <a:pPr algn="ctr"/>
            <a:r>
              <a:rPr lang="en-US" sz="1600" b="1" dirty="0">
                <a:solidFill>
                  <a:srgbClr val="000000"/>
                </a:solidFill>
              </a:rPr>
              <a:t>4</a:t>
            </a:r>
          </a:p>
        </p:txBody>
      </p:sp>
      <p:sp>
        <p:nvSpPr>
          <p:cNvPr id="34" name="TextBox 33">
            <a:extLst>
              <a:ext uri="{FF2B5EF4-FFF2-40B4-BE49-F238E27FC236}">
                <a16:creationId xmlns:a16="http://schemas.microsoft.com/office/drawing/2014/main" id="{358C50B8-D4B9-6B71-47D9-7BC8CED28A73}"/>
              </a:ext>
            </a:extLst>
          </p:cNvPr>
          <p:cNvSpPr txBox="1"/>
          <p:nvPr/>
        </p:nvSpPr>
        <p:spPr>
          <a:xfrm>
            <a:off x="5232400" y="3189099"/>
            <a:ext cx="1868539" cy="923330"/>
          </a:xfrm>
          <a:prstGeom prst="rect">
            <a:avLst/>
          </a:prstGeom>
          <a:noFill/>
        </p:spPr>
        <p:txBody>
          <a:bodyPr wrap="square" lIns="0" rIns="0" rtlCol="0">
            <a:spAutoFit/>
          </a:bodyPr>
          <a:lstStyle/>
          <a:p>
            <a:pPr algn="ctr">
              <a:spcBef>
                <a:spcPts val="600"/>
              </a:spcBef>
            </a:pPr>
            <a:r>
              <a:rPr lang="en-US" b="1" dirty="0">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Collaborate </a:t>
            </a:r>
            <a:br>
              <a:rPr lang="en-US" b="1" dirty="0">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br>
            <a:r>
              <a:rPr lang="en-US" b="1" dirty="0">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With Enterprise </a:t>
            </a:r>
            <a:r>
              <a:rPr lang="en-US" b="1" dirty="0">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Architects</a:t>
            </a:r>
            <a:endParaRPr lang="en-US" b="1" dirty="0"/>
          </a:p>
        </p:txBody>
      </p:sp>
    </p:spTree>
    <p:extLst>
      <p:ext uri="{BB962C8B-B14F-4D97-AF65-F5344CB8AC3E}">
        <p14:creationId xmlns:p14="http://schemas.microsoft.com/office/powerpoint/2010/main" val="198320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990" name="Freeform 989">
            <a:extLst>
              <a:ext uri="{FF2B5EF4-FFF2-40B4-BE49-F238E27FC236}">
                <a16:creationId xmlns:a16="http://schemas.microsoft.com/office/drawing/2014/main" id="{E20D2BAB-12BA-DFD3-9F2B-DA4C5FFF4914}"/>
              </a:ext>
            </a:extLst>
          </p:cNvPr>
          <p:cNvSpPr/>
          <p:nvPr/>
        </p:nvSpPr>
        <p:spPr>
          <a:xfrm rot="21008119">
            <a:off x="3796912" y="1626561"/>
            <a:ext cx="4710124" cy="4561321"/>
          </a:xfrm>
          <a:custGeom>
            <a:avLst/>
            <a:gdLst/>
            <a:ahLst/>
            <a:cxnLst/>
            <a:rect l="l" t="t" r="r" b="b"/>
            <a:pathLst>
              <a:path w="5761286" h="5579275">
                <a:moveTo>
                  <a:pt x="3986593" y="5532463"/>
                </a:moveTo>
                <a:cubicBezTo>
                  <a:pt x="5030174" y="5102809"/>
                  <a:pt x="5761285" y="4074134"/>
                  <a:pt x="5755101" y="2873464"/>
                </a:cubicBezTo>
                <a:cubicBezTo>
                  <a:pt x="5746928" y="1286497"/>
                  <a:pt x="4453804" y="0"/>
                  <a:pt x="2866838" y="0"/>
                </a:cubicBezTo>
                <a:cubicBezTo>
                  <a:pt x="1279859" y="0"/>
                  <a:pt x="0" y="1286497"/>
                  <a:pt x="8174" y="2873464"/>
                </a:cubicBezTo>
                <a:cubicBezTo>
                  <a:pt x="14595" y="4120223"/>
                  <a:pt x="814091" y="5181536"/>
                  <a:pt x="1926094" y="5579275"/>
                </a:cubicBezTo>
              </a:path>
            </a:pathLst>
          </a:custGeom>
          <a:noFill/>
          <a:ln w="25400" cap="sq">
            <a:solidFill>
              <a:srgbClr val="002855"/>
            </a:solidFill>
            <a:headEnd type="triangle" w="lg" len="med"/>
            <a:tailEnd type="none" w="lg" len="med"/>
          </a:ln>
        </p:spPr>
        <p:txBody>
          <a:bodyPr/>
          <a:lstStyle/>
          <a:p>
            <a:endParaRPr lang="en-US" dirty="0"/>
          </a:p>
        </p:txBody>
      </p:sp>
      <p:sp>
        <p:nvSpPr>
          <p:cNvPr id="835" name="Google Shape;835;p13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Action 3: Implement Advanced Contract Analytics to Handle Risk Due to Regulatory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7"/>
                  </a:ext>
                </a:extLst>
              </a:rPr>
              <a:t>Changes</a:t>
            </a:r>
            <a:endParaRPr dirty="0"/>
          </a:p>
        </p:txBody>
      </p:sp>
      <p:sp>
        <p:nvSpPr>
          <p:cNvPr id="8" name="TextBox 7">
            <a:extLst>
              <a:ext uri="{FF2B5EF4-FFF2-40B4-BE49-F238E27FC236}">
                <a16:creationId xmlns:a16="http://schemas.microsoft.com/office/drawing/2014/main" id="{B8579DC2-1F1D-B75D-FE64-5C94B85A2DBA}"/>
              </a:ext>
            </a:extLst>
          </p:cNvPr>
          <p:cNvSpPr txBox="1"/>
          <p:nvPr/>
        </p:nvSpPr>
        <p:spPr>
          <a:xfrm rot="-120000">
            <a:off x="5117233" y="5969458"/>
            <a:ext cx="2255814" cy="307777"/>
          </a:xfrm>
          <a:prstGeom prst="rect">
            <a:avLst/>
          </a:prstGeom>
          <a:solidFill>
            <a:schemeClr val="bg1"/>
          </a:solidFill>
        </p:spPr>
        <p:txBody>
          <a:bodyPr wrap="square" lIns="0" rIns="0" rtlCol="0">
            <a:prstTxWarp prst="textArchDown">
              <a:avLst>
                <a:gd name="adj" fmla="val 493808"/>
              </a:avLst>
            </a:prstTxWarp>
            <a:spAutoFit/>
          </a:bodyPr>
          <a:lstStyle/>
          <a:p>
            <a:pPr algn="ctr">
              <a:spcBef>
                <a:spcPts val="600"/>
              </a:spcBef>
            </a:pPr>
            <a:r>
              <a:rPr lang="en-US" sz="1400" b="1" dirty="0">
                <a:solidFill>
                  <a:srgbClr val="000000"/>
                </a:solidFill>
              </a:rPr>
              <a:t>Continuous Improvement</a:t>
            </a:r>
          </a:p>
        </p:txBody>
      </p:sp>
      <p:sp>
        <p:nvSpPr>
          <p:cNvPr id="2" name="TextBox 1">
            <a:extLst>
              <a:ext uri="{FF2B5EF4-FFF2-40B4-BE49-F238E27FC236}">
                <a16:creationId xmlns:a16="http://schemas.microsoft.com/office/drawing/2014/main" id="{E91D6419-1D18-AF8D-206B-7234E93BC3A3}"/>
              </a:ext>
            </a:extLst>
          </p:cNvPr>
          <p:cNvSpPr txBox="1"/>
          <p:nvPr/>
        </p:nvSpPr>
        <p:spPr>
          <a:xfrm>
            <a:off x="457200" y="1265529"/>
            <a:ext cx="11274551" cy="369332"/>
          </a:xfrm>
          <a:prstGeom prst="rect">
            <a:avLst/>
          </a:prstGeom>
          <a:noFill/>
        </p:spPr>
        <p:txBody>
          <a:bodyPr wrap="square" lIns="0">
            <a:spAutoFit/>
          </a:bodyPr>
          <a:lstStyle/>
          <a:p>
            <a:pPr>
              <a:spcBef>
                <a:spcPts val="600"/>
              </a:spcBef>
            </a:pPr>
            <a:r>
              <a:rPr lang="en-US" b="1" dirty="0">
                <a:solidFill>
                  <a:srgbClr val="000000"/>
                </a:solidFill>
              </a:rPr>
              <a:t>Use cases of advanced contract analytics</a:t>
            </a:r>
            <a:endParaRPr lang="en-US" sz="1600" dirty="0">
              <a:solidFill>
                <a:srgbClr val="000000"/>
              </a:solidFill>
            </a:endParaRPr>
          </a:p>
        </p:txBody>
      </p:sp>
      <p:grpSp>
        <p:nvGrpSpPr>
          <p:cNvPr id="991" name="Group 990">
            <a:extLst>
              <a:ext uri="{FF2B5EF4-FFF2-40B4-BE49-F238E27FC236}">
                <a16:creationId xmlns:a16="http://schemas.microsoft.com/office/drawing/2014/main" id="{E55D4D6F-1609-C297-3A55-98BA238747C4}"/>
              </a:ext>
            </a:extLst>
          </p:cNvPr>
          <p:cNvGrpSpPr/>
          <p:nvPr/>
        </p:nvGrpSpPr>
        <p:grpSpPr>
          <a:xfrm>
            <a:off x="485449" y="1779246"/>
            <a:ext cx="1318682" cy="617092"/>
            <a:chOff x="6580877" y="1526612"/>
            <a:chExt cx="1318682" cy="617092"/>
          </a:xfrm>
        </p:grpSpPr>
        <p:sp>
          <p:nvSpPr>
            <p:cNvPr id="4" name="Freeform 3">
              <a:extLst>
                <a:ext uri="{FF2B5EF4-FFF2-40B4-BE49-F238E27FC236}">
                  <a16:creationId xmlns:a16="http://schemas.microsoft.com/office/drawing/2014/main" id="{3343229A-5802-7891-ABBA-38C2225534A3}"/>
                </a:ext>
              </a:extLst>
            </p:cNvPr>
            <p:cNvSpPr/>
            <p:nvPr/>
          </p:nvSpPr>
          <p:spPr>
            <a:xfrm>
              <a:off x="6580877" y="1555103"/>
              <a:ext cx="116205" cy="116205"/>
            </a:xfrm>
            <a:custGeom>
              <a:avLst/>
              <a:gdLst/>
              <a:ahLst/>
              <a:cxnLst/>
              <a:rect l="l" t="t" r="r" b="b"/>
              <a:pathLst>
                <a:path w="116205" h="116205">
                  <a:moveTo>
                    <a:pt x="0" y="116205"/>
                  </a:moveTo>
                  <a:lnTo>
                    <a:pt x="116205" y="116205"/>
                  </a:lnTo>
                  <a:lnTo>
                    <a:pt x="116205" y="0"/>
                  </a:lnTo>
                  <a:lnTo>
                    <a:pt x="0" y="0"/>
                  </a:lnTo>
                  <a:close/>
                </a:path>
              </a:pathLst>
            </a:custGeom>
            <a:solidFill>
              <a:srgbClr val="002855"/>
            </a:solidFill>
          </p:spPr>
          <p:txBody>
            <a:bodyPr/>
            <a:lstStyle/>
            <a:p>
              <a:endParaRPr lang="en-US" dirty="0"/>
            </a:p>
          </p:txBody>
        </p:sp>
        <p:sp>
          <p:nvSpPr>
            <p:cNvPr id="5" name="TextBox 4">
              <a:extLst>
                <a:ext uri="{FF2B5EF4-FFF2-40B4-BE49-F238E27FC236}">
                  <a16:creationId xmlns:a16="http://schemas.microsoft.com/office/drawing/2014/main" id="{0765D3C6-30F8-8F96-1B61-951F288CBCB8}"/>
                </a:ext>
              </a:extLst>
            </p:cNvPr>
            <p:cNvSpPr txBox="1"/>
            <p:nvPr/>
          </p:nvSpPr>
          <p:spPr>
            <a:xfrm>
              <a:off x="6769259" y="1526612"/>
              <a:ext cx="1130300" cy="304800"/>
            </a:xfrm>
            <a:prstGeom prst="rect">
              <a:avLst/>
            </a:prstGeom>
          </p:spPr>
          <p:txBody>
            <a:bodyPr lIns="0" tIns="0" rIns="0" bIns="0" anchor="t"/>
            <a:lstStyle/>
            <a:p>
              <a:pPr>
                <a:lnSpc>
                  <a:spcPts val="1200"/>
                </a:lnSpc>
              </a:pPr>
              <a:r>
                <a:rPr lang="en-US" sz="1000" dirty="0">
                  <a:solidFill>
                    <a:srgbClr val="000000"/>
                  </a:solidFill>
                  <a:latin typeface="Arial" panose="020B0604020202020204" pitchFamily="34" charset="0"/>
                </a:rPr>
                <a:t>Advanced contract analytics</a:t>
              </a:r>
            </a:p>
          </p:txBody>
        </p:sp>
        <p:sp>
          <p:nvSpPr>
            <p:cNvPr id="7" name="TextBox 6">
              <a:extLst>
                <a:ext uri="{FF2B5EF4-FFF2-40B4-BE49-F238E27FC236}">
                  <a16:creationId xmlns:a16="http://schemas.microsoft.com/office/drawing/2014/main" id="{0254C8E3-0B66-71E7-63BD-B7A822BDAFA4}"/>
                </a:ext>
              </a:extLst>
            </p:cNvPr>
            <p:cNvSpPr txBox="1"/>
            <p:nvPr/>
          </p:nvSpPr>
          <p:spPr>
            <a:xfrm>
              <a:off x="6769259" y="1838904"/>
              <a:ext cx="1130300" cy="304800"/>
            </a:xfrm>
            <a:prstGeom prst="rect">
              <a:avLst/>
            </a:prstGeom>
          </p:spPr>
          <p:txBody>
            <a:bodyPr lIns="0" tIns="0" rIns="0" bIns="0" anchor="t"/>
            <a:lstStyle/>
            <a:p>
              <a:pPr>
                <a:lnSpc>
                  <a:spcPts val="1200"/>
                </a:lnSpc>
              </a:pPr>
              <a:r>
                <a:rPr lang="en-US" sz="1000" dirty="0">
                  <a:solidFill>
                    <a:srgbClr val="000000"/>
                  </a:solidFill>
                  <a:latin typeface="Arial" panose="020B0604020202020204" pitchFamily="34" charset="0"/>
                </a:rPr>
                <a:t>Contract life cycle management</a:t>
              </a:r>
            </a:p>
          </p:txBody>
        </p:sp>
        <p:sp>
          <p:nvSpPr>
            <p:cNvPr id="6" name="Freeform 5">
              <a:extLst>
                <a:ext uri="{FF2B5EF4-FFF2-40B4-BE49-F238E27FC236}">
                  <a16:creationId xmlns:a16="http://schemas.microsoft.com/office/drawing/2014/main" id="{6C4ECD85-9FE3-2065-76A5-1D6BFC82EDEB}"/>
                </a:ext>
              </a:extLst>
            </p:cNvPr>
            <p:cNvSpPr/>
            <p:nvPr/>
          </p:nvSpPr>
          <p:spPr>
            <a:xfrm>
              <a:off x="6580877" y="1867396"/>
              <a:ext cx="116205" cy="116205"/>
            </a:xfrm>
            <a:custGeom>
              <a:avLst/>
              <a:gdLst/>
              <a:ahLst/>
              <a:cxnLst/>
              <a:rect l="l" t="t" r="r" b="b"/>
              <a:pathLst>
                <a:path w="116205" h="116205">
                  <a:moveTo>
                    <a:pt x="0" y="116204"/>
                  </a:moveTo>
                  <a:lnTo>
                    <a:pt x="116205" y="116204"/>
                  </a:lnTo>
                  <a:lnTo>
                    <a:pt x="116205" y="0"/>
                  </a:lnTo>
                  <a:lnTo>
                    <a:pt x="0" y="0"/>
                  </a:lnTo>
                  <a:close/>
                </a:path>
              </a:pathLst>
            </a:custGeom>
            <a:solidFill>
              <a:srgbClr val="009AD6"/>
            </a:solidFill>
          </p:spPr>
          <p:txBody>
            <a:bodyPr/>
            <a:lstStyle/>
            <a:p>
              <a:endParaRPr lang="en-US" dirty="0"/>
            </a:p>
          </p:txBody>
        </p:sp>
      </p:grpSp>
      <p:grpSp>
        <p:nvGrpSpPr>
          <p:cNvPr id="989" name="Group 988">
            <a:extLst>
              <a:ext uri="{FF2B5EF4-FFF2-40B4-BE49-F238E27FC236}">
                <a16:creationId xmlns:a16="http://schemas.microsoft.com/office/drawing/2014/main" id="{7CB03E3D-2E54-061E-E29C-DA79DBBAA02A}"/>
              </a:ext>
            </a:extLst>
          </p:cNvPr>
          <p:cNvGrpSpPr/>
          <p:nvPr/>
        </p:nvGrpSpPr>
        <p:grpSpPr>
          <a:xfrm>
            <a:off x="3832823" y="1712017"/>
            <a:ext cx="4589319" cy="4662736"/>
            <a:chOff x="1805801" y="1838904"/>
            <a:chExt cx="4233816" cy="4301546"/>
          </a:xfrm>
        </p:grpSpPr>
        <p:sp>
          <p:nvSpPr>
            <p:cNvPr id="972" name="Oval 971">
              <a:extLst>
                <a:ext uri="{FF2B5EF4-FFF2-40B4-BE49-F238E27FC236}">
                  <a16:creationId xmlns:a16="http://schemas.microsoft.com/office/drawing/2014/main" id="{9636C102-B832-32C3-8D8B-F9EE91AF5080}"/>
                </a:ext>
              </a:extLst>
            </p:cNvPr>
            <p:cNvSpPr/>
            <p:nvPr/>
          </p:nvSpPr>
          <p:spPr>
            <a:xfrm>
              <a:off x="1890471" y="1851206"/>
              <a:ext cx="4110261" cy="4110261"/>
            </a:xfrm>
            <a:prstGeom prst="ellipse">
              <a:avLst/>
            </a:prstGeom>
            <a:solidFill>
              <a:srgbClr val="00285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974" name="Straight Connector 973">
              <a:extLst>
                <a:ext uri="{FF2B5EF4-FFF2-40B4-BE49-F238E27FC236}">
                  <a16:creationId xmlns:a16="http://schemas.microsoft.com/office/drawing/2014/main" id="{A92FF999-BA77-B2C6-DCB1-F90885546793}"/>
                </a:ext>
              </a:extLst>
            </p:cNvPr>
            <p:cNvCxnSpPr>
              <a:cxnSpLocks/>
            </p:cNvCxnSpPr>
            <p:nvPr/>
          </p:nvCxnSpPr>
          <p:spPr>
            <a:xfrm>
              <a:off x="3945601" y="1838904"/>
              <a:ext cx="0" cy="4149146"/>
            </a:xfrm>
            <a:prstGeom prst="line">
              <a:avLst/>
            </a:prstGeom>
            <a:noFill/>
            <a:ln w="25400" cap="flat" cmpd="sng">
              <a:solidFill>
                <a:srgbClr val="FFFFFF"/>
              </a:solidFill>
              <a:prstDash val="solid"/>
              <a:round/>
              <a:headEnd type="none" w="lg" len="med"/>
              <a:tailEnd type="none" w="lg" len="med"/>
            </a:ln>
          </p:spPr>
        </p:cxnSp>
        <p:cxnSp>
          <p:nvCxnSpPr>
            <p:cNvPr id="975" name="Straight Connector 974">
              <a:extLst>
                <a:ext uri="{FF2B5EF4-FFF2-40B4-BE49-F238E27FC236}">
                  <a16:creationId xmlns:a16="http://schemas.microsoft.com/office/drawing/2014/main" id="{2E9ACC4E-BEF9-C017-0488-C4D90D02B295}"/>
                </a:ext>
              </a:extLst>
            </p:cNvPr>
            <p:cNvCxnSpPr>
              <a:cxnSpLocks/>
            </p:cNvCxnSpPr>
            <p:nvPr/>
          </p:nvCxnSpPr>
          <p:spPr>
            <a:xfrm rot="16200000">
              <a:off x="3965044" y="1831763"/>
              <a:ext cx="0" cy="4149146"/>
            </a:xfrm>
            <a:prstGeom prst="line">
              <a:avLst/>
            </a:prstGeom>
            <a:noFill/>
            <a:ln w="25400" cap="flat" cmpd="sng">
              <a:solidFill>
                <a:srgbClr val="FFFFFF"/>
              </a:solidFill>
              <a:prstDash val="solid"/>
              <a:round/>
              <a:headEnd type="none" w="lg" len="med"/>
              <a:tailEnd type="none" w="lg" len="med"/>
            </a:ln>
          </p:spPr>
        </p:cxnSp>
        <p:sp>
          <p:nvSpPr>
            <p:cNvPr id="976" name="Oval 975">
              <a:extLst>
                <a:ext uri="{FF2B5EF4-FFF2-40B4-BE49-F238E27FC236}">
                  <a16:creationId xmlns:a16="http://schemas.microsoft.com/office/drawing/2014/main" id="{071B42C1-B7F8-0302-E3DB-E2A93FD7B043}"/>
                </a:ext>
              </a:extLst>
            </p:cNvPr>
            <p:cNvSpPr/>
            <p:nvPr/>
          </p:nvSpPr>
          <p:spPr>
            <a:xfrm>
              <a:off x="2282107" y="2242842"/>
              <a:ext cx="3326988" cy="3326988"/>
            </a:xfrm>
            <a:prstGeom prst="ellipse">
              <a:avLst/>
            </a:prstGeom>
            <a:solidFill>
              <a:srgbClr val="009AD7"/>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977" name="Straight Connector 976">
              <a:extLst>
                <a:ext uri="{FF2B5EF4-FFF2-40B4-BE49-F238E27FC236}">
                  <a16:creationId xmlns:a16="http://schemas.microsoft.com/office/drawing/2014/main" id="{1EA133B9-B9EE-9978-1D69-BDAC04182A2C}"/>
                </a:ext>
              </a:extLst>
            </p:cNvPr>
            <p:cNvCxnSpPr>
              <a:cxnSpLocks/>
            </p:cNvCxnSpPr>
            <p:nvPr/>
          </p:nvCxnSpPr>
          <p:spPr>
            <a:xfrm>
              <a:off x="3945601" y="1991304"/>
              <a:ext cx="0" cy="4149146"/>
            </a:xfrm>
            <a:prstGeom prst="line">
              <a:avLst/>
            </a:prstGeom>
            <a:noFill/>
            <a:ln w="25400" cap="flat" cmpd="sng">
              <a:solidFill>
                <a:srgbClr val="FFFFFF"/>
              </a:solidFill>
              <a:prstDash val="solid"/>
              <a:round/>
              <a:headEnd type="none" w="lg" len="med"/>
              <a:tailEnd type="none" w="lg" len="med"/>
            </a:ln>
          </p:spPr>
        </p:cxnSp>
        <p:cxnSp>
          <p:nvCxnSpPr>
            <p:cNvPr id="978" name="Straight Connector 977">
              <a:extLst>
                <a:ext uri="{FF2B5EF4-FFF2-40B4-BE49-F238E27FC236}">
                  <a16:creationId xmlns:a16="http://schemas.microsoft.com/office/drawing/2014/main" id="{1EBBBE79-C058-C84C-1DB1-F20780FD9AE5}"/>
                </a:ext>
              </a:extLst>
            </p:cNvPr>
            <p:cNvCxnSpPr>
              <a:cxnSpLocks/>
            </p:cNvCxnSpPr>
            <p:nvPr/>
          </p:nvCxnSpPr>
          <p:spPr>
            <a:xfrm rot="16200000">
              <a:off x="3926159" y="1831763"/>
              <a:ext cx="0" cy="4149146"/>
            </a:xfrm>
            <a:prstGeom prst="line">
              <a:avLst/>
            </a:prstGeom>
            <a:noFill/>
            <a:ln w="25400" cap="flat" cmpd="sng">
              <a:solidFill>
                <a:srgbClr val="FFFFFF"/>
              </a:solidFill>
              <a:prstDash val="solid"/>
              <a:round/>
              <a:headEnd type="none" w="lg" len="med"/>
              <a:tailEnd type="none" w="lg" len="med"/>
            </a:ln>
          </p:spPr>
        </p:cxnSp>
        <p:cxnSp>
          <p:nvCxnSpPr>
            <p:cNvPr id="979" name="Straight Connector 978">
              <a:extLst>
                <a:ext uri="{FF2B5EF4-FFF2-40B4-BE49-F238E27FC236}">
                  <a16:creationId xmlns:a16="http://schemas.microsoft.com/office/drawing/2014/main" id="{40A3C76D-C5ED-0AC3-D34F-441BABF12A0C}"/>
                </a:ext>
              </a:extLst>
            </p:cNvPr>
            <p:cNvCxnSpPr>
              <a:cxnSpLocks/>
              <a:endCxn id="976" idx="3"/>
            </p:cNvCxnSpPr>
            <p:nvPr/>
          </p:nvCxnSpPr>
          <p:spPr>
            <a:xfrm flipH="1">
              <a:off x="2769333" y="2729180"/>
              <a:ext cx="2353424" cy="2353424"/>
            </a:xfrm>
            <a:prstGeom prst="line">
              <a:avLst/>
            </a:prstGeom>
            <a:noFill/>
            <a:ln w="25400" cap="flat" cmpd="sng">
              <a:solidFill>
                <a:srgbClr val="FFFFFF"/>
              </a:solidFill>
              <a:prstDash val="solid"/>
              <a:round/>
              <a:headEnd type="none" w="lg" len="med"/>
              <a:tailEnd type="none" w="lg" len="med"/>
            </a:ln>
          </p:spPr>
        </p:cxnSp>
        <p:cxnSp>
          <p:nvCxnSpPr>
            <p:cNvPr id="984" name="Straight Connector 983">
              <a:extLst>
                <a:ext uri="{FF2B5EF4-FFF2-40B4-BE49-F238E27FC236}">
                  <a16:creationId xmlns:a16="http://schemas.microsoft.com/office/drawing/2014/main" id="{9006F34D-BCAF-CF08-0196-F8ECEF6D9E1B}"/>
                </a:ext>
              </a:extLst>
            </p:cNvPr>
            <p:cNvCxnSpPr>
              <a:cxnSpLocks/>
            </p:cNvCxnSpPr>
            <p:nvPr/>
          </p:nvCxnSpPr>
          <p:spPr>
            <a:xfrm rot="5400000" flipH="1">
              <a:off x="2770597" y="2729180"/>
              <a:ext cx="2350008" cy="2353424"/>
            </a:xfrm>
            <a:prstGeom prst="line">
              <a:avLst/>
            </a:prstGeom>
            <a:noFill/>
            <a:ln w="25400" cap="flat" cmpd="sng">
              <a:solidFill>
                <a:srgbClr val="FFFFFF"/>
              </a:solidFill>
              <a:prstDash val="solid"/>
              <a:round/>
              <a:headEnd type="none" w="lg" len="med"/>
              <a:tailEnd type="none" w="lg" len="med"/>
            </a:ln>
          </p:spPr>
        </p:cxnSp>
        <p:sp>
          <p:nvSpPr>
            <p:cNvPr id="985" name="Oval 984">
              <a:extLst>
                <a:ext uri="{FF2B5EF4-FFF2-40B4-BE49-F238E27FC236}">
                  <a16:creationId xmlns:a16="http://schemas.microsoft.com/office/drawing/2014/main" id="{EFD73C95-D368-257D-00BE-B28DBD4D4A75}"/>
                </a:ext>
              </a:extLst>
            </p:cNvPr>
            <p:cNvSpPr/>
            <p:nvPr/>
          </p:nvSpPr>
          <p:spPr>
            <a:xfrm>
              <a:off x="3261773" y="3222508"/>
              <a:ext cx="1367656" cy="1367656"/>
            </a:xfrm>
            <a:prstGeom prst="ellipse">
              <a:avLst/>
            </a:prstGeom>
            <a:solidFill>
              <a:srgbClr val="D3D3D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987" name="Straight Connector 986">
              <a:extLst>
                <a:ext uri="{FF2B5EF4-FFF2-40B4-BE49-F238E27FC236}">
                  <a16:creationId xmlns:a16="http://schemas.microsoft.com/office/drawing/2014/main" id="{25031B43-78C9-90CB-3B87-2D210A9A84CC}"/>
                </a:ext>
              </a:extLst>
            </p:cNvPr>
            <p:cNvCxnSpPr>
              <a:cxnSpLocks/>
            </p:cNvCxnSpPr>
            <p:nvPr/>
          </p:nvCxnSpPr>
          <p:spPr>
            <a:xfrm rot="16200000">
              <a:off x="3880374" y="1831763"/>
              <a:ext cx="0" cy="4149146"/>
            </a:xfrm>
            <a:prstGeom prst="line">
              <a:avLst/>
            </a:prstGeom>
            <a:noFill/>
            <a:ln w="25400" cap="flat" cmpd="sng">
              <a:solidFill>
                <a:srgbClr val="FFFFFF"/>
              </a:solidFill>
              <a:prstDash val="solid"/>
              <a:round/>
              <a:headEnd type="none" w="lg" len="med"/>
              <a:tailEnd type="none" w="lg" len="med"/>
            </a:ln>
          </p:spPr>
        </p:cxnSp>
      </p:grpSp>
      <p:sp>
        <p:nvSpPr>
          <p:cNvPr id="992" name="TextBox 991">
            <a:extLst>
              <a:ext uri="{FF2B5EF4-FFF2-40B4-BE49-F238E27FC236}">
                <a16:creationId xmlns:a16="http://schemas.microsoft.com/office/drawing/2014/main" id="{C83A9399-CF09-E71C-AE7C-CD444809795A}"/>
              </a:ext>
            </a:extLst>
          </p:cNvPr>
          <p:cNvSpPr txBox="1"/>
          <p:nvPr/>
        </p:nvSpPr>
        <p:spPr>
          <a:xfrm>
            <a:off x="4445742" y="3322107"/>
            <a:ext cx="914400" cy="523220"/>
          </a:xfrm>
          <a:prstGeom prst="rect">
            <a:avLst/>
          </a:prstGeom>
          <a:noFill/>
        </p:spPr>
        <p:txBody>
          <a:bodyPr wrap="square" lIns="0" rIns="0" rtlCol="0">
            <a:spAutoFit/>
          </a:bodyPr>
          <a:lstStyle/>
          <a:p>
            <a:pPr algn="ctr">
              <a:spcBef>
                <a:spcPts val="600"/>
              </a:spcBef>
            </a:pPr>
            <a:r>
              <a:rPr lang="en-US" sz="1400" dirty="0"/>
              <a:t>Contract request</a:t>
            </a:r>
          </a:p>
        </p:txBody>
      </p:sp>
      <p:sp>
        <p:nvSpPr>
          <p:cNvPr id="993" name="TextBox 992">
            <a:extLst>
              <a:ext uri="{FF2B5EF4-FFF2-40B4-BE49-F238E27FC236}">
                <a16:creationId xmlns:a16="http://schemas.microsoft.com/office/drawing/2014/main" id="{202EC468-16E0-369F-BE15-E2D8496320B4}"/>
              </a:ext>
            </a:extLst>
          </p:cNvPr>
          <p:cNvSpPr txBox="1"/>
          <p:nvPr/>
        </p:nvSpPr>
        <p:spPr>
          <a:xfrm>
            <a:off x="5216822" y="2520356"/>
            <a:ext cx="914400" cy="523220"/>
          </a:xfrm>
          <a:prstGeom prst="rect">
            <a:avLst/>
          </a:prstGeom>
          <a:noFill/>
        </p:spPr>
        <p:txBody>
          <a:bodyPr wrap="square" lIns="0" rIns="0" rtlCol="0">
            <a:spAutoFit/>
          </a:bodyPr>
          <a:lstStyle/>
          <a:p>
            <a:pPr algn="ctr">
              <a:spcBef>
                <a:spcPts val="600"/>
              </a:spcBef>
            </a:pPr>
            <a:r>
              <a:rPr lang="en-US" sz="1400" dirty="0"/>
              <a:t>Contact creation</a:t>
            </a:r>
          </a:p>
        </p:txBody>
      </p:sp>
      <p:sp>
        <p:nvSpPr>
          <p:cNvPr id="994" name="TextBox 993">
            <a:extLst>
              <a:ext uri="{FF2B5EF4-FFF2-40B4-BE49-F238E27FC236}">
                <a16:creationId xmlns:a16="http://schemas.microsoft.com/office/drawing/2014/main" id="{6E93985E-60A6-C7DC-06E4-B09E9399FA6D}"/>
              </a:ext>
            </a:extLst>
          </p:cNvPr>
          <p:cNvSpPr txBox="1"/>
          <p:nvPr/>
        </p:nvSpPr>
        <p:spPr>
          <a:xfrm>
            <a:off x="6201068" y="2520356"/>
            <a:ext cx="914400" cy="523220"/>
          </a:xfrm>
          <a:prstGeom prst="rect">
            <a:avLst/>
          </a:prstGeom>
          <a:noFill/>
        </p:spPr>
        <p:txBody>
          <a:bodyPr wrap="square" lIns="0" rIns="0" rtlCol="0">
            <a:spAutoFit/>
          </a:bodyPr>
          <a:lstStyle/>
          <a:p>
            <a:pPr algn="ctr">
              <a:spcBef>
                <a:spcPts val="600"/>
              </a:spcBef>
            </a:pPr>
            <a:r>
              <a:rPr lang="en-US" sz="1400" dirty="0"/>
              <a:t>Negotiation/Redlining</a:t>
            </a:r>
          </a:p>
        </p:txBody>
      </p:sp>
      <p:sp>
        <p:nvSpPr>
          <p:cNvPr id="995" name="TextBox 994">
            <a:extLst>
              <a:ext uri="{FF2B5EF4-FFF2-40B4-BE49-F238E27FC236}">
                <a16:creationId xmlns:a16="http://schemas.microsoft.com/office/drawing/2014/main" id="{312F02C3-1EC5-8E1D-412D-53349D3663BF}"/>
              </a:ext>
            </a:extLst>
          </p:cNvPr>
          <p:cNvSpPr txBox="1"/>
          <p:nvPr/>
        </p:nvSpPr>
        <p:spPr>
          <a:xfrm>
            <a:off x="6800003" y="3233899"/>
            <a:ext cx="1230531" cy="738664"/>
          </a:xfrm>
          <a:prstGeom prst="rect">
            <a:avLst/>
          </a:prstGeom>
          <a:noFill/>
        </p:spPr>
        <p:txBody>
          <a:bodyPr wrap="square" lIns="0" rIns="0" rtlCol="0">
            <a:spAutoFit/>
          </a:bodyPr>
          <a:lstStyle/>
          <a:p>
            <a:pPr algn="ctr">
              <a:spcBef>
                <a:spcPts val="600"/>
              </a:spcBef>
            </a:pPr>
            <a:r>
              <a:rPr lang="en-US" sz="1400" dirty="0"/>
              <a:t>Approval </a:t>
            </a:r>
            <a:br>
              <a:rPr lang="en-US" sz="1400" dirty="0"/>
            </a:br>
            <a:r>
              <a:rPr lang="en-US" sz="1400" dirty="0"/>
              <a:t>and </a:t>
            </a:r>
            <a:br>
              <a:rPr lang="en-US" sz="1400" dirty="0"/>
            </a:br>
            <a:r>
              <a:rPr lang="en-US" sz="1400" dirty="0"/>
              <a:t>e-signature</a:t>
            </a:r>
          </a:p>
        </p:txBody>
      </p:sp>
      <p:sp>
        <p:nvSpPr>
          <p:cNvPr id="996" name="TextBox 995">
            <a:extLst>
              <a:ext uri="{FF2B5EF4-FFF2-40B4-BE49-F238E27FC236}">
                <a16:creationId xmlns:a16="http://schemas.microsoft.com/office/drawing/2014/main" id="{E064D413-5C99-970D-86C8-608D01D0BD79}"/>
              </a:ext>
            </a:extLst>
          </p:cNvPr>
          <p:cNvSpPr txBox="1"/>
          <p:nvPr/>
        </p:nvSpPr>
        <p:spPr>
          <a:xfrm>
            <a:off x="4508295" y="4191065"/>
            <a:ext cx="928452" cy="523220"/>
          </a:xfrm>
          <a:prstGeom prst="rect">
            <a:avLst/>
          </a:prstGeom>
          <a:noFill/>
        </p:spPr>
        <p:txBody>
          <a:bodyPr wrap="square" lIns="0" rIns="0" rtlCol="0">
            <a:spAutoFit/>
          </a:bodyPr>
          <a:lstStyle/>
          <a:p>
            <a:pPr algn="ctr">
              <a:spcBef>
                <a:spcPts val="600"/>
              </a:spcBef>
            </a:pPr>
            <a:r>
              <a:rPr lang="en-US" sz="1400" dirty="0"/>
              <a:t>Renewal/</a:t>
            </a:r>
            <a:br>
              <a:rPr lang="en-US" sz="1400" dirty="0"/>
            </a:br>
            <a:r>
              <a:rPr lang="en-US" sz="1400" dirty="0"/>
              <a:t>Termination</a:t>
            </a:r>
          </a:p>
        </p:txBody>
      </p:sp>
      <p:sp>
        <p:nvSpPr>
          <p:cNvPr id="997" name="TextBox 996">
            <a:extLst>
              <a:ext uri="{FF2B5EF4-FFF2-40B4-BE49-F238E27FC236}">
                <a16:creationId xmlns:a16="http://schemas.microsoft.com/office/drawing/2014/main" id="{6B5A33E8-5A7D-0951-A79F-3FDD7037FD7E}"/>
              </a:ext>
            </a:extLst>
          </p:cNvPr>
          <p:cNvSpPr txBox="1"/>
          <p:nvPr/>
        </p:nvSpPr>
        <p:spPr>
          <a:xfrm>
            <a:off x="5020091" y="4983693"/>
            <a:ext cx="1140071" cy="523220"/>
          </a:xfrm>
          <a:prstGeom prst="rect">
            <a:avLst/>
          </a:prstGeom>
          <a:noFill/>
        </p:spPr>
        <p:txBody>
          <a:bodyPr wrap="square" lIns="0" rIns="0" rtlCol="0">
            <a:spAutoFit/>
          </a:bodyPr>
          <a:lstStyle/>
          <a:p>
            <a:pPr algn="ctr">
              <a:spcBef>
                <a:spcPts val="600"/>
              </a:spcBef>
            </a:pPr>
            <a:r>
              <a:rPr lang="en-US" sz="1400" dirty="0"/>
              <a:t>Obligations/</a:t>
            </a:r>
            <a:br>
              <a:rPr lang="en-US" sz="1400" dirty="0"/>
            </a:br>
            <a:r>
              <a:rPr lang="en-US" sz="1400" dirty="0"/>
              <a:t>Reporting</a:t>
            </a:r>
          </a:p>
        </p:txBody>
      </p:sp>
      <p:sp>
        <p:nvSpPr>
          <p:cNvPr id="998" name="TextBox 997">
            <a:extLst>
              <a:ext uri="{FF2B5EF4-FFF2-40B4-BE49-F238E27FC236}">
                <a16:creationId xmlns:a16="http://schemas.microsoft.com/office/drawing/2014/main" id="{01826F73-0EF4-8E77-A26E-13A8D7D5AC5E}"/>
              </a:ext>
            </a:extLst>
          </p:cNvPr>
          <p:cNvSpPr txBox="1"/>
          <p:nvPr/>
        </p:nvSpPr>
        <p:spPr>
          <a:xfrm>
            <a:off x="6123928" y="5051809"/>
            <a:ext cx="1266324" cy="307777"/>
          </a:xfrm>
          <a:prstGeom prst="rect">
            <a:avLst/>
          </a:prstGeom>
          <a:noFill/>
        </p:spPr>
        <p:txBody>
          <a:bodyPr wrap="square" lIns="0" rIns="0" rtlCol="0">
            <a:spAutoFit/>
          </a:bodyPr>
          <a:lstStyle/>
          <a:p>
            <a:pPr algn="ctr">
              <a:spcBef>
                <a:spcPts val="600"/>
              </a:spcBef>
            </a:pPr>
            <a:r>
              <a:rPr lang="en-US" sz="1400" dirty="0"/>
              <a:t>Amendments</a:t>
            </a:r>
          </a:p>
        </p:txBody>
      </p:sp>
      <p:sp>
        <p:nvSpPr>
          <p:cNvPr id="999" name="TextBox 998">
            <a:extLst>
              <a:ext uri="{FF2B5EF4-FFF2-40B4-BE49-F238E27FC236}">
                <a16:creationId xmlns:a16="http://schemas.microsoft.com/office/drawing/2014/main" id="{8A92C67A-0118-1387-53BF-664ED5BA6634}"/>
              </a:ext>
            </a:extLst>
          </p:cNvPr>
          <p:cNvSpPr txBox="1"/>
          <p:nvPr/>
        </p:nvSpPr>
        <p:spPr>
          <a:xfrm>
            <a:off x="6889667" y="4191065"/>
            <a:ext cx="914400" cy="523220"/>
          </a:xfrm>
          <a:prstGeom prst="rect">
            <a:avLst/>
          </a:prstGeom>
          <a:noFill/>
        </p:spPr>
        <p:txBody>
          <a:bodyPr wrap="square" lIns="0" rIns="0" rtlCol="0">
            <a:spAutoFit/>
          </a:bodyPr>
          <a:lstStyle/>
          <a:p>
            <a:pPr algn="ctr">
              <a:spcBef>
                <a:spcPts val="600"/>
              </a:spcBef>
            </a:pPr>
            <a:r>
              <a:rPr lang="en-US" sz="1400" dirty="0"/>
              <a:t>Contract storage</a:t>
            </a:r>
          </a:p>
        </p:txBody>
      </p:sp>
      <p:sp>
        <p:nvSpPr>
          <p:cNvPr id="1000" name="TextBox 999">
            <a:extLst>
              <a:ext uri="{FF2B5EF4-FFF2-40B4-BE49-F238E27FC236}">
                <a16:creationId xmlns:a16="http://schemas.microsoft.com/office/drawing/2014/main" id="{5E135907-2990-E84F-DC8C-826B83451F6A}"/>
              </a:ext>
            </a:extLst>
          </p:cNvPr>
          <p:cNvSpPr txBox="1"/>
          <p:nvPr/>
        </p:nvSpPr>
        <p:spPr>
          <a:xfrm flipH="1">
            <a:off x="4811354" y="3060862"/>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1</a:t>
            </a:r>
          </a:p>
        </p:txBody>
      </p:sp>
      <p:sp>
        <p:nvSpPr>
          <p:cNvPr id="1001" name="TextBox 1000">
            <a:extLst>
              <a:ext uri="{FF2B5EF4-FFF2-40B4-BE49-F238E27FC236}">
                <a16:creationId xmlns:a16="http://schemas.microsoft.com/office/drawing/2014/main" id="{32018556-3130-7B2C-EAB9-48F1F41C6EA9}"/>
              </a:ext>
            </a:extLst>
          </p:cNvPr>
          <p:cNvSpPr txBox="1"/>
          <p:nvPr/>
        </p:nvSpPr>
        <p:spPr>
          <a:xfrm flipH="1">
            <a:off x="5552602" y="2349591"/>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2</a:t>
            </a:r>
          </a:p>
        </p:txBody>
      </p:sp>
      <p:sp>
        <p:nvSpPr>
          <p:cNvPr id="1002" name="TextBox 1001">
            <a:extLst>
              <a:ext uri="{FF2B5EF4-FFF2-40B4-BE49-F238E27FC236}">
                <a16:creationId xmlns:a16="http://schemas.microsoft.com/office/drawing/2014/main" id="{0C510BB7-BAEB-1D59-194E-8841735D2175}"/>
              </a:ext>
            </a:extLst>
          </p:cNvPr>
          <p:cNvSpPr txBox="1"/>
          <p:nvPr/>
        </p:nvSpPr>
        <p:spPr>
          <a:xfrm flipH="1">
            <a:off x="6496993" y="2349591"/>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3</a:t>
            </a:r>
          </a:p>
        </p:txBody>
      </p:sp>
      <p:sp>
        <p:nvSpPr>
          <p:cNvPr id="1003" name="TextBox 1002">
            <a:extLst>
              <a:ext uri="{FF2B5EF4-FFF2-40B4-BE49-F238E27FC236}">
                <a16:creationId xmlns:a16="http://schemas.microsoft.com/office/drawing/2014/main" id="{7DCD9304-CBA9-DECC-73A4-5A14094E7464}"/>
              </a:ext>
            </a:extLst>
          </p:cNvPr>
          <p:cNvSpPr txBox="1"/>
          <p:nvPr/>
        </p:nvSpPr>
        <p:spPr>
          <a:xfrm flipH="1">
            <a:off x="7237282" y="3060862"/>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4</a:t>
            </a:r>
          </a:p>
        </p:txBody>
      </p:sp>
      <p:sp>
        <p:nvSpPr>
          <p:cNvPr id="1004" name="TextBox 1003">
            <a:extLst>
              <a:ext uri="{FF2B5EF4-FFF2-40B4-BE49-F238E27FC236}">
                <a16:creationId xmlns:a16="http://schemas.microsoft.com/office/drawing/2014/main" id="{C5C67D2D-188E-26AB-0BEF-D3F70F1333FE}"/>
              </a:ext>
            </a:extLst>
          </p:cNvPr>
          <p:cNvSpPr txBox="1"/>
          <p:nvPr/>
        </p:nvSpPr>
        <p:spPr>
          <a:xfrm flipH="1">
            <a:off x="7225907" y="4024087"/>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5</a:t>
            </a:r>
          </a:p>
        </p:txBody>
      </p:sp>
      <p:sp>
        <p:nvSpPr>
          <p:cNvPr id="1005" name="TextBox 1004">
            <a:extLst>
              <a:ext uri="{FF2B5EF4-FFF2-40B4-BE49-F238E27FC236}">
                <a16:creationId xmlns:a16="http://schemas.microsoft.com/office/drawing/2014/main" id="{FB14B2AF-9B2C-AAA4-AEE7-AD25A0E5348F}"/>
              </a:ext>
            </a:extLst>
          </p:cNvPr>
          <p:cNvSpPr txBox="1"/>
          <p:nvPr/>
        </p:nvSpPr>
        <p:spPr>
          <a:xfrm flipH="1">
            <a:off x="5538066" y="4694085"/>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7</a:t>
            </a:r>
          </a:p>
        </p:txBody>
      </p:sp>
      <p:sp>
        <p:nvSpPr>
          <p:cNvPr id="1006" name="TextBox 1005">
            <a:extLst>
              <a:ext uri="{FF2B5EF4-FFF2-40B4-BE49-F238E27FC236}">
                <a16:creationId xmlns:a16="http://schemas.microsoft.com/office/drawing/2014/main" id="{378CD62D-0156-3F9F-912A-69BAD12495C9}"/>
              </a:ext>
            </a:extLst>
          </p:cNvPr>
          <p:cNvSpPr txBox="1"/>
          <p:nvPr/>
        </p:nvSpPr>
        <p:spPr>
          <a:xfrm flipH="1">
            <a:off x="6482457" y="4694085"/>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6</a:t>
            </a:r>
          </a:p>
        </p:txBody>
      </p:sp>
      <p:sp>
        <p:nvSpPr>
          <p:cNvPr id="1012" name="TextBox 1011">
            <a:extLst>
              <a:ext uri="{FF2B5EF4-FFF2-40B4-BE49-F238E27FC236}">
                <a16:creationId xmlns:a16="http://schemas.microsoft.com/office/drawing/2014/main" id="{CD5A172E-EC81-26E0-F6B1-CC8EB4148D3A}"/>
              </a:ext>
            </a:extLst>
          </p:cNvPr>
          <p:cNvSpPr txBox="1"/>
          <p:nvPr/>
        </p:nvSpPr>
        <p:spPr>
          <a:xfrm flipH="1">
            <a:off x="4744607" y="4024087"/>
            <a:ext cx="241920" cy="241920"/>
          </a:xfrm>
          <a:prstGeom prst="ellipse">
            <a:avLst/>
          </a:prstGeom>
          <a:noFill/>
          <a:ln>
            <a:noFill/>
          </a:ln>
        </p:spPr>
        <p:txBody>
          <a:bodyPr wrap="none" lIns="0" tIns="0" rIns="0" bIns="0" rtlCol="0" anchor="ctr" anchorCtr="1">
            <a:noAutofit/>
          </a:bodyPr>
          <a:lstStyle/>
          <a:p>
            <a:pPr algn="ctr"/>
            <a:r>
              <a:rPr lang="en-US" sz="1200" b="1" dirty="0">
                <a:solidFill>
                  <a:srgbClr val="000000"/>
                </a:solidFill>
              </a:rPr>
              <a:t>8</a:t>
            </a:r>
          </a:p>
        </p:txBody>
      </p:sp>
      <p:sp>
        <p:nvSpPr>
          <p:cNvPr id="1013" name="TextBox 1012">
            <a:extLst>
              <a:ext uri="{FF2B5EF4-FFF2-40B4-BE49-F238E27FC236}">
                <a16:creationId xmlns:a16="http://schemas.microsoft.com/office/drawing/2014/main" id="{DFF02782-E1AC-7B97-46D4-CB91EF0432D4}"/>
              </a:ext>
            </a:extLst>
          </p:cNvPr>
          <p:cNvSpPr txBox="1"/>
          <p:nvPr/>
        </p:nvSpPr>
        <p:spPr>
          <a:xfrm>
            <a:off x="5597821" y="3409356"/>
            <a:ext cx="1092688" cy="523220"/>
          </a:xfrm>
          <a:prstGeom prst="rect">
            <a:avLst/>
          </a:prstGeom>
          <a:noFill/>
        </p:spPr>
        <p:txBody>
          <a:bodyPr wrap="square" lIns="0" rIns="0" rtlCol="0">
            <a:spAutoFit/>
          </a:bodyPr>
          <a:lstStyle/>
          <a:p>
            <a:pPr algn="ctr">
              <a:spcBef>
                <a:spcPts val="600"/>
              </a:spcBef>
            </a:pPr>
            <a:r>
              <a:rPr lang="en-US" sz="1400" dirty="0"/>
              <a:t>Presignature process</a:t>
            </a:r>
          </a:p>
        </p:txBody>
      </p:sp>
      <p:sp>
        <p:nvSpPr>
          <p:cNvPr id="1014" name="TextBox 1013">
            <a:extLst>
              <a:ext uri="{FF2B5EF4-FFF2-40B4-BE49-F238E27FC236}">
                <a16:creationId xmlns:a16="http://schemas.microsoft.com/office/drawing/2014/main" id="{EF56764D-F457-F770-F3D6-791D4CCBC9FC}"/>
              </a:ext>
            </a:extLst>
          </p:cNvPr>
          <p:cNvSpPr txBox="1"/>
          <p:nvPr/>
        </p:nvSpPr>
        <p:spPr>
          <a:xfrm>
            <a:off x="5597821" y="3968156"/>
            <a:ext cx="1092688" cy="523220"/>
          </a:xfrm>
          <a:prstGeom prst="rect">
            <a:avLst/>
          </a:prstGeom>
          <a:noFill/>
        </p:spPr>
        <p:txBody>
          <a:bodyPr wrap="square" lIns="0" rIns="0" rtlCol="0">
            <a:spAutoFit/>
          </a:bodyPr>
          <a:lstStyle/>
          <a:p>
            <a:pPr algn="ctr">
              <a:spcBef>
                <a:spcPts val="600"/>
              </a:spcBef>
            </a:pPr>
            <a:r>
              <a:rPr lang="en-US" sz="1400" dirty="0"/>
              <a:t>Postsignature management</a:t>
            </a:r>
          </a:p>
        </p:txBody>
      </p:sp>
      <p:cxnSp>
        <p:nvCxnSpPr>
          <p:cNvPr id="10" name="Straight Connector 9">
            <a:extLst>
              <a:ext uri="{FF2B5EF4-FFF2-40B4-BE49-F238E27FC236}">
                <a16:creationId xmlns:a16="http://schemas.microsoft.com/office/drawing/2014/main" id="{F1103DF5-93C3-083E-CE15-362F2DFA5C2B}"/>
              </a:ext>
            </a:extLst>
          </p:cNvPr>
          <p:cNvCxnSpPr>
            <a:cxnSpLocks/>
          </p:cNvCxnSpPr>
          <p:nvPr/>
        </p:nvCxnSpPr>
        <p:spPr>
          <a:xfrm>
            <a:off x="7427815" y="2349591"/>
            <a:ext cx="994327" cy="0"/>
          </a:xfrm>
          <a:prstGeom prst="line">
            <a:avLst/>
          </a:prstGeom>
          <a:noFill/>
          <a:ln w="25400" cap="flat" cmpd="sng">
            <a:solidFill>
              <a:srgbClr val="002856"/>
            </a:solidFill>
            <a:prstDash val="solid"/>
            <a:round/>
            <a:headEnd type="none" w="lg" len="med"/>
            <a:tailEnd type="none" w="lg" len="med"/>
          </a:ln>
        </p:spPr>
      </p:cxnSp>
      <p:sp>
        <p:nvSpPr>
          <p:cNvPr id="14" name="TextBox 13">
            <a:extLst>
              <a:ext uri="{FF2B5EF4-FFF2-40B4-BE49-F238E27FC236}">
                <a16:creationId xmlns:a16="http://schemas.microsoft.com/office/drawing/2014/main" id="{AD37A71C-32CA-FAF5-E680-B3950F49FF77}"/>
              </a:ext>
            </a:extLst>
          </p:cNvPr>
          <p:cNvSpPr txBox="1"/>
          <p:nvPr/>
        </p:nvSpPr>
        <p:spPr>
          <a:xfrm>
            <a:off x="8545129" y="2107158"/>
            <a:ext cx="1776248" cy="738664"/>
          </a:xfrm>
          <a:prstGeom prst="rect">
            <a:avLst/>
          </a:prstGeom>
          <a:noFill/>
        </p:spPr>
        <p:txBody>
          <a:bodyPr wrap="square" lIns="0" rIns="0" rtlCol="0">
            <a:spAutoFit/>
          </a:bodyPr>
          <a:lstStyle/>
          <a:p>
            <a:pPr algn="l">
              <a:spcBef>
                <a:spcPts val="600"/>
              </a:spcBef>
            </a:pPr>
            <a:r>
              <a:rPr lang="en-US" sz="1400" b="1" dirty="0"/>
              <a:t>Automated contract review and contract risk assessment </a:t>
            </a:r>
          </a:p>
        </p:txBody>
      </p:sp>
      <p:cxnSp>
        <p:nvCxnSpPr>
          <p:cNvPr id="16" name="Straight Connector 15">
            <a:extLst>
              <a:ext uri="{FF2B5EF4-FFF2-40B4-BE49-F238E27FC236}">
                <a16:creationId xmlns:a16="http://schemas.microsoft.com/office/drawing/2014/main" id="{C4E4AC4A-A3E9-63D8-5662-67DA5ABE8338}"/>
              </a:ext>
            </a:extLst>
          </p:cNvPr>
          <p:cNvCxnSpPr>
            <a:cxnSpLocks/>
          </p:cNvCxnSpPr>
          <p:nvPr/>
        </p:nvCxnSpPr>
        <p:spPr>
          <a:xfrm>
            <a:off x="3780725" y="2349591"/>
            <a:ext cx="994327" cy="0"/>
          </a:xfrm>
          <a:prstGeom prst="line">
            <a:avLst/>
          </a:prstGeom>
          <a:noFill/>
          <a:ln w="25400" cap="flat" cmpd="sng">
            <a:solidFill>
              <a:srgbClr val="002856"/>
            </a:solidFill>
            <a:prstDash val="solid"/>
            <a:round/>
            <a:headEnd type="none" w="lg" len="med"/>
            <a:tailEnd type="none" w="lg" len="med"/>
          </a:ln>
        </p:spPr>
      </p:cxnSp>
      <p:cxnSp>
        <p:nvCxnSpPr>
          <p:cNvPr id="17" name="Straight Connector 16">
            <a:extLst>
              <a:ext uri="{FF2B5EF4-FFF2-40B4-BE49-F238E27FC236}">
                <a16:creationId xmlns:a16="http://schemas.microsoft.com/office/drawing/2014/main" id="{A1615EA5-3A08-E4D8-A5C9-AF240C07BDE4}"/>
              </a:ext>
            </a:extLst>
          </p:cNvPr>
          <p:cNvCxnSpPr>
            <a:cxnSpLocks/>
          </p:cNvCxnSpPr>
          <p:nvPr/>
        </p:nvCxnSpPr>
        <p:spPr>
          <a:xfrm>
            <a:off x="7427815" y="5345039"/>
            <a:ext cx="994327" cy="0"/>
          </a:xfrm>
          <a:prstGeom prst="line">
            <a:avLst/>
          </a:prstGeom>
          <a:noFill/>
          <a:ln w="25400" cap="flat" cmpd="sng">
            <a:solidFill>
              <a:srgbClr val="002856"/>
            </a:solidFill>
            <a:prstDash val="solid"/>
            <a:round/>
            <a:headEnd type="none" w="lg" len="med"/>
            <a:tailEnd type="none" w="lg" len="med"/>
          </a:ln>
        </p:spPr>
      </p:cxnSp>
      <p:cxnSp>
        <p:nvCxnSpPr>
          <p:cNvPr id="18" name="Straight Connector 17">
            <a:extLst>
              <a:ext uri="{FF2B5EF4-FFF2-40B4-BE49-F238E27FC236}">
                <a16:creationId xmlns:a16="http://schemas.microsoft.com/office/drawing/2014/main" id="{5A5BAEAD-4DC2-E301-ADF6-BA9024D4D12B}"/>
              </a:ext>
            </a:extLst>
          </p:cNvPr>
          <p:cNvCxnSpPr>
            <a:cxnSpLocks/>
          </p:cNvCxnSpPr>
          <p:nvPr/>
        </p:nvCxnSpPr>
        <p:spPr>
          <a:xfrm>
            <a:off x="3780725" y="5345039"/>
            <a:ext cx="994327" cy="0"/>
          </a:xfrm>
          <a:prstGeom prst="line">
            <a:avLst/>
          </a:prstGeom>
          <a:noFill/>
          <a:ln w="25400" cap="flat" cmpd="sng">
            <a:solidFill>
              <a:srgbClr val="002856"/>
            </a:solidFill>
            <a:prstDash val="solid"/>
            <a:round/>
            <a:headEnd type="none" w="lg" len="med"/>
            <a:tailEnd type="none" w="lg" len="med"/>
          </a:ln>
        </p:spPr>
      </p:cxnSp>
      <p:sp>
        <p:nvSpPr>
          <p:cNvPr id="19" name="TextBox 18">
            <a:extLst>
              <a:ext uri="{FF2B5EF4-FFF2-40B4-BE49-F238E27FC236}">
                <a16:creationId xmlns:a16="http://schemas.microsoft.com/office/drawing/2014/main" id="{9E686990-770A-D135-4B5E-149999C471DE}"/>
              </a:ext>
            </a:extLst>
          </p:cNvPr>
          <p:cNvSpPr txBox="1"/>
          <p:nvPr/>
        </p:nvSpPr>
        <p:spPr>
          <a:xfrm>
            <a:off x="8545129" y="5080425"/>
            <a:ext cx="1670157" cy="523220"/>
          </a:xfrm>
          <a:prstGeom prst="rect">
            <a:avLst/>
          </a:prstGeom>
          <a:noFill/>
        </p:spPr>
        <p:txBody>
          <a:bodyPr wrap="square" lIns="0" rIns="0" rtlCol="0">
            <a:spAutoFit/>
          </a:bodyPr>
          <a:lstStyle/>
          <a:p>
            <a:pPr algn="l">
              <a:spcBef>
                <a:spcPts val="600"/>
              </a:spcBef>
            </a:pPr>
            <a:r>
              <a:rPr lang="en-US" sz="1400" b="1" dirty="0"/>
              <a:t>Contract visibility/</a:t>
            </a:r>
            <a:br>
              <a:rPr lang="en-US" sz="1400" b="1" dirty="0"/>
            </a:br>
            <a:r>
              <a:rPr lang="en-US" sz="1400" b="1" dirty="0"/>
              <a:t>data extraction</a:t>
            </a:r>
          </a:p>
        </p:txBody>
      </p:sp>
      <p:sp>
        <p:nvSpPr>
          <p:cNvPr id="20" name="TextBox 19">
            <a:extLst>
              <a:ext uri="{FF2B5EF4-FFF2-40B4-BE49-F238E27FC236}">
                <a16:creationId xmlns:a16="http://schemas.microsoft.com/office/drawing/2014/main" id="{4EAAE4D0-6F96-72F1-35B3-0C148682BC20}"/>
              </a:ext>
            </a:extLst>
          </p:cNvPr>
          <p:cNvSpPr txBox="1"/>
          <p:nvPr/>
        </p:nvSpPr>
        <p:spPr>
          <a:xfrm>
            <a:off x="2515197" y="5080425"/>
            <a:ext cx="1226704" cy="523220"/>
          </a:xfrm>
          <a:prstGeom prst="rect">
            <a:avLst/>
          </a:prstGeom>
          <a:noFill/>
        </p:spPr>
        <p:txBody>
          <a:bodyPr wrap="square" lIns="0" rIns="0" rtlCol="0">
            <a:spAutoFit/>
          </a:bodyPr>
          <a:lstStyle/>
          <a:p>
            <a:pPr algn="r">
              <a:spcBef>
                <a:spcPts val="600"/>
              </a:spcBef>
            </a:pPr>
            <a:r>
              <a:rPr lang="en-US" sz="1400" b="1" dirty="0"/>
              <a:t>Contract risk assessment</a:t>
            </a:r>
          </a:p>
        </p:txBody>
      </p:sp>
      <p:sp>
        <p:nvSpPr>
          <p:cNvPr id="21" name="TextBox 20">
            <a:extLst>
              <a:ext uri="{FF2B5EF4-FFF2-40B4-BE49-F238E27FC236}">
                <a16:creationId xmlns:a16="http://schemas.microsoft.com/office/drawing/2014/main" id="{8FAEDE25-5743-E6F6-5707-C5917BC70682}"/>
              </a:ext>
            </a:extLst>
          </p:cNvPr>
          <p:cNvSpPr txBox="1"/>
          <p:nvPr/>
        </p:nvSpPr>
        <p:spPr>
          <a:xfrm>
            <a:off x="1910445" y="2086138"/>
            <a:ext cx="1831456" cy="523220"/>
          </a:xfrm>
          <a:prstGeom prst="rect">
            <a:avLst/>
          </a:prstGeom>
          <a:noFill/>
        </p:spPr>
        <p:txBody>
          <a:bodyPr wrap="square" lIns="0" rIns="0" rtlCol="0">
            <a:spAutoFit/>
          </a:bodyPr>
          <a:lstStyle/>
          <a:p>
            <a:pPr algn="r">
              <a:spcBef>
                <a:spcPts val="600"/>
              </a:spcBef>
            </a:pPr>
            <a:r>
              <a:rPr lang="en-US" sz="1400" b="1" dirty="0"/>
              <a:t>Contract visibility/</a:t>
            </a:r>
            <a:br>
              <a:rPr lang="en-US" sz="1400" b="1" dirty="0"/>
            </a:br>
            <a:r>
              <a:rPr lang="en-US" sz="1400" b="1" dirty="0"/>
              <a:t>data extraction</a:t>
            </a:r>
          </a:p>
        </p:txBody>
      </p:sp>
      <p:sp>
        <p:nvSpPr>
          <p:cNvPr id="22" name="TextBox 21">
            <a:extLst>
              <a:ext uri="{FF2B5EF4-FFF2-40B4-BE49-F238E27FC236}">
                <a16:creationId xmlns:a16="http://schemas.microsoft.com/office/drawing/2014/main" id="{236C711E-AF67-8C56-ED9B-29BF86475548}"/>
              </a:ext>
            </a:extLst>
          </p:cNvPr>
          <p:cNvSpPr txBox="1"/>
          <p:nvPr/>
        </p:nvSpPr>
        <p:spPr>
          <a:xfrm>
            <a:off x="2211393" y="6143111"/>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32"/>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Action 4: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9"/>
                  </a:ext>
                </a:extLst>
              </a:rPr>
              <a:t>Cr</a:t>
            </a:r>
            <a:r>
              <a:rPr lang="en-US" dirty="0"/>
              <a:t>eate an Intentional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SPVM</a:t>
            </a:r>
            <a:r>
              <a:rPr lang="en-US" dirty="0"/>
              <a:t> Org Design</a:t>
            </a:r>
            <a:endParaRPr dirty="0"/>
          </a:p>
        </p:txBody>
      </p:sp>
      <p:sp>
        <p:nvSpPr>
          <p:cNvPr id="2" name="Text Placeholder 1">
            <a:extLst>
              <a:ext uri="{FF2B5EF4-FFF2-40B4-BE49-F238E27FC236}">
                <a16:creationId xmlns:a16="http://schemas.microsoft.com/office/drawing/2014/main" id="{6971F5B6-80DA-3F0A-1BC5-293032150B05}"/>
              </a:ext>
            </a:extLst>
          </p:cNvPr>
          <p:cNvSpPr>
            <a:spLocks noGrp="1"/>
          </p:cNvSpPr>
          <p:nvPr>
            <p:ph type="body" sz="quarter" idx="10"/>
          </p:nvPr>
        </p:nvSpPr>
        <p:spPr/>
        <p:txBody>
          <a:bodyPr/>
          <a:lstStyle/>
          <a:p>
            <a:r>
              <a:rPr lang="en-US" dirty="0"/>
              <a:t>Intentional versus intuitive organization design</a:t>
            </a:r>
          </a:p>
        </p:txBody>
      </p:sp>
      <p:sp>
        <p:nvSpPr>
          <p:cNvPr id="4" name="TextBox 3">
            <a:extLst>
              <a:ext uri="{FF2B5EF4-FFF2-40B4-BE49-F238E27FC236}">
                <a16:creationId xmlns:a16="http://schemas.microsoft.com/office/drawing/2014/main" id="{03EF44C3-6754-6631-DF4F-B85A059125EF}"/>
              </a:ext>
            </a:extLst>
          </p:cNvPr>
          <p:cNvSpPr txBox="1"/>
          <p:nvPr/>
        </p:nvSpPr>
        <p:spPr>
          <a:xfrm>
            <a:off x="3946072" y="1527175"/>
            <a:ext cx="4299857" cy="600164"/>
          </a:xfrm>
          <a:prstGeom prst="rect">
            <a:avLst/>
          </a:prstGeom>
          <a:solidFill>
            <a:srgbClr val="D3D3D3"/>
          </a:solidFill>
        </p:spPr>
        <p:txBody>
          <a:bodyPr wrap="square" lIns="0" rIns="0" rtlCol="0">
            <a:spAutoFit/>
          </a:bodyPr>
          <a:lstStyle/>
          <a:p>
            <a:pPr algn="ctr">
              <a:spcBef>
                <a:spcPts val="600"/>
              </a:spcBef>
            </a:pPr>
            <a:r>
              <a:rPr lang="en-US" sz="1400" b="1" dirty="0"/>
              <a:t>Intuitive organization design:</a:t>
            </a:r>
          </a:p>
          <a:p>
            <a:pPr algn="ctr">
              <a:spcBef>
                <a:spcPts val="600"/>
              </a:spcBef>
            </a:pPr>
            <a:r>
              <a:rPr lang="en-US" sz="1400" dirty="0"/>
              <a:t>Designing based on structures and people</a:t>
            </a:r>
          </a:p>
        </p:txBody>
      </p:sp>
      <p:sp>
        <p:nvSpPr>
          <p:cNvPr id="5" name="TextBox 4">
            <a:extLst>
              <a:ext uri="{FF2B5EF4-FFF2-40B4-BE49-F238E27FC236}">
                <a16:creationId xmlns:a16="http://schemas.microsoft.com/office/drawing/2014/main" id="{FC9FBEC6-450A-1847-18D5-DD01FAEF1A87}"/>
              </a:ext>
            </a:extLst>
          </p:cNvPr>
          <p:cNvSpPr txBox="1"/>
          <p:nvPr/>
        </p:nvSpPr>
        <p:spPr>
          <a:xfrm>
            <a:off x="3946072" y="5137554"/>
            <a:ext cx="4299857" cy="600164"/>
          </a:xfrm>
          <a:prstGeom prst="rect">
            <a:avLst/>
          </a:prstGeom>
          <a:solidFill>
            <a:srgbClr val="009AD7"/>
          </a:solidFill>
        </p:spPr>
        <p:txBody>
          <a:bodyPr wrap="square" lIns="0" rIns="0" rtlCol="0">
            <a:spAutoFit/>
          </a:bodyPr>
          <a:lstStyle/>
          <a:p>
            <a:pPr algn="ctr">
              <a:spcBef>
                <a:spcPts val="600"/>
              </a:spcBef>
            </a:pPr>
            <a:r>
              <a:rPr lang="en-US" sz="1400" b="1" dirty="0"/>
              <a:t>Intentional organization design:</a:t>
            </a:r>
          </a:p>
          <a:p>
            <a:pPr algn="ctr">
              <a:spcBef>
                <a:spcPts val="600"/>
              </a:spcBef>
            </a:pPr>
            <a:r>
              <a:rPr lang="en-US" sz="1400" dirty="0"/>
              <a:t>Designing based on how work happens</a:t>
            </a:r>
          </a:p>
        </p:txBody>
      </p:sp>
      <p:sp>
        <p:nvSpPr>
          <p:cNvPr id="6" name="TextBox 5">
            <a:extLst>
              <a:ext uri="{FF2B5EF4-FFF2-40B4-BE49-F238E27FC236}">
                <a16:creationId xmlns:a16="http://schemas.microsoft.com/office/drawing/2014/main" id="{03F2E08E-3E0A-3E18-3FBA-B5E0C5755B60}"/>
              </a:ext>
            </a:extLst>
          </p:cNvPr>
          <p:cNvSpPr txBox="1"/>
          <p:nvPr/>
        </p:nvSpPr>
        <p:spPr>
          <a:xfrm>
            <a:off x="2700746" y="2866330"/>
            <a:ext cx="2011680" cy="1371600"/>
          </a:xfrm>
          <a:prstGeom prst="rect">
            <a:avLst/>
          </a:prstGeom>
          <a:solidFill>
            <a:srgbClr val="002856"/>
          </a:solidFill>
        </p:spPr>
        <p:txBody>
          <a:bodyPr wrap="square" lIns="0" tIns="640080" rIns="0" rtlCol="0" anchor="ctr">
            <a:noAutofit/>
          </a:bodyPr>
          <a:lstStyle/>
          <a:p>
            <a:pPr algn="ctr">
              <a:spcBef>
                <a:spcPts val="600"/>
              </a:spcBef>
            </a:pPr>
            <a:r>
              <a:rPr lang="en-US" sz="1400" b="1" dirty="0">
                <a:solidFill>
                  <a:srgbClr val="FFFFFF"/>
                </a:solidFill>
              </a:rPr>
              <a:t>Set strategy</a:t>
            </a:r>
            <a:endParaRPr lang="en-US" sz="1400" dirty="0">
              <a:solidFill>
                <a:srgbClr val="FFFFFF"/>
              </a:solidFill>
            </a:endParaRPr>
          </a:p>
        </p:txBody>
      </p:sp>
      <p:sp>
        <p:nvSpPr>
          <p:cNvPr id="7" name="TextBox 6">
            <a:extLst>
              <a:ext uri="{FF2B5EF4-FFF2-40B4-BE49-F238E27FC236}">
                <a16:creationId xmlns:a16="http://schemas.microsoft.com/office/drawing/2014/main" id="{38B301A6-A336-E0E7-915B-106E19136082}"/>
              </a:ext>
            </a:extLst>
          </p:cNvPr>
          <p:cNvSpPr txBox="1"/>
          <p:nvPr/>
        </p:nvSpPr>
        <p:spPr>
          <a:xfrm>
            <a:off x="5090161" y="2866330"/>
            <a:ext cx="2011680" cy="1371600"/>
          </a:xfrm>
          <a:prstGeom prst="rect">
            <a:avLst/>
          </a:prstGeom>
          <a:solidFill>
            <a:srgbClr val="002856"/>
          </a:solidFill>
        </p:spPr>
        <p:txBody>
          <a:bodyPr wrap="square" lIns="0" tIns="640080" rIns="0" rtlCol="0" anchor="ctr">
            <a:noAutofit/>
          </a:bodyPr>
          <a:lstStyle/>
          <a:p>
            <a:pPr algn="ctr">
              <a:spcBef>
                <a:spcPts val="600"/>
              </a:spcBef>
            </a:pPr>
            <a:r>
              <a:rPr lang="en-US" sz="1400" b="1" dirty="0">
                <a:solidFill>
                  <a:srgbClr val="FFFFFF"/>
                </a:solidFill>
              </a:rPr>
              <a:t>Reset structure</a:t>
            </a:r>
            <a:endParaRPr lang="en-US" sz="1400" dirty="0">
              <a:solidFill>
                <a:srgbClr val="FFFFFF"/>
              </a:solidFill>
            </a:endParaRPr>
          </a:p>
        </p:txBody>
      </p:sp>
      <p:sp>
        <p:nvSpPr>
          <p:cNvPr id="8" name="TextBox 7">
            <a:extLst>
              <a:ext uri="{FF2B5EF4-FFF2-40B4-BE49-F238E27FC236}">
                <a16:creationId xmlns:a16="http://schemas.microsoft.com/office/drawing/2014/main" id="{566BEAE0-82BD-3BB6-55E0-BE2E179EF8A1}"/>
              </a:ext>
            </a:extLst>
          </p:cNvPr>
          <p:cNvSpPr txBox="1"/>
          <p:nvPr/>
        </p:nvSpPr>
        <p:spPr>
          <a:xfrm>
            <a:off x="7479575" y="2866330"/>
            <a:ext cx="2011680" cy="1371600"/>
          </a:xfrm>
          <a:prstGeom prst="rect">
            <a:avLst/>
          </a:prstGeom>
          <a:solidFill>
            <a:srgbClr val="002856"/>
          </a:solidFill>
        </p:spPr>
        <p:txBody>
          <a:bodyPr wrap="square" lIns="0" tIns="640080" rIns="0" rtlCol="0" anchor="ctr">
            <a:noAutofit/>
          </a:bodyPr>
          <a:lstStyle/>
          <a:p>
            <a:pPr algn="ctr">
              <a:spcBef>
                <a:spcPts val="600"/>
              </a:spcBef>
            </a:pPr>
            <a:r>
              <a:rPr lang="en-US" sz="1400" b="1" dirty="0">
                <a:solidFill>
                  <a:srgbClr val="FFFFFF"/>
                </a:solidFill>
              </a:rPr>
              <a:t>Redesign workflows</a:t>
            </a:r>
            <a:endParaRPr lang="en-US" sz="1400" dirty="0">
              <a:solidFill>
                <a:srgbClr val="FFFFFF"/>
              </a:solidFill>
            </a:endParaRPr>
          </a:p>
        </p:txBody>
      </p:sp>
      <p:sp>
        <p:nvSpPr>
          <p:cNvPr id="9" name="TextBox 8">
            <a:extLst>
              <a:ext uri="{FF2B5EF4-FFF2-40B4-BE49-F238E27FC236}">
                <a16:creationId xmlns:a16="http://schemas.microsoft.com/office/drawing/2014/main" id="{6589B2B5-A618-ACD1-ADBE-5B03DC0AFAD4}"/>
              </a:ext>
            </a:extLst>
          </p:cNvPr>
          <p:cNvSpPr txBox="1"/>
          <p:nvPr/>
        </p:nvSpPr>
        <p:spPr>
          <a:xfrm flipH="1">
            <a:off x="3546615" y="2361872"/>
            <a:ext cx="331927" cy="331927"/>
          </a:xfrm>
          <a:prstGeom prst="ellipse">
            <a:avLst/>
          </a:prstGeom>
          <a:solidFill>
            <a:srgbClr val="D3D3D3"/>
          </a:solidFill>
          <a:ln>
            <a:noFill/>
          </a:ln>
        </p:spPr>
        <p:txBody>
          <a:bodyPr wrap="none" lIns="0" tIns="0" rIns="0" bIns="0" rtlCol="0" anchor="ctr" anchorCtr="1">
            <a:noAutofit/>
          </a:bodyPr>
          <a:lstStyle/>
          <a:p>
            <a:pPr algn="ctr"/>
            <a:r>
              <a:rPr lang="en-US" sz="1200" b="1" dirty="0">
                <a:solidFill>
                  <a:srgbClr val="000000"/>
                </a:solidFill>
              </a:rPr>
              <a:t>1</a:t>
            </a:r>
          </a:p>
        </p:txBody>
      </p:sp>
      <p:sp>
        <p:nvSpPr>
          <p:cNvPr id="10" name="TextBox 9">
            <a:extLst>
              <a:ext uri="{FF2B5EF4-FFF2-40B4-BE49-F238E27FC236}">
                <a16:creationId xmlns:a16="http://schemas.microsoft.com/office/drawing/2014/main" id="{2A3CAD2E-83F1-9D73-D9BF-D4C57F4553D2}"/>
              </a:ext>
            </a:extLst>
          </p:cNvPr>
          <p:cNvSpPr txBox="1"/>
          <p:nvPr/>
        </p:nvSpPr>
        <p:spPr>
          <a:xfrm flipH="1">
            <a:off x="5930037" y="2361872"/>
            <a:ext cx="331927" cy="331927"/>
          </a:xfrm>
          <a:prstGeom prst="ellipse">
            <a:avLst/>
          </a:prstGeom>
          <a:solidFill>
            <a:srgbClr val="D3D3D3"/>
          </a:solidFill>
          <a:ln>
            <a:noFill/>
          </a:ln>
        </p:spPr>
        <p:txBody>
          <a:bodyPr wrap="none" lIns="0" tIns="0" rIns="0" bIns="0" rtlCol="0" anchor="ctr" anchorCtr="1">
            <a:noAutofit/>
          </a:bodyPr>
          <a:lstStyle/>
          <a:p>
            <a:pPr algn="ctr"/>
            <a:r>
              <a:rPr lang="en-US" sz="1200" b="1" dirty="0">
                <a:solidFill>
                  <a:srgbClr val="000000"/>
                </a:solidFill>
              </a:rPr>
              <a:t>2</a:t>
            </a:r>
          </a:p>
        </p:txBody>
      </p:sp>
      <p:sp>
        <p:nvSpPr>
          <p:cNvPr id="11" name="TextBox 10">
            <a:extLst>
              <a:ext uri="{FF2B5EF4-FFF2-40B4-BE49-F238E27FC236}">
                <a16:creationId xmlns:a16="http://schemas.microsoft.com/office/drawing/2014/main" id="{131D1D18-A7F5-4D12-5B9C-501015A33711}"/>
              </a:ext>
            </a:extLst>
          </p:cNvPr>
          <p:cNvSpPr txBox="1"/>
          <p:nvPr/>
        </p:nvSpPr>
        <p:spPr>
          <a:xfrm flipH="1">
            <a:off x="8319451" y="2361872"/>
            <a:ext cx="331927" cy="331927"/>
          </a:xfrm>
          <a:prstGeom prst="ellipse">
            <a:avLst/>
          </a:prstGeom>
          <a:solidFill>
            <a:srgbClr val="D3D3D3"/>
          </a:solidFill>
          <a:ln>
            <a:noFill/>
          </a:ln>
        </p:spPr>
        <p:txBody>
          <a:bodyPr wrap="none" lIns="0" tIns="0" rIns="0" bIns="0" rtlCol="0" anchor="ctr" anchorCtr="1">
            <a:noAutofit/>
          </a:bodyPr>
          <a:lstStyle/>
          <a:p>
            <a:pPr algn="ctr"/>
            <a:r>
              <a:rPr lang="en-US" sz="1200" b="1" dirty="0">
                <a:solidFill>
                  <a:srgbClr val="000000"/>
                </a:solidFill>
              </a:rPr>
              <a:t>3</a:t>
            </a:r>
          </a:p>
        </p:txBody>
      </p:sp>
      <p:sp>
        <p:nvSpPr>
          <p:cNvPr id="13" name="TextBox 12">
            <a:extLst>
              <a:ext uri="{FF2B5EF4-FFF2-40B4-BE49-F238E27FC236}">
                <a16:creationId xmlns:a16="http://schemas.microsoft.com/office/drawing/2014/main" id="{EA0ED569-ED4E-6127-AC82-CD1747ED45A7}"/>
              </a:ext>
            </a:extLst>
          </p:cNvPr>
          <p:cNvSpPr txBox="1"/>
          <p:nvPr/>
        </p:nvSpPr>
        <p:spPr>
          <a:xfrm flipH="1">
            <a:off x="3546615" y="4473701"/>
            <a:ext cx="331927" cy="331927"/>
          </a:xfrm>
          <a:prstGeom prst="ellipse">
            <a:avLst/>
          </a:prstGeom>
          <a:solidFill>
            <a:srgbClr val="009AD7"/>
          </a:solidFill>
          <a:ln>
            <a:noFill/>
          </a:ln>
        </p:spPr>
        <p:txBody>
          <a:bodyPr wrap="none" lIns="0" tIns="0" rIns="0" bIns="0" rtlCol="0" anchor="ctr" anchorCtr="1">
            <a:noAutofit/>
          </a:bodyPr>
          <a:lstStyle/>
          <a:p>
            <a:pPr algn="ctr"/>
            <a:r>
              <a:rPr lang="en-US" sz="1200" b="1" dirty="0">
                <a:solidFill>
                  <a:srgbClr val="000000"/>
                </a:solidFill>
              </a:rPr>
              <a:t>1</a:t>
            </a:r>
          </a:p>
        </p:txBody>
      </p:sp>
      <p:sp>
        <p:nvSpPr>
          <p:cNvPr id="14" name="TextBox 13">
            <a:extLst>
              <a:ext uri="{FF2B5EF4-FFF2-40B4-BE49-F238E27FC236}">
                <a16:creationId xmlns:a16="http://schemas.microsoft.com/office/drawing/2014/main" id="{38ECBF28-DBFB-8CD5-2556-53BE3FC79920}"/>
              </a:ext>
            </a:extLst>
          </p:cNvPr>
          <p:cNvSpPr txBox="1"/>
          <p:nvPr/>
        </p:nvSpPr>
        <p:spPr>
          <a:xfrm flipH="1">
            <a:off x="5930037" y="4473701"/>
            <a:ext cx="331927" cy="331927"/>
          </a:xfrm>
          <a:prstGeom prst="ellipse">
            <a:avLst/>
          </a:prstGeom>
          <a:solidFill>
            <a:srgbClr val="009AD7"/>
          </a:solidFill>
          <a:ln>
            <a:noFill/>
          </a:ln>
        </p:spPr>
        <p:txBody>
          <a:bodyPr wrap="none" lIns="0" tIns="0" rIns="0" bIns="0" rtlCol="0" anchor="ctr" anchorCtr="1">
            <a:noAutofit/>
          </a:bodyPr>
          <a:lstStyle/>
          <a:p>
            <a:pPr algn="ctr"/>
            <a:r>
              <a:rPr lang="en-US" sz="1200" b="1" dirty="0">
                <a:solidFill>
                  <a:srgbClr val="000000"/>
                </a:solidFill>
              </a:rPr>
              <a:t>2</a:t>
            </a:r>
          </a:p>
        </p:txBody>
      </p:sp>
      <p:sp>
        <p:nvSpPr>
          <p:cNvPr id="15" name="TextBox 14">
            <a:extLst>
              <a:ext uri="{FF2B5EF4-FFF2-40B4-BE49-F238E27FC236}">
                <a16:creationId xmlns:a16="http://schemas.microsoft.com/office/drawing/2014/main" id="{BC13B199-CBB8-6913-23DF-C7451893DCEF}"/>
              </a:ext>
            </a:extLst>
          </p:cNvPr>
          <p:cNvSpPr txBox="1"/>
          <p:nvPr/>
        </p:nvSpPr>
        <p:spPr>
          <a:xfrm flipH="1">
            <a:off x="8319451" y="4473701"/>
            <a:ext cx="331927" cy="331927"/>
          </a:xfrm>
          <a:prstGeom prst="ellipse">
            <a:avLst/>
          </a:prstGeom>
          <a:solidFill>
            <a:srgbClr val="009AD7"/>
          </a:solidFill>
          <a:ln>
            <a:noFill/>
          </a:ln>
        </p:spPr>
        <p:txBody>
          <a:bodyPr wrap="none" lIns="0" tIns="0" rIns="0" bIns="0" rtlCol="0" anchor="ctr" anchorCtr="1">
            <a:noAutofit/>
          </a:bodyPr>
          <a:lstStyle/>
          <a:p>
            <a:pPr algn="ctr"/>
            <a:r>
              <a:rPr lang="en-US" sz="1200" b="1" dirty="0">
                <a:solidFill>
                  <a:srgbClr val="000000"/>
                </a:solidFill>
              </a:rPr>
              <a:t>3</a:t>
            </a:r>
          </a:p>
        </p:txBody>
      </p:sp>
      <p:pic>
        <p:nvPicPr>
          <p:cNvPr id="17" name="Graphic 16">
            <a:extLst>
              <a:ext uri="{FF2B5EF4-FFF2-40B4-BE49-F238E27FC236}">
                <a16:creationId xmlns:a16="http://schemas.microsoft.com/office/drawing/2014/main" id="{36586E71-C060-CD32-9748-08B6982DE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514" y="3129642"/>
            <a:ext cx="685800" cy="533400"/>
          </a:xfrm>
          <a:prstGeom prst="rect">
            <a:avLst/>
          </a:prstGeom>
        </p:spPr>
      </p:pic>
      <p:pic>
        <p:nvPicPr>
          <p:cNvPr id="19" name="Graphic 18">
            <a:extLst>
              <a:ext uri="{FF2B5EF4-FFF2-40B4-BE49-F238E27FC236}">
                <a16:creationId xmlns:a16="http://schemas.microsoft.com/office/drawing/2014/main" id="{5733C2B6-BB42-E17E-1868-2E89CA1944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2306" y="3129642"/>
            <a:ext cx="685800" cy="533400"/>
          </a:xfrm>
          <a:prstGeom prst="rect">
            <a:avLst/>
          </a:prstGeom>
        </p:spPr>
      </p:pic>
      <p:pic>
        <p:nvPicPr>
          <p:cNvPr id="21" name="Graphic 20">
            <a:extLst>
              <a:ext uri="{FF2B5EF4-FFF2-40B4-BE49-F238E27FC236}">
                <a16:creationId xmlns:a16="http://schemas.microsoft.com/office/drawing/2014/main" id="{5B052AAB-AEAE-7550-472C-F3B80A0BF3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3686" y="3129642"/>
            <a:ext cx="685800" cy="533400"/>
          </a:xfrm>
          <a:prstGeom prst="rect">
            <a:avLst/>
          </a:prstGeom>
        </p:spPr>
      </p:pic>
      <p:sp>
        <p:nvSpPr>
          <p:cNvPr id="22" name="TextBox 21">
            <a:extLst>
              <a:ext uri="{FF2B5EF4-FFF2-40B4-BE49-F238E27FC236}">
                <a16:creationId xmlns:a16="http://schemas.microsoft.com/office/drawing/2014/main" id="{908C1A80-EDDA-3174-61B5-20B593C1972B}"/>
              </a:ext>
            </a:extLst>
          </p:cNvPr>
          <p:cNvSpPr txBox="1"/>
          <p:nvPr/>
        </p:nvSpPr>
        <p:spPr>
          <a:xfrm>
            <a:off x="2700746" y="5747652"/>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cxnSp>
        <p:nvCxnSpPr>
          <p:cNvPr id="24" name="Straight Arrow Connector 23">
            <a:extLst>
              <a:ext uri="{FF2B5EF4-FFF2-40B4-BE49-F238E27FC236}">
                <a16:creationId xmlns:a16="http://schemas.microsoft.com/office/drawing/2014/main" id="{6616612F-9633-4C24-6E60-9623C35AEDB0}"/>
              </a:ext>
            </a:extLst>
          </p:cNvPr>
          <p:cNvCxnSpPr>
            <a:cxnSpLocks/>
          </p:cNvCxnSpPr>
          <p:nvPr/>
        </p:nvCxnSpPr>
        <p:spPr>
          <a:xfrm>
            <a:off x="3878542" y="2527836"/>
            <a:ext cx="2051495" cy="0"/>
          </a:xfrm>
          <a:prstGeom prst="straightConnector1">
            <a:avLst/>
          </a:prstGeom>
          <a:noFill/>
          <a:ln w="25400" cap="flat" cmpd="sng">
            <a:solidFill>
              <a:srgbClr val="D3D3D3"/>
            </a:solidFill>
            <a:prstDash val="solid"/>
            <a:round/>
            <a:headEnd type="none" w="lg" len="med"/>
            <a:tailEnd type="triangle" w="lg" len="med"/>
          </a:ln>
        </p:spPr>
      </p:cxnSp>
      <p:cxnSp>
        <p:nvCxnSpPr>
          <p:cNvPr id="25" name="Straight Arrow Connector 24">
            <a:extLst>
              <a:ext uri="{FF2B5EF4-FFF2-40B4-BE49-F238E27FC236}">
                <a16:creationId xmlns:a16="http://schemas.microsoft.com/office/drawing/2014/main" id="{F0A79872-405D-C7FF-91EE-E85295D38526}"/>
              </a:ext>
            </a:extLst>
          </p:cNvPr>
          <p:cNvCxnSpPr/>
          <p:nvPr/>
        </p:nvCxnSpPr>
        <p:spPr>
          <a:xfrm>
            <a:off x="6262146" y="2527836"/>
            <a:ext cx="2051495" cy="0"/>
          </a:xfrm>
          <a:prstGeom prst="straightConnector1">
            <a:avLst/>
          </a:prstGeom>
          <a:noFill/>
          <a:ln w="25400" cap="flat" cmpd="sng">
            <a:solidFill>
              <a:srgbClr val="D3D3D3"/>
            </a:solidFill>
            <a:prstDash val="solid"/>
            <a:round/>
            <a:headEnd type="none" w="lg" len="med"/>
            <a:tailEnd type="triangle" w="lg" len="med"/>
          </a:ln>
        </p:spPr>
      </p:cxnSp>
      <p:cxnSp>
        <p:nvCxnSpPr>
          <p:cNvPr id="26" name="Straight Arrow Connector 25">
            <a:extLst>
              <a:ext uri="{FF2B5EF4-FFF2-40B4-BE49-F238E27FC236}">
                <a16:creationId xmlns:a16="http://schemas.microsoft.com/office/drawing/2014/main" id="{A4228D87-3757-3173-0862-1DC7E0ABE4E1}"/>
              </a:ext>
            </a:extLst>
          </p:cNvPr>
          <p:cNvCxnSpPr>
            <a:cxnSpLocks/>
          </p:cNvCxnSpPr>
          <p:nvPr/>
        </p:nvCxnSpPr>
        <p:spPr>
          <a:xfrm flipH="1">
            <a:off x="6269290" y="4639664"/>
            <a:ext cx="2051495" cy="0"/>
          </a:xfrm>
          <a:prstGeom prst="straightConnector1">
            <a:avLst/>
          </a:prstGeom>
          <a:noFill/>
          <a:ln w="25400" cap="flat" cmpd="sng">
            <a:solidFill>
              <a:srgbClr val="009AD7"/>
            </a:solidFill>
            <a:prstDash val="solid"/>
            <a:round/>
            <a:headEnd type="none" w="lg" len="med"/>
            <a:tailEnd type="triangle" w="lg" len="med"/>
          </a:ln>
        </p:spPr>
      </p:cxnSp>
      <p:cxnSp>
        <p:nvCxnSpPr>
          <p:cNvPr id="45" name="Elbow Connector 44">
            <a:extLst>
              <a:ext uri="{FF2B5EF4-FFF2-40B4-BE49-F238E27FC236}">
                <a16:creationId xmlns:a16="http://schemas.microsoft.com/office/drawing/2014/main" id="{240319D9-0CE0-DD6C-6BA8-ED70E70D4C4F}"/>
              </a:ext>
            </a:extLst>
          </p:cNvPr>
          <p:cNvCxnSpPr>
            <a:cxnSpLocks/>
          </p:cNvCxnSpPr>
          <p:nvPr/>
        </p:nvCxnSpPr>
        <p:spPr>
          <a:xfrm rot="16200000" flipH="1">
            <a:off x="6098996" y="2410821"/>
            <a:ext cx="12700" cy="4772836"/>
          </a:xfrm>
          <a:prstGeom prst="bentConnector3">
            <a:avLst>
              <a:gd name="adj1" fmla="val 1800000"/>
            </a:avLst>
          </a:prstGeom>
          <a:noFill/>
          <a:ln w="25400" cap="flat" cmpd="sng">
            <a:solidFill>
              <a:srgbClr val="009AD7"/>
            </a:solidFill>
            <a:prstDash val="solid"/>
            <a:round/>
            <a:headEnd type="none" w="lg" len="med"/>
            <a:tailEnd type="triangle" w="lg"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36" name="Oval 35">
            <a:extLst>
              <a:ext uri="{FF2B5EF4-FFF2-40B4-BE49-F238E27FC236}">
                <a16:creationId xmlns:a16="http://schemas.microsoft.com/office/drawing/2014/main" id="{76E1A631-C276-680B-6F11-BA9DE8680F61}"/>
              </a:ext>
            </a:extLst>
          </p:cNvPr>
          <p:cNvSpPr/>
          <p:nvPr/>
        </p:nvSpPr>
        <p:spPr>
          <a:xfrm>
            <a:off x="4264479" y="2076455"/>
            <a:ext cx="3663042" cy="3663042"/>
          </a:xfrm>
          <a:prstGeom prst="ellipse">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48" name="Google Shape;848;p104"/>
          <p:cNvSpPr txBox="1"/>
          <p:nvPr/>
        </p:nvSpPr>
        <p:spPr>
          <a:xfrm>
            <a:off x="1021540" y="5844817"/>
            <a:ext cx="9526457" cy="246206"/>
          </a:xfrm>
          <a:prstGeom prst="rect">
            <a:avLst/>
          </a:prstGeom>
          <a:noFill/>
          <a:ln>
            <a:noFill/>
          </a:ln>
        </p:spPr>
        <p:txBody>
          <a:bodyPr spcFirstLastPara="1" wrap="square" lIns="0" tIns="91425" rIns="0" bIns="0" anchor="b"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000" b="0" i="0" u="none" strike="noStrike" cap="none" dirty="0">
                <a:solidFill>
                  <a:srgbClr val="6F7878"/>
                </a:solidFill>
                <a:latin typeface="Arial"/>
                <a:ea typeface="Arial"/>
                <a:cs typeface="Arial"/>
                <a:sym typeface="Arial"/>
              </a:rPr>
              <a:t>Source: Gartner</a:t>
            </a:r>
            <a:endParaRPr sz="1050" b="0" i="0" u="none" strike="noStrike" cap="none" dirty="0">
              <a:solidFill>
                <a:srgbClr val="000000"/>
              </a:solidFill>
              <a:latin typeface="Arial"/>
              <a:ea typeface="Arial"/>
              <a:cs typeface="Arial"/>
              <a:sym typeface="Arial"/>
            </a:endParaRPr>
          </a:p>
        </p:txBody>
      </p:sp>
      <p:sp>
        <p:nvSpPr>
          <p:cNvPr id="849" name="Google Shape;849;p104"/>
          <p:cNvSpPr/>
          <p:nvPr/>
        </p:nvSpPr>
        <p:spPr>
          <a:xfrm>
            <a:off x="1021540" y="1947786"/>
            <a:ext cx="2103120" cy="1280160"/>
          </a:xfrm>
          <a:prstGeom prst="rect">
            <a:avLst/>
          </a:prstGeom>
          <a:solidFill>
            <a:srgbClr val="D3D3D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Trend 1</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Constant crisis</a:t>
            </a:r>
          </a:p>
        </p:txBody>
      </p:sp>
      <p:sp>
        <p:nvSpPr>
          <p:cNvPr id="850" name="Google Shape;850;p104"/>
          <p:cNvSpPr/>
          <p:nvPr/>
        </p:nvSpPr>
        <p:spPr>
          <a:xfrm>
            <a:off x="1021540" y="4518108"/>
            <a:ext cx="2103120" cy="1280160"/>
          </a:xfrm>
          <a:prstGeom prst="rect">
            <a:avLst/>
          </a:prstGeom>
          <a:solidFill>
            <a:srgbClr val="D3D3D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1"/>
                  </a:ext>
                </a:extLst>
              </a:rPr>
              <a:t>Trend 4</a:t>
            </a:r>
            <a:endParaRPr lang="en-US" sz="1400" b="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2"/>
                </a:ext>
              </a:extLst>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3"/>
                  </a:ext>
                </a:extLst>
              </a:rPr>
              <a:t>Ever-changing organization</a:t>
            </a:r>
            <a:endParaRPr lang="en-US" sz="1400" b="0" i="0" u="none" strike="noStrike" cap="none" dirty="0">
              <a:solidFill>
                <a:srgbClr val="000000"/>
              </a:solidFill>
              <a:latin typeface="Arial"/>
              <a:ea typeface="Arial"/>
              <a:cs typeface="Arial"/>
              <a:sym typeface="Arial"/>
            </a:endParaRPr>
          </a:p>
        </p:txBody>
      </p:sp>
      <p:sp>
        <p:nvSpPr>
          <p:cNvPr id="851" name="Google Shape;851;p104"/>
          <p:cNvSpPr/>
          <p:nvPr/>
        </p:nvSpPr>
        <p:spPr>
          <a:xfrm>
            <a:off x="9056044" y="1938255"/>
            <a:ext cx="2103120" cy="1280160"/>
          </a:xfrm>
          <a:prstGeom prst="rect">
            <a:avLst/>
          </a:prstGeom>
          <a:solidFill>
            <a:srgbClr val="D3D3D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Trend 2</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"Rise of the machines”</a:t>
            </a:r>
          </a:p>
        </p:txBody>
      </p:sp>
      <p:sp>
        <p:nvSpPr>
          <p:cNvPr id="852" name="Google Shape;852;p104"/>
          <p:cNvSpPr/>
          <p:nvPr/>
        </p:nvSpPr>
        <p:spPr>
          <a:xfrm>
            <a:off x="9056044" y="4518108"/>
            <a:ext cx="2103120" cy="1280160"/>
          </a:xfrm>
          <a:prstGeom prst="rect">
            <a:avLst/>
          </a:prstGeom>
          <a:solidFill>
            <a:srgbClr val="D3D3D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4"/>
                  </a:ext>
                </a:extLst>
              </a:rPr>
              <a:t>Trend 3</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Increased regulation </a:t>
            </a:r>
          </a:p>
        </p:txBody>
      </p:sp>
      <p:sp>
        <p:nvSpPr>
          <p:cNvPr id="853" name="Google Shape;853;p10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t>Summary: Prepare SPVM to be Ready for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5"/>
                  </a:ext>
                </a:extLst>
              </a:rPr>
              <a:t>These Constantly Evolving Trends</a:t>
            </a:r>
            <a:endParaRPr dirty="0"/>
          </a:p>
        </p:txBody>
      </p:sp>
      <p:sp>
        <p:nvSpPr>
          <p:cNvPr id="860" name="Google Shape;860;p104"/>
          <p:cNvSpPr/>
          <p:nvPr/>
        </p:nvSpPr>
        <p:spPr>
          <a:xfrm>
            <a:off x="4966198" y="3125500"/>
            <a:ext cx="2259604" cy="400079"/>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400" b="1" i="0" u="none" strike="noStrike" cap="none" dirty="0">
                <a:solidFill>
                  <a:srgbClr val="000000"/>
                </a:solidFill>
                <a:latin typeface="Arial"/>
                <a:ea typeface="Arial"/>
                <a:cs typeface="Arial"/>
                <a:sym typeface="Arial"/>
              </a:rPr>
              <a:t>Heightened uncertainty</a:t>
            </a:r>
            <a:endParaRPr sz="1400" b="0" i="0" u="none" strike="noStrike" cap="none" dirty="0">
              <a:solidFill>
                <a:srgbClr val="000000"/>
              </a:solidFill>
              <a:latin typeface="Arial"/>
              <a:ea typeface="Arial"/>
              <a:cs typeface="Arial"/>
              <a:sym typeface="Arial"/>
            </a:endParaRPr>
          </a:p>
        </p:txBody>
      </p:sp>
      <p:sp>
        <p:nvSpPr>
          <p:cNvPr id="861" name="Google Shape;861;p104"/>
          <p:cNvSpPr/>
          <p:nvPr/>
        </p:nvSpPr>
        <p:spPr>
          <a:xfrm>
            <a:off x="5272892" y="4305524"/>
            <a:ext cx="1646216" cy="400079"/>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400" b="1" i="0" u="none" strike="noStrike" cap="none" dirty="0">
                <a:solidFill>
                  <a:srgbClr val="000000"/>
                </a:solidFill>
                <a:latin typeface="Arial"/>
                <a:ea typeface="Arial"/>
                <a:cs typeface="Arial"/>
                <a:sym typeface="Arial"/>
              </a:rPr>
              <a:t>Ready to engage </a:t>
            </a:r>
            <a:endParaRPr sz="1400" b="0" i="0" u="none" strike="noStrike" cap="none" dirty="0">
              <a:solidFill>
                <a:srgbClr val="000000"/>
              </a:solidFill>
              <a:latin typeface="Arial"/>
              <a:ea typeface="Arial"/>
              <a:cs typeface="Arial"/>
              <a:sym typeface="Arial"/>
            </a:endParaRPr>
          </a:p>
        </p:txBody>
      </p:sp>
      <p:sp>
        <p:nvSpPr>
          <p:cNvPr id="862" name="Google Shape;862;p104"/>
          <p:cNvSpPr txBox="1"/>
          <p:nvPr/>
        </p:nvSpPr>
        <p:spPr>
          <a:xfrm>
            <a:off x="457200" y="1317774"/>
            <a:ext cx="11280775"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b="1" i="0" u="none" strike="noStrike" cap="none" dirty="0">
                <a:solidFill>
                  <a:srgbClr val="000000"/>
                </a:solidFill>
                <a:latin typeface="Arial"/>
                <a:ea typeface="Arial"/>
                <a:cs typeface="Arial"/>
                <a:sym typeface="Arial"/>
              </a:rPr>
              <a:t>SPVM Trends and Actions</a:t>
            </a:r>
            <a:endParaRPr b="0" i="0" u="none" strike="noStrike" cap="none" dirty="0">
              <a:solidFill>
                <a:srgbClr val="000000"/>
              </a:solidFill>
              <a:latin typeface="Arial"/>
              <a:ea typeface="Arial"/>
              <a:cs typeface="Arial"/>
              <a:sym typeface="Arial"/>
            </a:endParaRPr>
          </a:p>
        </p:txBody>
      </p:sp>
      <p:grpSp>
        <p:nvGrpSpPr>
          <p:cNvPr id="863" name="Google Shape;863;p104"/>
          <p:cNvGrpSpPr/>
          <p:nvPr/>
        </p:nvGrpSpPr>
        <p:grpSpPr>
          <a:xfrm>
            <a:off x="7461905" y="2188896"/>
            <a:ext cx="1594139" cy="338554"/>
            <a:chOff x="3281158" y="2073905"/>
            <a:chExt cx="1817864" cy="479633"/>
          </a:xfrm>
        </p:grpSpPr>
        <p:cxnSp>
          <p:nvCxnSpPr>
            <p:cNvPr id="864" name="Google Shape;864;p104"/>
            <p:cNvCxnSpPr/>
            <p:nvPr/>
          </p:nvCxnSpPr>
          <p:spPr>
            <a:xfrm flipH="1">
              <a:off x="3281158" y="2081423"/>
              <a:ext cx="472115" cy="472115"/>
            </a:xfrm>
            <a:prstGeom prst="straightConnector1">
              <a:avLst/>
            </a:prstGeom>
            <a:noFill/>
            <a:ln w="25400" cap="sq" cmpd="sng">
              <a:solidFill>
                <a:srgbClr val="6F7878"/>
              </a:solidFill>
              <a:prstDash val="solid"/>
              <a:round/>
              <a:headEnd type="none" w="sm" len="sm"/>
              <a:tailEnd type="triangle" w="lg" len="med"/>
            </a:ln>
          </p:spPr>
        </p:cxnSp>
        <p:cxnSp>
          <p:nvCxnSpPr>
            <p:cNvPr id="865" name="Google Shape;865;p104"/>
            <p:cNvCxnSpPr/>
            <p:nvPr/>
          </p:nvCxnSpPr>
          <p:spPr>
            <a:xfrm rot="10800000">
              <a:off x="3753273" y="2073905"/>
              <a:ext cx="1345749" cy="0"/>
            </a:xfrm>
            <a:prstGeom prst="straightConnector1">
              <a:avLst/>
            </a:prstGeom>
            <a:noFill/>
            <a:ln w="25400" cap="flat" cmpd="sng">
              <a:solidFill>
                <a:srgbClr val="6F7878"/>
              </a:solidFill>
              <a:prstDash val="solid"/>
              <a:round/>
              <a:headEnd type="none" w="sm" len="sm"/>
              <a:tailEnd type="none" w="lg" len="med"/>
            </a:ln>
          </p:spPr>
        </p:cxnSp>
      </p:grpSp>
      <p:grpSp>
        <p:nvGrpSpPr>
          <p:cNvPr id="866" name="Google Shape;866;p104"/>
          <p:cNvGrpSpPr/>
          <p:nvPr/>
        </p:nvGrpSpPr>
        <p:grpSpPr>
          <a:xfrm rot="10800000" flipH="1">
            <a:off x="7461905" y="5301734"/>
            <a:ext cx="1594139" cy="338554"/>
            <a:chOff x="3281158" y="2073905"/>
            <a:chExt cx="1817864" cy="479633"/>
          </a:xfrm>
        </p:grpSpPr>
        <p:cxnSp>
          <p:nvCxnSpPr>
            <p:cNvPr id="867" name="Google Shape;867;p104"/>
            <p:cNvCxnSpPr/>
            <p:nvPr/>
          </p:nvCxnSpPr>
          <p:spPr>
            <a:xfrm flipH="1">
              <a:off x="3281158" y="2081423"/>
              <a:ext cx="472115" cy="472115"/>
            </a:xfrm>
            <a:prstGeom prst="straightConnector1">
              <a:avLst/>
            </a:prstGeom>
            <a:noFill/>
            <a:ln w="25400" cap="sq" cmpd="sng">
              <a:solidFill>
                <a:srgbClr val="6F7878"/>
              </a:solidFill>
              <a:prstDash val="solid"/>
              <a:round/>
              <a:headEnd type="none" w="sm" len="sm"/>
              <a:tailEnd type="triangle" w="lg" len="med"/>
            </a:ln>
          </p:spPr>
        </p:cxnSp>
        <p:cxnSp>
          <p:nvCxnSpPr>
            <p:cNvPr id="868" name="Google Shape;868;p104"/>
            <p:cNvCxnSpPr/>
            <p:nvPr/>
          </p:nvCxnSpPr>
          <p:spPr>
            <a:xfrm rot="10800000">
              <a:off x="3753273" y="2073905"/>
              <a:ext cx="1345749" cy="0"/>
            </a:xfrm>
            <a:prstGeom prst="straightConnector1">
              <a:avLst/>
            </a:prstGeom>
            <a:noFill/>
            <a:ln w="25400" cap="flat" cmpd="sng">
              <a:solidFill>
                <a:srgbClr val="6F7878"/>
              </a:solidFill>
              <a:prstDash val="solid"/>
              <a:round/>
              <a:headEnd type="none" w="sm" len="sm"/>
              <a:tailEnd type="none" w="lg" len="med"/>
            </a:ln>
          </p:spPr>
        </p:cxnSp>
      </p:grpSp>
      <p:grpSp>
        <p:nvGrpSpPr>
          <p:cNvPr id="869" name="Google Shape;869;p104"/>
          <p:cNvGrpSpPr/>
          <p:nvPr/>
        </p:nvGrpSpPr>
        <p:grpSpPr>
          <a:xfrm flipH="1">
            <a:off x="3125875" y="2188896"/>
            <a:ext cx="1594139" cy="338554"/>
            <a:chOff x="3281158" y="2073905"/>
            <a:chExt cx="1817864" cy="479633"/>
          </a:xfrm>
        </p:grpSpPr>
        <p:cxnSp>
          <p:nvCxnSpPr>
            <p:cNvPr id="870" name="Google Shape;870;p104"/>
            <p:cNvCxnSpPr/>
            <p:nvPr/>
          </p:nvCxnSpPr>
          <p:spPr>
            <a:xfrm flipH="1">
              <a:off x="3281158" y="2081423"/>
              <a:ext cx="472115" cy="472115"/>
            </a:xfrm>
            <a:prstGeom prst="straightConnector1">
              <a:avLst/>
            </a:prstGeom>
            <a:noFill/>
            <a:ln w="25400" cap="sq" cmpd="sng">
              <a:solidFill>
                <a:srgbClr val="6F7878"/>
              </a:solidFill>
              <a:prstDash val="solid"/>
              <a:round/>
              <a:headEnd type="none" w="sm" len="sm"/>
              <a:tailEnd type="triangle" w="lg" len="med"/>
            </a:ln>
          </p:spPr>
        </p:cxnSp>
        <p:cxnSp>
          <p:nvCxnSpPr>
            <p:cNvPr id="871" name="Google Shape;871;p104"/>
            <p:cNvCxnSpPr/>
            <p:nvPr/>
          </p:nvCxnSpPr>
          <p:spPr>
            <a:xfrm rot="10800000">
              <a:off x="3753273" y="2073905"/>
              <a:ext cx="1345749" cy="0"/>
            </a:xfrm>
            <a:prstGeom prst="straightConnector1">
              <a:avLst/>
            </a:prstGeom>
            <a:noFill/>
            <a:ln w="25400" cap="flat" cmpd="sng">
              <a:solidFill>
                <a:srgbClr val="6F7878"/>
              </a:solidFill>
              <a:prstDash val="solid"/>
              <a:round/>
              <a:headEnd type="none" w="sm" len="sm"/>
              <a:tailEnd type="none" w="lg" len="med"/>
            </a:ln>
          </p:spPr>
        </p:cxnSp>
      </p:grpSp>
      <p:grpSp>
        <p:nvGrpSpPr>
          <p:cNvPr id="872" name="Google Shape;872;p104"/>
          <p:cNvGrpSpPr/>
          <p:nvPr/>
        </p:nvGrpSpPr>
        <p:grpSpPr>
          <a:xfrm rot="10800000">
            <a:off x="3125875" y="5301734"/>
            <a:ext cx="1594139" cy="338554"/>
            <a:chOff x="3281158" y="2073905"/>
            <a:chExt cx="1817864" cy="479633"/>
          </a:xfrm>
        </p:grpSpPr>
        <p:cxnSp>
          <p:nvCxnSpPr>
            <p:cNvPr id="873" name="Google Shape;873;p104"/>
            <p:cNvCxnSpPr/>
            <p:nvPr/>
          </p:nvCxnSpPr>
          <p:spPr>
            <a:xfrm flipH="1">
              <a:off x="3281158" y="2081423"/>
              <a:ext cx="472115" cy="472115"/>
            </a:xfrm>
            <a:prstGeom prst="straightConnector1">
              <a:avLst/>
            </a:prstGeom>
            <a:noFill/>
            <a:ln w="25400" cap="sq" cmpd="sng">
              <a:solidFill>
                <a:srgbClr val="6F7878"/>
              </a:solidFill>
              <a:prstDash val="solid"/>
              <a:round/>
              <a:headEnd type="none" w="sm" len="sm"/>
              <a:tailEnd type="triangle" w="lg" len="med"/>
            </a:ln>
          </p:spPr>
        </p:cxnSp>
        <p:cxnSp>
          <p:nvCxnSpPr>
            <p:cNvPr id="874" name="Google Shape;874;p104"/>
            <p:cNvCxnSpPr/>
            <p:nvPr/>
          </p:nvCxnSpPr>
          <p:spPr>
            <a:xfrm rot="10800000">
              <a:off x="3753273" y="2073905"/>
              <a:ext cx="1345749" cy="0"/>
            </a:xfrm>
            <a:prstGeom prst="straightConnector1">
              <a:avLst/>
            </a:prstGeom>
            <a:noFill/>
            <a:ln w="25400" cap="flat" cmpd="sng">
              <a:solidFill>
                <a:srgbClr val="6F7878"/>
              </a:solidFill>
              <a:prstDash val="solid"/>
              <a:round/>
              <a:headEnd type="none" w="sm" len="sm"/>
              <a:tailEnd type="none" w="lg" len="med"/>
            </a:ln>
          </p:spPr>
        </p:cxnSp>
      </p:grpSp>
      <p:pic>
        <p:nvPicPr>
          <p:cNvPr id="18" name="Graphic 17">
            <a:extLst>
              <a:ext uri="{FF2B5EF4-FFF2-40B4-BE49-F238E27FC236}">
                <a16:creationId xmlns:a16="http://schemas.microsoft.com/office/drawing/2014/main" id="{6E949A7B-93D4-8AC2-9287-329FAB449F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4704" y="5203933"/>
            <a:ext cx="685800" cy="533400"/>
          </a:xfrm>
          <a:prstGeom prst="rect">
            <a:avLst/>
          </a:prstGeom>
        </p:spPr>
      </p:pic>
      <p:pic>
        <p:nvPicPr>
          <p:cNvPr id="20" name="Graphic 19">
            <a:extLst>
              <a:ext uri="{FF2B5EF4-FFF2-40B4-BE49-F238E27FC236}">
                <a16:creationId xmlns:a16="http://schemas.microsoft.com/office/drawing/2014/main" id="{143C803C-DD3D-1315-51F0-C92281D925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0200" y="5203933"/>
            <a:ext cx="685800" cy="533400"/>
          </a:xfrm>
          <a:prstGeom prst="rect">
            <a:avLst/>
          </a:prstGeom>
        </p:spPr>
      </p:pic>
      <p:pic>
        <p:nvPicPr>
          <p:cNvPr id="22" name="Graphic 21">
            <a:extLst>
              <a:ext uri="{FF2B5EF4-FFF2-40B4-BE49-F238E27FC236}">
                <a16:creationId xmlns:a16="http://schemas.microsoft.com/office/drawing/2014/main" id="{5AE8BCA3-FDEE-A761-B655-8B7DADCD9A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64704" y="2554541"/>
            <a:ext cx="685800" cy="533400"/>
          </a:xfrm>
          <a:prstGeom prst="rect">
            <a:avLst/>
          </a:prstGeom>
        </p:spPr>
      </p:pic>
      <p:pic>
        <p:nvPicPr>
          <p:cNvPr id="24" name="Graphic 23">
            <a:extLst>
              <a:ext uri="{FF2B5EF4-FFF2-40B4-BE49-F238E27FC236}">
                <a16:creationId xmlns:a16="http://schemas.microsoft.com/office/drawing/2014/main" id="{37E8A92B-819B-0F97-9B50-6C5E07F44C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30200" y="2554541"/>
            <a:ext cx="685800" cy="533400"/>
          </a:xfrm>
          <a:prstGeom prst="rect">
            <a:avLst/>
          </a:prstGeom>
        </p:spPr>
      </p:pic>
      <p:sp>
        <p:nvSpPr>
          <p:cNvPr id="28" name="Google Shape;856;p104">
            <a:extLst>
              <a:ext uri="{FF2B5EF4-FFF2-40B4-BE49-F238E27FC236}">
                <a16:creationId xmlns:a16="http://schemas.microsoft.com/office/drawing/2014/main" id="{275FD2E3-74B8-AF02-033E-A7DD8CCB90E6}"/>
              </a:ext>
            </a:extLst>
          </p:cNvPr>
          <p:cNvSpPr>
            <a:spLocks noChangeAspect="1"/>
          </p:cNvSpPr>
          <p:nvPr/>
        </p:nvSpPr>
        <p:spPr>
          <a:xfrm>
            <a:off x="5455920" y="1799448"/>
            <a:ext cx="1298448" cy="1302250"/>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6"/>
                  </a:ext>
                </a:extLst>
              </a:rPr>
              <a:t>Scenario planning</a:t>
            </a:r>
            <a:endParaRPr sz="1400" b="0" i="0" u="none" strike="noStrike" cap="none" dirty="0">
              <a:solidFill>
                <a:srgbClr val="000000"/>
              </a:solidFill>
              <a:latin typeface="Arial"/>
              <a:ea typeface="Arial"/>
              <a:cs typeface="Arial"/>
              <a:sym typeface="Arial"/>
            </a:endParaRPr>
          </a:p>
        </p:txBody>
      </p:sp>
      <p:sp>
        <p:nvSpPr>
          <p:cNvPr id="29" name="Google Shape;857;p104">
            <a:extLst>
              <a:ext uri="{FF2B5EF4-FFF2-40B4-BE49-F238E27FC236}">
                <a16:creationId xmlns:a16="http://schemas.microsoft.com/office/drawing/2014/main" id="{D4DAB2DB-FE6B-3089-2D8C-2A48A95495C2}"/>
              </a:ext>
            </a:extLst>
          </p:cNvPr>
          <p:cNvSpPr>
            <a:spLocks noChangeAspect="1"/>
          </p:cNvSpPr>
          <p:nvPr/>
        </p:nvSpPr>
        <p:spPr>
          <a:xfrm>
            <a:off x="5455920" y="4720949"/>
            <a:ext cx="1298448" cy="1298448"/>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FFFFFF"/>
                </a:solidFill>
                <a:latin typeface="Arial"/>
                <a:ea typeface="Arial"/>
                <a:cs typeface="Arial"/>
                <a:sym typeface="Arial"/>
              </a:rPr>
              <a:t>Advanced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1400" dirty="0">
                <a:solidFill>
                  <a:srgbClr val="FFFFFF"/>
                </a:solidFill>
                <a:latin typeface="Arial"/>
                <a:ea typeface="Arial"/>
                <a:cs typeface="Arial"/>
                <a:sym typeface="Arial"/>
              </a:rPr>
              <a:t>c</a:t>
            </a:r>
            <a:r>
              <a:rPr lang="en-US" sz="1400" b="0" i="0" u="none" strike="noStrike" cap="none" dirty="0">
                <a:solidFill>
                  <a:srgbClr val="FFFFFF"/>
                </a:solidFill>
                <a:latin typeface="Arial"/>
                <a:ea typeface="Arial"/>
                <a:cs typeface="Arial"/>
                <a:sym typeface="Arial"/>
              </a:rPr>
              <a:t>ontract </a:t>
            </a:r>
            <a:r>
              <a:rPr lang="en-US" sz="1400" dirty="0">
                <a:solidFill>
                  <a:srgbClr val="FFFFFF"/>
                </a:solidFill>
                <a:latin typeface="Arial"/>
                <a:ea typeface="Arial"/>
                <a:cs typeface="Arial"/>
                <a:sym typeface="Arial"/>
              </a:rPr>
              <a:t>a</a:t>
            </a:r>
            <a:r>
              <a:rPr lang="en-US" sz="1400" b="0" i="0" u="none" strike="noStrike" cap="none" dirty="0">
                <a:solidFill>
                  <a:srgbClr val="FFFFFF"/>
                </a:solidFill>
                <a:latin typeface="Arial"/>
                <a:ea typeface="Arial"/>
                <a:cs typeface="Arial"/>
                <a:sym typeface="Arial"/>
              </a:rPr>
              <a:t>nalytics</a:t>
            </a:r>
            <a:endParaRPr sz="1400" b="0" i="0" u="none" strike="noStrike" cap="none" dirty="0">
              <a:solidFill>
                <a:srgbClr val="000000"/>
              </a:solidFill>
              <a:latin typeface="Arial"/>
              <a:ea typeface="Arial"/>
              <a:cs typeface="Arial"/>
              <a:sym typeface="Arial"/>
            </a:endParaRPr>
          </a:p>
        </p:txBody>
      </p:sp>
      <p:sp>
        <p:nvSpPr>
          <p:cNvPr id="30" name="Google Shape;858;p104">
            <a:extLst>
              <a:ext uri="{FF2B5EF4-FFF2-40B4-BE49-F238E27FC236}">
                <a16:creationId xmlns:a16="http://schemas.microsoft.com/office/drawing/2014/main" id="{008BC54B-90BF-F282-36BF-1945FEF4A5B7}"/>
              </a:ext>
            </a:extLst>
          </p:cNvPr>
          <p:cNvSpPr/>
          <p:nvPr/>
        </p:nvSpPr>
        <p:spPr>
          <a:xfrm>
            <a:off x="7158390" y="3300022"/>
            <a:ext cx="1302075" cy="1302075"/>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7"/>
                  </a:ext>
                </a:extLst>
              </a:rPr>
              <a:t>Collaborate with EA </a:t>
            </a:r>
            <a:endParaRPr sz="1400" b="0" i="0" u="none" strike="noStrike" cap="none" dirty="0">
              <a:solidFill>
                <a:srgbClr val="000000"/>
              </a:solidFill>
              <a:latin typeface="Arial"/>
              <a:ea typeface="Arial"/>
              <a:cs typeface="Arial"/>
              <a:sym typeface="Arial"/>
            </a:endParaRPr>
          </a:p>
        </p:txBody>
      </p:sp>
      <p:sp>
        <p:nvSpPr>
          <p:cNvPr id="31" name="Google Shape;859;p104">
            <a:extLst>
              <a:ext uri="{FF2B5EF4-FFF2-40B4-BE49-F238E27FC236}">
                <a16:creationId xmlns:a16="http://schemas.microsoft.com/office/drawing/2014/main" id="{0313577B-C0B9-09B9-69C9-776BB366580D}"/>
              </a:ext>
            </a:extLst>
          </p:cNvPr>
          <p:cNvSpPr>
            <a:spLocks noChangeAspect="1"/>
          </p:cNvSpPr>
          <p:nvPr/>
        </p:nvSpPr>
        <p:spPr>
          <a:xfrm>
            <a:off x="3752279" y="3301835"/>
            <a:ext cx="1298448" cy="1298448"/>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8"/>
                  </a:ext>
                </a:extLst>
              </a:rPr>
              <a:t>Intentional org </a:t>
            </a:r>
            <a:r>
              <a:rPr lang="en-US" sz="1400" dirty="0">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8"/>
                  </a:ext>
                </a:extLst>
              </a:rPr>
              <a:t>d</a:t>
            </a:r>
            <a:r>
              <a:rPr lang="en-US" sz="1400" b="0" i="0" u="none" strike="noStrike" cap="none" dirty="0">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8"/>
                  </a:ext>
                </a:extLst>
              </a:rPr>
              <a:t>esign</a:t>
            </a:r>
            <a:endParaRPr sz="1400" b="0" i="0" u="none" strike="noStrike" cap="none" dirty="0">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271B4A3D-7F4B-9F3C-90E7-C8199BAA538E}"/>
              </a:ext>
            </a:extLst>
          </p:cNvPr>
          <p:cNvSpPr txBox="1"/>
          <p:nvPr/>
        </p:nvSpPr>
        <p:spPr>
          <a:xfrm flipH="1">
            <a:off x="5939181" y="1879527"/>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rgbClr val="FFFFFF"/>
                </a:solidFill>
              </a:rPr>
              <a:t>1</a:t>
            </a:r>
          </a:p>
        </p:txBody>
      </p:sp>
      <p:sp>
        <p:nvSpPr>
          <p:cNvPr id="33" name="TextBox 32">
            <a:extLst>
              <a:ext uri="{FF2B5EF4-FFF2-40B4-BE49-F238E27FC236}">
                <a16:creationId xmlns:a16="http://schemas.microsoft.com/office/drawing/2014/main" id="{BE258890-CFAA-770C-D3D6-06D8F1C261B3}"/>
              </a:ext>
            </a:extLst>
          </p:cNvPr>
          <p:cNvSpPr txBox="1"/>
          <p:nvPr/>
        </p:nvSpPr>
        <p:spPr>
          <a:xfrm flipH="1">
            <a:off x="7643464" y="3365032"/>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rgbClr val="FFFFFF"/>
                </a:solidFill>
              </a:rPr>
              <a:t>2</a:t>
            </a:r>
          </a:p>
        </p:txBody>
      </p:sp>
      <p:sp>
        <p:nvSpPr>
          <p:cNvPr id="34" name="TextBox 33">
            <a:extLst>
              <a:ext uri="{FF2B5EF4-FFF2-40B4-BE49-F238E27FC236}">
                <a16:creationId xmlns:a16="http://schemas.microsoft.com/office/drawing/2014/main" id="{0FC596F7-5647-348F-DA48-F4B689B1DE6D}"/>
              </a:ext>
            </a:extLst>
          </p:cNvPr>
          <p:cNvSpPr txBox="1"/>
          <p:nvPr/>
        </p:nvSpPr>
        <p:spPr>
          <a:xfrm flipH="1">
            <a:off x="5939181" y="4772620"/>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rgbClr val="FFFFFF"/>
                </a:solidFill>
              </a:rPr>
              <a:t>3</a:t>
            </a:r>
          </a:p>
        </p:txBody>
      </p:sp>
      <p:sp>
        <p:nvSpPr>
          <p:cNvPr id="35" name="TextBox 34">
            <a:extLst>
              <a:ext uri="{FF2B5EF4-FFF2-40B4-BE49-F238E27FC236}">
                <a16:creationId xmlns:a16="http://schemas.microsoft.com/office/drawing/2014/main" id="{08B34212-4C6C-E7F7-F92F-81BA3A4B4136}"/>
              </a:ext>
            </a:extLst>
          </p:cNvPr>
          <p:cNvSpPr txBox="1"/>
          <p:nvPr/>
        </p:nvSpPr>
        <p:spPr>
          <a:xfrm flipH="1">
            <a:off x="4235540" y="3365032"/>
            <a:ext cx="331927" cy="331927"/>
          </a:xfrm>
          <a:prstGeom prst="ellipse">
            <a:avLst/>
          </a:prstGeom>
          <a:solidFill>
            <a:srgbClr val="002856"/>
          </a:solidFill>
          <a:ln>
            <a:noFill/>
          </a:ln>
        </p:spPr>
        <p:txBody>
          <a:bodyPr wrap="none" lIns="0" tIns="0" rIns="0" bIns="0" rtlCol="0" anchor="ctr" anchorCtr="1">
            <a:noAutofit/>
          </a:bodyPr>
          <a:lstStyle/>
          <a:p>
            <a:pPr algn="ctr"/>
            <a:r>
              <a:rPr lang="en-US" sz="1400" b="1" dirty="0">
                <a:solidFill>
                  <a:srgbClr val="FFFFFF"/>
                </a:solidFill>
              </a:rPr>
              <a:t>4</a:t>
            </a:r>
          </a:p>
        </p:txBody>
      </p:sp>
      <p:grpSp>
        <p:nvGrpSpPr>
          <p:cNvPr id="39" name="Group 38">
            <a:extLst>
              <a:ext uri="{FF2B5EF4-FFF2-40B4-BE49-F238E27FC236}">
                <a16:creationId xmlns:a16="http://schemas.microsoft.com/office/drawing/2014/main" id="{4D0077F6-66DE-5195-B53E-2DE2DE2E6D23}"/>
              </a:ext>
            </a:extLst>
          </p:cNvPr>
          <p:cNvGrpSpPr/>
          <p:nvPr/>
        </p:nvGrpSpPr>
        <p:grpSpPr>
          <a:xfrm rot="6300000">
            <a:off x="5757349" y="3591228"/>
            <a:ext cx="677302" cy="676630"/>
            <a:chOff x="671030" y="2285098"/>
            <a:chExt cx="1485417" cy="1483944"/>
          </a:xfrm>
        </p:grpSpPr>
        <p:sp>
          <p:nvSpPr>
            <p:cNvPr id="40" name="Freeform 7">
              <a:extLst>
                <a:ext uri="{FF2B5EF4-FFF2-40B4-BE49-F238E27FC236}">
                  <a16:creationId xmlns:a16="http://schemas.microsoft.com/office/drawing/2014/main" id="{DAE8EF53-DD77-2FF8-62E1-19DDCB225135}"/>
                </a:ext>
              </a:extLst>
            </p:cNvPr>
            <p:cNvSpPr/>
            <p:nvPr/>
          </p:nvSpPr>
          <p:spPr>
            <a:xfrm>
              <a:off x="671030" y="2285098"/>
              <a:ext cx="742709" cy="1476629"/>
            </a:xfrm>
            <a:custGeom>
              <a:avLst/>
              <a:gdLst/>
              <a:ahLst/>
              <a:cxnLst/>
              <a:rect l="l" t="t" r="r" b="b"/>
              <a:pathLst>
                <a:path w="742709" h="1476629">
                  <a:moveTo>
                    <a:pt x="742709" y="0"/>
                  </a:moveTo>
                  <a:lnTo>
                    <a:pt x="719366" y="0"/>
                  </a:lnTo>
                  <a:lnTo>
                    <a:pt x="672783" y="2933"/>
                  </a:lnTo>
                  <a:lnTo>
                    <a:pt x="626466" y="8775"/>
                  </a:lnTo>
                  <a:lnTo>
                    <a:pt x="580619" y="17526"/>
                  </a:lnTo>
                  <a:lnTo>
                    <a:pt x="535394" y="29134"/>
                  </a:lnTo>
                  <a:lnTo>
                    <a:pt x="491008" y="43561"/>
                  </a:lnTo>
                  <a:lnTo>
                    <a:pt x="447599" y="60744"/>
                  </a:lnTo>
                  <a:lnTo>
                    <a:pt x="405359" y="80619"/>
                  </a:lnTo>
                  <a:lnTo>
                    <a:pt x="364452" y="103111"/>
                  </a:lnTo>
                  <a:lnTo>
                    <a:pt x="325044" y="128130"/>
                  </a:lnTo>
                  <a:lnTo>
                    <a:pt x="287274" y="155562"/>
                  </a:lnTo>
                  <a:lnTo>
                    <a:pt x="251308" y="185318"/>
                  </a:lnTo>
                  <a:lnTo>
                    <a:pt x="217285" y="217271"/>
                  </a:lnTo>
                  <a:lnTo>
                    <a:pt x="185319" y="251307"/>
                  </a:lnTo>
                  <a:lnTo>
                    <a:pt x="155563" y="287274"/>
                  </a:lnTo>
                  <a:lnTo>
                    <a:pt x="128131" y="325031"/>
                  </a:lnTo>
                  <a:lnTo>
                    <a:pt x="103112" y="364451"/>
                  </a:lnTo>
                  <a:lnTo>
                    <a:pt x="80633" y="405358"/>
                  </a:lnTo>
                  <a:lnTo>
                    <a:pt x="60757" y="447598"/>
                  </a:lnTo>
                  <a:lnTo>
                    <a:pt x="43561" y="490995"/>
                  </a:lnTo>
                  <a:lnTo>
                    <a:pt x="29147" y="535394"/>
                  </a:lnTo>
                  <a:lnTo>
                    <a:pt x="17539" y="580606"/>
                  </a:lnTo>
                  <a:lnTo>
                    <a:pt x="8789" y="626465"/>
                  </a:lnTo>
                  <a:lnTo>
                    <a:pt x="2934" y="672769"/>
                  </a:lnTo>
                  <a:lnTo>
                    <a:pt x="0" y="719366"/>
                  </a:lnTo>
                  <a:lnTo>
                    <a:pt x="0" y="766051"/>
                  </a:lnTo>
                  <a:lnTo>
                    <a:pt x="2934" y="812635"/>
                  </a:lnTo>
                  <a:lnTo>
                    <a:pt x="8789" y="858952"/>
                  </a:lnTo>
                  <a:lnTo>
                    <a:pt x="17539" y="904799"/>
                  </a:lnTo>
                  <a:lnTo>
                    <a:pt x="29147" y="950011"/>
                  </a:lnTo>
                  <a:lnTo>
                    <a:pt x="43561" y="994410"/>
                  </a:lnTo>
                  <a:lnTo>
                    <a:pt x="60757" y="1037818"/>
                  </a:lnTo>
                  <a:lnTo>
                    <a:pt x="80633" y="1080046"/>
                  </a:lnTo>
                  <a:lnTo>
                    <a:pt x="103112" y="1120953"/>
                  </a:lnTo>
                  <a:lnTo>
                    <a:pt x="128131" y="1160373"/>
                  </a:lnTo>
                  <a:lnTo>
                    <a:pt x="155563" y="1198143"/>
                  </a:lnTo>
                  <a:lnTo>
                    <a:pt x="185319" y="1234110"/>
                  </a:lnTo>
                  <a:lnTo>
                    <a:pt x="217285" y="1268133"/>
                  </a:lnTo>
                  <a:lnTo>
                    <a:pt x="251308" y="1300086"/>
                  </a:lnTo>
                  <a:lnTo>
                    <a:pt x="287274" y="1329842"/>
                  </a:lnTo>
                  <a:lnTo>
                    <a:pt x="325044" y="1357287"/>
                  </a:lnTo>
                  <a:lnTo>
                    <a:pt x="364452" y="1382293"/>
                  </a:lnTo>
                  <a:lnTo>
                    <a:pt x="405359" y="1404785"/>
                  </a:lnTo>
                  <a:lnTo>
                    <a:pt x="447599" y="1424660"/>
                  </a:lnTo>
                  <a:lnTo>
                    <a:pt x="491008" y="1441843"/>
                  </a:lnTo>
                  <a:lnTo>
                    <a:pt x="535394" y="1456270"/>
                  </a:lnTo>
                  <a:lnTo>
                    <a:pt x="580619" y="1467878"/>
                  </a:lnTo>
                  <a:lnTo>
                    <a:pt x="626466" y="1476629"/>
                  </a:lnTo>
                </a:path>
              </a:pathLst>
            </a:custGeom>
            <a:noFill/>
            <a:ln w="50800" cap="sq">
              <a:solidFill>
                <a:srgbClr val="002856"/>
              </a:solidFill>
              <a:headEnd type="triangle" w="lg" len="med"/>
            </a:ln>
          </p:spPr>
          <p:txBody>
            <a:bodyPr/>
            <a:lstStyle/>
            <a:p>
              <a:endParaRPr lang="en-US" dirty="0"/>
            </a:p>
          </p:txBody>
        </p:sp>
        <p:sp>
          <p:nvSpPr>
            <p:cNvPr id="41" name="Freeform 9">
              <a:extLst>
                <a:ext uri="{FF2B5EF4-FFF2-40B4-BE49-F238E27FC236}">
                  <a16:creationId xmlns:a16="http://schemas.microsoft.com/office/drawing/2014/main" id="{7D4ABC77-298B-D733-6319-E9311FC845F9}"/>
                </a:ext>
              </a:extLst>
            </p:cNvPr>
            <p:cNvSpPr/>
            <p:nvPr/>
          </p:nvSpPr>
          <p:spPr>
            <a:xfrm>
              <a:off x="1460373" y="2302624"/>
              <a:ext cx="696074" cy="1466418"/>
            </a:xfrm>
            <a:custGeom>
              <a:avLst/>
              <a:gdLst/>
              <a:ahLst/>
              <a:cxnLst/>
              <a:rect l="l" t="t" r="r" b="b"/>
              <a:pathLst>
                <a:path w="696074" h="1466418">
                  <a:moveTo>
                    <a:pt x="0" y="1466418"/>
                  </a:moveTo>
                  <a:lnTo>
                    <a:pt x="23292" y="1464958"/>
                  </a:lnTo>
                  <a:lnTo>
                    <a:pt x="69609" y="1459103"/>
                  </a:lnTo>
                  <a:lnTo>
                    <a:pt x="115456" y="1450352"/>
                  </a:lnTo>
                  <a:lnTo>
                    <a:pt x="160681" y="1438745"/>
                  </a:lnTo>
                  <a:lnTo>
                    <a:pt x="205067" y="1424317"/>
                  </a:lnTo>
                  <a:lnTo>
                    <a:pt x="248476" y="1407134"/>
                  </a:lnTo>
                  <a:lnTo>
                    <a:pt x="290716" y="1387259"/>
                  </a:lnTo>
                  <a:lnTo>
                    <a:pt x="331623" y="1364767"/>
                  </a:lnTo>
                  <a:lnTo>
                    <a:pt x="371031" y="1339761"/>
                  </a:lnTo>
                  <a:lnTo>
                    <a:pt x="408801" y="1312316"/>
                  </a:lnTo>
                  <a:lnTo>
                    <a:pt x="444767" y="1282560"/>
                  </a:lnTo>
                  <a:lnTo>
                    <a:pt x="478791" y="1250607"/>
                  </a:lnTo>
                  <a:lnTo>
                    <a:pt x="510756" y="1216584"/>
                  </a:lnTo>
                  <a:lnTo>
                    <a:pt x="540512" y="1180617"/>
                  </a:lnTo>
                  <a:lnTo>
                    <a:pt x="567944" y="1142847"/>
                  </a:lnTo>
                  <a:lnTo>
                    <a:pt x="592963" y="1103427"/>
                  </a:lnTo>
                  <a:lnTo>
                    <a:pt x="615442" y="1062533"/>
                  </a:lnTo>
                  <a:lnTo>
                    <a:pt x="635318" y="1020292"/>
                  </a:lnTo>
                  <a:lnTo>
                    <a:pt x="652501" y="976884"/>
                  </a:lnTo>
                  <a:lnTo>
                    <a:pt x="666928" y="932485"/>
                  </a:lnTo>
                  <a:lnTo>
                    <a:pt x="678536" y="887273"/>
                  </a:lnTo>
                  <a:lnTo>
                    <a:pt x="687286" y="841426"/>
                  </a:lnTo>
                  <a:lnTo>
                    <a:pt x="693141" y="795109"/>
                  </a:lnTo>
                  <a:lnTo>
                    <a:pt x="696075" y="748525"/>
                  </a:lnTo>
                  <a:lnTo>
                    <a:pt x="696075" y="701840"/>
                  </a:lnTo>
                  <a:lnTo>
                    <a:pt x="693141" y="655243"/>
                  </a:lnTo>
                  <a:lnTo>
                    <a:pt x="687286" y="608939"/>
                  </a:lnTo>
                  <a:lnTo>
                    <a:pt x="678536" y="563080"/>
                  </a:lnTo>
                  <a:lnTo>
                    <a:pt x="666928" y="517868"/>
                  </a:lnTo>
                  <a:lnTo>
                    <a:pt x="652501" y="473469"/>
                  </a:lnTo>
                  <a:lnTo>
                    <a:pt x="635318" y="430073"/>
                  </a:lnTo>
                  <a:lnTo>
                    <a:pt x="615442" y="387832"/>
                  </a:lnTo>
                  <a:lnTo>
                    <a:pt x="592963" y="346926"/>
                  </a:lnTo>
                  <a:lnTo>
                    <a:pt x="567944" y="307505"/>
                  </a:lnTo>
                  <a:lnTo>
                    <a:pt x="540512" y="269748"/>
                  </a:lnTo>
                  <a:lnTo>
                    <a:pt x="510756" y="233782"/>
                  </a:lnTo>
                  <a:lnTo>
                    <a:pt x="478791" y="199745"/>
                  </a:lnTo>
                  <a:lnTo>
                    <a:pt x="444767" y="167792"/>
                  </a:lnTo>
                  <a:lnTo>
                    <a:pt x="408801" y="138036"/>
                  </a:lnTo>
                  <a:lnTo>
                    <a:pt x="371031" y="110604"/>
                  </a:lnTo>
                  <a:lnTo>
                    <a:pt x="331623" y="85585"/>
                  </a:lnTo>
                  <a:lnTo>
                    <a:pt x="290716" y="63094"/>
                  </a:lnTo>
                  <a:lnTo>
                    <a:pt x="248476" y="43218"/>
                  </a:lnTo>
                  <a:lnTo>
                    <a:pt x="205067" y="26035"/>
                  </a:lnTo>
                  <a:lnTo>
                    <a:pt x="160681" y="11608"/>
                  </a:lnTo>
                  <a:lnTo>
                    <a:pt x="115456" y="0"/>
                  </a:lnTo>
                </a:path>
              </a:pathLst>
            </a:custGeom>
            <a:noFill/>
            <a:ln w="50800" cap="sq">
              <a:solidFill>
                <a:srgbClr val="002856"/>
              </a:solidFill>
              <a:headEnd type="triangle" w="lg" len="med"/>
            </a:ln>
          </p:spPr>
          <p:txBody>
            <a:bodyPr/>
            <a:lstStyle/>
            <a:p>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 name="Group 3">
            <a:extLst>
              <a:ext uri="{FF2B5EF4-FFF2-40B4-BE49-F238E27FC236}">
                <a16:creationId xmlns:a16="http://schemas.microsoft.com/office/drawing/2014/main" id="{FF808467-0DB6-F3EB-83BB-28D773034E50}"/>
              </a:ext>
            </a:extLst>
          </p:cNvPr>
          <p:cNvGrpSpPr/>
          <p:nvPr/>
        </p:nvGrpSpPr>
        <p:grpSpPr>
          <a:xfrm>
            <a:off x="457198" y="366713"/>
            <a:ext cx="11325990" cy="5787122"/>
            <a:chOff x="457198" y="578013"/>
            <a:chExt cx="11325990" cy="5597546"/>
          </a:xfrm>
        </p:grpSpPr>
        <p:sp>
          <p:nvSpPr>
            <p:cNvPr id="412" name="Google Shape;412;p29"/>
            <p:cNvSpPr/>
            <p:nvPr/>
          </p:nvSpPr>
          <p:spPr>
            <a:xfrm>
              <a:off x="646550"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Attract, Hire, Retain &amp; Develop Skills &amp; Talent</a:t>
              </a:r>
            </a:p>
          </p:txBody>
        </p:sp>
        <p:sp>
          <p:nvSpPr>
            <p:cNvPr id="413" name="Google Shape;413;p29"/>
            <p:cNvSpPr/>
            <p:nvPr/>
          </p:nvSpPr>
          <p:spPr>
            <a:xfrm>
              <a:off x="2440869"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Develop an Effective Organizational Model</a:t>
              </a:r>
              <a:endParaRPr sz="1400" i="0" u="none" strike="noStrike" cap="none" dirty="0">
                <a:solidFill>
                  <a:srgbClr val="000000"/>
                </a:solidFill>
                <a:latin typeface="Arial"/>
                <a:ea typeface="Arial"/>
                <a:cs typeface="Arial"/>
                <a:sym typeface="Arial"/>
              </a:endParaRPr>
            </a:p>
          </p:txBody>
        </p:sp>
        <p:sp>
          <p:nvSpPr>
            <p:cNvPr id="414" name="Google Shape;414;p29"/>
            <p:cNvSpPr/>
            <p:nvPr/>
          </p:nvSpPr>
          <p:spPr>
            <a:xfrm>
              <a:off x="4235189"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Establish &amp; Evolve Governance</a:t>
              </a:r>
              <a:endParaRPr sz="1400" i="0" u="none" strike="noStrike" cap="none" dirty="0">
                <a:solidFill>
                  <a:srgbClr val="000000"/>
                </a:solidFill>
                <a:latin typeface="Arial"/>
                <a:ea typeface="Arial"/>
                <a:cs typeface="Arial"/>
                <a:sym typeface="Arial"/>
              </a:endParaRPr>
            </a:p>
          </p:txBody>
        </p:sp>
        <p:sp>
          <p:nvSpPr>
            <p:cNvPr id="415" name="Google Shape;415;p29"/>
            <p:cNvSpPr/>
            <p:nvPr/>
          </p:nvSpPr>
          <p:spPr>
            <a:xfrm>
              <a:off x="6029508"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Implement Innovative Sourcing Approaches</a:t>
              </a:r>
              <a:endParaRPr sz="1400" i="0" u="none" strike="noStrike" cap="none" dirty="0">
                <a:solidFill>
                  <a:srgbClr val="000000"/>
                </a:solidFill>
                <a:latin typeface="Arial"/>
                <a:ea typeface="Arial"/>
                <a:cs typeface="Arial"/>
                <a:sym typeface="Arial"/>
              </a:endParaRPr>
            </a:p>
          </p:txBody>
        </p:sp>
        <p:sp>
          <p:nvSpPr>
            <p:cNvPr id="416" name="Google Shape;416;p29"/>
            <p:cNvSpPr/>
            <p:nvPr/>
          </p:nvSpPr>
          <p:spPr>
            <a:xfrm>
              <a:off x="7811304"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Engage Stakeholders &amp; Communicate Value</a:t>
              </a:r>
              <a:endParaRPr sz="1400" i="0" u="none" strike="noStrike" cap="none" dirty="0">
                <a:solidFill>
                  <a:srgbClr val="000000"/>
                </a:solidFill>
                <a:latin typeface="Arial"/>
                <a:ea typeface="Arial"/>
                <a:cs typeface="Arial"/>
                <a:sym typeface="Arial"/>
              </a:endParaRPr>
            </a:p>
          </p:txBody>
        </p:sp>
        <p:sp>
          <p:nvSpPr>
            <p:cNvPr id="417" name="Google Shape;417;p29"/>
            <p:cNvSpPr/>
            <p:nvPr/>
          </p:nvSpPr>
          <p:spPr>
            <a:xfrm>
              <a:off x="9618146" y="1009452"/>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Develop Sourcing Strategy</a:t>
              </a:r>
              <a:endParaRPr sz="1400" i="0" u="none" strike="noStrike" cap="none" dirty="0">
                <a:solidFill>
                  <a:srgbClr val="000000"/>
                </a:solidFill>
                <a:latin typeface="Arial"/>
                <a:ea typeface="Arial"/>
                <a:cs typeface="Arial"/>
                <a:sym typeface="Arial"/>
              </a:endParaRPr>
            </a:p>
          </p:txBody>
        </p:sp>
        <p:sp>
          <p:nvSpPr>
            <p:cNvPr id="418" name="Google Shape;418;p29"/>
            <p:cNvSpPr/>
            <p:nvPr/>
          </p:nvSpPr>
          <p:spPr>
            <a:xfrm>
              <a:off x="9618146" y="2205500"/>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Evaluate &amp; Select Vendors</a:t>
              </a:r>
              <a:endParaRPr sz="1400" i="0" u="none" strike="noStrike" cap="none" dirty="0">
                <a:solidFill>
                  <a:srgbClr val="000000"/>
                </a:solidFill>
                <a:latin typeface="Arial"/>
                <a:ea typeface="Arial"/>
                <a:cs typeface="Arial"/>
                <a:sym typeface="Arial"/>
              </a:endParaRPr>
            </a:p>
          </p:txBody>
        </p:sp>
        <p:sp>
          <p:nvSpPr>
            <p:cNvPr id="419" name="Google Shape;419;p29"/>
            <p:cNvSpPr/>
            <p:nvPr/>
          </p:nvSpPr>
          <p:spPr>
            <a:xfrm>
              <a:off x="9618146" y="3401548"/>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Leverage Sourcing Data &amp; Analytics</a:t>
              </a:r>
              <a:endParaRPr sz="1400" i="0" u="none" strike="noStrike" cap="none" dirty="0">
                <a:solidFill>
                  <a:srgbClr val="000000"/>
                </a:solidFill>
                <a:latin typeface="Arial"/>
                <a:ea typeface="Arial"/>
                <a:cs typeface="Arial"/>
                <a:sym typeface="Arial"/>
              </a:endParaRPr>
            </a:p>
          </p:txBody>
        </p:sp>
        <p:sp>
          <p:nvSpPr>
            <p:cNvPr id="420" name="Google Shape;420;p29"/>
            <p:cNvSpPr/>
            <p:nvPr/>
          </p:nvSpPr>
          <p:spPr>
            <a:xfrm>
              <a:off x="9618146"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Prepare IT Contracts Negotiations</a:t>
              </a:r>
              <a:endParaRPr sz="1400" i="0" u="none" strike="noStrike" cap="none" dirty="0">
                <a:solidFill>
                  <a:srgbClr val="000000"/>
                </a:solidFill>
                <a:latin typeface="Arial"/>
                <a:ea typeface="Arial"/>
                <a:cs typeface="Arial"/>
                <a:sym typeface="Arial"/>
              </a:endParaRPr>
            </a:p>
          </p:txBody>
        </p:sp>
        <p:sp>
          <p:nvSpPr>
            <p:cNvPr id="421" name="Google Shape;421;p29"/>
            <p:cNvSpPr/>
            <p:nvPr/>
          </p:nvSpPr>
          <p:spPr>
            <a:xfrm>
              <a:off x="7811304"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Negotiate IT Contracts</a:t>
              </a:r>
              <a:endParaRPr sz="1400" i="0" u="none" strike="noStrike" cap="none" dirty="0">
                <a:solidFill>
                  <a:srgbClr val="000000"/>
                </a:solidFill>
                <a:latin typeface="Arial"/>
                <a:ea typeface="Arial"/>
                <a:cs typeface="Arial"/>
                <a:sym typeface="Arial"/>
              </a:endParaRPr>
            </a:p>
          </p:txBody>
        </p:sp>
        <p:sp>
          <p:nvSpPr>
            <p:cNvPr id="422" name="Google Shape;422;p29"/>
            <p:cNvSpPr/>
            <p:nvPr/>
          </p:nvSpPr>
          <p:spPr>
            <a:xfrm>
              <a:off x="6029508"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Establish Entitlement &amp; Consumption Management</a:t>
              </a:r>
              <a:endParaRPr sz="1400" i="0" u="none" strike="noStrike" cap="none" dirty="0">
                <a:solidFill>
                  <a:srgbClr val="000000"/>
                </a:solidFill>
                <a:latin typeface="Arial"/>
                <a:ea typeface="Arial"/>
                <a:cs typeface="Arial"/>
                <a:sym typeface="Arial"/>
              </a:endParaRPr>
            </a:p>
          </p:txBody>
        </p:sp>
        <p:sp>
          <p:nvSpPr>
            <p:cNvPr id="423" name="Google Shape;423;p29"/>
            <p:cNvSpPr/>
            <p:nvPr/>
          </p:nvSpPr>
          <p:spPr>
            <a:xfrm>
              <a:off x="4235189"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Manage Critical </a:t>
              </a:r>
              <a:br>
                <a:rPr lang="en-US" sz="1400" i="0" u="none" strike="noStrike" cap="none" dirty="0">
                  <a:solidFill>
                    <a:srgbClr val="000000"/>
                  </a:solidFill>
                  <a:latin typeface="Arial"/>
                  <a:ea typeface="Arial"/>
                  <a:cs typeface="Arial"/>
                  <a:sym typeface="Arial"/>
                </a:rPr>
              </a:br>
              <a:r>
                <a:rPr lang="en-US" sz="1400" i="0" u="none" strike="noStrike" cap="none" dirty="0">
                  <a:solidFill>
                    <a:srgbClr val="000000"/>
                  </a:solidFill>
                  <a:latin typeface="Arial"/>
                  <a:ea typeface="Arial"/>
                  <a:cs typeface="Arial"/>
                  <a:sym typeface="Arial"/>
                </a:rPr>
                <a:t>IT Vendor Relationships</a:t>
              </a:r>
              <a:endParaRPr sz="1400" i="0" u="none" strike="noStrike" cap="none" dirty="0">
                <a:solidFill>
                  <a:srgbClr val="000000"/>
                </a:solidFill>
                <a:latin typeface="Arial"/>
                <a:ea typeface="Arial"/>
                <a:cs typeface="Arial"/>
                <a:sym typeface="Arial"/>
              </a:endParaRPr>
            </a:p>
          </p:txBody>
        </p:sp>
        <p:sp>
          <p:nvSpPr>
            <p:cNvPr id="424" name="Google Shape;424;p29"/>
            <p:cNvSpPr/>
            <p:nvPr/>
          </p:nvSpPr>
          <p:spPr>
            <a:xfrm>
              <a:off x="2440869"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Improve Vendor Performance</a:t>
              </a:r>
              <a:endParaRPr sz="1400" i="0" u="none" strike="noStrike" cap="none" dirty="0">
                <a:solidFill>
                  <a:srgbClr val="000000"/>
                </a:solidFill>
                <a:latin typeface="Arial"/>
                <a:ea typeface="Arial"/>
                <a:cs typeface="Arial"/>
                <a:sym typeface="Arial"/>
              </a:endParaRPr>
            </a:p>
          </p:txBody>
        </p:sp>
        <p:sp>
          <p:nvSpPr>
            <p:cNvPr id="425" name="Google Shape;425;p29"/>
            <p:cNvSpPr/>
            <p:nvPr/>
          </p:nvSpPr>
          <p:spPr>
            <a:xfrm>
              <a:off x="646550" y="4597597"/>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Mitigate Existing &amp; Emerging </a:t>
              </a:r>
              <a:br>
                <a:rPr lang="en-US" sz="1400" i="0" u="none" strike="noStrike" cap="none" dirty="0">
                  <a:solidFill>
                    <a:srgbClr val="000000"/>
                  </a:solidFill>
                  <a:latin typeface="Arial"/>
                  <a:ea typeface="Arial"/>
                  <a:cs typeface="Arial"/>
                  <a:sym typeface="Arial"/>
                </a:rPr>
              </a:br>
              <a:r>
                <a:rPr lang="en-US" sz="1400" i="0" u="none" strike="noStrike" cap="none" dirty="0">
                  <a:solidFill>
                    <a:srgbClr val="000000"/>
                  </a:solidFill>
                  <a:latin typeface="Arial"/>
                  <a:ea typeface="Arial"/>
                  <a:cs typeface="Arial"/>
                  <a:sym typeface="Arial"/>
                </a:rPr>
                <a:t>Vendor Risks</a:t>
              </a:r>
              <a:endParaRPr sz="1400" i="0" u="none" strike="noStrike" cap="none" dirty="0">
                <a:solidFill>
                  <a:srgbClr val="000000"/>
                </a:solidFill>
                <a:latin typeface="Arial"/>
                <a:ea typeface="Arial"/>
                <a:cs typeface="Arial"/>
                <a:sym typeface="Arial"/>
              </a:endParaRPr>
            </a:p>
          </p:txBody>
        </p:sp>
        <p:sp>
          <p:nvSpPr>
            <p:cNvPr id="426" name="Google Shape;426;p29"/>
            <p:cNvSpPr/>
            <p:nvPr/>
          </p:nvSpPr>
          <p:spPr>
            <a:xfrm>
              <a:off x="646550" y="3401548"/>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Optimize </a:t>
              </a:r>
              <a:br>
                <a:rPr lang="en-US" sz="1400" i="0" u="none" strike="noStrike" cap="none" dirty="0">
                  <a:solidFill>
                    <a:srgbClr val="000000"/>
                  </a:solidFill>
                  <a:latin typeface="Arial"/>
                  <a:ea typeface="Arial"/>
                  <a:cs typeface="Arial"/>
                  <a:sym typeface="Arial"/>
                </a:rPr>
              </a:br>
              <a:r>
                <a:rPr lang="en-US" sz="1400" i="0" u="none" strike="noStrike" cap="none" dirty="0">
                  <a:solidFill>
                    <a:srgbClr val="000000"/>
                  </a:solidFill>
                  <a:latin typeface="Arial"/>
                  <a:ea typeface="Arial"/>
                  <a:cs typeface="Arial"/>
                  <a:sym typeface="Arial"/>
                </a:rPr>
                <a:t>Vendor Portfolio</a:t>
              </a:r>
              <a:endParaRPr sz="1400" i="0" u="none" strike="noStrike" cap="none" dirty="0">
                <a:solidFill>
                  <a:srgbClr val="000000"/>
                </a:solidFill>
                <a:latin typeface="Arial"/>
                <a:ea typeface="Arial"/>
                <a:cs typeface="Arial"/>
                <a:sym typeface="Arial"/>
              </a:endParaRPr>
            </a:p>
          </p:txBody>
        </p:sp>
        <p:sp>
          <p:nvSpPr>
            <p:cNvPr id="427" name="Google Shape;427;p29"/>
            <p:cNvSpPr/>
            <p:nvPr/>
          </p:nvSpPr>
          <p:spPr>
            <a:xfrm>
              <a:off x="646550" y="2205500"/>
              <a:ext cx="1704152" cy="1114127"/>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i="0" u="none" strike="noStrike" cap="none" dirty="0">
                  <a:solidFill>
                    <a:srgbClr val="000000"/>
                  </a:solidFill>
                  <a:latin typeface="Arial"/>
                  <a:ea typeface="Arial"/>
                  <a:cs typeface="Arial"/>
                  <a:sym typeface="Arial"/>
                </a:rPr>
                <a:t>Incorporate Effective Contract Management</a:t>
              </a:r>
            </a:p>
          </p:txBody>
        </p:sp>
        <p:sp>
          <p:nvSpPr>
            <p:cNvPr id="429" name="Google Shape;429;p29"/>
            <p:cNvSpPr/>
            <p:nvPr/>
          </p:nvSpPr>
          <p:spPr>
            <a:xfrm rot="10800000">
              <a:off x="9518963" y="5793354"/>
              <a:ext cx="1974653" cy="822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0" name="Google Shape;430;p29"/>
            <p:cNvSpPr/>
            <p:nvPr/>
          </p:nvSpPr>
          <p:spPr>
            <a:xfrm rot="5400000" flipH="1">
              <a:off x="10810485" y="5192435"/>
              <a:ext cx="1277969" cy="88293"/>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1" name="Google Shape;431;p29"/>
            <p:cNvSpPr/>
            <p:nvPr/>
          </p:nvSpPr>
          <p:spPr>
            <a:xfrm rot="10800000">
              <a:off x="457200" y="5793354"/>
              <a:ext cx="1884486" cy="82211"/>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2" name="Google Shape;432;p29"/>
            <p:cNvSpPr/>
            <p:nvPr/>
          </p:nvSpPr>
          <p:spPr>
            <a:xfrm rot="16200000" flipH="1">
              <a:off x="-178599" y="5151474"/>
              <a:ext cx="1359890" cy="88293"/>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3" name="Google Shape;433;p29"/>
            <p:cNvSpPr/>
            <p:nvPr/>
          </p:nvSpPr>
          <p:spPr>
            <a:xfrm rot="10800000">
              <a:off x="7814810" y="5793354"/>
              <a:ext cx="1704152" cy="822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4" name="Google Shape;434;p29"/>
            <p:cNvSpPr/>
            <p:nvPr/>
          </p:nvSpPr>
          <p:spPr>
            <a:xfrm rot="10800000">
              <a:off x="5930324" y="5793354"/>
              <a:ext cx="1794319" cy="82211"/>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5" name="Google Shape;435;p29"/>
            <p:cNvSpPr/>
            <p:nvPr/>
          </p:nvSpPr>
          <p:spPr>
            <a:xfrm rot="10800000">
              <a:off x="4136005" y="5793354"/>
              <a:ext cx="1794319" cy="82211"/>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6" name="Google Shape;436;p29"/>
            <p:cNvSpPr/>
            <p:nvPr/>
          </p:nvSpPr>
          <p:spPr>
            <a:xfrm rot="10800000">
              <a:off x="2341686" y="5793354"/>
              <a:ext cx="1794319" cy="82211"/>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7" name="Google Shape;437;p29"/>
            <p:cNvSpPr/>
            <p:nvPr/>
          </p:nvSpPr>
          <p:spPr>
            <a:xfrm>
              <a:off x="457200" y="845610"/>
              <a:ext cx="1974653" cy="822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8" name="Google Shape;438;p29"/>
            <p:cNvSpPr/>
            <p:nvPr/>
          </p:nvSpPr>
          <p:spPr>
            <a:xfrm rot="16200000" flipH="1">
              <a:off x="-137638" y="1440448"/>
              <a:ext cx="1277969" cy="88293"/>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9" name="Google Shape;439;p29"/>
            <p:cNvSpPr/>
            <p:nvPr/>
          </p:nvSpPr>
          <p:spPr>
            <a:xfrm>
              <a:off x="9609130" y="845610"/>
              <a:ext cx="1884486" cy="82211"/>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40" name="Google Shape;440;p29"/>
            <p:cNvSpPr/>
            <p:nvPr/>
          </p:nvSpPr>
          <p:spPr>
            <a:xfrm rot="5400000" flipH="1">
              <a:off x="10769524" y="1481408"/>
              <a:ext cx="1359890" cy="88293"/>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1" name="Google Shape;441;p29"/>
            <p:cNvSpPr/>
            <p:nvPr/>
          </p:nvSpPr>
          <p:spPr>
            <a:xfrm>
              <a:off x="2431853" y="845610"/>
              <a:ext cx="1794319" cy="822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2" name="Google Shape;442;p29"/>
            <p:cNvSpPr/>
            <p:nvPr/>
          </p:nvSpPr>
          <p:spPr>
            <a:xfrm>
              <a:off x="4226172" y="845610"/>
              <a:ext cx="1794319" cy="822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3" name="Google Shape;443;p29"/>
            <p:cNvSpPr/>
            <p:nvPr/>
          </p:nvSpPr>
          <p:spPr>
            <a:xfrm>
              <a:off x="6020491" y="845610"/>
              <a:ext cx="1794319" cy="822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4" name="Google Shape;444;p29"/>
            <p:cNvSpPr/>
            <p:nvPr/>
          </p:nvSpPr>
          <p:spPr>
            <a:xfrm>
              <a:off x="7814810" y="845610"/>
              <a:ext cx="1704152" cy="822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5" name="Google Shape;445;p29"/>
            <p:cNvSpPr/>
            <p:nvPr/>
          </p:nvSpPr>
          <p:spPr>
            <a:xfrm rot="16200000" flipH="1">
              <a:off x="-55717" y="2718417"/>
              <a:ext cx="1114127" cy="88292"/>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6" name="Google Shape;446;p29"/>
            <p:cNvSpPr/>
            <p:nvPr/>
          </p:nvSpPr>
          <p:spPr>
            <a:xfrm rot="5400000">
              <a:off x="-96677" y="3873505"/>
              <a:ext cx="1196048" cy="88292"/>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7" name="Google Shape;447;p29"/>
            <p:cNvSpPr/>
            <p:nvPr/>
          </p:nvSpPr>
          <p:spPr>
            <a:xfrm rot="5400000" flipH="1">
              <a:off x="10851445" y="2759378"/>
              <a:ext cx="1196048" cy="88292"/>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8" name="Google Shape;448;p29"/>
            <p:cNvSpPr/>
            <p:nvPr/>
          </p:nvSpPr>
          <p:spPr>
            <a:xfrm rot="5400000" flipH="1">
              <a:off x="10892405" y="3914465"/>
              <a:ext cx="1114127" cy="88292"/>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9" name="Google Shape;449;p29"/>
            <p:cNvSpPr/>
            <p:nvPr/>
          </p:nvSpPr>
          <p:spPr>
            <a:xfrm>
              <a:off x="2431853" y="3167572"/>
              <a:ext cx="7094252" cy="38603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2856"/>
                </a:buClr>
                <a:buSzPts val="2800"/>
                <a:buFont typeface="Arial Black"/>
                <a:buNone/>
              </a:pPr>
              <a:r>
                <a:rPr lang="en-US" sz="2400" b="1" i="0" u="none" strike="noStrike" cap="none" dirty="0">
                  <a:solidFill>
                    <a:srgbClr val="002856"/>
                  </a:solidFill>
                  <a:ea typeface="Arial Black"/>
                  <a:cs typeface="Arial Black"/>
                  <a:sym typeface="Arial Black"/>
                </a:rPr>
                <a:t>Gartner Priorities Navigator</a:t>
              </a:r>
              <a:r>
                <a:rPr lang="en-US" sz="2400" b="1" i="0" u="none" strike="noStrike" cap="none" baseline="30000" dirty="0">
                  <a:solidFill>
                    <a:srgbClr val="002856"/>
                  </a:solidFill>
                  <a:ea typeface="Arial Black"/>
                  <a:cs typeface="Arial Black"/>
                  <a:sym typeface="Arial Black"/>
                </a:rPr>
                <a:t>™</a:t>
              </a:r>
              <a:r>
                <a:rPr lang="en-US" sz="2400" b="1" i="0" u="none" strike="noStrike" cap="none" dirty="0">
                  <a:solidFill>
                    <a:srgbClr val="002856"/>
                  </a:solidFill>
                  <a:ea typeface="Arial Black"/>
                  <a:cs typeface="Arial Black"/>
                  <a:sym typeface="Arial Black"/>
                </a:rPr>
                <a:t> </a:t>
              </a:r>
              <a:br>
                <a:rPr lang="en-US" sz="2400" b="1" i="0" u="none" strike="noStrike" cap="none" dirty="0">
                  <a:solidFill>
                    <a:srgbClr val="002856"/>
                  </a:solidFill>
                  <a:ea typeface="Arial Black"/>
                  <a:cs typeface="Arial Black"/>
                  <a:sym typeface="Arial Black"/>
                </a:rPr>
              </a:br>
              <a:r>
                <a:rPr lang="en-US" sz="2400" b="0" i="0" u="none" strike="noStrike" cap="none" dirty="0">
                  <a:solidFill>
                    <a:srgbClr val="002856"/>
                  </a:solidFill>
                  <a:ea typeface="Arial"/>
                  <a:cs typeface="Arial"/>
                  <a:sym typeface="Arial"/>
                </a:rPr>
                <a:t>for IT Sourcing, Procurement </a:t>
              </a:r>
              <a:br>
                <a:rPr lang="en-US" sz="2400" b="0" i="0" u="none" strike="noStrike" cap="none" dirty="0">
                  <a:solidFill>
                    <a:srgbClr val="002856"/>
                  </a:solidFill>
                  <a:ea typeface="Arial"/>
                  <a:cs typeface="Arial"/>
                  <a:sym typeface="Arial"/>
                </a:rPr>
              </a:br>
              <a:r>
                <a:rPr lang="en-US" sz="2400" b="0" i="0" u="none" strike="noStrike" cap="none" dirty="0">
                  <a:solidFill>
                    <a:srgbClr val="002856"/>
                  </a:solidFill>
                  <a:ea typeface="Arial"/>
                  <a:cs typeface="Arial"/>
                  <a:sym typeface="Arial"/>
                </a:rPr>
                <a:t>and Vendor Management</a:t>
              </a:r>
              <a:endParaRPr sz="2400" b="0" i="0" u="none" strike="noStrike" cap="none" dirty="0">
                <a:solidFill>
                  <a:srgbClr val="000000"/>
                </a:solidFill>
                <a:ea typeface="Arial"/>
                <a:cs typeface="Arial"/>
                <a:sym typeface="Arial"/>
              </a:endParaRPr>
            </a:p>
          </p:txBody>
        </p:sp>
        <p:sp>
          <p:nvSpPr>
            <p:cNvPr id="451" name="Google Shape;451;p29"/>
            <p:cNvSpPr txBox="1"/>
            <p:nvPr/>
          </p:nvSpPr>
          <p:spPr>
            <a:xfrm>
              <a:off x="457200" y="578013"/>
              <a:ext cx="9058256" cy="307736"/>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Sourcing, Procurement &amp; Vendor Management Operating Model</a:t>
              </a:r>
              <a:endParaRPr sz="1600" b="1" i="0" u="none" strike="noStrike" cap="none" dirty="0">
                <a:solidFill>
                  <a:srgbClr val="000000"/>
                </a:solidFill>
                <a:ea typeface="Arial"/>
                <a:cs typeface="Arial"/>
                <a:sym typeface="Arial"/>
              </a:endParaRPr>
            </a:p>
          </p:txBody>
        </p:sp>
        <p:sp>
          <p:nvSpPr>
            <p:cNvPr id="452" name="Google Shape;452;p29"/>
            <p:cNvSpPr txBox="1"/>
            <p:nvPr/>
          </p:nvSpPr>
          <p:spPr>
            <a:xfrm rot="5400000">
              <a:off x="9635320" y="2621553"/>
              <a:ext cx="3987999" cy="307736"/>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Sourcing Strategy Development &amp; Execution</a:t>
              </a:r>
              <a:endParaRPr sz="1600" b="1" i="0" u="none" strike="noStrike" cap="none" dirty="0">
                <a:solidFill>
                  <a:srgbClr val="000000"/>
                </a:solidFill>
                <a:ea typeface="Arial"/>
                <a:cs typeface="Arial"/>
                <a:sym typeface="Arial"/>
              </a:endParaRPr>
            </a:p>
          </p:txBody>
        </p:sp>
        <p:sp>
          <p:nvSpPr>
            <p:cNvPr id="453" name="Google Shape;453;p29"/>
            <p:cNvSpPr txBox="1"/>
            <p:nvPr/>
          </p:nvSpPr>
          <p:spPr>
            <a:xfrm>
              <a:off x="7814809" y="5867823"/>
              <a:ext cx="3627983" cy="307736"/>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Contracts Negotiations</a:t>
              </a:r>
              <a:endParaRPr sz="1600" b="1" i="0" u="none" strike="noStrike" cap="none" dirty="0">
                <a:solidFill>
                  <a:srgbClr val="000000"/>
                </a:solidFill>
                <a:ea typeface="Arial"/>
                <a:cs typeface="Arial"/>
                <a:sym typeface="Arial"/>
              </a:endParaRPr>
            </a:p>
          </p:txBody>
        </p:sp>
        <p:sp>
          <p:nvSpPr>
            <p:cNvPr id="454" name="Google Shape;454;p29"/>
            <p:cNvSpPr txBox="1"/>
            <p:nvPr/>
          </p:nvSpPr>
          <p:spPr>
            <a:xfrm>
              <a:off x="457198" y="5853295"/>
              <a:ext cx="7267445" cy="307736"/>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Vendor Ecosystems Management</a:t>
              </a:r>
              <a:endParaRPr sz="1600" b="1" i="0" u="none" strike="noStrike" cap="none" dirty="0">
                <a:solidFill>
                  <a:srgbClr val="000000"/>
                </a:solidFill>
                <a:ea typeface="Arial"/>
                <a:cs typeface="Arial"/>
                <a:sym typeface="Arial"/>
              </a:endParaRPr>
            </a:p>
          </p:txBody>
        </p:sp>
      </p:grpSp>
      <p:sp>
        <p:nvSpPr>
          <p:cNvPr id="2" name="TextBox 1">
            <a:extLst>
              <a:ext uri="{FF2B5EF4-FFF2-40B4-BE49-F238E27FC236}">
                <a16:creationId xmlns:a16="http://schemas.microsoft.com/office/drawing/2014/main" id="{6D1F60BB-22D2-4F31-8AE5-75DC600D7748}"/>
              </a:ext>
            </a:extLst>
          </p:cNvPr>
          <p:cNvSpPr txBox="1"/>
          <p:nvPr/>
        </p:nvSpPr>
        <p:spPr>
          <a:xfrm>
            <a:off x="457199" y="5960650"/>
            <a:ext cx="6688068" cy="438582"/>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a:p>
            <a:pPr>
              <a:spcBef>
                <a:spcPts val="300"/>
              </a:spcBef>
            </a:pPr>
            <a:r>
              <a:rPr lang="en-US" sz="1000" dirty="0">
                <a:solidFill>
                  <a:srgbClr val="6F7878"/>
                </a:solidFill>
              </a:rPr>
              <a:t>Note: For an extended details list, please see the expanded </a:t>
            </a:r>
            <a:r>
              <a:rPr lang="en-US" sz="1000" dirty="0">
                <a:solidFill>
                  <a:srgbClr val="0052D6"/>
                </a:solidFill>
                <a:hlinkClick r:id="rId3" action="ppaction://hlinksldjump">
                  <a:extLst>
                    <a:ext uri="{A12FA001-AC4F-418D-AE19-62706E023703}">
                      <ahyp:hlinkClr xmlns:ahyp="http://schemas.microsoft.com/office/drawing/2018/hyperlinkcolor" val="tx"/>
                    </a:ext>
                  </a:extLst>
                </a:hlinkClick>
              </a:rPr>
              <a:t>Gartner Priorities Navigator in the appendix</a:t>
            </a:r>
            <a:r>
              <a:rPr lang="en-US" sz="1000" dirty="0">
                <a:solidFill>
                  <a:srgbClr val="0052D6"/>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0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9"/>
                  </a:ext>
                </a:extLst>
              </a:rPr>
              <a:t>Recommended</a:t>
            </a:r>
            <a:r>
              <a:rPr lang="en-US" dirty="0"/>
              <a:t> Gartner Research</a:t>
            </a:r>
            <a:endParaRPr dirty="0"/>
          </a:p>
        </p:txBody>
      </p:sp>
      <p:sp>
        <p:nvSpPr>
          <p:cNvPr id="892" name="Google Shape;892;p105"/>
          <p:cNvSpPr txBox="1"/>
          <p:nvPr/>
        </p:nvSpPr>
        <p:spPr>
          <a:xfrm>
            <a:off x="457200" y="6183770"/>
            <a:ext cx="6229673" cy="150811"/>
          </a:xfrm>
          <a:prstGeom prst="rect">
            <a:avLst/>
          </a:prstGeom>
          <a:noFill/>
          <a:ln>
            <a:noFill/>
          </a:ln>
        </p:spPr>
        <p:txBody>
          <a:bodyPr spcFirstLastPara="1" wrap="square" lIns="0" tIns="0" rIns="0" bIns="2742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6F7878"/>
                </a:solidFill>
                <a:latin typeface="Arial"/>
                <a:ea typeface="Arial"/>
                <a:cs typeface="Arial"/>
                <a:sym typeface="Arial"/>
              </a:rPr>
              <a:t>For information, please contact your Gartner representative.</a:t>
            </a:r>
            <a:endParaRPr sz="1400" b="0" i="0" u="none" strike="noStrike" cap="none" dirty="0">
              <a:solidFill>
                <a:srgbClr val="000000"/>
              </a:solidFill>
              <a:latin typeface="Arial"/>
              <a:ea typeface="Arial"/>
              <a:cs typeface="Arial"/>
              <a:sym typeface="Arial"/>
            </a:endParaRPr>
          </a:p>
        </p:txBody>
      </p:sp>
      <p:sp>
        <p:nvSpPr>
          <p:cNvPr id="893" name="Google Shape;893;p105"/>
          <p:cNvSpPr txBox="1"/>
          <p:nvPr/>
        </p:nvSpPr>
        <p:spPr>
          <a:xfrm>
            <a:off x="457199" y="1059150"/>
            <a:ext cx="11276013" cy="4461000"/>
          </a:xfrm>
          <a:prstGeom prst="rect">
            <a:avLst/>
          </a:prstGeom>
          <a:noFill/>
          <a:ln>
            <a:noFill/>
          </a:ln>
        </p:spPr>
        <p:txBody>
          <a:bodyPr spcFirstLastPara="1" wrap="square" lIns="91425" tIns="45700" rIns="91425" bIns="45700" anchor="t" anchorCtr="0">
            <a:noAutofit/>
          </a:bodyPr>
          <a:lstStyle/>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3">
                  <a:extLst>
                    <a:ext uri="{A12FA001-AC4F-418D-AE19-62706E023703}">
                      <ahyp:hlinkClr xmlns:ahyp="http://schemas.microsoft.com/office/drawing/2018/hyperlinkcolor" val="tx"/>
                    </a:ext>
                  </a:extLst>
                </a:hlinkClick>
              </a:rPr>
              <a:t>4 Evidence-Based Practices SPVM Leaders Must Adopt to Navigate Economic Headwinds</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4">
                  <a:extLst>
                    <a:ext uri="{A12FA001-AC4F-418D-AE19-62706E023703}">
                      <ahyp:hlinkClr xmlns:ahyp="http://schemas.microsoft.com/office/drawing/2018/hyperlinkcolor" val="tx"/>
                    </a:ext>
                  </a:extLst>
                </a:hlinkClick>
              </a:rPr>
              <a:t>Tool: IT SPVM Organizational Design Options</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5">
                  <a:extLst>
                    <a:ext uri="{A12FA001-AC4F-418D-AE19-62706E023703}">
                      <ahyp:hlinkClr xmlns:ahyp="http://schemas.microsoft.com/office/drawing/2018/hyperlinkcolor" val="tx"/>
                    </a:ext>
                  </a:extLst>
                </a:hlinkCli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0"/>
                  </a:ext>
                </a:extLst>
              </a:rPr>
              <a:t>Magic Quadrant for Contract Life Cycle Management</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6">
                  <a:extLst>
                    <a:ext uri="{A12FA001-AC4F-418D-AE19-62706E023703}">
                      <ahyp:hlinkClr xmlns:ahyp="http://schemas.microsoft.com/office/drawing/2018/hyperlinkcolor" val="tx"/>
                    </a:ext>
                  </a:extLst>
                </a:hlinkClick>
              </a:rPr>
              <a:t>Market Guide for Advanced Contract Analytics</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7">
                  <a:extLst>
                    <a:ext uri="{A12FA001-AC4F-418D-AE19-62706E023703}">
                      <ahyp:hlinkClr xmlns:ahyp="http://schemas.microsoft.com/office/drawing/2018/hyperlinkcolor" val="tx"/>
                    </a:ext>
                  </a:extLst>
                </a:hlinkClick>
              </a:rPr>
              <a:t>Quick Answer: How Can I Address Generative AI Risk in IT Contracts?</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8">
                  <a:extLst>
                    <a:ext uri="{A12FA001-AC4F-418D-AE19-62706E023703}">
                      <ahyp:hlinkClr xmlns:ahyp="http://schemas.microsoft.com/office/drawing/2018/hyperlinkcolor" val="tx"/>
                    </a:ext>
                  </a:extLst>
                </a:hlinkClick>
              </a:rPr>
              <a:t>Predicts 2024: Generational Change Will Drive IT Sourcing and Procurement Transformation</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9">
                  <a:extLst>
                    <a:ext uri="{A12FA001-AC4F-418D-AE19-62706E023703}">
                      <ahyp:hlinkClr xmlns:ahyp="http://schemas.microsoft.com/office/drawing/2018/hyperlinkcolor" val="tx"/>
                    </a:ext>
                  </a:extLst>
                </a:hlinkClick>
              </a:rPr>
              <a:t>Quick Answer: How Can SPVM Leaders Enable Generative AI Adoption?</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10">
                  <a:extLst>
                    <a:ext uri="{A12FA001-AC4F-418D-AE19-62706E023703}">
                      <ahyp:hlinkClr xmlns:ahyp="http://schemas.microsoft.com/office/drawing/2018/hyperlinkcolor" val="tx"/>
                    </a:ext>
                  </a:extLst>
                </a:hlinkClick>
              </a:rPr>
              <a:t>Predicts 2024: Demand for Generative AI Will Drive Higher IT Contracting Risks and Costs</a:t>
            </a:r>
            <a:endParaRPr sz="2000" i="0" u="none" strike="noStrike" cap="none" dirty="0">
              <a:solidFill>
                <a:srgbClr val="0052D6"/>
              </a:solidFill>
              <a:latin typeface="Arial"/>
              <a:ea typeface="Arial"/>
              <a:cs typeface="Arial"/>
              <a:sym typeface="Arial"/>
            </a:endParaRPr>
          </a:p>
          <a:p>
            <a:pPr marL="192024" marR="0" lvl="0" indent="-192024" algn="l" rtl="0">
              <a:lnSpc>
                <a:spcPct val="150000"/>
              </a:lnSpc>
              <a:spcBef>
                <a:spcPts val="0"/>
              </a:spcBef>
              <a:spcAft>
                <a:spcPts val="0"/>
              </a:spcAft>
              <a:buClr>
                <a:srgbClr val="0052D6"/>
              </a:buClr>
              <a:buSzPct val="100000"/>
              <a:buFont typeface="Arial" panose="020B0604020202020204" pitchFamily="34" charset="0"/>
              <a:buChar char="•"/>
            </a:pPr>
            <a:r>
              <a:rPr lang="en-US" sz="2000" i="0" u="sng" strike="noStrike" cap="none" dirty="0">
                <a:solidFill>
                  <a:srgbClr val="0052D6"/>
                </a:solidFill>
                <a:latin typeface="Arial"/>
                <a:ea typeface="Arial"/>
                <a:cs typeface="Arial"/>
                <a:sym typeface="Arial"/>
                <a:hlinkClick r:id="rId11">
                  <a:extLst>
                    <a:ext uri="{A12FA001-AC4F-418D-AE19-62706E023703}">
                      <ahyp:hlinkClr xmlns:ahyp="http://schemas.microsoft.com/office/drawing/2018/hyperlinkcolor" val="tx"/>
                    </a:ext>
                  </a:extLst>
                </a:hlinkClick>
              </a:rPr>
              <a:t>Predicts 2024: Generative AI Boosts IT Service Delivery and Productivity</a:t>
            </a:r>
            <a:endParaRPr sz="2000" i="0" u="none" strike="noStrike" cap="none" dirty="0">
              <a:solidFill>
                <a:srgbClr val="0052D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13BB-A490-67EF-B8F2-FBA40F1BECB1}"/>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59228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p:nvPr/>
        </p:nvSpPr>
        <p:spPr>
          <a:xfrm>
            <a:off x="646550"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Attract, Hire, Retain &amp; Develop Skills &amp; Talent</a:t>
            </a:r>
          </a:p>
          <a:p>
            <a:pPr>
              <a:buClr>
                <a:srgbClr val="000000"/>
              </a:buClr>
              <a:buSzPts val="1100"/>
            </a:pPr>
            <a:r>
              <a:rPr lang="en-US" sz="900" b="0" i="0" u="none" strike="noStrike" cap="none" dirty="0">
                <a:solidFill>
                  <a:srgbClr val="000000"/>
                </a:solidFill>
                <a:latin typeface="Arial"/>
                <a:ea typeface="Arial"/>
                <a:cs typeface="Arial"/>
                <a:sym typeface="Arial"/>
              </a:rPr>
              <a:t>Develop talent management capabilities through effective training, coaching &amp; onboarding programs </a:t>
            </a:r>
            <a:endParaRPr lang="en-US" sz="1400" b="0" i="0" u="none" strike="noStrike" cap="none" dirty="0">
              <a:solidFill>
                <a:srgbClr val="000000"/>
              </a:solidFill>
              <a:latin typeface="Arial"/>
              <a:ea typeface="Arial"/>
              <a:cs typeface="Arial"/>
              <a:sym typeface="Arial"/>
            </a:endParaRPr>
          </a:p>
        </p:txBody>
      </p:sp>
      <p:sp>
        <p:nvSpPr>
          <p:cNvPr id="413" name="Google Shape;413;p29"/>
          <p:cNvSpPr/>
          <p:nvPr/>
        </p:nvSpPr>
        <p:spPr>
          <a:xfrm>
            <a:off x="2440869"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Develop an Effective Organizational Model</a:t>
            </a:r>
          </a:p>
          <a:p>
            <a:pPr>
              <a:buClr>
                <a:srgbClr val="000000"/>
              </a:buClr>
              <a:buSzPts val="1100"/>
            </a:pPr>
            <a:r>
              <a:rPr lang="en-US" sz="900" b="0" i="0" u="none" strike="noStrike" cap="none" dirty="0">
                <a:solidFill>
                  <a:srgbClr val="000000"/>
                </a:solidFill>
                <a:latin typeface="Arial"/>
                <a:ea typeface="Arial"/>
                <a:cs typeface="Arial"/>
                <a:sym typeface="Arial"/>
              </a:rPr>
              <a:t>Build organizational structures that support the establishment of flexible &amp; responsive ways of working with stakeholders (e.g., centralized, cross-functional, CoE)</a:t>
            </a:r>
            <a:endParaRPr lang="en-US" sz="1400" b="0" i="0" u="none" strike="noStrike" cap="none" dirty="0">
              <a:solidFill>
                <a:srgbClr val="000000"/>
              </a:solidFill>
              <a:latin typeface="Arial"/>
              <a:ea typeface="Arial"/>
              <a:cs typeface="Arial"/>
              <a:sym typeface="Arial"/>
            </a:endParaRPr>
          </a:p>
        </p:txBody>
      </p:sp>
      <p:sp>
        <p:nvSpPr>
          <p:cNvPr id="414" name="Google Shape;414;p29"/>
          <p:cNvSpPr/>
          <p:nvPr/>
        </p:nvSpPr>
        <p:spPr>
          <a:xfrm>
            <a:off x="4235189"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Establish &amp; Evolve Governance</a:t>
            </a:r>
          </a:p>
          <a:p>
            <a:pPr>
              <a:buClr>
                <a:srgbClr val="000000"/>
              </a:buClr>
              <a:buSzPts val="1100"/>
            </a:pPr>
            <a:r>
              <a:rPr lang="en-US" sz="900" b="0" i="0" u="none" strike="noStrike" cap="none" dirty="0">
                <a:solidFill>
                  <a:srgbClr val="000000"/>
                </a:solidFill>
                <a:latin typeface="Arial"/>
                <a:ea typeface="Arial"/>
                <a:cs typeface="Arial"/>
                <a:sym typeface="Arial"/>
              </a:rPr>
              <a:t>Establish roles, responsibilities &amp; policies to address</a:t>
            </a:r>
            <a:r>
              <a:rPr lang="en-US" sz="900" b="0" i="0" u="none" strike="noStrike" cap="none" dirty="0">
                <a:solidFill>
                  <a:srgbClr val="FF0000"/>
                </a:solidFill>
                <a:latin typeface="Arial"/>
                <a:ea typeface="Arial"/>
                <a:cs typeface="Arial"/>
                <a:sym typeface="Arial"/>
              </a:rPr>
              <a:t> </a:t>
            </a:r>
            <a:r>
              <a:rPr lang="en-US" sz="900" b="0" i="0" u="none" strike="noStrike" cap="none" dirty="0">
                <a:solidFill>
                  <a:srgbClr val="000000"/>
                </a:solidFill>
                <a:latin typeface="Arial"/>
                <a:ea typeface="Arial"/>
                <a:cs typeface="Arial"/>
                <a:sym typeface="Arial"/>
              </a:rPr>
              <a:t>changing business environments</a:t>
            </a:r>
            <a:endParaRPr lang="en-US" sz="1400" b="0" i="0" u="none" strike="noStrike" cap="none" dirty="0">
              <a:solidFill>
                <a:srgbClr val="000000"/>
              </a:solidFill>
              <a:latin typeface="Arial"/>
              <a:ea typeface="Arial"/>
              <a:cs typeface="Arial"/>
              <a:sym typeface="Arial"/>
            </a:endParaRPr>
          </a:p>
        </p:txBody>
      </p:sp>
      <p:sp>
        <p:nvSpPr>
          <p:cNvPr id="415" name="Google Shape;415;p29"/>
          <p:cNvSpPr/>
          <p:nvPr/>
        </p:nvSpPr>
        <p:spPr>
          <a:xfrm>
            <a:off x="6029508"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Implement Innovative Sourcing Approaches</a:t>
            </a:r>
            <a:endParaRPr lang="en-US" sz="900" b="1" dirty="0">
              <a:solidFill>
                <a:srgbClr val="000000"/>
              </a:solidFill>
              <a:latin typeface="Arial"/>
              <a:ea typeface="Arial"/>
              <a:cs typeface="Arial"/>
              <a:sym typeface="Arial"/>
            </a:endParaRPr>
          </a:p>
          <a:p>
            <a:pPr>
              <a:buClr>
                <a:srgbClr val="000000"/>
              </a:buClr>
              <a:buSzPts val="1100"/>
            </a:pPr>
            <a:r>
              <a:rPr lang="en-US" sz="900" b="0" i="0" u="none" strike="noStrike" cap="none" dirty="0">
                <a:solidFill>
                  <a:srgbClr val="000000"/>
                </a:solidFill>
                <a:latin typeface="Arial"/>
                <a:ea typeface="Arial"/>
                <a:cs typeface="Arial"/>
                <a:sym typeface="Arial"/>
              </a:rPr>
              <a:t>Implement dynamic processes that address stakeholder concerns around speed, agility &amp; effective market engagement (e.g., agile, co-creation, self-service)</a:t>
            </a:r>
            <a:endParaRPr lang="en-US" sz="1400" b="0" i="0" u="none" strike="noStrike" cap="none" dirty="0">
              <a:solidFill>
                <a:srgbClr val="000000"/>
              </a:solidFill>
              <a:latin typeface="Arial"/>
              <a:ea typeface="Arial"/>
              <a:cs typeface="Arial"/>
              <a:sym typeface="Arial"/>
            </a:endParaRPr>
          </a:p>
        </p:txBody>
      </p:sp>
      <p:sp>
        <p:nvSpPr>
          <p:cNvPr id="416" name="Google Shape;416;p29"/>
          <p:cNvSpPr/>
          <p:nvPr/>
        </p:nvSpPr>
        <p:spPr>
          <a:xfrm>
            <a:off x="7811304"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Engage Stakeholders &amp; Communicate Value</a:t>
            </a:r>
          </a:p>
          <a:p>
            <a:pPr>
              <a:buClr>
                <a:srgbClr val="000000"/>
              </a:buClr>
              <a:buSzPts val="1100"/>
            </a:pPr>
            <a:r>
              <a:rPr lang="en-US" sz="900" b="0" i="0" u="none" strike="noStrike" cap="none" dirty="0">
                <a:solidFill>
                  <a:srgbClr val="000000"/>
                </a:solidFill>
                <a:latin typeface="Arial"/>
                <a:ea typeface="Arial"/>
                <a:cs typeface="Arial"/>
                <a:sym typeface="Arial"/>
              </a:rPr>
              <a:t>Build strong stakeholder relationships and develop well defined KPIs, processes and tools to communicate functional value (e.g., value metrics, business cases) </a:t>
            </a:r>
            <a:endParaRPr lang="en-US" sz="1400" b="0" i="0" u="none" strike="noStrike" cap="none" dirty="0">
              <a:solidFill>
                <a:srgbClr val="000000"/>
              </a:solidFill>
              <a:latin typeface="Arial"/>
              <a:ea typeface="Arial"/>
              <a:cs typeface="Arial"/>
              <a:sym typeface="Arial"/>
            </a:endParaRPr>
          </a:p>
        </p:txBody>
      </p:sp>
      <p:sp>
        <p:nvSpPr>
          <p:cNvPr id="417" name="Google Shape;417;p29"/>
          <p:cNvSpPr/>
          <p:nvPr/>
        </p:nvSpPr>
        <p:spPr>
          <a:xfrm>
            <a:off x="9618146" y="812764"/>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Develop Sourcing Strategy</a:t>
            </a:r>
          </a:p>
          <a:p>
            <a:pPr>
              <a:buClr>
                <a:srgbClr val="000000"/>
              </a:buClr>
              <a:buSzPts val="1100"/>
            </a:pPr>
            <a:r>
              <a:rPr lang="en-US" sz="900" b="0" i="0" u="none" strike="noStrike" cap="none" dirty="0">
                <a:solidFill>
                  <a:srgbClr val="000000"/>
                </a:solidFill>
                <a:latin typeface="Arial"/>
                <a:ea typeface="Arial"/>
                <a:cs typeface="Arial"/>
                <a:sym typeface="Arial"/>
              </a:rPr>
              <a:t>Develop strong overarching sourcing &amp; (sub)category strategies to enable sustainable business and IT stakeholders objectives (inclusive of ESG objectives)</a:t>
            </a:r>
            <a:endParaRPr lang="en-US" sz="1400" b="0" i="0" u="none" strike="noStrike" cap="none" dirty="0">
              <a:solidFill>
                <a:srgbClr val="000000"/>
              </a:solidFill>
              <a:latin typeface="Arial"/>
              <a:ea typeface="Arial"/>
              <a:cs typeface="Arial"/>
              <a:sym typeface="Arial"/>
            </a:endParaRPr>
          </a:p>
        </p:txBody>
      </p:sp>
      <p:sp>
        <p:nvSpPr>
          <p:cNvPr id="418" name="Google Shape;418;p29"/>
          <p:cNvSpPr/>
          <p:nvPr/>
        </p:nvSpPr>
        <p:spPr>
          <a:xfrm>
            <a:off x="9618146" y="2049319"/>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Evaluate &amp; Select Vendors</a:t>
            </a:r>
          </a:p>
          <a:p>
            <a:pPr>
              <a:buClr>
                <a:srgbClr val="000000"/>
              </a:buClr>
              <a:buSzPts val="1100"/>
            </a:pPr>
            <a:r>
              <a:rPr lang="en-US" sz="900" b="0" i="0" u="none" strike="noStrike" cap="none" dirty="0">
                <a:solidFill>
                  <a:srgbClr val="000000"/>
                </a:solidFill>
                <a:latin typeface="Arial"/>
                <a:ea typeface="Arial"/>
                <a:cs typeface="Arial"/>
                <a:sym typeface="Arial"/>
              </a:rPr>
              <a:t>Employ proven techniques for the identification, evaluation and choice of existing and new vendor offerings (e.g., evaluation criteria, templates, shortlisting, ESG)</a:t>
            </a:r>
            <a:endParaRPr lang="en-US" sz="1400" b="0" i="0" u="none" strike="noStrike" cap="none" dirty="0">
              <a:solidFill>
                <a:srgbClr val="000000"/>
              </a:solidFill>
              <a:latin typeface="Arial"/>
              <a:ea typeface="Arial"/>
              <a:cs typeface="Arial"/>
              <a:sym typeface="Arial"/>
            </a:endParaRPr>
          </a:p>
        </p:txBody>
      </p:sp>
      <p:sp>
        <p:nvSpPr>
          <p:cNvPr id="419" name="Google Shape;419;p29"/>
          <p:cNvSpPr/>
          <p:nvPr/>
        </p:nvSpPr>
        <p:spPr>
          <a:xfrm>
            <a:off x="9618146" y="3285875"/>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Leverage Sourcing Data &amp; Analytics</a:t>
            </a:r>
          </a:p>
          <a:p>
            <a:pPr>
              <a:buClr>
                <a:srgbClr val="000000"/>
              </a:buClr>
              <a:buSzPts val="1100"/>
            </a:pPr>
            <a:r>
              <a:rPr lang="en-US" sz="900" b="0" i="0" u="none" strike="noStrike" cap="none" dirty="0">
                <a:solidFill>
                  <a:srgbClr val="000000"/>
                </a:solidFill>
                <a:latin typeface="Arial"/>
                <a:ea typeface="Arial"/>
                <a:cs typeface="Arial"/>
                <a:sym typeface="Arial"/>
              </a:rPr>
              <a:t>Utilize market data, insights, and internal information to support the creation of sourcing strategies</a:t>
            </a:r>
            <a:endParaRPr lang="en-US" sz="1400" b="0" i="0" u="none" strike="noStrike" cap="none" dirty="0">
              <a:solidFill>
                <a:srgbClr val="000000"/>
              </a:solidFill>
              <a:latin typeface="Arial"/>
              <a:ea typeface="Arial"/>
              <a:cs typeface="Arial"/>
              <a:sym typeface="Arial"/>
            </a:endParaRPr>
          </a:p>
        </p:txBody>
      </p:sp>
      <p:sp>
        <p:nvSpPr>
          <p:cNvPr id="420" name="Google Shape;420;p29"/>
          <p:cNvSpPr/>
          <p:nvPr/>
        </p:nvSpPr>
        <p:spPr>
          <a:xfrm>
            <a:off x="9618146"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Prepare IT Contracts Negotiations</a:t>
            </a:r>
          </a:p>
          <a:p>
            <a:pPr>
              <a:buClr>
                <a:srgbClr val="000000"/>
              </a:buClr>
              <a:buSzPts val="1100"/>
            </a:pPr>
            <a:r>
              <a:rPr lang="en-US" sz="900" b="0" i="0" u="none" strike="noStrike" cap="none" dirty="0">
                <a:solidFill>
                  <a:srgbClr val="000000"/>
                </a:solidFill>
                <a:latin typeface="Arial"/>
                <a:ea typeface="Arial"/>
                <a:cs typeface="Arial"/>
                <a:sym typeface="Arial"/>
              </a:rPr>
              <a:t>Take the necessary steps to proactively establish a robust negotiation approach</a:t>
            </a:r>
            <a:endParaRPr lang="en-US" sz="1400" b="0" i="0" u="none" strike="noStrike" cap="none" dirty="0">
              <a:solidFill>
                <a:srgbClr val="000000"/>
              </a:solidFill>
              <a:latin typeface="Arial"/>
              <a:ea typeface="Arial"/>
              <a:cs typeface="Arial"/>
              <a:sym typeface="Arial"/>
            </a:endParaRPr>
          </a:p>
        </p:txBody>
      </p:sp>
      <p:sp>
        <p:nvSpPr>
          <p:cNvPr id="421" name="Google Shape;421;p29"/>
          <p:cNvSpPr/>
          <p:nvPr/>
        </p:nvSpPr>
        <p:spPr>
          <a:xfrm>
            <a:off x="7811304"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Negotiate IT Contracts</a:t>
            </a:r>
          </a:p>
          <a:p>
            <a:pPr>
              <a:buClr>
                <a:srgbClr val="000000"/>
              </a:buClr>
              <a:buSzPts val="1100"/>
            </a:pPr>
            <a:r>
              <a:rPr lang="en-US" sz="900" b="0" i="0" u="none" strike="noStrike" cap="none" dirty="0">
                <a:solidFill>
                  <a:srgbClr val="000000"/>
                </a:solidFill>
                <a:latin typeface="Arial"/>
                <a:ea typeface="Arial"/>
                <a:cs typeface="Arial"/>
                <a:sym typeface="Arial"/>
              </a:rPr>
              <a:t>Negotiate key commercial terms, service levels, ESG concerns and pricing for IT products and solutions</a:t>
            </a:r>
            <a:endParaRPr lang="en-US" sz="1400" b="0" i="0" u="none" strike="noStrike" cap="none" dirty="0">
              <a:solidFill>
                <a:srgbClr val="000000"/>
              </a:solidFill>
              <a:latin typeface="Arial"/>
              <a:ea typeface="Arial"/>
              <a:cs typeface="Arial"/>
              <a:sym typeface="Arial"/>
            </a:endParaRPr>
          </a:p>
        </p:txBody>
      </p:sp>
      <p:sp>
        <p:nvSpPr>
          <p:cNvPr id="422" name="Google Shape;422;p29"/>
          <p:cNvSpPr/>
          <p:nvPr/>
        </p:nvSpPr>
        <p:spPr>
          <a:xfrm>
            <a:off x="6029508"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Establish Entitlement &amp; Consumption Management</a:t>
            </a:r>
          </a:p>
          <a:p>
            <a:pPr>
              <a:buClr>
                <a:srgbClr val="000000"/>
              </a:buClr>
              <a:buSzPts val="1100"/>
            </a:pPr>
            <a:r>
              <a:rPr lang="en-US" sz="900" b="0" i="0" u="none" strike="noStrike" cap="none" dirty="0">
                <a:solidFill>
                  <a:srgbClr val="000000"/>
                </a:solidFill>
                <a:latin typeface="Arial"/>
                <a:ea typeface="Arial"/>
                <a:cs typeface="Arial"/>
                <a:sym typeface="Arial"/>
              </a:rPr>
              <a:t>Optimize the use of software, SaaS and cloud through process, tools and services</a:t>
            </a:r>
            <a:endParaRPr lang="en-US" sz="1400" b="0" i="0" u="none" strike="noStrike" cap="none" dirty="0">
              <a:solidFill>
                <a:srgbClr val="000000"/>
              </a:solidFill>
              <a:latin typeface="Arial"/>
              <a:ea typeface="Arial"/>
              <a:cs typeface="Arial"/>
              <a:sym typeface="Arial"/>
            </a:endParaRPr>
          </a:p>
        </p:txBody>
      </p:sp>
      <p:sp>
        <p:nvSpPr>
          <p:cNvPr id="423" name="Google Shape;423;p29"/>
          <p:cNvSpPr/>
          <p:nvPr/>
        </p:nvSpPr>
        <p:spPr>
          <a:xfrm>
            <a:off x="4235189"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Manage Critical </a:t>
            </a:r>
            <a:br>
              <a:rPr lang="en-US" sz="900" b="1" i="0" u="none" strike="noStrike" cap="none" dirty="0">
                <a:solidFill>
                  <a:srgbClr val="000000"/>
                </a:solidFill>
                <a:latin typeface="Arial"/>
                <a:ea typeface="Arial"/>
                <a:cs typeface="Arial"/>
                <a:sym typeface="Arial"/>
              </a:rPr>
            </a:br>
            <a:r>
              <a:rPr lang="en-US" sz="900" b="1" i="0" u="none" strike="noStrike" cap="none" dirty="0">
                <a:solidFill>
                  <a:srgbClr val="000000"/>
                </a:solidFill>
                <a:latin typeface="Arial"/>
                <a:ea typeface="Arial"/>
                <a:cs typeface="Arial"/>
                <a:sym typeface="Arial"/>
              </a:rPr>
              <a:t>IT Vendor Relationships</a:t>
            </a:r>
          </a:p>
          <a:p>
            <a:pPr>
              <a:buClr>
                <a:srgbClr val="000000"/>
              </a:buClr>
              <a:buSzPts val="1100"/>
            </a:pPr>
            <a:r>
              <a:rPr lang="en-US" sz="900" b="0" i="0" u="none" strike="noStrike" cap="none" dirty="0">
                <a:solidFill>
                  <a:srgbClr val="000000"/>
                </a:solidFill>
                <a:latin typeface="Arial"/>
                <a:ea typeface="Arial"/>
                <a:cs typeface="Arial"/>
                <a:sym typeface="Arial"/>
              </a:rPr>
              <a:t>Develop approaches to manage critical vendor relationships and establish partnerships to drive better business outcomes</a:t>
            </a:r>
            <a:endParaRPr lang="en-US" sz="1400" b="0" i="0" u="none" strike="noStrike" cap="none" dirty="0">
              <a:solidFill>
                <a:srgbClr val="000000"/>
              </a:solidFill>
              <a:latin typeface="Arial"/>
              <a:ea typeface="Arial"/>
              <a:cs typeface="Arial"/>
              <a:sym typeface="Arial"/>
            </a:endParaRPr>
          </a:p>
        </p:txBody>
      </p:sp>
      <p:sp>
        <p:nvSpPr>
          <p:cNvPr id="424" name="Google Shape;424;p29"/>
          <p:cNvSpPr/>
          <p:nvPr/>
        </p:nvSpPr>
        <p:spPr>
          <a:xfrm>
            <a:off x="2440869"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Improve Vendor Performance</a:t>
            </a:r>
          </a:p>
          <a:p>
            <a:pPr>
              <a:buClr>
                <a:srgbClr val="000000"/>
              </a:buClr>
              <a:buSzPts val="1100"/>
            </a:pPr>
            <a:r>
              <a:rPr lang="en-US" sz="900" b="0" i="0" u="none" strike="noStrike" cap="none" dirty="0">
                <a:solidFill>
                  <a:srgbClr val="000000"/>
                </a:solidFill>
                <a:latin typeface="Arial"/>
                <a:ea typeface="Arial"/>
                <a:cs typeface="Arial"/>
                <a:sym typeface="Arial"/>
              </a:rPr>
              <a:t>Develop and execute a framework for managing IT vendors to optimize performance (inclusive of ESG objectives)</a:t>
            </a:r>
            <a:endParaRPr lang="en-US" sz="1400" b="0" i="0" u="none" strike="noStrike" cap="none" dirty="0">
              <a:solidFill>
                <a:srgbClr val="000000"/>
              </a:solidFill>
              <a:latin typeface="Arial"/>
              <a:ea typeface="Arial"/>
              <a:cs typeface="Arial"/>
              <a:sym typeface="Arial"/>
            </a:endParaRPr>
          </a:p>
        </p:txBody>
      </p:sp>
      <p:sp>
        <p:nvSpPr>
          <p:cNvPr id="425" name="Google Shape;425;p29"/>
          <p:cNvSpPr/>
          <p:nvPr/>
        </p:nvSpPr>
        <p:spPr>
          <a:xfrm>
            <a:off x="646550" y="4522431"/>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Mitigate Existing &amp; Emerging Vendor Risks</a:t>
            </a:r>
          </a:p>
          <a:p>
            <a:pPr>
              <a:buClr>
                <a:srgbClr val="000000"/>
              </a:buClr>
              <a:buSzPts val="1100"/>
            </a:pPr>
            <a:r>
              <a:rPr lang="en-US" sz="900" b="0" i="0" u="none" strike="noStrike" cap="none" dirty="0">
                <a:solidFill>
                  <a:srgbClr val="000000"/>
                </a:solidFill>
                <a:latin typeface="Arial"/>
                <a:ea typeface="Arial"/>
                <a:cs typeface="Arial"/>
                <a:sym typeface="Arial"/>
              </a:rPr>
              <a:t>Identify and mitigate vendor risks through process, tools and services across a range of risk domains</a:t>
            </a:r>
            <a:endParaRPr lang="en-US" sz="1400" b="0" i="0" u="none" strike="noStrike" cap="none" dirty="0">
              <a:solidFill>
                <a:srgbClr val="000000"/>
              </a:solidFill>
              <a:latin typeface="Arial"/>
              <a:ea typeface="Arial"/>
              <a:cs typeface="Arial"/>
              <a:sym typeface="Arial"/>
            </a:endParaRPr>
          </a:p>
        </p:txBody>
      </p:sp>
      <p:sp>
        <p:nvSpPr>
          <p:cNvPr id="426" name="Google Shape;426;p29"/>
          <p:cNvSpPr/>
          <p:nvPr/>
        </p:nvSpPr>
        <p:spPr>
          <a:xfrm>
            <a:off x="646550" y="3285875"/>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Optimize </a:t>
            </a:r>
            <a:br>
              <a:rPr lang="en-US" sz="900" b="1" i="0" u="none" strike="noStrike" cap="none" dirty="0">
                <a:solidFill>
                  <a:srgbClr val="000000"/>
                </a:solidFill>
                <a:latin typeface="Arial"/>
                <a:ea typeface="Arial"/>
                <a:cs typeface="Arial"/>
                <a:sym typeface="Arial"/>
              </a:rPr>
            </a:br>
            <a:r>
              <a:rPr lang="en-US" sz="900" b="1" i="0" u="none" strike="noStrike" cap="none" dirty="0">
                <a:solidFill>
                  <a:srgbClr val="000000"/>
                </a:solidFill>
                <a:latin typeface="Arial"/>
                <a:ea typeface="Arial"/>
                <a:cs typeface="Arial"/>
                <a:sym typeface="Arial"/>
              </a:rPr>
              <a:t>Vendor Portfolio</a:t>
            </a:r>
          </a:p>
          <a:p>
            <a:pPr>
              <a:buClr>
                <a:srgbClr val="000000"/>
              </a:buClr>
              <a:buSzPts val="1100"/>
            </a:pPr>
            <a:r>
              <a:rPr lang="en-US" sz="900" b="0" i="0" u="none" strike="noStrike" cap="none" dirty="0">
                <a:solidFill>
                  <a:srgbClr val="000000"/>
                </a:solidFill>
                <a:latin typeface="Arial"/>
                <a:ea typeface="Arial"/>
                <a:cs typeface="Arial"/>
                <a:sym typeface="Arial"/>
              </a:rPr>
              <a:t>Implement continuous spend management, vendor rationalization and optimization approaches for cost optimization</a:t>
            </a:r>
            <a:endParaRPr lang="en-US" sz="1400" b="0" i="0" u="none" strike="noStrike" cap="none" dirty="0">
              <a:solidFill>
                <a:srgbClr val="000000"/>
              </a:solidFill>
              <a:latin typeface="Arial"/>
              <a:ea typeface="Arial"/>
              <a:cs typeface="Arial"/>
              <a:sym typeface="Arial"/>
            </a:endParaRPr>
          </a:p>
        </p:txBody>
      </p:sp>
      <p:sp>
        <p:nvSpPr>
          <p:cNvPr id="427" name="Google Shape;427;p29"/>
          <p:cNvSpPr/>
          <p:nvPr/>
        </p:nvSpPr>
        <p:spPr>
          <a:xfrm>
            <a:off x="646550" y="2049319"/>
            <a:ext cx="1704152" cy="1151860"/>
          </a:xfrm>
          <a:prstGeom prst="rect">
            <a:avLst/>
          </a:prstGeom>
          <a:solidFill>
            <a:srgbClr val="D3D3D3"/>
          </a:solidFill>
          <a:ln>
            <a:noFill/>
          </a:ln>
        </p:spPr>
        <p:txBody>
          <a:bodyPr spcFirstLastPara="1" wrap="square" lIns="45720" tIns="45720" rIns="45720" bIns="4572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900" b="1" i="0" u="none" strike="noStrike" cap="none" dirty="0">
                <a:solidFill>
                  <a:srgbClr val="000000"/>
                </a:solidFill>
                <a:latin typeface="Arial"/>
                <a:ea typeface="Arial"/>
                <a:cs typeface="Arial"/>
                <a:sym typeface="Arial"/>
              </a:rPr>
              <a:t>Incorporate Effective Contract Management</a:t>
            </a:r>
          </a:p>
          <a:p>
            <a:pPr>
              <a:buClr>
                <a:srgbClr val="000000"/>
              </a:buClr>
              <a:buSzPts val="1100"/>
            </a:pPr>
            <a:r>
              <a:rPr lang="en-US" sz="900" b="0" i="0" u="none" strike="noStrike" cap="none" dirty="0">
                <a:solidFill>
                  <a:srgbClr val="000000"/>
                </a:solidFill>
                <a:latin typeface="Arial"/>
                <a:ea typeface="Arial"/>
                <a:cs typeface="Arial"/>
                <a:sym typeface="Arial"/>
              </a:rPr>
              <a:t>Manage vendor contractual obligations to drive operational excellence and avoid contract value leakage</a:t>
            </a:r>
            <a:endParaRPr lang="en-US" sz="1400" b="0" i="0" u="none" strike="noStrike" cap="none" dirty="0">
              <a:solidFill>
                <a:srgbClr val="000000"/>
              </a:solidFill>
              <a:latin typeface="Arial"/>
              <a:ea typeface="Arial"/>
              <a:cs typeface="Arial"/>
              <a:sym typeface="Arial"/>
            </a:endParaRPr>
          </a:p>
        </p:txBody>
      </p:sp>
      <p:sp>
        <p:nvSpPr>
          <p:cNvPr id="429" name="Google Shape;429;p29"/>
          <p:cNvSpPr/>
          <p:nvPr/>
        </p:nvSpPr>
        <p:spPr>
          <a:xfrm rot="10800000">
            <a:off x="9518963" y="5758686"/>
            <a:ext cx="1974653" cy="84995"/>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0" name="Google Shape;430;p29"/>
          <p:cNvSpPr/>
          <p:nvPr/>
        </p:nvSpPr>
        <p:spPr>
          <a:xfrm rot="5400000" flipH="1">
            <a:off x="10788844" y="5138910"/>
            <a:ext cx="1321251" cy="88293"/>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1" name="Google Shape;431;p29"/>
          <p:cNvSpPr/>
          <p:nvPr/>
        </p:nvSpPr>
        <p:spPr>
          <a:xfrm rot="10800000">
            <a:off x="457200" y="5758686"/>
            <a:ext cx="1884486" cy="84995"/>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2" name="Google Shape;432;p29"/>
          <p:cNvSpPr/>
          <p:nvPr/>
        </p:nvSpPr>
        <p:spPr>
          <a:xfrm rot="16200000" flipH="1">
            <a:off x="-201627" y="5096562"/>
            <a:ext cx="1405946" cy="88293"/>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3" name="Google Shape;433;p29"/>
          <p:cNvSpPr/>
          <p:nvPr/>
        </p:nvSpPr>
        <p:spPr>
          <a:xfrm rot="10800000">
            <a:off x="7814810" y="5758686"/>
            <a:ext cx="1704152" cy="84995"/>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4" name="Google Shape;434;p29"/>
          <p:cNvSpPr/>
          <p:nvPr/>
        </p:nvSpPr>
        <p:spPr>
          <a:xfrm rot="10800000">
            <a:off x="5930324" y="5758686"/>
            <a:ext cx="1794319" cy="84995"/>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5" name="Google Shape;435;p29"/>
          <p:cNvSpPr/>
          <p:nvPr/>
        </p:nvSpPr>
        <p:spPr>
          <a:xfrm rot="10800000">
            <a:off x="4136005" y="5758686"/>
            <a:ext cx="1794319" cy="84995"/>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6" name="Google Shape;436;p29"/>
          <p:cNvSpPr/>
          <p:nvPr/>
        </p:nvSpPr>
        <p:spPr>
          <a:xfrm rot="10800000">
            <a:off x="2341686" y="5758686"/>
            <a:ext cx="1794319" cy="84995"/>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7" name="Google Shape;437;p29"/>
          <p:cNvSpPr/>
          <p:nvPr/>
        </p:nvSpPr>
        <p:spPr>
          <a:xfrm>
            <a:off x="457200" y="643373"/>
            <a:ext cx="1974653" cy="8499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38" name="Google Shape;438;p29"/>
          <p:cNvSpPr/>
          <p:nvPr/>
        </p:nvSpPr>
        <p:spPr>
          <a:xfrm rot="16200000" flipH="1">
            <a:off x="-159279" y="1259852"/>
            <a:ext cx="1321251" cy="88293"/>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39" name="Google Shape;439;p29"/>
          <p:cNvSpPr/>
          <p:nvPr/>
        </p:nvSpPr>
        <p:spPr>
          <a:xfrm>
            <a:off x="9609130" y="643373"/>
            <a:ext cx="1884486" cy="84995"/>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40" name="Google Shape;440;p29"/>
          <p:cNvSpPr/>
          <p:nvPr/>
        </p:nvSpPr>
        <p:spPr>
          <a:xfrm rot="5400000" flipH="1">
            <a:off x="10746496" y="1302199"/>
            <a:ext cx="1405946" cy="88293"/>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1" name="Google Shape;441;p29"/>
          <p:cNvSpPr/>
          <p:nvPr/>
        </p:nvSpPr>
        <p:spPr>
          <a:xfrm>
            <a:off x="2431853" y="643373"/>
            <a:ext cx="1794319" cy="8499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2" name="Google Shape;442;p29"/>
          <p:cNvSpPr/>
          <p:nvPr/>
        </p:nvSpPr>
        <p:spPr>
          <a:xfrm>
            <a:off x="4226172" y="643373"/>
            <a:ext cx="1794319" cy="8499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3" name="Google Shape;443;p29"/>
          <p:cNvSpPr/>
          <p:nvPr/>
        </p:nvSpPr>
        <p:spPr>
          <a:xfrm>
            <a:off x="6020491" y="643373"/>
            <a:ext cx="1794319" cy="8499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4" name="Google Shape;444;p29"/>
          <p:cNvSpPr/>
          <p:nvPr/>
        </p:nvSpPr>
        <p:spPr>
          <a:xfrm>
            <a:off x="7814810" y="643373"/>
            <a:ext cx="1704152" cy="8499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5" name="Google Shape;445;p29"/>
          <p:cNvSpPr/>
          <p:nvPr/>
        </p:nvSpPr>
        <p:spPr>
          <a:xfrm rot="16200000" flipH="1">
            <a:off x="-74583" y="2581103"/>
            <a:ext cx="1151860" cy="88292"/>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6" name="Google Shape;446;p29"/>
          <p:cNvSpPr/>
          <p:nvPr/>
        </p:nvSpPr>
        <p:spPr>
          <a:xfrm rot="5400000">
            <a:off x="-116931" y="3775311"/>
            <a:ext cx="1236555" cy="88292"/>
          </a:xfrm>
          <a:prstGeom prst="rect">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7" name="Google Shape;447;p29"/>
          <p:cNvSpPr/>
          <p:nvPr/>
        </p:nvSpPr>
        <p:spPr>
          <a:xfrm rot="5400000" flipH="1">
            <a:off x="10831191" y="2623451"/>
            <a:ext cx="1236555" cy="88292"/>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8" name="Google Shape;448;p29"/>
          <p:cNvSpPr/>
          <p:nvPr/>
        </p:nvSpPr>
        <p:spPr>
          <a:xfrm rot="5400000" flipH="1">
            <a:off x="10873539" y="3817658"/>
            <a:ext cx="1151860" cy="88292"/>
          </a:xfrm>
          <a:prstGeom prst="rect">
            <a:avLst/>
          </a:prstGeom>
          <a:solidFill>
            <a:srgbClr val="6A8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FFFF"/>
              </a:solidFill>
              <a:latin typeface="Arial"/>
              <a:ea typeface="Arial"/>
              <a:cs typeface="Arial"/>
              <a:sym typeface="Arial"/>
            </a:endParaRPr>
          </a:p>
        </p:txBody>
      </p:sp>
      <p:sp>
        <p:nvSpPr>
          <p:cNvPr id="449" name="Google Shape;449;p29"/>
          <p:cNvSpPr/>
          <p:nvPr/>
        </p:nvSpPr>
        <p:spPr>
          <a:xfrm>
            <a:off x="2431853" y="3043974"/>
            <a:ext cx="7094252" cy="39910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2856"/>
              </a:buClr>
              <a:buSzPts val="2800"/>
              <a:buFont typeface="Arial Black"/>
              <a:buNone/>
            </a:pPr>
            <a:r>
              <a:rPr lang="en-US" sz="2400" b="1" i="0" u="none" strike="noStrike" cap="none" dirty="0">
                <a:solidFill>
                  <a:srgbClr val="002856"/>
                </a:solidFill>
                <a:ea typeface="Arial Black"/>
                <a:cs typeface="Arial Black"/>
                <a:sym typeface="Arial Black"/>
              </a:rPr>
              <a:t>Gartner Priorities Navigator</a:t>
            </a:r>
            <a:r>
              <a:rPr lang="en-US" sz="2400" b="1" i="0" u="none" strike="noStrike" cap="none" baseline="30000" dirty="0">
                <a:solidFill>
                  <a:srgbClr val="002856"/>
                </a:solidFill>
                <a:ea typeface="Arial Black"/>
                <a:cs typeface="Arial Black"/>
                <a:sym typeface="Arial Black"/>
              </a:rPr>
              <a:t>™</a:t>
            </a:r>
            <a:r>
              <a:rPr lang="en-US" sz="2400" b="1" i="0" u="none" strike="noStrike" cap="none" dirty="0">
                <a:solidFill>
                  <a:srgbClr val="002856"/>
                </a:solidFill>
                <a:ea typeface="Arial Black"/>
                <a:cs typeface="Arial Black"/>
                <a:sym typeface="Arial Black"/>
              </a:rPr>
              <a:t> </a:t>
            </a:r>
            <a:br>
              <a:rPr lang="en-US" sz="2400" b="1" i="0" u="none" strike="noStrike" cap="none" dirty="0">
                <a:solidFill>
                  <a:srgbClr val="002856"/>
                </a:solidFill>
                <a:ea typeface="Arial Black"/>
                <a:cs typeface="Arial Black"/>
                <a:sym typeface="Arial Black"/>
              </a:rPr>
            </a:br>
            <a:r>
              <a:rPr lang="en-US" sz="2400" b="0" i="0" u="none" strike="noStrike" cap="none" dirty="0">
                <a:solidFill>
                  <a:srgbClr val="002856"/>
                </a:solidFill>
                <a:ea typeface="Arial"/>
                <a:cs typeface="Arial"/>
                <a:sym typeface="Arial"/>
              </a:rPr>
              <a:t>for IT Sourcing, Procurement </a:t>
            </a:r>
            <a:br>
              <a:rPr lang="en-US" sz="2400" b="0" i="0" u="none" strike="noStrike" cap="none" dirty="0">
                <a:solidFill>
                  <a:srgbClr val="002856"/>
                </a:solidFill>
                <a:ea typeface="Arial"/>
                <a:cs typeface="Arial"/>
                <a:sym typeface="Arial"/>
              </a:rPr>
            </a:br>
            <a:r>
              <a:rPr lang="en-US" sz="2400" b="0" i="0" u="none" strike="noStrike" cap="none" dirty="0">
                <a:solidFill>
                  <a:srgbClr val="002856"/>
                </a:solidFill>
                <a:ea typeface="Arial"/>
                <a:cs typeface="Arial"/>
                <a:sym typeface="Arial"/>
              </a:rPr>
              <a:t>and Vendor Management</a:t>
            </a:r>
            <a:endParaRPr sz="2400" b="0" i="0" u="none" strike="noStrike" cap="none" dirty="0">
              <a:solidFill>
                <a:srgbClr val="000000"/>
              </a:solidFill>
              <a:ea typeface="Arial"/>
              <a:cs typeface="Arial"/>
              <a:sym typeface="Arial"/>
            </a:endParaRPr>
          </a:p>
        </p:txBody>
      </p:sp>
      <p:sp>
        <p:nvSpPr>
          <p:cNvPr id="451" name="Google Shape;451;p29"/>
          <p:cNvSpPr txBox="1"/>
          <p:nvPr/>
        </p:nvSpPr>
        <p:spPr>
          <a:xfrm>
            <a:off x="457200" y="366713"/>
            <a:ext cx="9058256" cy="318158"/>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Sourcing, Procurement &amp; Vendor Management Operating Model</a:t>
            </a:r>
            <a:endParaRPr sz="1600" b="1" i="0" u="none" strike="noStrike" cap="none" dirty="0">
              <a:solidFill>
                <a:srgbClr val="000000"/>
              </a:solidFill>
              <a:ea typeface="Arial"/>
              <a:cs typeface="Arial"/>
              <a:sym typeface="Arial"/>
            </a:endParaRPr>
          </a:p>
        </p:txBody>
      </p:sp>
      <p:sp>
        <p:nvSpPr>
          <p:cNvPr id="452" name="Google Shape;452;p29"/>
          <p:cNvSpPr txBox="1"/>
          <p:nvPr/>
        </p:nvSpPr>
        <p:spPr>
          <a:xfrm rot="5400000">
            <a:off x="9567788" y="2484674"/>
            <a:ext cx="4123063" cy="307736"/>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Sourcing Strategy Development &amp; Execution</a:t>
            </a:r>
            <a:endParaRPr sz="1600" b="1" i="0" u="none" strike="noStrike" cap="none" dirty="0">
              <a:solidFill>
                <a:srgbClr val="000000"/>
              </a:solidFill>
              <a:ea typeface="Arial"/>
              <a:cs typeface="Arial"/>
              <a:sym typeface="Arial"/>
            </a:endParaRPr>
          </a:p>
        </p:txBody>
      </p:sp>
      <p:sp>
        <p:nvSpPr>
          <p:cNvPr id="453" name="Google Shape;453;p29"/>
          <p:cNvSpPr txBox="1"/>
          <p:nvPr/>
        </p:nvSpPr>
        <p:spPr>
          <a:xfrm>
            <a:off x="7814809" y="5835677"/>
            <a:ext cx="3627983" cy="318158"/>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Contracts Negotiations</a:t>
            </a:r>
            <a:endParaRPr sz="1600" b="1" i="0" u="none" strike="noStrike" cap="none" dirty="0">
              <a:solidFill>
                <a:srgbClr val="000000"/>
              </a:solidFill>
              <a:ea typeface="Arial"/>
              <a:cs typeface="Arial"/>
              <a:sym typeface="Arial"/>
            </a:endParaRPr>
          </a:p>
        </p:txBody>
      </p:sp>
      <p:sp>
        <p:nvSpPr>
          <p:cNvPr id="454" name="Google Shape;454;p29"/>
          <p:cNvSpPr txBox="1"/>
          <p:nvPr/>
        </p:nvSpPr>
        <p:spPr>
          <a:xfrm>
            <a:off x="457198" y="5820657"/>
            <a:ext cx="7267445" cy="318158"/>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ea typeface="Arial Black"/>
                <a:cs typeface="Arial Black"/>
                <a:sym typeface="Arial Black"/>
              </a:rPr>
              <a:t>IT Vendor Ecosystems Management</a:t>
            </a:r>
            <a:endParaRPr sz="1600" b="1" i="0" u="none" strike="noStrike" cap="none" dirty="0">
              <a:solidFill>
                <a:srgbClr val="000000"/>
              </a:solidFill>
              <a:ea typeface="Arial"/>
              <a:cs typeface="Arial"/>
              <a:sym typeface="Arial"/>
            </a:endParaRPr>
          </a:p>
        </p:txBody>
      </p:sp>
      <p:sp>
        <p:nvSpPr>
          <p:cNvPr id="2" name="TextBox 1">
            <a:extLst>
              <a:ext uri="{FF2B5EF4-FFF2-40B4-BE49-F238E27FC236}">
                <a16:creationId xmlns:a16="http://schemas.microsoft.com/office/drawing/2014/main" id="{6D1F60BB-22D2-4F31-8AE5-75DC600D7748}"/>
              </a:ext>
            </a:extLst>
          </p:cNvPr>
          <p:cNvSpPr txBox="1"/>
          <p:nvPr/>
        </p:nvSpPr>
        <p:spPr>
          <a:xfrm>
            <a:off x="457199" y="6153011"/>
            <a:ext cx="5556150"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spTree>
    <p:extLst>
      <p:ext uri="{BB962C8B-B14F-4D97-AF65-F5344CB8AC3E}">
        <p14:creationId xmlns:p14="http://schemas.microsoft.com/office/powerpoint/2010/main" val="37621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
          <p:cNvSpPr/>
          <p:nvPr/>
        </p:nvSpPr>
        <p:spPr>
          <a:xfrm>
            <a:off x="325625" y="1425057"/>
            <a:ext cx="11513400"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60" name="Google Shape;460;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461" name="Google Shape;461;p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chemeClr val="lt1"/>
              </a:buClr>
              <a:buSzPct val="100000"/>
              <a:buAutoNum type="arabicPeriod"/>
            </a:pPr>
            <a:r>
              <a:rPr lang="en-US" sz="2000" dirty="0">
                <a:solidFill>
                  <a:schemeClr val="lt1"/>
                </a:solidFill>
              </a:rPr>
              <a:t>What are the major trends affecting the SPVM leader?</a:t>
            </a:r>
            <a:endParaRPr sz="2000" dirty="0"/>
          </a:p>
          <a:p>
            <a:pPr marL="365760" lvl="0" indent="-365760" algn="l" rtl="0">
              <a:lnSpc>
                <a:spcPct val="90000"/>
              </a:lnSpc>
              <a:spcBef>
                <a:spcPts val="1200"/>
              </a:spcBef>
              <a:spcAft>
                <a:spcPts val="0"/>
              </a:spcAft>
              <a:buSzPct val="100000"/>
              <a:buAutoNum type="arabicPeriod"/>
            </a:pPr>
            <a:r>
              <a:rPr lang="en-US" sz="2000" dirty="0"/>
              <a:t>What are the top challenges affecting the SPVM leader?</a:t>
            </a:r>
            <a:endParaRPr sz="2400" dirty="0"/>
          </a:p>
          <a:p>
            <a:pPr marL="365760" lvl="0" indent="-365760" algn="l" rtl="0">
              <a:lnSpc>
                <a:spcPct val="90000"/>
              </a:lnSpc>
              <a:spcBef>
                <a:spcPts val="1200"/>
              </a:spcBef>
              <a:spcAft>
                <a:spcPts val="0"/>
              </a:spcAft>
              <a:buSzPct val="100000"/>
              <a:buAutoNum type="arabicPeriod"/>
            </a:pPr>
            <a:r>
              <a:rPr lang="en-US" sz="2000" dirty="0"/>
              <a:t>What actions and best practices should the SPVM leader initiate?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T</a:t>
            </a:r>
            <a:r>
              <a:rPr lang="en-US" dirty="0"/>
              <a:t>rend 1: Constant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Crisis</a:t>
            </a:r>
            <a:endParaRPr dirty="0"/>
          </a:p>
        </p:txBody>
      </p:sp>
      <p:pic>
        <p:nvPicPr>
          <p:cNvPr id="468" name="Google Shape;468;p120"/>
          <p:cNvPicPr preferRelativeResize="0"/>
          <p:nvPr/>
        </p:nvPicPr>
        <p:blipFill rotWithShape="1">
          <a:blip r:embed="rId3">
            <a:alphaModFix/>
          </a:blip>
          <a:srcRect/>
          <a:stretch/>
        </p:blipFill>
        <p:spPr>
          <a:xfrm>
            <a:off x="1077776" y="1187611"/>
            <a:ext cx="10036450" cy="4957764"/>
          </a:xfrm>
          <a:prstGeom prst="rect">
            <a:avLst/>
          </a:prstGeom>
          <a:noFill/>
          <a:ln>
            <a:noFill/>
          </a:ln>
        </p:spPr>
      </p:pic>
      <p:sp>
        <p:nvSpPr>
          <p:cNvPr id="469" name="Google Shape;469;p120"/>
          <p:cNvSpPr>
            <a:spLocks noChangeAspect="1"/>
          </p:cNvSpPr>
          <p:nvPr/>
        </p:nvSpPr>
        <p:spPr>
          <a:xfrm>
            <a:off x="2332234" y="2984514"/>
            <a:ext cx="162000" cy="164592"/>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70" name="Google Shape;470;p120"/>
          <p:cNvSpPr txBox="1"/>
          <p:nvPr/>
        </p:nvSpPr>
        <p:spPr>
          <a:xfrm>
            <a:off x="457200" y="1173374"/>
            <a:ext cx="1628454" cy="307777"/>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1" name="Google Shape;471;p120"/>
          <p:cNvSpPr/>
          <p:nvPr/>
        </p:nvSpPr>
        <p:spPr>
          <a:xfrm>
            <a:off x="452117" y="1277709"/>
            <a:ext cx="1742194" cy="63745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Massive Protests (2019-2020)</a:t>
            </a:r>
            <a:endParaRPr sz="1200" b="1" i="0" u="none" strike="noStrike" cap="none" dirty="0">
              <a:solidFill>
                <a:srgbClr val="000000"/>
              </a:solidFill>
              <a:ea typeface="Arial"/>
              <a:cs typeface="Arial"/>
              <a:sym typeface="Arial"/>
            </a:endParaRPr>
          </a:p>
        </p:txBody>
      </p:sp>
      <p:cxnSp>
        <p:nvCxnSpPr>
          <p:cNvPr id="472" name="Google Shape;472;p120"/>
          <p:cNvCxnSpPr>
            <a:cxnSpLocks/>
          </p:cNvCxnSpPr>
          <p:nvPr/>
        </p:nvCxnSpPr>
        <p:spPr>
          <a:xfrm>
            <a:off x="1873110" y="1602754"/>
            <a:ext cx="567584" cy="1535629"/>
          </a:xfrm>
          <a:prstGeom prst="straightConnector1">
            <a:avLst/>
          </a:prstGeom>
          <a:noFill/>
          <a:ln w="25400" cap="flat" cmpd="sng">
            <a:solidFill>
              <a:srgbClr val="002856"/>
            </a:solidFill>
            <a:prstDash val="dash"/>
            <a:round/>
            <a:headEnd type="none" w="sm" len="sm"/>
            <a:tailEnd type="none" w="sm" len="sm"/>
          </a:ln>
        </p:spPr>
      </p:cxnSp>
      <p:sp>
        <p:nvSpPr>
          <p:cNvPr id="473" name="Google Shape;473;p120"/>
          <p:cNvSpPr/>
          <p:nvPr/>
        </p:nvSpPr>
        <p:spPr>
          <a:xfrm>
            <a:off x="457200" y="3247880"/>
            <a:ext cx="1737360" cy="82296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Record-Breaking Wildfire Season</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(2020)</a:t>
            </a:r>
            <a:endParaRPr sz="1200" b="1" i="0" u="none" strike="noStrike" cap="none" dirty="0">
              <a:solidFill>
                <a:srgbClr val="000000"/>
              </a:solidFill>
              <a:ea typeface="Arial"/>
              <a:cs typeface="Arial"/>
              <a:sym typeface="Arial"/>
            </a:endParaRPr>
          </a:p>
        </p:txBody>
      </p:sp>
      <p:cxnSp>
        <p:nvCxnSpPr>
          <p:cNvPr id="474" name="Google Shape;474;p120"/>
          <p:cNvCxnSpPr/>
          <p:nvPr/>
        </p:nvCxnSpPr>
        <p:spPr>
          <a:xfrm rot="300000" flipH="1">
            <a:off x="2110499" y="3061222"/>
            <a:ext cx="270304" cy="756000"/>
          </a:xfrm>
          <a:prstGeom prst="straightConnector1">
            <a:avLst/>
          </a:prstGeom>
          <a:noFill/>
          <a:ln w="25400" cap="flat" cmpd="sng">
            <a:solidFill>
              <a:srgbClr val="002856"/>
            </a:solidFill>
            <a:prstDash val="dash"/>
            <a:round/>
            <a:headEnd type="none" w="sm" len="sm"/>
            <a:tailEnd type="none" w="sm" len="sm"/>
          </a:ln>
        </p:spPr>
      </p:cxnSp>
      <p:sp>
        <p:nvSpPr>
          <p:cNvPr id="475" name="Google Shape;475;p120"/>
          <p:cNvSpPr/>
          <p:nvPr/>
        </p:nvSpPr>
        <p:spPr>
          <a:xfrm>
            <a:off x="3294469" y="3358222"/>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76" name="Google Shape;476;p120"/>
          <p:cNvSpPr/>
          <p:nvPr/>
        </p:nvSpPr>
        <p:spPr>
          <a:xfrm>
            <a:off x="2952810" y="3429222"/>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77" name="Google Shape;477;p120"/>
          <p:cNvSpPr/>
          <p:nvPr/>
        </p:nvSpPr>
        <p:spPr>
          <a:xfrm>
            <a:off x="457200" y="4308673"/>
            <a:ext cx="1645920" cy="82296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Colonial Pipeline Cyberattack</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(2021)</a:t>
            </a:r>
            <a:endParaRPr sz="1200" b="1" i="0" u="none" strike="noStrike" cap="none" dirty="0">
              <a:solidFill>
                <a:srgbClr val="000000"/>
              </a:solidFill>
              <a:ea typeface="Arial"/>
              <a:cs typeface="Arial"/>
              <a:sym typeface="Arial"/>
            </a:endParaRPr>
          </a:p>
        </p:txBody>
      </p:sp>
      <p:cxnSp>
        <p:nvCxnSpPr>
          <p:cNvPr id="478" name="Google Shape;478;p120"/>
          <p:cNvCxnSpPr/>
          <p:nvPr/>
        </p:nvCxnSpPr>
        <p:spPr>
          <a:xfrm flipH="1">
            <a:off x="2085654" y="3533781"/>
            <a:ext cx="942908" cy="1282720"/>
          </a:xfrm>
          <a:prstGeom prst="straightConnector1">
            <a:avLst/>
          </a:prstGeom>
          <a:noFill/>
          <a:ln w="25400" cap="flat" cmpd="sng">
            <a:solidFill>
              <a:srgbClr val="002856"/>
            </a:solidFill>
            <a:prstDash val="dash"/>
            <a:round/>
            <a:headEnd type="none" w="sm" len="sm"/>
            <a:tailEnd type="none" w="sm" len="sm"/>
          </a:ln>
        </p:spPr>
      </p:cxnSp>
      <p:cxnSp>
        <p:nvCxnSpPr>
          <p:cNvPr id="479" name="Google Shape;479;p120"/>
          <p:cNvCxnSpPr/>
          <p:nvPr/>
        </p:nvCxnSpPr>
        <p:spPr>
          <a:xfrm flipH="1">
            <a:off x="2577333" y="3501229"/>
            <a:ext cx="786324" cy="1964792"/>
          </a:xfrm>
          <a:prstGeom prst="straightConnector1">
            <a:avLst/>
          </a:prstGeom>
          <a:noFill/>
          <a:ln w="25400" cap="flat" cmpd="sng">
            <a:solidFill>
              <a:srgbClr val="002856"/>
            </a:solidFill>
            <a:prstDash val="dash"/>
            <a:round/>
            <a:headEnd type="none" w="sm" len="sm"/>
            <a:tailEnd type="none" w="sm" len="sm"/>
          </a:ln>
        </p:spPr>
      </p:cxnSp>
      <p:sp>
        <p:nvSpPr>
          <p:cNvPr id="480" name="Google Shape;480;p120"/>
          <p:cNvSpPr/>
          <p:nvPr/>
        </p:nvSpPr>
        <p:spPr>
          <a:xfrm>
            <a:off x="1579834" y="5329888"/>
            <a:ext cx="1828800" cy="82296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Record-Breaking Hurricane Season</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(2020)</a:t>
            </a:r>
            <a:endParaRPr sz="1200" b="1" i="0" u="none" strike="noStrike" cap="none" dirty="0">
              <a:solidFill>
                <a:srgbClr val="000000"/>
              </a:solidFill>
              <a:ea typeface="Arial"/>
              <a:cs typeface="Arial"/>
              <a:sym typeface="Arial"/>
            </a:endParaRPr>
          </a:p>
        </p:txBody>
      </p:sp>
      <p:sp>
        <p:nvSpPr>
          <p:cNvPr id="481" name="Google Shape;481;p120"/>
          <p:cNvSpPr/>
          <p:nvPr/>
        </p:nvSpPr>
        <p:spPr>
          <a:xfrm>
            <a:off x="3589374" y="2974764"/>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82" name="Google Shape;482;p120"/>
          <p:cNvSpPr/>
          <p:nvPr/>
        </p:nvSpPr>
        <p:spPr>
          <a:xfrm>
            <a:off x="3751374" y="1594670"/>
            <a:ext cx="1440000" cy="63745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Trade Wars</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(2018-2019)</a:t>
            </a:r>
            <a:endParaRPr sz="1200" b="1" i="0" u="none" strike="noStrike" cap="none" dirty="0">
              <a:solidFill>
                <a:srgbClr val="000000"/>
              </a:solidFill>
              <a:ea typeface="Arial"/>
              <a:cs typeface="Arial"/>
              <a:sym typeface="Arial"/>
            </a:endParaRPr>
          </a:p>
        </p:txBody>
      </p:sp>
      <p:cxnSp>
        <p:nvCxnSpPr>
          <p:cNvPr id="483" name="Google Shape;483;p120"/>
          <p:cNvCxnSpPr>
            <a:endCxn id="481" idx="7"/>
          </p:cNvCxnSpPr>
          <p:nvPr/>
        </p:nvCxnSpPr>
        <p:spPr>
          <a:xfrm flipH="1">
            <a:off x="3727650" y="2115888"/>
            <a:ext cx="862200" cy="882600"/>
          </a:xfrm>
          <a:prstGeom prst="straightConnector1">
            <a:avLst/>
          </a:prstGeom>
          <a:noFill/>
          <a:ln w="25400" cap="flat" cmpd="sng">
            <a:solidFill>
              <a:srgbClr val="002856"/>
            </a:solidFill>
            <a:prstDash val="dash"/>
            <a:round/>
            <a:headEnd type="none" w="sm" len="sm"/>
            <a:tailEnd type="none" w="sm" len="sm"/>
          </a:ln>
        </p:spPr>
      </p:cxnSp>
      <p:cxnSp>
        <p:nvCxnSpPr>
          <p:cNvPr id="484" name="Google Shape;484;p120"/>
          <p:cNvCxnSpPr>
            <a:stCxn id="485" idx="1"/>
          </p:cNvCxnSpPr>
          <p:nvPr/>
        </p:nvCxnSpPr>
        <p:spPr>
          <a:xfrm rot="10800000">
            <a:off x="3670369" y="3046205"/>
            <a:ext cx="630900" cy="395700"/>
          </a:xfrm>
          <a:prstGeom prst="straightConnector1">
            <a:avLst/>
          </a:prstGeom>
          <a:noFill/>
          <a:ln w="25400" cap="flat" cmpd="sng">
            <a:solidFill>
              <a:srgbClr val="002856"/>
            </a:solidFill>
            <a:prstDash val="dash"/>
            <a:round/>
            <a:headEnd type="none" w="sm" len="sm"/>
            <a:tailEnd type="none" w="sm" len="sm"/>
          </a:ln>
        </p:spPr>
      </p:cxnSp>
      <p:sp>
        <p:nvSpPr>
          <p:cNvPr id="486" name="Google Shape;486;p120"/>
          <p:cNvSpPr/>
          <p:nvPr/>
        </p:nvSpPr>
        <p:spPr>
          <a:xfrm>
            <a:off x="4258444" y="4503097"/>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487" name="Google Shape;487;p120"/>
          <p:cNvCxnSpPr/>
          <p:nvPr/>
        </p:nvCxnSpPr>
        <p:spPr>
          <a:xfrm>
            <a:off x="3685942" y="3099273"/>
            <a:ext cx="1807626" cy="2858029"/>
          </a:xfrm>
          <a:prstGeom prst="straightConnector1">
            <a:avLst/>
          </a:prstGeom>
          <a:noFill/>
          <a:ln w="25400" cap="flat" cmpd="sng">
            <a:solidFill>
              <a:srgbClr val="002856"/>
            </a:solidFill>
            <a:prstDash val="dash"/>
            <a:round/>
            <a:headEnd type="none" w="sm" len="sm"/>
            <a:tailEnd type="none" w="sm" len="sm"/>
          </a:ln>
        </p:spPr>
      </p:cxnSp>
      <p:sp>
        <p:nvSpPr>
          <p:cNvPr id="485" name="Google Shape;485;p120"/>
          <p:cNvSpPr/>
          <p:nvPr/>
        </p:nvSpPr>
        <p:spPr>
          <a:xfrm>
            <a:off x="4301269" y="3090590"/>
            <a:ext cx="1595681" cy="70263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U.S. political Polarization</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(2020-2024)</a:t>
            </a:r>
            <a:endParaRPr sz="1200" b="1" i="0" u="none" strike="noStrike" cap="none" dirty="0">
              <a:solidFill>
                <a:srgbClr val="000000"/>
              </a:solidFill>
              <a:ea typeface="Arial"/>
              <a:cs typeface="Arial"/>
              <a:sym typeface="Arial"/>
            </a:endParaRPr>
          </a:p>
        </p:txBody>
      </p:sp>
      <p:sp>
        <p:nvSpPr>
          <p:cNvPr id="488" name="Google Shape;488;p120"/>
          <p:cNvSpPr/>
          <p:nvPr/>
        </p:nvSpPr>
        <p:spPr>
          <a:xfrm>
            <a:off x="4928572" y="5508353"/>
            <a:ext cx="1463040" cy="63745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COVID-19</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(2019-TBD)</a:t>
            </a:r>
            <a:endParaRPr sz="1200" b="1" i="0" u="none" strike="noStrike" cap="none" dirty="0">
              <a:solidFill>
                <a:srgbClr val="000000"/>
              </a:solidFill>
              <a:ea typeface="Arial"/>
              <a:cs typeface="Arial"/>
              <a:sym typeface="Arial"/>
            </a:endParaRPr>
          </a:p>
        </p:txBody>
      </p:sp>
      <p:cxnSp>
        <p:nvCxnSpPr>
          <p:cNvPr id="489" name="Google Shape;489;p120"/>
          <p:cNvCxnSpPr/>
          <p:nvPr/>
        </p:nvCxnSpPr>
        <p:spPr>
          <a:xfrm rot="60000">
            <a:off x="4372408" y="4655128"/>
            <a:ext cx="668612" cy="1026719"/>
          </a:xfrm>
          <a:prstGeom prst="straightConnector1">
            <a:avLst/>
          </a:prstGeom>
          <a:noFill/>
          <a:ln w="25400" cap="flat" cmpd="sng">
            <a:solidFill>
              <a:srgbClr val="002856"/>
            </a:solidFill>
            <a:prstDash val="dash"/>
            <a:round/>
            <a:headEnd type="none" w="sm" len="sm"/>
            <a:tailEnd type="none" w="sm" len="sm"/>
          </a:ln>
        </p:spPr>
      </p:cxnSp>
      <p:sp>
        <p:nvSpPr>
          <p:cNvPr id="490" name="Google Shape;490;p120"/>
          <p:cNvSpPr/>
          <p:nvPr/>
        </p:nvSpPr>
        <p:spPr>
          <a:xfrm>
            <a:off x="6014206" y="2654491"/>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91" name="Google Shape;491;p120"/>
          <p:cNvSpPr/>
          <p:nvPr/>
        </p:nvSpPr>
        <p:spPr>
          <a:xfrm>
            <a:off x="5794300" y="2452561"/>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92" name="Google Shape;492;p120"/>
          <p:cNvSpPr/>
          <p:nvPr/>
        </p:nvSpPr>
        <p:spPr>
          <a:xfrm>
            <a:off x="5725618" y="1289071"/>
            <a:ext cx="1280160" cy="63745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Brexit</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(2018-2021)</a:t>
            </a:r>
            <a:endParaRPr sz="1200" b="1" i="0" u="none" strike="noStrike" cap="none" dirty="0">
              <a:solidFill>
                <a:srgbClr val="000000"/>
              </a:solidFill>
              <a:ea typeface="Arial"/>
              <a:cs typeface="Arial"/>
              <a:sym typeface="Arial"/>
            </a:endParaRPr>
          </a:p>
        </p:txBody>
      </p:sp>
      <p:cxnSp>
        <p:nvCxnSpPr>
          <p:cNvPr id="493" name="Google Shape;493;p120"/>
          <p:cNvCxnSpPr/>
          <p:nvPr/>
        </p:nvCxnSpPr>
        <p:spPr>
          <a:xfrm flipH="1">
            <a:off x="5896951" y="1779322"/>
            <a:ext cx="338751" cy="696963"/>
          </a:xfrm>
          <a:prstGeom prst="straightConnector1">
            <a:avLst/>
          </a:prstGeom>
          <a:noFill/>
          <a:ln w="25400" cap="flat" cmpd="sng">
            <a:solidFill>
              <a:srgbClr val="002856"/>
            </a:solidFill>
            <a:prstDash val="dash"/>
            <a:round/>
            <a:headEnd type="none" w="sm" len="sm"/>
            <a:tailEnd type="none" w="sm" len="sm"/>
          </a:ln>
        </p:spPr>
      </p:cxnSp>
      <p:cxnSp>
        <p:nvCxnSpPr>
          <p:cNvPr id="494" name="Google Shape;494;p120"/>
          <p:cNvCxnSpPr>
            <a:cxnSpLocks/>
            <a:stCxn id="495" idx="0"/>
            <a:endCxn id="490" idx="5"/>
          </p:cNvCxnSpPr>
          <p:nvPr/>
        </p:nvCxnSpPr>
        <p:spPr>
          <a:xfrm flipH="1" flipV="1">
            <a:off x="6152482" y="2792767"/>
            <a:ext cx="1823918" cy="2701349"/>
          </a:xfrm>
          <a:prstGeom prst="straightConnector1">
            <a:avLst/>
          </a:prstGeom>
          <a:noFill/>
          <a:ln w="25400" cap="flat" cmpd="sng">
            <a:solidFill>
              <a:srgbClr val="002856"/>
            </a:solidFill>
            <a:prstDash val="dash"/>
            <a:round/>
            <a:headEnd type="none" w="sm" len="sm"/>
            <a:tailEnd type="none" w="sm" len="sm"/>
          </a:ln>
        </p:spPr>
      </p:cxnSp>
      <p:sp>
        <p:nvSpPr>
          <p:cNvPr id="496" name="Google Shape;496;p120"/>
          <p:cNvSpPr/>
          <p:nvPr/>
        </p:nvSpPr>
        <p:spPr>
          <a:xfrm>
            <a:off x="5815951" y="2820890"/>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497" name="Google Shape;497;p120"/>
          <p:cNvCxnSpPr/>
          <p:nvPr/>
        </p:nvCxnSpPr>
        <p:spPr>
          <a:xfrm flipH="1">
            <a:off x="5926257" y="1779322"/>
            <a:ext cx="309445" cy="1052686"/>
          </a:xfrm>
          <a:prstGeom prst="straightConnector1">
            <a:avLst/>
          </a:prstGeom>
          <a:noFill/>
          <a:ln w="25400" cap="flat" cmpd="sng">
            <a:solidFill>
              <a:srgbClr val="002856"/>
            </a:solidFill>
            <a:prstDash val="dash"/>
            <a:round/>
            <a:headEnd type="none" w="sm" len="sm"/>
            <a:tailEnd type="none" w="sm" len="sm"/>
          </a:ln>
        </p:spPr>
      </p:cxnSp>
      <p:sp>
        <p:nvSpPr>
          <p:cNvPr id="495" name="Google Shape;495;p120"/>
          <p:cNvSpPr/>
          <p:nvPr/>
        </p:nvSpPr>
        <p:spPr>
          <a:xfrm>
            <a:off x="6970560" y="5494116"/>
            <a:ext cx="2011680" cy="64008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European Gas Crisis</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(2022)</a:t>
            </a:r>
            <a:endParaRPr sz="1200" b="1" i="0" u="none" strike="noStrike" cap="none" dirty="0">
              <a:solidFill>
                <a:srgbClr val="000000"/>
              </a:solidFill>
              <a:ea typeface="Arial"/>
              <a:cs typeface="Arial"/>
              <a:sym typeface="Arial"/>
            </a:endParaRPr>
          </a:p>
        </p:txBody>
      </p:sp>
      <p:cxnSp>
        <p:nvCxnSpPr>
          <p:cNvPr id="498" name="Google Shape;498;p120"/>
          <p:cNvCxnSpPr>
            <a:cxnSpLocks/>
          </p:cNvCxnSpPr>
          <p:nvPr/>
        </p:nvCxnSpPr>
        <p:spPr>
          <a:xfrm flipH="1">
            <a:off x="6193013" y="4524315"/>
            <a:ext cx="492679" cy="1205476"/>
          </a:xfrm>
          <a:prstGeom prst="straightConnector1">
            <a:avLst/>
          </a:prstGeom>
          <a:noFill/>
          <a:ln w="25400" cap="flat" cmpd="sng">
            <a:solidFill>
              <a:srgbClr val="002856"/>
            </a:solidFill>
            <a:prstDash val="dash"/>
            <a:round/>
            <a:headEnd type="none" w="sm" len="sm"/>
            <a:tailEnd type="none" w="sm" len="sm"/>
          </a:ln>
        </p:spPr>
      </p:cxnSp>
      <p:sp>
        <p:nvSpPr>
          <p:cNvPr id="499" name="Google Shape;499;p120"/>
          <p:cNvSpPr/>
          <p:nvPr/>
        </p:nvSpPr>
        <p:spPr>
          <a:xfrm>
            <a:off x="6628997" y="4370469"/>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500" name="Google Shape;500;p120"/>
          <p:cNvSpPr/>
          <p:nvPr/>
        </p:nvSpPr>
        <p:spPr>
          <a:xfrm>
            <a:off x="7328332" y="3226292"/>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01" name="Google Shape;501;p120"/>
          <p:cNvCxnSpPr>
            <a:cxnSpLocks/>
            <a:stCxn id="500" idx="3"/>
            <a:endCxn id="488" idx="3"/>
          </p:cNvCxnSpPr>
          <p:nvPr/>
        </p:nvCxnSpPr>
        <p:spPr>
          <a:xfrm flipH="1">
            <a:off x="6391612" y="3364568"/>
            <a:ext cx="960444" cy="2462514"/>
          </a:xfrm>
          <a:prstGeom prst="straightConnector1">
            <a:avLst/>
          </a:prstGeom>
          <a:noFill/>
          <a:ln w="25400" cap="flat" cmpd="sng">
            <a:solidFill>
              <a:srgbClr val="002856"/>
            </a:solidFill>
            <a:prstDash val="dash"/>
            <a:round/>
            <a:headEnd type="none" w="sm" len="sm"/>
            <a:tailEnd type="none" w="sm" len="sm"/>
          </a:ln>
        </p:spPr>
      </p:cxnSp>
      <p:sp>
        <p:nvSpPr>
          <p:cNvPr id="502" name="Google Shape;502;p120"/>
          <p:cNvSpPr/>
          <p:nvPr/>
        </p:nvSpPr>
        <p:spPr>
          <a:xfrm>
            <a:off x="6423680" y="3533781"/>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503" name="Google Shape;503;p120"/>
          <p:cNvSpPr/>
          <p:nvPr/>
        </p:nvSpPr>
        <p:spPr>
          <a:xfrm>
            <a:off x="4917605" y="4010667"/>
            <a:ext cx="1392774" cy="83722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Suez Canal Obstruction</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(2021)</a:t>
            </a:r>
            <a:endParaRPr sz="1200" b="1" i="0" u="none" strike="noStrike" cap="none" dirty="0">
              <a:solidFill>
                <a:srgbClr val="000000"/>
              </a:solidFill>
              <a:ea typeface="Arial"/>
              <a:cs typeface="Arial"/>
              <a:sym typeface="Arial"/>
            </a:endParaRPr>
          </a:p>
        </p:txBody>
      </p:sp>
      <p:cxnSp>
        <p:nvCxnSpPr>
          <p:cNvPr id="504" name="Google Shape;504;p120"/>
          <p:cNvCxnSpPr/>
          <p:nvPr/>
        </p:nvCxnSpPr>
        <p:spPr>
          <a:xfrm flipH="1">
            <a:off x="6186269" y="3641502"/>
            <a:ext cx="309445" cy="1052686"/>
          </a:xfrm>
          <a:prstGeom prst="straightConnector1">
            <a:avLst/>
          </a:prstGeom>
          <a:noFill/>
          <a:ln w="25400" cap="flat" cmpd="sng">
            <a:solidFill>
              <a:srgbClr val="002856"/>
            </a:solidFill>
            <a:prstDash val="dash"/>
            <a:round/>
            <a:headEnd type="none" w="sm" len="sm"/>
            <a:tailEnd type="none" w="sm" len="sm"/>
          </a:ln>
        </p:spPr>
      </p:cxnSp>
      <p:sp>
        <p:nvSpPr>
          <p:cNvPr id="505" name="Google Shape;505;p120"/>
          <p:cNvSpPr/>
          <p:nvPr/>
        </p:nvSpPr>
        <p:spPr>
          <a:xfrm>
            <a:off x="9460887" y="3307292"/>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06" name="Google Shape;506;p120"/>
          <p:cNvCxnSpPr>
            <a:stCxn id="505" idx="5"/>
          </p:cNvCxnSpPr>
          <p:nvPr/>
        </p:nvCxnSpPr>
        <p:spPr>
          <a:xfrm>
            <a:off x="9599163" y="3445568"/>
            <a:ext cx="732600" cy="660000"/>
          </a:xfrm>
          <a:prstGeom prst="straightConnector1">
            <a:avLst/>
          </a:prstGeom>
          <a:noFill/>
          <a:ln w="25400" cap="flat" cmpd="sng">
            <a:solidFill>
              <a:srgbClr val="002856"/>
            </a:solidFill>
            <a:prstDash val="dash"/>
            <a:round/>
            <a:headEnd type="none" w="sm" len="sm"/>
            <a:tailEnd type="none" w="sm" len="sm"/>
          </a:ln>
        </p:spPr>
      </p:cxnSp>
      <p:sp>
        <p:nvSpPr>
          <p:cNvPr id="507" name="Google Shape;507;p120"/>
          <p:cNvSpPr/>
          <p:nvPr/>
        </p:nvSpPr>
        <p:spPr>
          <a:xfrm>
            <a:off x="10331705" y="4105701"/>
            <a:ext cx="1392774" cy="837228"/>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Japan 7.3 Earthquake</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(2022)</a:t>
            </a:r>
            <a:endParaRPr sz="1200" b="1" i="0" u="none" strike="noStrike" cap="none" dirty="0">
              <a:solidFill>
                <a:srgbClr val="000000"/>
              </a:solidFill>
              <a:ea typeface="Arial"/>
              <a:cs typeface="Arial"/>
              <a:sym typeface="Arial"/>
            </a:endParaRPr>
          </a:p>
        </p:txBody>
      </p:sp>
      <p:sp>
        <p:nvSpPr>
          <p:cNvPr id="508" name="Google Shape;508;p120"/>
          <p:cNvSpPr/>
          <p:nvPr/>
        </p:nvSpPr>
        <p:spPr>
          <a:xfrm>
            <a:off x="9085926" y="2956759"/>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09" name="Google Shape;509;p120"/>
          <p:cNvCxnSpPr>
            <a:stCxn id="508" idx="6"/>
            <a:endCxn id="510" idx="1"/>
          </p:cNvCxnSpPr>
          <p:nvPr/>
        </p:nvCxnSpPr>
        <p:spPr>
          <a:xfrm flipV="1">
            <a:off x="9247926" y="2872614"/>
            <a:ext cx="559111" cy="165145"/>
          </a:xfrm>
          <a:prstGeom prst="straightConnector1">
            <a:avLst/>
          </a:prstGeom>
          <a:noFill/>
          <a:ln w="25400" cap="flat" cmpd="sng">
            <a:solidFill>
              <a:srgbClr val="002856"/>
            </a:solidFill>
            <a:prstDash val="dash"/>
            <a:round/>
            <a:headEnd type="none" w="sm" len="sm"/>
            <a:tailEnd type="none" w="sm" len="sm"/>
          </a:ln>
        </p:spPr>
      </p:cxnSp>
      <p:sp>
        <p:nvSpPr>
          <p:cNvPr id="510" name="Google Shape;510;p120"/>
          <p:cNvSpPr/>
          <p:nvPr/>
        </p:nvSpPr>
        <p:spPr>
          <a:xfrm>
            <a:off x="9807037" y="2552574"/>
            <a:ext cx="1920240" cy="64008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China Energy Crisis</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(2021)</a:t>
            </a:r>
            <a:endParaRPr sz="1200" b="1" i="0" u="none" strike="noStrike" cap="none" dirty="0">
              <a:solidFill>
                <a:srgbClr val="000000"/>
              </a:solidFill>
              <a:ea typeface="Arial"/>
              <a:cs typeface="Arial"/>
              <a:sym typeface="Arial"/>
            </a:endParaRPr>
          </a:p>
        </p:txBody>
      </p:sp>
      <p:sp>
        <p:nvSpPr>
          <p:cNvPr id="511" name="Google Shape;511;p120"/>
          <p:cNvSpPr/>
          <p:nvPr/>
        </p:nvSpPr>
        <p:spPr>
          <a:xfrm>
            <a:off x="7870610" y="3765360"/>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12" name="Google Shape;512;p120"/>
          <p:cNvCxnSpPr>
            <a:endCxn id="513" idx="1"/>
          </p:cNvCxnSpPr>
          <p:nvPr/>
        </p:nvCxnSpPr>
        <p:spPr>
          <a:xfrm>
            <a:off x="7978561" y="3872369"/>
            <a:ext cx="218400" cy="123900"/>
          </a:xfrm>
          <a:prstGeom prst="straightConnector1">
            <a:avLst/>
          </a:prstGeom>
          <a:noFill/>
          <a:ln w="25400" cap="flat" cmpd="sng">
            <a:solidFill>
              <a:srgbClr val="002856"/>
            </a:solidFill>
            <a:prstDash val="dash"/>
            <a:round/>
            <a:headEnd type="none" w="sm" len="sm"/>
            <a:tailEnd type="none" w="sm" len="sm"/>
          </a:ln>
        </p:spPr>
      </p:cxnSp>
      <p:sp>
        <p:nvSpPr>
          <p:cNvPr id="513" name="Google Shape;513;p120"/>
          <p:cNvSpPr/>
          <p:nvPr/>
        </p:nvSpPr>
        <p:spPr>
          <a:xfrm>
            <a:off x="8196961" y="3677519"/>
            <a:ext cx="1528500" cy="63750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Job Crisis</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(2022)</a:t>
            </a:r>
            <a:endParaRPr sz="1200" b="1" i="0" u="none" strike="noStrike" cap="none" dirty="0">
              <a:solidFill>
                <a:srgbClr val="000000"/>
              </a:solidFill>
              <a:ea typeface="Arial"/>
              <a:cs typeface="Arial"/>
              <a:sym typeface="Arial"/>
            </a:endParaRPr>
          </a:p>
        </p:txBody>
      </p:sp>
      <p:sp>
        <p:nvSpPr>
          <p:cNvPr id="514" name="Google Shape;514;p120"/>
          <p:cNvSpPr/>
          <p:nvPr/>
        </p:nvSpPr>
        <p:spPr>
          <a:xfrm>
            <a:off x="6884938" y="2263148"/>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515" name="Google Shape;515;p120"/>
          <p:cNvSpPr/>
          <p:nvPr/>
        </p:nvSpPr>
        <p:spPr>
          <a:xfrm>
            <a:off x="7399914" y="1281113"/>
            <a:ext cx="2011680" cy="643282"/>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Russia-Ukraine War</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a:t>
            </a:r>
            <a:r>
              <a:rPr lang="en-US" sz="1400" b="1" dirty="0">
                <a:solidFill>
                  <a:srgbClr val="FFFFFF"/>
                </a:solidFill>
              </a:rPr>
              <a:t>Ongoing)</a:t>
            </a:r>
            <a:endParaRPr sz="1200" b="1" i="0" u="none" strike="noStrike" cap="none" dirty="0">
              <a:solidFill>
                <a:srgbClr val="000000"/>
              </a:solidFill>
              <a:ea typeface="Arial"/>
              <a:cs typeface="Arial"/>
              <a:sym typeface="Arial"/>
            </a:endParaRPr>
          </a:p>
        </p:txBody>
      </p:sp>
      <p:cxnSp>
        <p:nvCxnSpPr>
          <p:cNvPr id="516" name="Google Shape;516;p120"/>
          <p:cNvCxnSpPr>
            <a:cxnSpLocks/>
            <a:stCxn id="515" idx="2"/>
            <a:endCxn id="514" idx="6"/>
          </p:cNvCxnSpPr>
          <p:nvPr/>
        </p:nvCxnSpPr>
        <p:spPr>
          <a:xfrm flipH="1">
            <a:off x="7046938" y="1924395"/>
            <a:ext cx="1358816" cy="419753"/>
          </a:xfrm>
          <a:prstGeom prst="straightConnector1">
            <a:avLst/>
          </a:prstGeom>
          <a:noFill/>
          <a:ln w="25400" cap="flat" cmpd="sng">
            <a:solidFill>
              <a:srgbClr val="002856"/>
            </a:solidFill>
            <a:prstDash val="dash"/>
            <a:round/>
            <a:headEnd type="none" w="sm" len="sm"/>
            <a:tailEnd type="none" w="sm" len="sm"/>
          </a:ln>
        </p:spPr>
      </p:cxnSp>
      <p:sp>
        <p:nvSpPr>
          <p:cNvPr id="517" name="Google Shape;517;p120"/>
          <p:cNvSpPr/>
          <p:nvPr/>
        </p:nvSpPr>
        <p:spPr>
          <a:xfrm>
            <a:off x="9105282" y="2358497"/>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18" name="Google Shape;518;p120"/>
          <p:cNvCxnSpPr>
            <a:cxnSpLocks/>
            <a:stCxn id="519" idx="2"/>
            <a:endCxn id="517" idx="6"/>
          </p:cNvCxnSpPr>
          <p:nvPr/>
        </p:nvCxnSpPr>
        <p:spPr>
          <a:xfrm flipH="1">
            <a:off x="9267282" y="1928662"/>
            <a:ext cx="1597251" cy="510835"/>
          </a:xfrm>
          <a:prstGeom prst="straightConnector1">
            <a:avLst/>
          </a:prstGeom>
          <a:noFill/>
          <a:ln w="25400" cap="flat" cmpd="sng">
            <a:solidFill>
              <a:srgbClr val="002856"/>
            </a:solidFill>
            <a:prstDash val="dash"/>
            <a:round/>
            <a:headEnd type="none" w="sm" len="sm"/>
            <a:tailEnd type="none" w="sm" len="sm"/>
          </a:ln>
        </p:spPr>
      </p:cxnSp>
      <p:sp>
        <p:nvSpPr>
          <p:cNvPr id="519" name="Google Shape;519;p120"/>
          <p:cNvSpPr/>
          <p:nvPr/>
        </p:nvSpPr>
        <p:spPr>
          <a:xfrm>
            <a:off x="9995853" y="1285380"/>
            <a:ext cx="1737360" cy="643282"/>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Massive Flooding</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(2020-2021)</a:t>
            </a:r>
            <a:endParaRPr sz="1200" b="1" i="0" u="none" strike="noStrike" cap="none" dirty="0">
              <a:solidFill>
                <a:srgbClr val="000000"/>
              </a:solidFill>
              <a:ea typeface="Arial"/>
              <a:cs typeface="Arial"/>
              <a:sym typeface="Arial"/>
            </a:endParaRPr>
          </a:p>
        </p:txBody>
      </p:sp>
      <p:sp>
        <p:nvSpPr>
          <p:cNvPr id="520" name="Google Shape;520;p120"/>
          <p:cNvSpPr/>
          <p:nvPr/>
        </p:nvSpPr>
        <p:spPr>
          <a:xfrm>
            <a:off x="7271553" y="2470095"/>
            <a:ext cx="1645920" cy="64008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ea typeface="Arial"/>
                <a:cs typeface="Arial"/>
                <a:sym typeface="Arial"/>
              </a:rPr>
              <a:t>Gaza Conflict</a:t>
            </a:r>
            <a:br>
              <a:rPr lang="en-US" sz="1400" b="1" i="0" u="none" strike="noStrike" cap="none" dirty="0">
                <a:solidFill>
                  <a:srgbClr val="FFFFFF"/>
                </a:solidFill>
                <a:ea typeface="Arial"/>
                <a:cs typeface="Arial"/>
                <a:sym typeface="Arial"/>
              </a:rPr>
            </a:br>
            <a:r>
              <a:rPr lang="en-US" sz="1400" b="1" i="0" u="none" strike="noStrike" cap="none" dirty="0">
                <a:solidFill>
                  <a:srgbClr val="FFFFFF"/>
                </a:solidFill>
                <a:ea typeface="Arial"/>
                <a:cs typeface="Arial"/>
                <a:sym typeface="Arial"/>
              </a:rPr>
              <a:t>(</a:t>
            </a:r>
            <a:r>
              <a:rPr lang="en-US" sz="1400" b="1" dirty="0">
                <a:solidFill>
                  <a:srgbClr val="FFFFFF"/>
                </a:solidFill>
              </a:rPr>
              <a:t>Ongoing)</a:t>
            </a:r>
            <a:endParaRPr sz="1200" b="1" i="0" u="none" strike="noStrike" cap="none" dirty="0">
              <a:solidFill>
                <a:srgbClr val="000000"/>
              </a:solidFill>
              <a:ea typeface="Arial"/>
              <a:cs typeface="Arial"/>
              <a:sym typeface="Arial"/>
            </a:endParaRPr>
          </a:p>
        </p:txBody>
      </p:sp>
      <p:sp>
        <p:nvSpPr>
          <p:cNvPr id="521" name="Google Shape;521;p120"/>
          <p:cNvSpPr/>
          <p:nvPr/>
        </p:nvSpPr>
        <p:spPr>
          <a:xfrm>
            <a:off x="6650407" y="3246690"/>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cxnSp>
        <p:nvCxnSpPr>
          <p:cNvPr id="522" name="Google Shape;522;p120"/>
          <p:cNvCxnSpPr>
            <a:endCxn id="521" idx="7"/>
          </p:cNvCxnSpPr>
          <p:nvPr/>
        </p:nvCxnSpPr>
        <p:spPr>
          <a:xfrm flipH="1">
            <a:off x="6788683" y="2899614"/>
            <a:ext cx="469200" cy="370800"/>
          </a:xfrm>
          <a:prstGeom prst="straightConnector1">
            <a:avLst/>
          </a:prstGeom>
          <a:noFill/>
          <a:ln w="25400" cap="flat" cmpd="sng">
            <a:solidFill>
              <a:srgbClr val="002856"/>
            </a:solidFill>
            <a:prstDash val="dash"/>
            <a:round/>
            <a:headEnd type="none" w="sm" len="sm"/>
            <a:tailEnd type="none" w="sm" len="sm"/>
          </a:ln>
        </p:spPr>
      </p:cxnSp>
      <p:sp>
        <p:nvSpPr>
          <p:cNvPr id="523" name="Google Shape;523;p120"/>
          <p:cNvSpPr/>
          <p:nvPr/>
        </p:nvSpPr>
        <p:spPr>
          <a:xfrm>
            <a:off x="8372325" y="4580184"/>
            <a:ext cx="1699200" cy="702600"/>
          </a:xfrm>
          <a:prstGeom prst="wedgeRectCallout">
            <a:avLst>
              <a:gd name="adj1" fmla="val 26519"/>
              <a:gd name="adj2" fmla="val 24356"/>
            </a:avLst>
          </a:prstGeom>
          <a:solidFill>
            <a:srgbClr val="002856"/>
          </a:solid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FFFFF"/>
              </a:buClr>
              <a:buSzPts val="1600"/>
              <a:buFont typeface="Arial"/>
              <a:buNone/>
            </a:pPr>
            <a:r>
              <a:rPr lang="en-US" sz="1400" b="1" dirty="0">
                <a:solidFill>
                  <a:srgbClr val="FFFFFF"/>
                </a:solidFill>
              </a:rPr>
              <a:t>Red Sea Crisis</a:t>
            </a:r>
            <a:endParaRPr sz="1400" b="1" dirty="0">
              <a:solidFill>
                <a:srgbClr val="FFFFFF"/>
              </a:solidFill>
            </a:endParaRPr>
          </a:p>
          <a:p>
            <a:pPr marL="0" marR="0" lvl="0" indent="0" rtl="0">
              <a:lnSpc>
                <a:spcPct val="100000"/>
              </a:lnSpc>
              <a:spcBef>
                <a:spcPts val="0"/>
              </a:spcBef>
              <a:spcAft>
                <a:spcPts val="0"/>
              </a:spcAft>
              <a:buClr>
                <a:srgbClr val="FFFFFF"/>
              </a:buClr>
              <a:buSzPts val="1600"/>
              <a:buFont typeface="Arial"/>
              <a:buNone/>
            </a:pPr>
            <a:r>
              <a:rPr lang="en-US" sz="1400" b="1" dirty="0">
                <a:solidFill>
                  <a:srgbClr val="FFFFFF"/>
                </a:solidFill>
              </a:rPr>
              <a:t>(2024)</a:t>
            </a:r>
            <a:endParaRPr sz="1200" b="1" i="0" u="none" strike="noStrike" cap="none" dirty="0">
              <a:solidFill>
                <a:srgbClr val="000000"/>
              </a:solidFill>
              <a:ea typeface="Arial"/>
              <a:cs typeface="Arial"/>
              <a:sym typeface="Arial"/>
            </a:endParaRPr>
          </a:p>
        </p:txBody>
      </p:sp>
      <p:cxnSp>
        <p:nvCxnSpPr>
          <p:cNvPr id="524" name="Google Shape;524;p120"/>
          <p:cNvCxnSpPr/>
          <p:nvPr/>
        </p:nvCxnSpPr>
        <p:spPr>
          <a:xfrm>
            <a:off x="7144550" y="4070509"/>
            <a:ext cx="1220100" cy="711000"/>
          </a:xfrm>
          <a:prstGeom prst="straightConnector1">
            <a:avLst/>
          </a:prstGeom>
          <a:noFill/>
          <a:ln w="25400" cap="flat" cmpd="sng">
            <a:solidFill>
              <a:srgbClr val="002856"/>
            </a:solidFill>
            <a:prstDash val="dash"/>
            <a:round/>
            <a:headEnd type="none" w="sm" len="sm"/>
            <a:tailEnd type="none" w="sm" len="sm"/>
          </a:ln>
        </p:spPr>
      </p:cxnSp>
      <p:sp>
        <p:nvSpPr>
          <p:cNvPr id="525" name="Google Shape;525;p120"/>
          <p:cNvSpPr/>
          <p:nvPr/>
        </p:nvSpPr>
        <p:spPr>
          <a:xfrm>
            <a:off x="7063474" y="3996267"/>
            <a:ext cx="162000" cy="16200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2" name="TextBox 1">
            <a:extLst>
              <a:ext uri="{FF2B5EF4-FFF2-40B4-BE49-F238E27FC236}">
                <a16:creationId xmlns:a16="http://schemas.microsoft.com/office/drawing/2014/main" id="{D629DDFE-0919-C8E3-B207-CCBD104334CD}"/>
              </a:ext>
            </a:extLst>
          </p:cNvPr>
          <p:cNvSpPr txBox="1"/>
          <p:nvPr/>
        </p:nvSpPr>
        <p:spPr>
          <a:xfrm>
            <a:off x="452117" y="6148874"/>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2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Trend 2: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The Rise of the Machines</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a:t>
            </a:r>
            <a:r>
              <a:rPr lang="en-US" dirty="0"/>
              <a:t> Advanced Technologies Disrupting the Enterprise</a:t>
            </a:r>
            <a:endParaRPr dirty="0"/>
          </a:p>
        </p:txBody>
      </p:sp>
      <p:sp>
        <p:nvSpPr>
          <p:cNvPr id="532" name="Google Shape;532;p121"/>
          <p:cNvSpPr txBox="1"/>
          <p:nvPr/>
        </p:nvSpPr>
        <p:spPr>
          <a:xfrm>
            <a:off x="906741" y="5169388"/>
            <a:ext cx="2548334" cy="615523"/>
          </a:xfrm>
          <a:prstGeom prst="rect">
            <a:avLst/>
          </a:prstGeom>
          <a:noFill/>
          <a:ln w="25400">
            <a:solidFill>
              <a:srgbClr val="6F7878"/>
            </a:solid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Ge</a:t>
            </a:r>
            <a:r>
              <a:rPr lang="en-US" sz="1400" b="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nerative and other types of </a:t>
            </a:r>
            <a:r>
              <a:rPr lang="en-US" sz="140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AI offer</a:t>
            </a:r>
            <a:r>
              <a:rPr lang="en-US" sz="140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new opportunities</a:t>
            </a:r>
            <a:r>
              <a:rPr lang="en-US" sz="1400" i="0" u="none" strike="noStrike" cap="none"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a:t>
            </a:r>
            <a:endParaRPr sz="140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C9B5513-B7C1-998A-0BB6-EC6F553FA60A}"/>
              </a:ext>
            </a:extLst>
          </p:cNvPr>
          <p:cNvSpPr txBox="1"/>
          <p:nvPr/>
        </p:nvSpPr>
        <p:spPr>
          <a:xfrm>
            <a:off x="457199" y="5943485"/>
            <a:ext cx="6291944" cy="438582"/>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a:p>
            <a:pPr>
              <a:spcBef>
                <a:spcPts val="300"/>
              </a:spcBef>
            </a:pPr>
            <a:r>
              <a:rPr lang="en-US" sz="1000" dirty="0">
                <a:solidFill>
                  <a:srgbClr val="6F7878"/>
                </a:solidFill>
              </a:rPr>
              <a:t>Note: Please find more information in the </a:t>
            </a:r>
            <a:r>
              <a:rPr lang="en-US" sz="1000" dirty="0">
                <a:solidFill>
                  <a:srgbClr val="0052D6"/>
                </a:solidFill>
                <a:hlinkClick r:id="rId3">
                  <a:extLst>
                    <a:ext uri="{A12FA001-AC4F-418D-AE19-62706E023703}">
                      <ahyp:hlinkClr xmlns:ahyp="http://schemas.microsoft.com/office/drawing/2018/hyperlinkcolor" val="tx"/>
                    </a:ext>
                  </a:extLst>
                </a:hlinkClick>
              </a:rPr>
              <a:t>Top Strategic Technology Trends for 2024.</a:t>
            </a:r>
            <a:endParaRPr lang="en-US" sz="1000" dirty="0">
              <a:solidFill>
                <a:srgbClr val="0052D6"/>
              </a:solidFill>
            </a:endParaRPr>
          </a:p>
        </p:txBody>
      </p:sp>
      <p:sp>
        <p:nvSpPr>
          <p:cNvPr id="3" name="TextBox 2">
            <a:extLst>
              <a:ext uri="{FF2B5EF4-FFF2-40B4-BE49-F238E27FC236}">
                <a16:creationId xmlns:a16="http://schemas.microsoft.com/office/drawing/2014/main" id="{E7A34DA4-DDE3-2FAF-9EC4-DFEC2784558B}"/>
              </a:ext>
            </a:extLst>
          </p:cNvPr>
          <p:cNvSpPr txBox="1"/>
          <p:nvPr/>
        </p:nvSpPr>
        <p:spPr>
          <a:xfrm>
            <a:off x="457200" y="1265529"/>
            <a:ext cx="11276013" cy="369332"/>
          </a:xfrm>
          <a:prstGeom prst="rect">
            <a:avLst/>
          </a:prstGeom>
          <a:noFill/>
        </p:spPr>
        <p:txBody>
          <a:bodyPr wrap="square" lIns="0">
            <a:spAutoFit/>
          </a:bodyPr>
          <a:lstStyle/>
          <a:p>
            <a:pPr>
              <a:spcBef>
                <a:spcPts val="600"/>
              </a:spcBef>
            </a:pPr>
            <a:r>
              <a:rPr lang="en-US" sz="1800" b="1" dirty="0">
                <a:solidFill>
                  <a:srgbClr val="000000"/>
                </a:solidFill>
              </a:rPr>
              <a:t>Top Strategic Technology Trends for 2024</a:t>
            </a:r>
            <a:endParaRPr lang="en-US" sz="1600" dirty="0"/>
          </a:p>
        </p:txBody>
      </p:sp>
      <p:grpSp>
        <p:nvGrpSpPr>
          <p:cNvPr id="49" name="Group 48">
            <a:extLst>
              <a:ext uri="{FF2B5EF4-FFF2-40B4-BE49-F238E27FC236}">
                <a16:creationId xmlns:a16="http://schemas.microsoft.com/office/drawing/2014/main" id="{23BCC561-5099-5592-8105-6CE4DE26D38C}"/>
              </a:ext>
            </a:extLst>
          </p:cNvPr>
          <p:cNvGrpSpPr/>
          <p:nvPr/>
        </p:nvGrpSpPr>
        <p:grpSpPr>
          <a:xfrm>
            <a:off x="2541783" y="1748476"/>
            <a:ext cx="7518401" cy="4243275"/>
            <a:chOff x="457199" y="1748476"/>
            <a:chExt cx="7518401" cy="4243275"/>
          </a:xfrm>
        </p:grpSpPr>
        <p:sp>
          <p:nvSpPr>
            <p:cNvPr id="26" name="Freeform 25">
              <a:extLst>
                <a:ext uri="{FF2B5EF4-FFF2-40B4-BE49-F238E27FC236}">
                  <a16:creationId xmlns:a16="http://schemas.microsoft.com/office/drawing/2014/main" id="{889092DE-52C0-C10A-AEF9-3564934B1DCB}"/>
                </a:ext>
              </a:extLst>
            </p:cNvPr>
            <p:cNvSpPr/>
            <p:nvPr/>
          </p:nvSpPr>
          <p:spPr>
            <a:xfrm>
              <a:off x="457199" y="3302507"/>
              <a:ext cx="2404427" cy="352985"/>
            </a:xfrm>
            <a:custGeom>
              <a:avLst/>
              <a:gdLst/>
              <a:ahLst/>
              <a:cxnLst/>
              <a:rect l="l" t="t" r="r" b="b"/>
              <a:pathLst>
                <a:path w="2770607" h="406743">
                  <a:moveTo>
                    <a:pt x="0" y="0"/>
                  </a:moveTo>
                  <a:lnTo>
                    <a:pt x="0" y="406743"/>
                  </a:lnTo>
                  <a:lnTo>
                    <a:pt x="2542007" y="406743"/>
                  </a:lnTo>
                  <a:lnTo>
                    <a:pt x="2770607" y="0"/>
                  </a:lnTo>
                  <a:close/>
                </a:path>
              </a:pathLst>
            </a:custGeom>
            <a:solidFill>
              <a:srgbClr val="009AD7"/>
            </a:solidFill>
          </p:spPr>
          <p:txBody>
            <a:bodyPr/>
            <a:lstStyle/>
            <a:p>
              <a:endParaRPr lang="en-US" dirty="0"/>
            </a:p>
          </p:txBody>
        </p:sp>
        <p:sp>
          <p:nvSpPr>
            <p:cNvPr id="27" name="Freeform 26">
              <a:extLst>
                <a:ext uri="{FF2B5EF4-FFF2-40B4-BE49-F238E27FC236}">
                  <a16:creationId xmlns:a16="http://schemas.microsoft.com/office/drawing/2014/main" id="{1C53A8A9-80B4-FB7B-4F28-A0F1F2A512A5}"/>
                </a:ext>
              </a:extLst>
            </p:cNvPr>
            <p:cNvSpPr/>
            <p:nvPr/>
          </p:nvSpPr>
          <p:spPr>
            <a:xfrm>
              <a:off x="5571173" y="3302507"/>
              <a:ext cx="2404427" cy="352985"/>
            </a:xfrm>
            <a:custGeom>
              <a:avLst/>
              <a:gdLst/>
              <a:ahLst/>
              <a:cxnLst/>
              <a:rect l="l" t="t" r="r" b="b"/>
              <a:pathLst>
                <a:path w="2770607" h="406743">
                  <a:moveTo>
                    <a:pt x="2770607" y="0"/>
                  </a:moveTo>
                  <a:lnTo>
                    <a:pt x="2770607" y="406743"/>
                  </a:lnTo>
                  <a:lnTo>
                    <a:pt x="228600" y="406743"/>
                  </a:lnTo>
                  <a:lnTo>
                    <a:pt x="0" y="0"/>
                  </a:lnTo>
                  <a:close/>
                </a:path>
              </a:pathLst>
            </a:custGeom>
            <a:solidFill>
              <a:srgbClr val="002856"/>
            </a:solidFill>
          </p:spPr>
          <p:txBody>
            <a:bodyPr/>
            <a:lstStyle/>
            <a:p>
              <a:endParaRPr lang="en-US" dirty="0"/>
            </a:p>
          </p:txBody>
        </p:sp>
        <p:sp>
          <p:nvSpPr>
            <p:cNvPr id="28" name="Freeform 27">
              <a:extLst>
                <a:ext uri="{FF2B5EF4-FFF2-40B4-BE49-F238E27FC236}">
                  <a16:creationId xmlns:a16="http://schemas.microsoft.com/office/drawing/2014/main" id="{68B99966-12B4-A541-CC66-F540CD698D7B}"/>
                </a:ext>
              </a:extLst>
            </p:cNvPr>
            <p:cNvSpPr/>
            <p:nvPr/>
          </p:nvSpPr>
          <p:spPr>
            <a:xfrm>
              <a:off x="3499131" y="1748769"/>
              <a:ext cx="1454837" cy="506989"/>
            </a:xfrm>
            <a:custGeom>
              <a:avLst/>
              <a:gdLst/>
              <a:ahLst/>
              <a:cxnLst/>
              <a:rect l="l" t="t" r="r" b="b"/>
              <a:pathLst>
                <a:path w="1676400" h="584200">
                  <a:moveTo>
                    <a:pt x="342900" y="0"/>
                  </a:moveTo>
                  <a:lnTo>
                    <a:pt x="0" y="584200"/>
                  </a:lnTo>
                  <a:lnTo>
                    <a:pt x="1676400" y="584200"/>
                  </a:lnTo>
                  <a:lnTo>
                    <a:pt x="1308100" y="0"/>
                  </a:lnTo>
                  <a:close/>
                </a:path>
              </a:pathLst>
            </a:custGeom>
            <a:solidFill>
              <a:srgbClr val="06C4B0"/>
            </a:solidFill>
          </p:spPr>
          <p:txBody>
            <a:bodyPr/>
            <a:lstStyle/>
            <a:p>
              <a:endParaRPr lang="en-US" dirty="0"/>
            </a:p>
          </p:txBody>
        </p:sp>
        <p:sp>
          <p:nvSpPr>
            <p:cNvPr id="29" name="TextBox 28">
              <a:extLst>
                <a:ext uri="{FF2B5EF4-FFF2-40B4-BE49-F238E27FC236}">
                  <a16:creationId xmlns:a16="http://schemas.microsoft.com/office/drawing/2014/main" id="{0C26E928-7D32-2548-B6E9-B0ED8EC3B7A4}"/>
                </a:ext>
              </a:extLst>
            </p:cNvPr>
            <p:cNvSpPr txBox="1"/>
            <p:nvPr/>
          </p:nvSpPr>
          <p:spPr>
            <a:xfrm>
              <a:off x="3734759" y="1816695"/>
              <a:ext cx="1013977" cy="374731"/>
            </a:xfrm>
            <a:prstGeom prst="rect">
              <a:avLst/>
            </a:prstGeom>
          </p:spPr>
          <p:txBody>
            <a:bodyPr lIns="0" tIns="0" rIns="0" bIns="0" anchor="t"/>
            <a:lstStyle/>
            <a:p>
              <a:pPr marL="0" indent="0" algn="ctr">
                <a:lnSpc>
                  <a:spcPts val="1700"/>
                </a:lnSpc>
              </a:pPr>
              <a:r>
                <a:rPr lang="en-US" sz="1400" b="1" dirty="0">
                  <a:solidFill>
                    <a:srgbClr val="000000"/>
                  </a:solidFill>
                  <a:latin typeface="Arial" panose="020B0604020202020204" pitchFamily="34" charset="0"/>
                  <a:cs typeface="Arial" panose="020B0604020202020204" pitchFamily="34" charset="0"/>
                </a:rPr>
                <a:t>Rise of the Builders</a:t>
              </a:r>
            </a:p>
          </p:txBody>
        </p:sp>
        <p:sp>
          <p:nvSpPr>
            <p:cNvPr id="30" name="TextBox 29">
              <a:extLst>
                <a:ext uri="{FF2B5EF4-FFF2-40B4-BE49-F238E27FC236}">
                  <a16:creationId xmlns:a16="http://schemas.microsoft.com/office/drawing/2014/main" id="{46DFB78B-4FC0-C17C-EBF0-4BA485BA61E2}"/>
                </a:ext>
              </a:extLst>
            </p:cNvPr>
            <p:cNvSpPr txBox="1"/>
            <p:nvPr/>
          </p:nvSpPr>
          <p:spPr>
            <a:xfrm>
              <a:off x="578795" y="3387246"/>
              <a:ext cx="2138170" cy="187365"/>
            </a:xfrm>
            <a:prstGeom prst="rect">
              <a:avLst/>
            </a:prstGeom>
          </p:spPr>
          <p:txBody>
            <a:bodyPr wrap="none" lIns="0" tIns="0" rIns="0" bIns="0" anchor="t"/>
            <a:lstStyle/>
            <a:p>
              <a:r>
                <a:rPr lang="en-US" sz="1400" b="1" dirty="0">
                  <a:solidFill>
                    <a:srgbClr val="000000"/>
                  </a:solidFill>
                  <a:latin typeface="Arial" panose="020B0604020202020204" pitchFamily="34" charset="0"/>
                  <a:cs typeface="Arial" panose="020B0604020202020204" pitchFamily="34" charset="0"/>
                </a:rPr>
                <a:t>Protect Your Investment</a:t>
              </a:r>
            </a:p>
          </p:txBody>
        </p:sp>
        <p:sp>
          <p:nvSpPr>
            <p:cNvPr id="31" name="TextBox 30">
              <a:extLst>
                <a:ext uri="{FF2B5EF4-FFF2-40B4-BE49-F238E27FC236}">
                  <a16:creationId xmlns:a16="http://schemas.microsoft.com/office/drawing/2014/main" id="{658BADE8-CE08-5068-0F61-AD2393BB7D7A}"/>
                </a:ext>
              </a:extLst>
            </p:cNvPr>
            <p:cNvSpPr txBox="1"/>
            <p:nvPr/>
          </p:nvSpPr>
          <p:spPr>
            <a:xfrm>
              <a:off x="6188307" y="3387246"/>
              <a:ext cx="1509945" cy="187365"/>
            </a:xfrm>
            <a:prstGeom prst="rect">
              <a:avLst/>
            </a:prstGeom>
          </p:spPr>
          <p:txBody>
            <a:bodyPr wrap="none" lIns="0" tIns="0" rIns="0" bIns="0" anchor="t"/>
            <a:lstStyle/>
            <a:p>
              <a:r>
                <a:rPr lang="en-US" sz="1400" b="1" dirty="0">
                  <a:solidFill>
                    <a:srgbClr val="FFFEFF"/>
                  </a:solidFill>
                  <a:latin typeface="Arial" panose="020B0604020202020204" pitchFamily="34" charset="0"/>
                  <a:cs typeface="Arial" panose="020B0604020202020204" pitchFamily="34" charset="0"/>
                </a:rPr>
                <a:t>Deliver the Value</a:t>
              </a:r>
            </a:p>
          </p:txBody>
        </p:sp>
        <p:sp>
          <p:nvSpPr>
            <p:cNvPr id="32" name="TextBox 31">
              <a:extLst>
                <a:ext uri="{FF2B5EF4-FFF2-40B4-BE49-F238E27FC236}">
                  <a16:creationId xmlns:a16="http://schemas.microsoft.com/office/drawing/2014/main" id="{9514C8A2-F293-B722-AB04-F0B58607B21F}"/>
                </a:ext>
              </a:extLst>
            </p:cNvPr>
            <p:cNvSpPr txBox="1"/>
            <p:nvPr/>
          </p:nvSpPr>
          <p:spPr>
            <a:xfrm>
              <a:off x="3661901" y="2418203"/>
              <a:ext cx="1168278" cy="374731"/>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Platform </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Engineering</a:t>
              </a:r>
            </a:p>
          </p:txBody>
        </p:sp>
        <p:sp>
          <p:nvSpPr>
            <p:cNvPr id="33" name="TextBox 32">
              <a:extLst>
                <a:ext uri="{FF2B5EF4-FFF2-40B4-BE49-F238E27FC236}">
                  <a16:creationId xmlns:a16="http://schemas.microsoft.com/office/drawing/2014/main" id="{E2B9FFDE-6770-DF71-FDA5-69F0A2E4544E}"/>
                </a:ext>
              </a:extLst>
            </p:cNvPr>
            <p:cNvSpPr txBox="1"/>
            <p:nvPr/>
          </p:nvSpPr>
          <p:spPr>
            <a:xfrm>
              <a:off x="4651446" y="3766871"/>
              <a:ext cx="958870" cy="374731"/>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Intelligent Applications</a:t>
              </a:r>
            </a:p>
          </p:txBody>
        </p:sp>
        <p:sp>
          <p:nvSpPr>
            <p:cNvPr id="34" name="TextBox 33">
              <a:extLst>
                <a:ext uri="{FF2B5EF4-FFF2-40B4-BE49-F238E27FC236}">
                  <a16:creationId xmlns:a16="http://schemas.microsoft.com/office/drawing/2014/main" id="{DED770EC-919C-D020-9D7A-5FB9E07F3FDA}"/>
                </a:ext>
              </a:extLst>
            </p:cNvPr>
            <p:cNvSpPr txBox="1"/>
            <p:nvPr/>
          </p:nvSpPr>
          <p:spPr>
            <a:xfrm>
              <a:off x="2702112" y="3766871"/>
              <a:ext cx="1190321" cy="374731"/>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Industry Cloud Platforms</a:t>
              </a:r>
            </a:p>
          </p:txBody>
        </p:sp>
        <p:sp>
          <p:nvSpPr>
            <p:cNvPr id="35" name="TextBox 34">
              <a:extLst>
                <a:ext uri="{FF2B5EF4-FFF2-40B4-BE49-F238E27FC236}">
                  <a16:creationId xmlns:a16="http://schemas.microsoft.com/office/drawing/2014/main" id="{58947D62-F3EB-8DA1-D4AA-0E0D4AF60E7B}"/>
                </a:ext>
              </a:extLst>
            </p:cNvPr>
            <p:cNvSpPr txBox="1"/>
            <p:nvPr/>
          </p:nvSpPr>
          <p:spPr>
            <a:xfrm>
              <a:off x="3699434" y="3001524"/>
              <a:ext cx="1168278" cy="374731"/>
            </a:xfrm>
            <a:prstGeom prst="rect">
              <a:avLst/>
            </a:prstGeom>
          </p:spPr>
          <p:txBody>
            <a:bodyPr lIns="0" tIns="0" rIns="0" bIns="0" anchor="t"/>
            <a:lstStyle/>
            <a:p>
              <a:pPr marL="44182" indent="-44182" algn="l">
                <a:lnSpc>
                  <a:spcPts val="1700"/>
                </a:lnSpc>
              </a:pPr>
              <a:r>
                <a:rPr lang="en-US" sz="1400" dirty="0">
                  <a:solidFill>
                    <a:srgbClr val="000000"/>
                  </a:solidFill>
                  <a:latin typeface="Arial" panose="020B0604020202020204" pitchFamily="34" charset="0"/>
                  <a:cs typeface="Arial" panose="020B0604020202020204" pitchFamily="34" charset="0"/>
                </a:rPr>
                <a:t>AI-Augmented Development</a:t>
              </a:r>
            </a:p>
          </p:txBody>
        </p:sp>
        <p:sp>
          <p:nvSpPr>
            <p:cNvPr id="36" name="TextBox 35">
              <a:extLst>
                <a:ext uri="{FF2B5EF4-FFF2-40B4-BE49-F238E27FC236}">
                  <a16:creationId xmlns:a16="http://schemas.microsoft.com/office/drawing/2014/main" id="{07E7D947-E7E2-19F2-00E5-AF8C4E1BDCA3}"/>
                </a:ext>
              </a:extLst>
            </p:cNvPr>
            <p:cNvSpPr txBox="1"/>
            <p:nvPr/>
          </p:nvSpPr>
          <p:spPr>
            <a:xfrm>
              <a:off x="1559991" y="4492121"/>
              <a:ext cx="1333601" cy="562096"/>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Continuous </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Threat Exposure Management </a:t>
              </a:r>
            </a:p>
          </p:txBody>
        </p:sp>
        <p:sp>
          <p:nvSpPr>
            <p:cNvPr id="37" name="TextBox 36">
              <a:extLst>
                <a:ext uri="{FF2B5EF4-FFF2-40B4-BE49-F238E27FC236}">
                  <a16:creationId xmlns:a16="http://schemas.microsoft.com/office/drawing/2014/main" id="{C25903E1-0F88-6A42-C019-8D802719A19F}"/>
                </a:ext>
              </a:extLst>
            </p:cNvPr>
            <p:cNvSpPr txBox="1"/>
            <p:nvPr/>
          </p:nvSpPr>
          <p:spPr>
            <a:xfrm>
              <a:off x="662836" y="3790969"/>
              <a:ext cx="1719353" cy="374731"/>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AI Trust, Risk and Security Management</a:t>
              </a:r>
            </a:p>
          </p:txBody>
        </p:sp>
        <p:sp>
          <p:nvSpPr>
            <p:cNvPr id="38" name="TextBox 37">
              <a:extLst>
                <a:ext uri="{FF2B5EF4-FFF2-40B4-BE49-F238E27FC236}">
                  <a16:creationId xmlns:a16="http://schemas.microsoft.com/office/drawing/2014/main" id="{3E7B9992-6B80-DF39-C826-1440A4F7A8CD}"/>
                </a:ext>
              </a:extLst>
            </p:cNvPr>
            <p:cNvSpPr txBox="1"/>
            <p:nvPr/>
          </p:nvSpPr>
          <p:spPr>
            <a:xfrm>
              <a:off x="3650512" y="4588655"/>
              <a:ext cx="1151381" cy="444224"/>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Sustainable Technology</a:t>
              </a:r>
            </a:p>
          </p:txBody>
        </p:sp>
        <p:sp>
          <p:nvSpPr>
            <p:cNvPr id="39" name="TextBox 38">
              <a:extLst>
                <a:ext uri="{FF2B5EF4-FFF2-40B4-BE49-F238E27FC236}">
                  <a16:creationId xmlns:a16="http://schemas.microsoft.com/office/drawing/2014/main" id="{DABD993E-5A3D-9388-B20A-ABAC9B86E965}"/>
                </a:ext>
              </a:extLst>
            </p:cNvPr>
            <p:cNvSpPr txBox="1"/>
            <p:nvPr/>
          </p:nvSpPr>
          <p:spPr>
            <a:xfrm>
              <a:off x="5762008" y="4492121"/>
              <a:ext cx="1086038" cy="562096"/>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Augmented Connected Workforce</a:t>
              </a:r>
            </a:p>
          </p:txBody>
        </p:sp>
        <p:sp>
          <p:nvSpPr>
            <p:cNvPr id="40" name="TextBox 39">
              <a:extLst>
                <a:ext uri="{FF2B5EF4-FFF2-40B4-BE49-F238E27FC236}">
                  <a16:creationId xmlns:a16="http://schemas.microsoft.com/office/drawing/2014/main" id="{81E409C9-5D1B-7962-E3C1-909A8895339D}"/>
                </a:ext>
              </a:extLst>
            </p:cNvPr>
            <p:cNvSpPr txBox="1"/>
            <p:nvPr/>
          </p:nvSpPr>
          <p:spPr>
            <a:xfrm>
              <a:off x="6271996" y="3790969"/>
              <a:ext cx="1181322" cy="374731"/>
            </a:xfrm>
            <a:prstGeom prst="rect">
              <a:avLst/>
            </a:prstGeom>
          </p:spPr>
          <p:txBody>
            <a:bodyPr lIns="0" tIns="0" rIns="0" bIns="0" anchor="t"/>
            <a:lstStyle/>
            <a:p>
              <a:pPr marL="0" indent="0" algn="ctr">
                <a:lnSpc>
                  <a:spcPts val="1700"/>
                </a:lnSpc>
              </a:pPr>
              <a:r>
                <a:rPr lang="en-US" sz="1400" dirty="0">
                  <a:solidFill>
                    <a:srgbClr val="000000"/>
                  </a:solidFill>
                  <a:latin typeface="Arial" panose="020B0604020202020204" pitchFamily="34" charset="0"/>
                  <a:cs typeface="Arial" panose="020B0604020202020204" pitchFamily="34" charset="0"/>
                </a:rPr>
                <a:t>Machine Customers</a:t>
              </a:r>
            </a:p>
          </p:txBody>
        </p:sp>
        <p:grpSp>
          <p:nvGrpSpPr>
            <p:cNvPr id="41" name="Group 40">
              <a:extLst>
                <a:ext uri="{FF2B5EF4-FFF2-40B4-BE49-F238E27FC236}">
                  <a16:creationId xmlns:a16="http://schemas.microsoft.com/office/drawing/2014/main" id="{E03F857B-341A-4C38-FB37-C5B91B980E12}"/>
                </a:ext>
              </a:extLst>
            </p:cNvPr>
            <p:cNvGrpSpPr/>
            <p:nvPr/>
          </p:nvGrpSpPr>
          <p:grpSpPr>
            <a:xfrm>
              <a:off x="457199" y="1748476"/>
              <a:ext cx="7516658" cy="4243275"/>
              <a:chOff x="241300" y="647362"/>
              <a:chExt cx="8661400" cy="4889500"/>
            </a:xfrm>
          </p:grpSpPr>
          <p:sp>
            <p:nvSpPr>
              <p:cNvPr id="42" name="Freeform 41">
                <a:extLst>
                  <a:ext uri="{FF2B5EF4-FFF2-40B4-BE49-F238E27FC236}">
                    <a16:creationId xmlns:a16="http://schemas.microsoft.com/office/drawing/2014/main" id="{BD9238C4-BA42-3FE8-9CF3-A1A48CA4A158}"/>
                  </a:ext>
                </a:extLst>
              </p:cNvPr>
              <p:cNvSpPr/>
              <p:nvPr/>
            </p:nvSpPr>
            <p:spPr>
              <a:xfrm>
                <a:off x="3594100" y="2425362"/>
                <a:ext cx="5308600" cy="3022600"/>
              </a:xfrm>
              <a:custGeom>
                <a:avLst/>
                <a:gdLst/>
                <a:ahLst/>
                <a:cxnLst/>
                <a:rect l="l" t="t" r="r" b="b"/>
                <a:pathLst>
                  <a:path w="5308600" h="3022600">
                    <a:moveTo>
                      <a:pt x="958850" y="3022600"/>
                    </a:moveTo>
                    <a:lnTo>
                      <a:pt x="508000" y="2895600"/>
                    </a:lnTo>
                    <a:lnTo>
                      <a:pt x="0" y="2057400"/>
                    </a:lnTo>
                    <a:lnTo>
                      <a:pt x="977900" y="457200"/>
                    </a:lnTo>
                    <a:lnTo>
                      <a:pt x="2514600" y="12598"/>
                    </a:lnTo>
                    <a:lnTo>
                      <a:pt x="5308600" y="0"/>
                    </a:lnTo>
                    <a:lnTo>
                      <a:pt x="5308600" y="1092200"/>
                    </a:lnTo>
                    <a:lnTo>
                      <a:pt x="4216400" y="2146300"/>
                    </a:lnTo>
                    <a:lnTo>
                      <a:pt x="958850" y="3022600"/>
                    </a:lnTo>
                    <a:close/>
                  </a:path>
                </a:pathLst>
              </a:custGeom>
              <a:noFill/>
              <a:ln w="25400" cap="sq">
                <a:solidFill>
                  <a:srgbClr val="002856"/>
                </a:solidFill>
              </a:ln>
            </p:spPr>
            <p:txBody>
              <a:bodyPr/>
              <a:lstStyle/>
              <a:p>
                <a:endParaRPr lang="en-US" dirty="0"/>
              </a:p>
            </p:txBody>
          </p:sp>
          <p:sp>
            <p:nvSpPr>
              <p:cNvPr id="43" name="Freeform 42">
                <a:extLst>
                  <a:ext uri="{FF2B5EF4-FFF2-40B4-BE49-F238E27FC236}">
                    <a16:creationId xmlns:a16="http://schemas.microsoft.com/office/drawing/2014/main" id="{72843FAF-028A-6D53-8074-DCA8A781A220}"/>
                  </a:ext>
                </a:extLst>
              </p:cNvPr>
              <p:cNvSpPr/>
              <p:nvPr/>
            </p:nvSpPr>
            <p:spPr>
              <a:xfrm>
                <a:off x="2603500" y="647362"/>
                <a:ext cx="3949700" cy="4889500"/>
              </a:xfrm>
              <a:custGeom>
                <a:avLst/>
                <a:gdLst/>
                <a:ahLst/>
                <a:cxnLst/>
                <a:rect l="l" t="t" r="r" b="b"/>
                <a:pathLst>
                  <a:path w="3949700" h="4889500">
                    <a:moveTo>
                      <a:pt x="1949450" y="4889500"/>
                    </a:moveTo>
                    <a:lnTo>
                      <a:pt x="2501900" y="4724857"/>
                    </a:lnTo>
                    <a:lnTo>
                      <a:pt x="3949700" y="2501900"/>
                    </a:lnTo>
                    <a:lnTo>
                      <a:pt x="2463800" y="0"/>
                    </a:lnTo>
                    <a:lnTo>
                      <a:pt x="1485900" y="0"/>
                    </a:lnTo>
                    <a:lnTo>
                      <a:pt x="0" y="2501900"/>
                    </a:lnTo>
                    <a:lnTo>
                      <a:pt x="1447800" y="4737557"/>
                    </a:lnTo>
                    <a:lnTo>
                      <a:pt x="1949450" y="4889500"/>
                    </a:lnTo>
                    <a:close/>
                  </a:path>
                </a:pathLst>
              </a:custGeom>
              <a:noFill/>
              <a:ln w="25400" cap="sq">
                <a:solidFill>
                  <a:srgbClr val="06C4B0"/>
                </a:solidFill>
              </a:ln>
            </p:spPr>
            <p:txBody>
              <a:bodyPr/>
              <a:lstStyle/>
              <a:p>
                <a:endParaRPr lang="en-US" dirty="0"/>
              </a:p>
            </p:txBody>
          </p:sp>
          <p:sp>
            <p:nvSpPr>
              <p:cNvPr id="44" name="Freeform 43">
                <a:extLst>
                  <a:ext uri="{FF2B5EF4-FFF2-40B4-BE49-F238E27FC236}">
                    <a16:creationId xmlns:a16="http://schemas.microsoft.com/office/drawing/2014/main" id="{7AF22C48-D40B-38D0-2D1E-B18C09E90116}"/>
                  </a:ext>
                </a:extLst>
              </p:cNvPr>
              <p:cNvSpPr/>
              <p:nvPr/>
            </p:nvSpPr>
            <p:spPr>
              <a:xfrm>
                <a:off x="241300" y="2438062"/>
                <a:ext cx="5346700" cy="2921000"/>
              </a:xfrm>
              <a:custGeom>
                <a:avLst/>
                <a:gdLst/>
                <a:ahLst/>
                <a:cxnLst/>
                <a:rect l="l" t="t" r="r" b="b"/>
                <a:pathLst>
                  <a:path w="5346700" h="2921000">
                    <a:moveTo>
                      <a:pt x="4318000" y="2921000"/>
                    </a:moveTo>
                    <a:lnTo>
                      <a:pt x="4851400" y="2781300"/>
                    </a:lnTo>
                    <a:lnTo>
                      <a:pt x="5346700" y="2057400"/>
                    </a:lnTo>
                    <a:lnTo>
                      <a:pt x="4330700" y="444500"/>
                    </a:lnTo>
                    <a:lnTo>
                      <a:pt x="2794000" y="0"/>
                    </a:lnTo>
                    <a:lnTo>
                      <a:pt x="0" y="0"/>
                    </a:lnTo>
                    <a:lnTo>
                      <a:pt x="0" y="1066800"/>
                    </a:lnTo>
                    <a:lnTo>
                      <a:pt x="1104900" y="2120900"/>
                    </a:lnTo>
                    <a:lnTo>
                      <a:pt x="4318000" y="2921000"/>
                    </a:lnTo>
                    <a:close/>
                  </a:path>
                </a:pathLst>
              </a:custGeom>
              <a:noFill/>
              <a:ln w="25400" cap="sq">
                <a:solidFill>
                  <a:srgbClr val="009AD7"/>
                </a:solidFill>
              </a:ln>
            </p:spPr>
            <p:txBody>
              <a:bodyPr/>
              <a:lstStyle/>
              <a:p>
                <a:endParaRPr lang="en-US" dirty="0"/>
              </a:p>
            </p:txBody>
          </p:sp>
        </p:grpSp>
        <p:sp>
          <p:nvSpPr>
            <p:cNvPr id="46" name="TextBox 45">
              <a:extLst>
                <a:ext uri="{FF2B5EF4-FFF2-40B4-BE49-F238E27FC236}">
                  <a16:creationId xmlns:a16="http://schemas.microsoft.com/office/drawing/2014/main" id="{210BF9D6-F4A8-FD82-9CEF-AD08220065D8}"/>
                </a:ext>
              </a:extLst>
            </p:cNvPr>
            <p:cNvSpPr txBox="1"/>
            <p:nvPr/>
          </p:nvSpPr>
          <p:spPr>
            <a:xfrm>
              <a:off x="3650512" y="5171481"/>
              <a:ext cx="1151381" cy="444224"/>
            </a:xfrm>
            <a:prstGeom prst="rect">
              <a:avLst/>
            </a:prstGeom>
          </p:spPr>
          <p:txBody>
            <a:bodyPr lIns="0" tIns="0" rIns="0" bIns="0" anchor="t"/>
            <a:lstStyle/>
            <a:p>
              <a:pPr marL="19291" indent="-19291" algn="ctr">
                <a:lnSpc>
                  <a:spcPts val="1700"/>
                </a:lnSpc>
                <a:spcBef>
                  <a:spcPts val="2233"/>
                </a:spcBef>
              </a:pPr>
              <a:r>
                <a:rPr lang="en-US" sz="1400" dirty="0">
                  <a:solidFill>
                    <a:srgbClr val="000000"/>
                  </a:solidFill>
                  <a:latin typeface="Arial" panose="020B0604020202020204" pitchFamily="34" charset="0"/>
                  <a:cs typeface="Arial" panose="020B0604020202020204" pitchFamily="34" charset="0"/>
                </a:rPr>
                <a:t>Democratized Generative AI</a:t>
              </a:r>
            </a:p>
          </p:txBody>
        </p:sp>
      </p:grpSp>
      <p:sp>
        <p:nvSpPr>
          <p:cNvPr id="47" name="Google Shape;532;p121">
            <a:extLst>
              <a:ext uri="{FF2B5EF4-FFF2-40B4-BE49-F238E27FC236}">
                <a16:creationId xmlns:a16="http://schemas.microsoft.com/office/drawing/2014/main" id="{6E2EC51C-7778-8993-E548-4F2340B52324}"/>
              </a:ext>
            </a:extLst>
          </p:cNvPr>
          <p:cNvSpPr txBox="1"/>
          <p:nvPr/>
        </p:nvSpPr>
        <p:spPr>
          <a:xfrm>
            <a:off x="7981976" y="1748477"/>
            <a:ext cx="3427685" cy="1481104"/>
          </a:xfrm>
          <a:prstGeom prst="rect">
            <a:avLst/>
          </a:prstGeom>
          <a:noFill/>
          <a:ln w="25400">
            <a:solidFill>
              <a:srgbClr val="6F7878"/>
            </a:solid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ct val="100000"/>
            </a:pPr>
            <a:r>
              <a:rPr lang="en-US" sz="1400" b="0" i="0" u="none" strike="noStrike" cap="none" dirty="0">
                <a:solidFill>
                  <a:srgbClr val="000000"/>
                </a:solidFill>
                <a:latin typeface="Arial"/>
                <a:ea typeface="Arial"/>
                <a:cs typeface="Arial"/>
                <a:sym typeface="Arial"/>
              </a:rPr>
              <a:t>Elements such as software development, workforce empowerment and application functions can greatly benefit from augmentation functions through </a:t>
            </a:r>
            <a:r>
              <a:rPr lang="en-US" sz="1400" b="1" i="0" u="none" strike="noStrike" cap="none" dirty="0">
                <a:solidFill>
                  <a:srgbClr val="000000"/>
                </a:solidFill>
                <a:latin typeface="Arial"/>
                <a:ea typeface="Arial"/>
                <a:cs typeface="Arial"/>
                <a:sym typeface="Arial"/>
              </a:rPr>
              <a:t>tools</a:t>
            </a:r>
            <a:r>
              <a:rPr lang="en-US" sz="1400" b="0" i="0" u="none" strike="noStrike" cap="none" dirty="0">
                <a:solidFill>
                  <a:srgbClr val="000000"/>
                </a:solidFill>
                <a:latin typeface="Arial"/>
                <a:ea typeface="Arial"/>
                <a:cs typeface="Arial"/>
                <a:sym typeface="Arial"/>
              </a:rPr>
              <a:t> that </a:t>
            </a:r>
            <a:r>
              <a:rPr lang="en-US" sz="1400" b="1" i="0" u="none" strike="noStrike" cap="none" dirty="0">
                <a:solidFill>
                  <a:srgbClr val="000000"/>
                </a:solidFill>
                <a:latin typeface="Arial"/>
                <a:ea typeface="Arial"/>
                <a:cs typeface="Arial"/>
                <a:sym typeface="Arial"/>
              </a:rPr>
              <a:t>enable self-service</a:t>
            </a:r>
            <a:r>
              <a:rPr lang="en-US" sz="1400" b="0" i="0" u="none" strike="noStrike" cap="none" dirty="0">
                <a:solidFill>
                  <a:srgbClr val="000000"/>
                </a:solidFill>
                <a:latin typeface="Arial"/>
                <a:ea typeface="Arial"/>
                <a:cs typeface="Arial"/>
                <a:sym typeface="Arial"/>
              </a:rPr>
              <a:t>, </a:t>
            </a:r>
            <a:r>
              <a:rPr lang="en-US" sz="1400" b="1" i="0" u="none" strike="noStrike" cap="none" dirty="0">
                <a:solidFill>
                  <a:srgbClr val="000000"/>
                </a:solidFill>
                <a:latin typeface="Arial"/>
                <a:ea typeface="Arial"/>
                <a:cs typeface="Arial"/>
                <a:sym typeface="Arial"/>
              </a:rPr>
              <a:t>automation</a:t>
            </a:r>
            <a:r>
              <a:rPr lang="en-US" sz="1400" b="0" i="0" u="none" strike="noStrike" cap="none" dirty="0">
                <a:solidFill>
                  <a:srgbClr val="000000"/>
                </a:solidFill>
                <a:latin typeface="Arial"/>
                <a:ea typeface="Arial"/>
                <a:cs typeface="Arial"/>
                <a:sym typeface="Arial"/>
              </a:rPr>
              <a:t> and </a:t>
            </a:r>
            <a:r>
              <a:rPr lang="en-US" sz="1400" b="1" i="0" u="none" strike="noStrike" cap="none" dirty="0">
                <a:solidFill>
                  <a:srgbClr val="000000"/>
                </a:solidFill>
                <a:latin typeface="Arial"/>
                <a:ea typeface="Arial"/>
                <a:cs typeface="Arial"/>
                <a:sym typeface="Arial"/>
              </a:rPr>
              <a:t>AI-driven</a:t>
            </a:r>
            <a:r>
              <a:rPr lang="en-US" sz="1400" b="0" i="0" u="none" strike="noStrike" cap="none" dirty="0">
                <a:solidFill>
                  <a:srgbClr val="000000"/>
                </a:solidFill>
                <a:latin typeface="Arial"/>
                <a:ea typeface="Arial"/>
                <a:cs typeface="Arial"/>
                <a:sym typeface="Arial"/>
              </a:rPr>
              <a:t> responsive experiences.</a:t>
            </a:r>
            <a:endParaRPr sz="1400" b="0" i="0" u="none" strike="noStrike" cap="none" dirty="0">
              <a:solidFill>
                <a:srgbClr val="000000"/>
              </a:solidFill>
              <a:latin typeface="Arial"/>
              <a:ea typeface="Arial"/>
              <a:cs typeface="Arial"/>
              <a:sym typeface="Arial"/>
            </a:endParaRPr>
          </a:p>
        </p:txBody>
      </p:sp>
      <p:sp>
        <p:nvSpPr>
          <p:cNvPr id="48" name="Google Shape;532;p121">
            <a:extLst>
              <a:ext uri="{FF2B5EF4-FFF2-40B4-BE49-F238E27FC236}">
                <a16:creationId xmlns:a16="http://schemas.microsoft.com/office/drawing/2014/main" id="{E157002C-5CFE-B0D7-B425-B1ECDDB944C0}"/>
              </a:ext>
            </a:extLst>
          </p:cNvPr>
          <p:cNvSpPr txBox="1"/>
          <p:nvPr/>
        </p:nvSpPr>
        <p:spPr>
          <a:xfrm>
            <a:off x="466186" y="1752283"/>
            <a:ext cx="3872169" cy="1477297"/>
          </a:xfrm>
          <a:prstGeom prst="rect">
            <a:avLst/>
          </a:prstGeom>
          <a:noFill/>
          <a:ln w="25400">
            <a:solidFill>
              <a:srgbClr val="6F7878"/>
            </a:solid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ct val="100000"/>
            </a:pPr>
            <a:r>
              <a:rPr lang="en-US" sz="1400" i="0" u="none" strike="noStrike" cap="none" dirty="0">
                <a:solidFill>
                  <a:srgbClr val="000000"/>
                </a:solidFill>
                <a:latin typeface="Arial"/>
                <a:ea typeface="Arial"/>
                <a:cs typeface="Arial"/>
                <a:sym typeface="Arial"/>
              </a:rPr>
              <a:t>Additional opportunities </a:t>
            </a:r>
            <a:r>
              <a:rPr lang="en-US" sz="1400" b="0" i="0" u="none" strike="noStrike" cap="none" dirty="0">
                <a:solidFill>
                  <a:srgbClr val="000000"/>
                </a:solidFill>
                <a:latin typeface="Arial"/>
                <a:ea typeface="Arial"/>
                <a:cs typeface="Arial"/>
                <a:sym typeface="Arial"/>
              </a:rPr>
              <a:t>for</a:t>
            </a:r>
            <a:r>
              <a:rPr lang="en-US" sz="1400" b="1" i="0" u="none" strike="noStrike" cap="none" dirty="0">
                <a:solidFill>
                  <a:srgbClr val="000000"/>
                </a:solidFill>
                <a:latin typeface="Arial"/>
                <a:ea typeface="Arial"/>
                <a:cs typeface="Arial"/>
                <a:sym typeface="Arial"/>
              </a:rPr>
              <a:t> competitive differentiation </a:t>
            </a:r>
            <a:r>
              <a:rPr lang="en-US" sz="1400" i="0" u="none" strike="noStrike" cap="none" dirty="0">
                <a:solidFill>
                  <a:srgbClr val="000000"/>
                </a:solidFill>
                <a:latin typeface="Arial"/>
                <a:ea typeface="Arial"/>
                <a:cs typeface="Arial"/>
                <a:sym typeface="Arial"/>
              </a:rPr>
              <a:t>arise from </a:t>
            </a:r>
            <a:r>
              <a:rPr lang="en-US" sz="1400" i="0" u="none" strike="noStrike" cap="none" dirty="0" err="1">
                <a:solidFill>
                  <a:srgbClr val="000000"/>
                </a:solidFill>
                <a:latin typeface="Arial"/>
                <a:ea typeface="Arial"/>
                <a:cs typeface="Arial"/>
                <a:sym typeface="Arial"/>
              </a:rPr>
              <a:t>organizationwide</a:t>
            </a:r>
            <a:r>
              <a:rPr lang="en-US" sz="1400" i="0" u="none" strike="noStrike" cap="none" dirty="0">
                <a:solidFill>
                  <a:srgbClr val="000000"/>
                </a:solidFill>
                <a:latin typeface="Arial"/>
                <a:ea typeface="Arial"/>
                <a:cs typeface="Arial"/>
                <a:sym typeface="Arial"/>
              </a:rPr>
              <a:t> orchestration of tailored developments </a:t>
            </a:r>
            <a:r>
              <a:rPr lang="en-US" sz="1400" b="0" i="0" u="none" strike="noStrike" cap="none" dirty="0">
                <a:solidFill>
                  <a:srgbClr val="000000"/>
                </a:solidFill>
                <a:latin typeface="Arial"/>
                <a:ea typeface="Arial"/>
                <a:cs typeface="Arial"/>
                <a:sym typeface="Arial"/>
              </a:rPr>
              <a:t>through </a:t>
            </a:r>
            <a:r>
              <a:rPr lang="en-US" sz="1400" b="1" i="0" u="none" strike="noStrike" cap="none" dirty="0">
                <a:solidFill>
                  <a:srgbClr val="000000"/>
                </a:solidFill>
                <a:latin typeface="Arial"/>
                <a:ea typeface="Arial"/>
                <a:cs typeface="Arial"/>
                <a:sym typeface="Arial"/>
              </a:rPr>
              <a:t>platform engineering</a:t>
            </a:r>
            <a:r>
              <a:rPr lang="en-US" sz="1400" b="0" i="0" u="none" strike="noStrike" cap="none" dirty="0">
                <a:solidFill>
                  <a:srgbClr val="000000"/>
                </a:solidFill>
                <a:latin typeface="Arial"/>
                <a:ea typeface="Arial"/>
                <a:cs typeface="Arial"/>
                <a:sym typeface="Arial"/>
              </a:rPr>
              <a:t>, the use of industry-specific </a:t>
            </a:r>
            <a:r>
              <a:rPr lang="en-US" sz="1400" b="1" i="0" u="none" strike="noStrike" cap="none" dirty="0">
                <a:solidFill>
                  <a:srgbClr val="000000"/>
                </a:solidFill>
                <a:latin typeface="Arial"/>
                <a:ea typeface="Arial"/>
                <a:cs typeface="Arial"/>
                <a:sym typeface="Arial"/>
              </a:rPr>
              <a:t>cloud platforms, </a:t>
            </a:r>
            <a:r>
              <a:rPr lang="en-US" sz="1400" b="0" i="0" u="none" strike="noStrike" cap="none" dirty="0">
                <a:solidFill>
                  <a:srgbClr val="000000"/>
                </a:solidFill>
                <a:latin typeface="Arial"/>
                <a:ea typeface="Arial"/>
                <a:cs typeface="Arial"/>
                <a:sym typeface="Arial"/>
              </a:rPr>
              <a:t>and new customers in the form of </a:t>
            </a:r>
            <a:r>
              <a:rPr lang="en-US" sz="1400" b="1" i="0" u="none" strike="noStrike" cap="none" dirty="0">
                <a:solidFill>
                  <a:srgbClr val="000000"/>
                </a:solidFill>
                <a:latin typeface="Arial"/>
                <a:ea typeface="Arial"/>
                <a:cs typeface="Arial"/>
                <a:sym typeface="Arial"/>
              </a:rPr>
              <a:t>bots, algorithms and devices</a:t>
            </a:r>
            <a:r>
              <a:rPr lang="en-US"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cxnSp>
        <p:nvCxnSpPr>
          <p:cNvPr id="53" name="Straight Arrow Connector 52">
            <a:extLst>
              <a:ext uri="{FF2B5EF4-FFF2-40B4-BE49-F238E27FC236}">
                <a16:creationId xmlns:a16="http://schemas.microsoft.com/office/drawing/2014/main" id="{23756AC1-C0F6-47FE-CA37-95E575CCEF91}"/>
              </a:ext>
            </a:extLst>
          </p:cNvPr>
          <p:cNvCxnSpPr>
            <a:cxnSpLocks/>
          </p:cNvCxnSpPr>
          <p:nvPr/>
        </p:nvCxnSpPr>
        <p:spPr>
          <a:xfrm>
            <a:off x="4338355" y="2605568"/>
            <a:ext cx="1378698" cy="0"/>
          </a:xfrm>
          <a:prstGeom prst="straightConnector1">
            <a:avLst/>
          </a:prstGeom>
          <a:noFill/>
          <a:ln w="25400" cap="flat" cmpd="sng">
            <a:solidFill>
              <a:srgbClr val="6F7878"/>
            </a:solidFill>
            <a:prstDash val="solid"/>
            <a:round/>
            <a:headEnd type="none" w="lg" len="med"/>
            <a:tailEnd type="triangle" w="lg" len="med"/>
          </a:ln>
        </p:spPr>
      </p:cxnSp>
      <p:cxnSp>
        <p:nvCxnSpPr>
          <p:cNvPr id="55" name="Straight Arrow Connector 54">
            <a:extLst>
              <a:ext uri="{FF2B5EF4-FFF2-40B4-BE49-F238E27FC236}">
                <a16:creationId xmlns:a16="http://schemas.microsoft.com/office/drawing/2014/main" id="{79656E51-7E81-A60D-8A84-3B920BEDC61A}"/>
              </a:ext>
            </a:extLst>
          </p:cNvPr>
          <p:cNvCxnSpPr>
            <a:cxnSpLocks/>
          </p:cNvCxnSpPr>
          <p:nvPr/>
        </p:nvCxnSpPr>
        <p:spPr>
          <a:xfrm flipV="1">
            <a:off x="3466593" y="5477149"/>
            <a:ext cx="2290686" cy="1"/>
          </a:xfrm>
          <a:prstGeom prst="straightConnector1">
            <a:avLst/>
          </a:prstGeom>
          <a:noFill/>
          <a:ln w="25400" cap="flat" cmpd="sng">
            <a:solidFill>
              <a:srgbClr val="6F7878"/>
            </a:solidFill>
            <a:prstDash val="solid"/>
            <a:round/>
            <a:headEnd type="none" w="lg" len="med"/>
            <a:tailEnd type="triangle" w="lg" len="med"/>
          </a:ln>
        </p:spPr>
      </p:cxnSp>
      <p:cxnSp>
        <p:nvCxnSpPr>
          <p:cNvPr id="57" name="Straight Arrow Connector 56">
            <a:extLst>
              <a:ext uri="{FF2B5EF4-FFF2-40B4-BE49-F238E27FC236}">
                <a16:creationId xmlns:a16="http://schemas.microsoft.com/office/drawing/2014/main" id="{30F48892-DEFA-3F62-FAA3-A985B43E4401}"/>
              </a:ext>
            </a:extLst>
          </p:cNvPr>
          <p:cNvCxnSpPr>
            <a:cxnSpLocks/>
            <a:stCxn id="47" idx="1"/>
          </p:cNvCxnSpPr>
          <p:nvPr/>
        </p:nvCxnSpPr>
        <p:spPr>
          <a:xfrm flipH="1">
            <a:off x="6962471" y="2489029"/>
            <a:ext cx="1019505" cy="582022"/>
          </a:xfrm>
          <a:prstGeom prst="straightConnector1">
            <a:avLst/>
          </a:prstGeom>
          <a:noFill/>
          <a:ln w="25400" cap="flat" cmpd="sng">
            <a:solidFill>
              <a:srgbClr val="6F7878"/>
            </a:solidFill>
            <a:prstDash val="solid"/>
            <a:round/>
            <a:headEnd type="none" w="lg" len="med"/>
            <a:tailEnd type="triangle" w="lg"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0C830DC-CCA7-4BEF-AC79-95A8E26F87D3}"/>
              </a:ext>
            </a:extLst>
          </p:cNvPr>
          <p:cNvGraphicFramePr/>
          <p:nvPr>
            <p:extLst>
              <p:ext uri="{D42A27DB-BD31-4B8C-83A1-F6EECF244321}">
                <p14:modId xmlns:p14="http://schemas.microsoft.com/office/powerpoint/2010/main" val="2041491325"/>
              </p:ext>
            </p:extLst>
          </p:nvPr>
        </p:nvGraphicFramePr>
        <p:xfrm>
          <a:off x="1112072" y="1569136"/>
          <a:ext cx="9215120" cy="4131914"/>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F0B8C489-2739-1E3A-4CDE-ECB84D70C49A}"/>
              </a:ext>
            </a:extLst>
          </p:cNvPr>
          <p:cNvSpPr txBox="1"/>
          <p:nvPr/>
        </p:nvSpPr>
        <p:spPr>
          <a:xfrm>
            <a:off x="1112072" y="5527180"/>
            <a:ext cx="10621141" cy="692497"/>
          </a:xfrm>
          <a:prstGeom prst="rect">
            <a:avLst/>
          </a:prstGeom>
          <a:noFill/>
        </p:spPr>
        <p:txBody>
          <a:bodyPr wrap="square" lIns="0" tIns="91440" rIns="0" bIns="0" rtlCol="0" anchor="b" anchorCtr="0">
            <a:spAutoFit/>
          </a:bodyPr>
          <a:lstStyle/>
          <a:p>
            <a:pPr>
              <a:spcBef>
                <a:spcPts val="300"/>
              </a:spcBef>
            </a:pPr>
            <a:r>
              <a:rPr lang="en-US" sz="1400" dirty="0"/>
              <a:t>n = 127 legislative bodies</a:t>
            </a:r>
          </a:p>
          <a:p>
            <a:pPr>
              <a:spcBef>
                <a:spcPts val="300"/>
              </a:spcBef>
            </a:pPr>
            <a:r>
              <a:rPr lang="en-US" sz="1000" dirty="0">
                <a:solidFill>
                  <a:srgbClr val="6F7878"/>
                </a:solidFill>
              </a:rPr>
              <a:t>Source: Stanford University AI Index, 2022 | Chart: </a:t>
            </a:r>
            <a:r>
              <a:rPr lang="en-US" sz="1000" dirty="0">
                <a:solidFill>
                  <a:srgbClr val="0052D6"/>
                </a:solidFill>
                <a:hlinkClick r:id="rId5">
                  <a:extLst>
                    <a:ext uri="{A12FA001-AC4F-418D-AE19-62706E023703}">
                      <ahyp:hlinkClr xmlns:ahyp="http://schemas.microsoft.com/office/drawing/2018/hyperlinkcolor" val="tx"/>
                    </a:ext>
                  </a:extLst>
                </a:hlinkClick>
              </a:rPr>
              <a:t>2023 AI Index Report </a:t>
            </a:r>
            <a:endParaRPr lang="en-US" sz="1000" dirty="0">
              <a:solidFill>
                <a:srgbClr val="0052D6"/>
              </a:solidFill>
            </a:endParaRPr>
          </a:p>
          <a:p>
            <a:pPr>
              <a:spcBef>
                <a:spcPts val="300"/>
              </a:spcBef>
            </a:pPr>
            <a:r>
              <a:rPr lang="en-US" sz="1000" dirty="0">
                <a:solidFill>
                  <a:srgbClr val="6F7878"/>
                </a:solidFill>
              </a:rPr>
              <a:t>Note: Legislative bodies in 127 countries passed-AI related laws in 2022.</a:t>
            </a:r>
          </a:p>
        </p:txBody>
      </p:sp>
      <p:sp>
        <p:nvSpPr>
          <p:cNvPr id="3" name="Title 2">
            <a:extLst>
              <a:ext uri="{FF2B5EF4-FFF2-40B4-BE49-F238E27FC236}">
                <a16:creationId xmlns:a16="http://schemas.microsoft.com/office/drawing/2014/main" id="{CD9783A5-6366-74EA-C548-9E320D051A7A}"/>
              </a:ext>
            </a:extLst>
          </p:cNvPr>
          <p:cNvSpPr>
            <a:spLocks noGrp="1"/>
          </p:cNvSpPr>
          <p:nvPr>
            <p:ph type="title"/>
          </p:nvPr>
        </p:nvSpPr>
        <p:spPr/>
        <p:txBody>
          <a:bodyPr/>
          <a:lstStyle/>
          <a:p>
            <a:r>
              <a:rPr lang="en-US" dirty="0"/>
              <a:t>Trend 3: Regulatory Disruption Globally</a:t>
            </a:r>
          </a:p>
        </p:txBody>
      </p:sp>
      <p:sp>
        <p:nvSpPr>
          <p:cNvPr id="4" name="Text Placeholder 3">
            <a:extLst>
              <a:ext uri="{FF2B5EF4-FFF2-40B4-BE49-F238E27FC236}">
                <a16:creationId xmlns:a16="http://schemas.microsoft.com/office/drawing/2014/main" id="{40E97953-FC4A-00F0-1E76-687005337D57}"/>
              </a:ext>
            </a:extLst>
          </p:cNvPr>
          <p:cNvSpPr>
            <a:spLocks noGrp="1"/>
          </p:cNvSpPr>
          <p:nvPr>
            <p:ph type="body" sz="quarter" idx="10"/>
          </p:nvPr>
        </p:nvSpPr>
        <p:spPr/>
        <p:txBody>
          <a:bodyPr/>
          <a:lstStyle/>
          <a:p>
            <a:r>
              <a:rPr lang="en-US" dirty="0"/>
              <a:t>Number of AI-Related Bills Passed Into Law Globally</a:t>
            </a:r>
          </a:p>
          <a:p>
            <a:endParaRPr lang="en-US" dirty="0"/>
          </a:p>
        </p:txBody>
      </p:sp>
      <p:sp>
        <p:nvSpPr>
          <p:cNvPr id="7" name="TextBox 6">
            <a:extLst>
              <a:ext uri="{FF2B5EF4-FFF2-40B4-BE49-F238E27FC236}">
                <a16:creationId xmlns:a16="http://schemas.microsoft.com/office/drawing/2014/main" id="{CD85F624-AC84-699A-7076-0BB7B40CDCBC}"/>
              </a:ext>
            </a:extLst>
          </p:cNvPr>
          <p:cNvSpPr txBox="1"/>
          <p:nvPr/>
        </p:nvSpPr>
        <p:spPr>
          <a:xfrm>
            <a:off x="9632481" y="1768475"/>
            <a:ext cx="284438" cy="307777"/>
          </a:xfrm>
          <a:prstGeom prst="rect">
            <a:avLst/>
          </a:prstGeom>
          <a:noFill/>
        </p:spPr>
        <p:txBody>
          <a:bodyPr wrap="square" lIns="0" rIns="0" rtlCol="0">
            <a:spAutoFit/>
          </a:bodyPr>
          <a:lstStyle/>
          <a:p>
            <a:pPr algn="r">
              <a:spcBef>
                <a:spcPts val="600"/>
              </a:spcBef>
            </a:pPr>
            <a:r>
              <a:rPr lang="en-US" sz="1400" b="1" dirty="0"/>
              <a:t>37</a:t>
            </a:r>
          </a:p>
        </p:txBody>
      </p:sp>
    </p:spTree>
    <p:custDataLst>
      <p:tags r:id="rId1"/>
    </p:custDataLst>
    <p:extLst>
      <p:ext uri="{BB962C8B-B14F-4D97-AF65-F5344CB8AC3E}">
        <p14:creationId xmlns:p14="http://schemas.microsoft.com/office/powerpoint/2010/main" val="678748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2a0eaebb6aa_0_0"/>
          <p:cNvSpPr/>
          <p:nvPr/>
        </p:nvSpPr>
        <p:spPr>
          <a:xfrm>
            <a:off x="6334800" y="1700841"/>
            <a:ext cx="5398413" cy="57106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dirty="0">
                <a:solidFill>
                  <a:srgbClr val="000000"/>
                </a:solidFill>
                <a:latin typeface="Arial"/>
                <a:ea typeface="Arial"/>
                <a:cs typeface="Arial"/>
                <a:sym typeface="Arial"/>
              </a:rPr>
              <a:t>The hyperconnected team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1400" b="0" i="0" u="none" strike="noStrike" cap="none" dirty="0">
                <a:solidFill>
                  <a:srgbClr val="000000"/>
                </a:solidFill>
                <a:latin typeface="Arial"/>
                <a:ea typeface="Arial"/>
                <a:cs typeface="Arial"/>
                <a:sym typeface="Arial"/>
              </a:rPr>
              <a:t>“Socialite lifestyle”</a:t>
            </a:r>
            <a:endParaRPr sz="1400" b="0" i="0" u="none" strike="noStrike" cap="none" dirty="0">
              <a:solidFill>
                <a:srgbClr val="000000"/>
              </a:solidFill>
              <a:latin typeface="Arial"/>
              <a:ea typeface="Arial"/>
              <a:cs typeface="Arial"/>
              <a:sym typeface="Arial"/>
            </a:endParaRPr>
          </a:p>
        </p:txBody>
      </p:sp>
      <p:sp>
        <p:nvSpPr>
          <p:cNvPr id="545" name="Google Shape;545;g2a0eaebb6aa_0_0"/>
          <p:cNvSpPr/>
          <p:nvPr/>
        </p:nvSpPr>
        <p:spPr>
          <a:xfrm>
            <a:off x="6334800" y="2278425"/>
            <a:ext cx="1655463" cy="393342"/>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400" b="1" i="0" u="none" strike="noStrike" cap="none" dirty="0">
                <a:solidFill>
                  <a:srgbClr val="FFFFFF"/>
                </a:solidFill>
                <a:latin typeface="Arial"/>
                <a:ea typeface="Arial"/>
                <a:cs typeface="Arial"/>
                <a:sym typeface="Arial"/>
              </a:rPr>
              <a:t>Risk</a:t>
            </a:r>
            <a:endParaRPr sz="1400" b="0" i="0" u="none" strike="noStrike" cap="none" dirty="0">
              <a:solidFill>
                <a:srgbClr val="000000"/>
              </a:solidFill>
              <a:latin typeface="Arial"/>
              <a:ea typeface="Arial"/>
              <a:cs typeface="Arial"/>
              <a:sym typeface="Arial"/>
            </a:endParaRPr>
          </a:p>
        </p:txBody>
      </p:sp>
      <p:sp>
        <p:nvSpPr>
          <p:cNvPr id="546" name="Google Shape;546;g2a0eaebb6aa_0_0"/>
          <p:cNvSpPr/>
          <p:nvPr/>
        </p:nvSpPr>
        <p:spPr>
          <a:xfrm>
            <a:off x="8206275" y="2278476"/>
            <a:ext cx="1655463" cy="393342"/>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1" i="0" u="none" strike="noStrike" cap="none" dirty="0">
                <a:solidFill>
                  <a:srgbClr val="FFFFFF"/>
                </a:solidFill>
                <a:latin typeface="Arial"/>
                <a:ea typeface="Arial"/>
                <a:cs typeface="Arial"/>
                <a:sym typeface="Arial"/>
              </a:rPr>
              <a:t>HR</a:t>
            </a:r>
            <a:endParaRPr sz="1400" b="0" i="0" u="none" strike="noStrike" cap="none" dirty="0">
              <a:solidFill>
                <a:srgbClr val="FFFFFF"/>
              </a:solidFill>
              <a:latin typeface="Arial"/>
              <a:ea typeface="Arial"/>
              <a:cs typeface="Arial"/>
              <a:sym typeface="Arial"/>
            </a:endParaRPr>
          </a:p>
        </p:txBody>
      </p:sp>
      <p:sp>
        <p:nvSpPr>
          <p:cNvPr id="547" name="Google Shape;547;g2a0eaebb6aa_0_0"/>
          <p:cNvSpPr/>
          <p:nvPr/>
        </p:nvSpPr>
        <p:spPr>
          <a:xfrm>
            <a:off x="10077749" y="2278476"/>
            <a:ext cx="1655463" cy="393342"/>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400" b="1" i="0" u="none" strike="noStrike" cap="none" dirty="0">
                <a:solidFill>
                  <a:srgbClr val="FFFFFF"/>
                </a:solidFill>
                <a:latin typeface="Arial"/>
                <a:ea typeface="Arial"/>
                <a:cs typeface="Arial"/>
                <a:sym typeface="Arial"/>
              </a:rPr>
              <a:t>Finance</a:t>
            </a:r>
            <a:endParaRPr sz="1400" b="0" i="0" u="none" strike="noStrike" cap="none" dirty="0">
              <a:solidFill>
                <a:srgbClr val="FFFFFF"/>
              </a:solidFill>
              <a:latin typeface="Arial"/>
              <a:ea typeface="Arial"/>
              <a:cs typeface="Arial"/>
              <a:sym typeface="Arial"/>
            </a:endParaRPr>
          </a:p>
        </p:txBody>
      </p:sp>
      <p:sp>
        <p:nvSpPr>
          <p:cNvPr id="548" name="Google Shape;548;g2a0eaebb6aa_0_0"/>
          <p:cNvSpPr/>
          <p:nvPr/>
        </p:nvSpPr>
        <p:spPr>
          <a:xfrm rot="10800000">
            <a:off x="6874885" y="3546771"/>
            <a:ext cx="575187" cy="1947437"/>
          </a:xfrm>
          <a:custGeom>
            <a:avLst/>
            <a:gdLst/>
            <a:ahLst/>
            <a:cxnLst/>
            <a:rect l="l" t="t" r="r" b="b"/>
            <a:pathLst>
              <a:path w="356616" h="1068927" extrusionOk="0">
                <a:moveTo>
                  <a:pt x="178308" y="1068927"/>
                </a:moveTo>
                <a:lnTo>
                  <a:pt x="0" y="926876"/>
                </a:lnTo>
                <a:lnTo>
                  <a:pt x="0" y="142051"/>
                </a:lnTo>
                <a:lnTo>
                  <a:pt x="178308" y="0"/>
                </a:lnTo>
                <a:lnTo>
                  <a:pt x="356616" y="142051"/>
                </a:lnTo>
                <a:lnTo>
                  <a:pt x="356616" y="926876"/>
                </a:lnTo>
                <a:close/>
              </a:path>
            </a:pathLst>
          </a:custGeom>
          <a:solidFill>
            <a:srgbClr val="F4F4F4"/>
          </a:solidFill>
          <a:ln w="25400" cap="flat" cmpd="sng">
            <a:solidFill>
              <a:srgbClr val="6F78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sp>
        <p:nvSpPr>
          <p:cNvPr id="549" name="Google Shape;549;g2a0eaebb6aa_0_0"/>
          <p:cNvSpPr/>
          <p:nvPr/>
        </p:nvSpPr>
        <p:spPr>
          <a:xfrm rot="10800000">
            <a:off x="10617818" y="3546771"/>
            <a:ext cx="575187" cy="1947437"/>
          </a:xfrm>
          <a:custGeom>
            <a:avLst/>
            <a:gdLst/>
            <a:ahLst/>
            <a:cxnLst/>
            <a:rect l="l" t="t" r="r" b="b"/>
            <a:pathLst>
              <a:path w="356616" h="1068927" extrusionOk="0">
                <a:moveTo>
                  <a:pt x="178308" y="1068927"/>
                </a:moveTo>
                <a:lnTo>
                  <a:pt x="0" y="926876"/>
                </a:lnTo>
                <a:lnTo>
                  <a:pt x="0" y="142051"/>
                </a:lnTo>
                <a:lnTo>
                  <a:pt x="178308" y="0"/>
                </a:lnTo>
                <a:lnTo>
                  <a:pt x="356616" y="142051"/>
                </a:lnTo>
                <a:lnTo>
                  <a:pt x="356616" y="926876"/>
                </a:lnTo>
                <a:close/>
              </a:path>
            </a:pathLst>
          </a:custGeom>
          <a:solidFill>
            <a:srgbClr val="F4F4F4"/>
          </a:solidFill>
          <a:ln w="25400" cap="flat" cmpd="sng">
            <a:solidFill>
              <a:srgbClr val="6F78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grpSp>
        <p:nvGrpSpPr>
          <p:cNvPr id="550" name="Google Shape;550;g2a0eaebb6aa_0_0"/>
          <p:cNvGrpSpPr/>
          <p:nvPr/>
        </p:nvGrpSpPr>
        <p:grpSpPr>
          <a:xfrm>
            <a:off x="7110946" y="3854122"/>
            <a:ext cx="103065" cy="1332736"/>
            <a:chOff x="1146506" y="2159769"/>
            <a:chExt cx="63900" cy="731525"/>
          </a:xfrm>
        </p:grpSpPr>
        <p:sp>
          <p:nvSpPr>
            <p:cNvPr id="551" name="Google Shape;551;g2a0eaebb6aa_0_0"/>
            <p:cNvSpPr/>
            <p:nvPr/>
          </p:nvSpPr>
          <p:spPr>
            <a:xfrm flipH="1">
              <a:off x="1146506" y="2159769"/>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2" name="Google Shape;552;g2a0eaebb6aa_0_0"/>
            <p:cNvSpPr/>
            <p:nvPr/>
          </p:nvSpPr>
          <p:spPr>
            <a:xfrm flipH="1">
              <a:off x="1146506" y="2660487"/>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3" name="Google Shape;553;g2a0eaebb6aa_0_0"/>
            <p:cNvSpPr/>
            <p:nvPr/>
          </p:nvSpPr>
          <p:spPr>
            <a:xfrm flipH="1">
              <a:off x="1146506" y="2493581"/>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4" name="Google Shape;554;g2a0eaebb6aa_0_0"/>
            <p:cNvSpPr/>
            <p:nvPr/>
          </p:nvSpPr>
          <p:spPr>
            <a:xfrm flipH="1">
              <a:off x="1146506" y="2827394"/>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5" name="Google Shape;555;g2a0eaebb6aa_0_0"/>
            <p:cNvSpPr/>
            <p:nvPr/>
          </p:nvSpPr>
          <p:spPr>
            <a:xfrm flipH="1">
              <a:off x="1146506" y="2326675"/>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556" name="Google Shape;556;g2a0eaebb6aa_0_0"/>
          <p:cNvGrpSpPr/>
          <p:nvPr/>
        </p:nvGrpSpPr>
        <p:grpSpPr>
          <a:xfrm>
            <a:off x="10853880" y="3854122"/>
            <a:ext cx="103065" cy="1332736"/>
            <a:chOff x="1146506" y="2159769"/>
            <a:chExt cx="63900" cy="731525"/>
          </a:xfrm>
        </p:grpSpPr>
        <p:sp>
          <p:nvSpPr>
            <p:cNvPr id="557" name="Google Shape;557;g2a0eaebb6aa_0_0"/>
            <p:cNvSpPr/>
            <p:nvPr/>
          </p:nvSpPr>
          <p:spPr>
            <a:xfrm flipH="1">
              <a:off x="1146506" y="2159769"/>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8" name="Google Shape;558;g2a0eaebb6aa_0_0"/>
            <p:cNvSpPr/>
            <p:nvPr/>
          </p:nvSpPr>
          <p:spPr>
            <a:xfrm flipH="1">
              <a:off x="1146506" y="2660487"/>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59" name="Google Shape;559;g2a0eaebb6aa_0_0"/>
            <p:cNvSpPr/>
            <p:nvPr/>
          </p:nvSpPr>
          <p:spPr>
            <a:xfrm flipH="1">
              <a:off x="1146506" y="2493581"/>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0" name="Google Shape;560;g2a0eaebb6aa_0_0"/>
            <p:cNvSpPr/>
            <p:nvPr/>
          </p:nvSpPr>
          <p:spPr>
            <a:xfrm flipH="1">
              <a:off x="1146506" y="2827394"/>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1" name="Google Shape;561;g2a0eaebb6aa_0_0"/>
            <p:cNvSpPr/>
            <p:nvPr/>
          </p:nvSpPr>
          <p:spPr>
            <a:xfrm flipH="1">
              <a:off x="1146506" y="2326675"/>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sp>
        <p:nvSpPr>
          <p:cNvPr id="562" name="Google Shape;562;g2a0eaebb6aa_0_0"/>
          <p:cNvSpPr/>
          <p:nvPr/>
        </p:nvSpPr>
        <p:spPr>
          <a:xfrm rot="10800000">
            <a:off x="8746352" y="3546771"/>
            <a:ext cx="575187" cy="1947437"/>
          </a:xfrm>
          <a:custGeom>
            <a:avLst/>
            <a:gdLst/>
            <a:ahLst/>
            <a:cxnLst/>
            <a:rect l="l" t="t" r="r" b="b"/>
            <a:pathLst>
              <a:path w="356616" h="1068927" extrusionOk="0">
                <a:moveTo>
                  <a:pt x="178308" y="1068927"/>
                </a:moveTo>
                <a:lnTo>
                  <a:pt x="0" y="926876"/>
                </a:lnTo>
                <a:lnTo>
                  <a:pt x="0" y="142051"/>
                </a:lnTo>
                <a:lnTo>
                  <a:pt x="178308" y="0"/>
                </a:lnTo>
                <a:lnTo>
                  <a:pt x="356616" y="142051"/>
                </a:lnTo>
                <a:lnTo>
                  <a:pt x="356616" y="926876"/>
                </a:lnTo>
                <a:close/>
              </a:path>
            </a:pathLst>
          </a:custGeom>
          <a:solidFill>
            <a:srgbClr val="F4F4F4"/>
          </a:solidFill>
          <a:ln w="25400" cap="flat" cmpd="sng">
            <a:solidFill>
              <a:srgbClr val="6F78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grpSp>
        <p:nvGrpSpPr>
          <p:cNvPr id="563" name="Google Shape;563;g2a0eaebb6aa_0_0"/>
          <p:cNvGrpSpPr/>
          <p:nvPr/>
        </p:nvGrpSpPr>
        <p:grpSpPr>
          <a:xfrm>
            <a:off x="8982414" y="3854122"/>
            <a:ext cx="103065" cy="1332736"/>
            <a:chOff x="1146506" y="2159769"/>
            <a:chExt cx="63900" cy="731525"/>
          </a:xfrm>
        </p:grpSpPr>
        <p:sp>
          <p:nvSpPr>
            <p:cNvPr id="564" name="Google Shape;564;g2a0eaebb6aa_0_0"/>
            <p:cNvSpPr/>
            <p:nvPr/>
          </p:nvSpPr>
          <p:spPr>
            <a:xfrm flipH="1">
              <a:off x="1146506" y="2159769"/>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5" name="Google Shape;565;g2a0eaebb6aa_0_0"/>
            <p:cNvSpPr/>
            <p:nvPr/>
          </p:nvSpPr>
          <p:spPr>
            <a:xfrm flipH="1">
              <a:off x="1146506" y="2660487"/>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6" name="Google Shape;566;g2a0eaebb6aa_0_0"/>
            <p:cNvSpPr/>
            <p:nvPr/>
          </p:nvSpPr>
          <p:spPr>
            <a:xfrm flipH="1">
              <a:off x="1146506" y="2493581"/>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7" name="Google Shape;567;g2a0eaebb6aa_0_0"/>
            <p:cNvSpPr/>
            <p:nvPr/>
          </p:nvSpPr>
          <p:spPr>
            <a:xfrm flipH="1">
              <a:off x="1146506" y="2827394"/>
              <a:ext cx="63900" cy="63900"/>
            </a:xfrm>
            <a:prstGeom prst="rect">
              <a:avLst/>
            </a:prstGeom>
            <a:solidFill>
              <a:srgbClr val="FEC10D"/>
            </a:solidFill>
            <a:ln w="12700" cap="flat" cmpd="sng">
              <a:solidFill>
                <a:srgbClr val="FEC10D"/>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68" name="Google Shape;568;g2a0eaebb6aa_0_0"/>
            <p:cNvSpPr/>
            <p:nvPr/>
          </p:nvSpPr>
          <p:spPr>
            <a:xfrm flipH="1">
              <a:off x="1146506" y="2326675"/>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cxnSp>
        <p:nvCxnSpPr>
          <p:cNvPr id="569" name="Google Shape;569;g2a0eaebb6aa_0_0"/>
          <p:cNvCxnSpPr/>
          <p:nvPr/>
        </p:nvCxnSpPr>
        <p:spPr>
          <a:xfrm>
            <a:off x="7162531" y="2686541"/>
            <a:ext cx="0" cy="860118"/>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0" name="Google Shape;570;g2a0eaebb6aa_0_0"/>
          <p:cNvCxnSpPr/>
          <p:nvPr/>
        </p:nvCxnSpPr>
        <p:spPr>
          <a:xfrm flipH="1">
            <a:off x="9033945" y="2686541"/>
            <a:ext cx="1" cy="859781"/>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1" name="Google Shape;571;g2a0eaebb6aa_0_0"/>
          <p:cNvCxnSpPr/>
          <p:nvPr/>
        </p:nvCxnSpPr>
        <p:spPr>
          <a:xfrm flipH="1">
            <a:off x="10905411" y="2686541"/>
            <a:ext cx="1" cy="859781"/>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2" name="Google Shape;572;g2a0eaebb6aa_0_0"/>
          <p:cNvCxnSpPr/>
          <p:nvPr/>
        </p:nvCxnSpPr>
        <p:spPr>
          <a:xfrm flipH="1">
            <a:off x="7261257" y="2770251"/>
            <a:ext cx="1663147" cy="722586"/>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3" name="Google Shape;573;g2a0eaebb6aa_0_0"/>
          <p:cNvCxnSpPr/>
          <p:nvPr/>
        </p:nvCxnSpPr>
        <p:spPr>
          <a:xfrm>
            <a:off x="9138999" y="2770251"/>
            <a:ext cx="1663147" cy="722586"/>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4" name="Google Shape;574;g2a0eaebb6aa_0_0"/>
          <p:cNvCxnSpPr/>
          <p:nvPr/>
        </p:nvCxnSpPr>
        <p:spPr>
          <a:xfrm rot="10800000" flipH="1">
            <a:off x="9141691" y="2770251"/>
            <a:ext cx="1663147" cy="722586"/>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5" name="Google Shape;575;g2a0eaebb6aa_0_0"/>
          <p:cNvCxnSpPr/>
          <p:nvPr/>
        </p:nvCxnSpPr>
        <p:spPr>
          <a:xfrm>
            <a:off x="7261257" y="2770251"/>
            <a:ext cx="1663147" cy="722586"/>
          </a:xfrm>
          <a:prstGeom prst="straightConnector1">
            <a:avLst/>
          </a:prstGeom>
          <a:noFill/>
          <a:ln w="25400" cap="flat" cmpd="sng">
            <a:solidFill>
              <a:srgbClr val="6F7878"/>
            </a:solidFill>
            <a:prstDash val="solid"/>
            <a:miter lim="800000"/>
            <a:headEnd type="triangle" w="lg" len="med"/>
            <a:tailEnd type="triangle" w="lg" len="med"/>
          </a:ln>
        </p:spPr>
      </p:cxnSp>
      <p:grpSp>
        <p:nvGrpSpPr>
          <p:cNvPr id="576" name="Google Shape;576;g2a0eaebb6aa_0_0"/>
          <p:cNvGrpSpPr/>
          <p:nvPr/>
        </p:nvGrpSpPr>
        <p:grpSpPr>
          <a:xfrm>
            <a:off x="7453216" y="4239647"/>
            <a:ext cx="1296276" cy="561688"/>
            <a:chOff x="5674467" y="3694157"/>
            <a:chExt cx="916849" cy="351713"/>
          </a:xfrm>
        </p:grpSpPr>
        <p:cxnSp>
          <p:nvCxnSpPr>
            <p:cNvPr id="577" name="Google Shape;577;g2a0eaebb6aa_0_0"/>
            <p:cNvCxnSpPr/>
            <p:nvPr/>
          </p:nvCxnSpPr>
          <p:spPr>
            <a:xfrm>
              <a:off x="5674467" y="3870013"/>
              <a:ext cx="916849" cy="0"/>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8" name="Google Shape;578;g2a0eaebb6aa_0_0"/>
            <p:cNvCxnSpPr/>
            <p:nvPr/>
          </p:nvCxnSpPr>
          <p:spPr>
            <a:xfrm flipH="1">
              <a:off x="5676916" y="3694157"/>
              <a:ext cx="914400" cy="351713"/>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79" name="Google Shape;579;g2a0eaebb6aa_0_0"/>
            <p:cNvCxnSpPr/>
            <p:nvPr/>
          </p:nvCxnSpPr>
          <p:spPr>
            <a:xfrm>
              <a:off x="5676916" y="3694157"/>
              <a:ext cx="914400" cy="351713"/>
            </a:xfrm>
            <a:prstGeom prst="straightConnector1">
              <a:avLst/>
            </a:prstGeom>
            <a:noFill/>
            <a:ln w="25400" cap="flat" cmpd="sng">
              <a:solidFill>
                <a:srgbClr val="6F7878"/>
              </a:solidFill>
              <a:prstDash val="solid"/>
              <a:miter lim="800000"/>
              <a:headEnd type="triangle" w="lg" len="med"/>
              <a:tailEnd type="triangle" w="lg" len="med"/>
            </a:ln>
          </p:spPr>
        </p:cxnSp>
      </p:grpSp>
      <p:grpSp>
        <p:nvGrpSpPr>
          <p:cNvPr id="580" name="Google Shape;580;g2a0eaebb6aa_0_0"/>
          <p:cNvGrpSpPr/>
          <p:nvPr/>
        </p:nvGrpSpPr>
        <p:grpSpPr>
          <a:xfrm>
            <a:off x="9321540" y="4239647"/>
            <a:ext cx="1296276" cy="561688"/>
            <a:chOff x="6995922" y="3694157"/>
            <a:chExt cx="916849" cy="351713"/>
          </a:xfrm>
        </p:grpSpPr>
        <p:cxnSp>
          <p:nvCxnSpPr>
            <p:cNvPr id="581" name="Google Shape;581;g2a0eaebb6aa_0_0"/>
            <p:cNvCxnSpPr/>
            <p:nvPr/>
          </p:nvCxnSpPr>
          <p:spPr>
            <a:xfrm>
              <a:off x="6995922" y="3870013"/>
              <a:ext cx="916849" cy="0"/>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82" name="Google Shape;582;g2a0eaebb6aa_0_0"/>
            <p:cNvCxnSpPr/>
            <p:nvPr/>
          </p:nvCxnSpPr>
          <p:spPr>
            <a:xfrm flipH="1">
              <a:off x="6998371" y="3694157"/>
              <a:ext cx="914400" cy="351713"/>
            </a:xfrm>
            <a:prstGeom prst="straightConnector1">
              <a:avLst/>
            </a:prstGeom>
            <a:noFill/>
            <a:ln w="25400" cap="flat" cmpd="sng">
              <a:solidFill>
                <a:srgbClr val="6F7878"/>
              </a:solidFill>
              <a:prstDash val="solid"/>
              <a:miter lim="800000"/>
              <a:headEnd type="triangle" w="lg" len="med"/>
              <a:tailEnd type="triangle" w="lg" len="med"/>
            </a:ln>
          </p:spPr>
        </p:cxnSp>
        <p:cxnSp>
          <p:nvCxnSpPr>
            <p:cNvPr id="583" name="Google Shape;583;g2a0eaebb6aa_0_0"/>
            <p:cNvCxnSpPr/>
            <p:nvPr/>
          </p:nvCxnSpPr>
          <p:spPr>
            <a:xfrm>
              <a:off x="6998371" y="3694157"/>
              <a:ext cx="914400" cy="351713"/>
            </a:xfrm>
            <a:prstGeom prst="straightConnector1">
              <a:avLst/>
            </a:prstGeom>
            <a:noFill/>
            <a:ln w="25400" cap="flat" cmpd="sng">
              <a:solidFill>
                <a:srgbClr val="6F7878"/>
              </a:solidFill>
              <a:prstDash val="solid"/>
              <a:miter lim="800000"/>
              <a:headEnd type="triangle" w="lg" len="med"/>
              <a:tailEnd type="triangle" w="lg" len="med"/>
            </a:ln>
          </p:spPr>
        </p:cxnSp>
      </p:grpSp>
      <p:sp>
        <p:nvSpPr>
          <p:cNvPr id="584" name="Google Shape;584;g2a0eaebb6aa_0_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a:spcBef>
                <a:spcPts val="0"/>
              </a:spcBef>
              <a:buClr>
                <a:schemeClr val="dk2"/>
              </a:buClr>
              <a:buSzPts val="3200"/>
            </a:pPr>
            <a:r>
              <a:rPr lang="en-US" dirty="0"/>
              <a:t>Trend 4: Ever-Changing Organizations </a:t>
            </a:r>
            <a:r>
              <a:rPr lang="en-US" sz="3200" b="0" i="0" u="none" strike="noStrike" cap="none" dirty="0">
                <a:solidFill>
                  <a:schemeClr val="dk2"/>
                </a:solidFill>
                <a:latin typeface="Arial Black"/>
                <a:ea typeface="Arial Black"/>
                <a:cs typeface="Arial Black"/>
                <a:sym typeface="Arial Black"/>
              </a:rPr>
              <a:t>Hyperconnected, Not Self-Contained</a:t>
            </a:r>
            <a:endParaRPr dirty="0"/>
          </a:p>
        </p:txBody>
      </p:sp>
      <p:sp>
        <p:nvSpPr>
          <p:cNvPr id="585" name="Google Shape;585;g2a0eaebb6aa_0_0"/>
          <p:cNvSpPr/>
          <p:nvPr/>
        </p:nvSpPr>
        <p:spPr>
          <a:xfrm>
            <a:off x="457200" y="1688263"/>
            <a:ext cx="5385733" cy="57106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dirty="0">
                <a:solidFill>
                  <a:srgbClr val="000000"/>
                </a:solidFill>
                <a:latin typeface="Arial"/>
                <a:ea typeface="Arial"/>
                <a:cs typeface="Arial"/>
                <a:sym typeface="Arial"/>
              </a:rPr>
              <a:t>The self-contained team</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1400" b="0" i="0" u="none" strike="noStrike" cap="none" dirty="0">
                <a:solidFill>
                  <a:srgbClr val="000000"/>
                </a:solidFill>
                <a:latin typeface="Arial"/>
                <a:ea typeface="Arial"/>
                <a:cs typeface="Arial"/>
                <a:sym typeface="Arial"/>
              </a:rPr>
              <a:t>“Hermit lifestyle”</a:t>
            </a:r>
          </a:p>
        </p:txBody>
      </p:sp>
      <p:sp>
        <p:nvSpPr>
          <p:cNvPr id="586" name="Google Shape;586;g2a0eaebb6aa_0_0"/>
          <p:cNvSpPr/>
          <p:nvPr/>
        </p:nvSpPr>
        <p:spPr>
          <a:xfrm>
            <a:off x="457994" y="2266006"/>
            <a:ext cx="1651333" cy="393398"/>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400" b="1" i="0" u="none" strike="noStrike" cap="none" dirty="0">
                <a:solidFill>
                  <a:srgbClr val="FFFFFF"/>
                </a:solidFill>
                <a:latin typeface="Arial"/>
                <a:ea typeface="Arial"/>
                <a:cs typeface="Arial"/>
                <a:sym typeface="Arial"/>
              </a:rPr>
              <a:t>Risk</a:t>
            </a:r>
            <a:endParaRPr sz="1400" b="0" i="0" u="none" strike="noStrike" cap="none" dirty="0">
              <a:solidFill>
                <a:srgbClr val="000000"/>
              </a:solidFill>
              <a:latin typeface="Arial"/>
              <a:ea typeface="Arial"/>
              <a:cs typeface="Arial"/>
              <a:sym typeface="Arial"/>
            </a:endParaRPr>
          </a:p>
        </p:txBody>
      </p:sp>
      <p:sp>
        <p:nvSpPr>
          <p:cNvPr id="587" name="Google Shape;587;g2a0eaebb6aa_0_0"/>
          <p:cNvSpPr/>
          <p:nvPr/>
        </p:nvSpPr>
        <p:spPr>
          <a:xfrm>
            <a:off x="2324798" y="2266006"/>
            <a:ext cx="1651333" cy="393398"/>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400" b="1" i="0" u="none" strike="noStrike" cap="none" dirty="0">
                <a:solidFill>
                  <a:srgbClr val="FFFFFF"/>
                </a:solidFill>
                <a:latin typeface="Arial"/>
                <a:ea typeface="Arial"/>
                <a:cs typeface="Arial"/>
                <a:sym typeface="Arial"/>
              </a:rPr>
              <a:t>HR</a:t>
            </a:r>
            <a:endParaRPr sz="1400" b="0" i="0" u="none" strike="noStrike" cap="none" dirty="0">
              <a:solidFill>
                <a:srgbClr val="FFFFFF"/>
              </a:solidFill>
              <a:latin typeface="Arial"/>
              <a:ea typeface="Arial"/>
              <a:cs typeface="Arial"/>
              <a:sym typeface="Arial"/>
            </a:endParaRPr>
          </a:p>
        </p:txBody>
      </p:sp>
      <p:sp>
        <p:nvSpPr>
          <p:cNvPr id="588" name="Google Shape;588;g2a0eaebb6aa_0_0"/>
          <p:cNvSpPr/>
          <p:nvPr/>
        </p:nvSpPr>
        <p:spPr>
          <a:xfrm>
            <a:off x="4191600" y="2266006"/>
            <a:ext cx="1651333" cy="393398"/>
          </a:xfrm>
          <a:prstGeom prst="rect">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400" b="1" i="0" u="none" strike="noStrike" cap="none" dirty="0">
                <a:solidFill>
                  <a:srgbClr val="FFFFFF"/>
                </a:solidFill>
                <a:latin typeface="Arial"/>
                <a:ea typeface="Arial"/>
                <a:cs typeface="Arial"/>
                <a:sym typeface="Arial"/>
              </a:rPr>
              <a:t>Finance</a:t>
            </a:r>
            <a:endParaRPr sz="1400" b="0" i="0" u="none" strike="noStrike" cap="none" dirty="0">
              <a:solidFill>
                <a:srgbClr val="FFFFFF"/>
              </a:solidFill>
              <a:latin typeface="Arial"/>
              <a:ea typeface="Arial"/>
              <a:cs typeface="Arial"/>
              <a:sym typeface="Arial"/>
            </a:endParaRPr>
          </a:p>
        </p:txBody>
      </p:sp>
      <p:grpSp>
        <p:nvGrpSpPr>
          <p:cNvPr id="14" name="Group 13">
            <a:extLst>
              <a:ext uri="{FF2B5EF4-FFF2-40B4-BE49-F238E27FC236}">
                <a16:creationId xmlns:a16="http://schemas.microsoft.com/office/drawing/2014/main" id="{F88CB0BA-B0A8-BE36-3D7E-DE43BBE802F4}"/>
              </a:ext>
            </a:extLst>
          </p:cNvPr>
          <p:cNvGrpSpPr/>
          <p:nvPr/>
        </p:nvGrpSpPr>
        <p:grpSpPr>
          <a:xfrm>
            <a:off x="2577866" y="3383045"/>
            <a:ext cx="1145197" cy="1916227"/>
            <a:chOff x="2577466" y="3613316"/>
            <a:chExt cx="1145197" cy="1916227"/>
          </a:xfrm>
        </p:grpSpPr>
        <p:sp>
          <p:nvSpPr>
            <p:cNvPr id="589" name="Google Shape;589;g2a0eaebb6aa_0_0"/>
            <p:cNvSpPr/>
            <p:nvPr/>
          </p:nvSpPr>
          <p:spPr>
            <a:xfrm>
              <a:off x="2577466" y="3613316"/>
              <a:ext cx="1145197" cy="1916227"/>
            </a:xfrm>
            <a:custGeom>
              <a:avLst/>
              <a:gdLst/>
              <a:ahLst/>
              <a:cxnLst/>
              <a:rect l="l" t="t" r="r" b="b"/>
              <a:pathLst>
                <a:path w="712216" h="1068926" extrusionOk="0">
                  <a:moveTo>
                    <a:pt x="356108" y="0"/>
                  </a:moveTo>
                  <a:lnTo>
                    <a:pt x="712216" y="142051"/>
                  </a:lnTo>
                  <a:lnTo>
                    <a:pt x="712216" y="926875"/>
                  </a:lnTo>
                  <a:lnTo>
                    <a:pt x="712216" y="926876"/>
                  </a:lnTo>
                  <a:lnTo>
                    <a:pt x="712214" y="926876"/>
                  </a:lnTo>
                  <a:lnTo>
                    <a:pt x="356108" y="1068926"/>
                  </a:lnTo>
                  <a:lnTo>
                    <a:pt x="2" y="926876"/>
                  </a:lnTo>
                  <a:lnTo>
                    <a:pt x="0" y="926876"/>
                  </a:lnTo>
                  <a:lnTo>
                    <a:pt x="0" y="926875"/>
                  </a:lnTo>
                  <a:lnTo>
                    <a:pt x="0" y="142051"/>
                  </a:lnTo>
                  <a:close/>
                </a:path>
              </a:pathLst>
            </a:custGeom>
            <a:solidFill>
              <a:srgbClr val="F4F4F4"/>
            </a:solidFill>
            <a:ln w="254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grpSp>
          <p:nvGrpSpPr>
            <p:cNvPr id="590" name="Google Shape;590;g2a0eaebb6aa_0_0"/>
            <p:cNvGrpSpPr/>
            <p:nvPr/>
          </p:nvGrpSpPr>
          <p:grpSpPr>
            <a:xfrm>
              <a:off x="2736637" y="3795633"/>
              <a:ext cx="827480" cy="1432333"/>
              <a:chOff x="1735442" y="2119411"/>
              <a:chExt cx="514323" cy="798533"/>
            </a:xfrm>
          </p:grpSpPr>
          <p:grpSp>
            <p:nvGrpSpPr>
              <p:cNvPr id="591" name="Google Shape;591;g2a0eaebb6aa_0_0"/>
              <p:cNvGrpSpPr/>
              <p:nvPr/>
            </p:nvGrpSpPr>
            <p:grpSpPr>
              <a:xfrm>
                <a:off x="1735442" y="2186419"/>
                <a:ext cx="63900" cy="731525"/>
                <a:chOff x="1735442" y="2186419"/>
                <a:chExt cx="63900" cy="731525"/>
              </a:xfrm>
            </p:grpSpPr>
            <p:sp>
              <p:nvSpPr>
                <p:cNvPr id="592" name="Google Shape;592;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93" name="Google Shape;593;g2a0eaebb6aa_0_0"/>
                <p:cNvSpPr/>
                <p:nvPr/>
              </p:nvSpPr>
              <p:spPr>
                <a:xfrm flipH="1">
                  <a:off x="1735442" y="258674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94" name="Google Shape;594;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95" name="Google Shape;595;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96" name="Google Shape;596;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597" name="Google Shape;597;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598" name="Google Shape;598;g2a0eaebb6aa_0_0"/>
              <p:cNvGrpSpPr/>
              <p:nvPr/>
            </p:nvGrpSpPr>
            <p:grpSpPr>
              <a:xfrm>
                <a:off x="1885583" y="2119411"/>
                <a:ext cx="63900" cy="731770"/>
                <a:chOff x="1735442" y="2186174"/>
                <a:chExt cx="63900" cy="731770"/>
              </a:xfrm>
            </p:grpSpPr>
            <p:sp>
              <p:nvSpPr>
                <p:cNvPr id="599" name="Google Shape;599;g2a0eaebb6aa_0_0"/>
                <p:cNvSpPr/>
                <p:nvPr/>
              </p:nvSpPr>
              <p:spPr>
                <a:xfrm flipH="1">
                  <a:off x="1735442" y="218617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0" name="Google Shape;600;g2a0eaebb6aa_0_0"/>
                <p:cNvSpPr/>
                <p:nvPr/>
              </p:nvSpPr>
              <p:spPr>
                <a:xfrm flipH="1">
                  <a:off x="1735442" y="258674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1" name="Google Shape;601;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2" name="Google Shape;602;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3" name="Google Shape;603;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4" name="Google Shape;604;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605" name="Google Shape;605;g2a0eaebb6aa_0_0"/>
              <p:cNvGrpSpPr/>
              <p:nvPr/>
            </p:nvGrpSpPr>
            <p:grpSpPr>
              <a:xfrm>
                <a:off x="2035724" y="2186419"/>
                <a:ext cx="63900" cy="731525"/>
                <a:chOff x="1735442" y="2186419"/>
                <a:chExt cx="63900" cy="731525"/>
              </a:xfrm>
            </p:grpSpPr>
            <p:sp>
              <p:nvSpPr>
                <p:cNvPr id="606" name="Google Shape;606;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7" name="Google Shape;607;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8" name="Google Shape;608;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09" name="Google Shape;609;g2a0eaebb6aa_0_0"/>
                <p:cNvSpPr/>
                <p:nvPr/>
              </p:nvSpPr>
              <p:spPr>
                <a:xfrm flipH="1">
                  <a:off x="1735442" y="272027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0" name="Google Shape;610;g2a0eaebb6aa_0_0"/>
                <p:cNvSpPr/>
                <p:nvPr/>
              </p:nvSpPr>
              <p:spPr>
                <a:xfrm flipH="1">
                  <a:off x="1735442" y="231969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1" name="Google Shape;611;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612" name="Google Shape;612;g2a0eaebb6aa_0_0"/>
              <p:cNvGrpSpPr/>
              <p:nvPr/>
            </p:nvGrpSpPr>
            <p:grpSpPr>
              <a:xfrm>
                <a:off x="2185865" y="2186419"/>
                <a:ext cx="63900" cy="731525"/>
                <a:chOff x="1735442" y="2186419"/>
                <a:chExt cx="63900" cy="731525"/>
              </a:xfrm>
            </p:grpSpPr>
            <p:sp>
              <p:nvSpPr>
                <p:cNvPr id="613" name="Google Shape;613;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4" name="Google Shape;614;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5" name="Google Shape;615;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6" name="Google Shape;616;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7" name="Google Shape;617;g2a0eaebb6aa_0_0"/>
                <p:cNvSpPr/>
                <p:nvPr/>
              </p:nvSpPr>
              <p:spPr>
                <a:xfrm flipH="1">
                  <a:off x="1735442" y="231969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618" name="Google Shape;618;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grpSp>
      <p:grpSp>
        <p:nvGrpSpPr>
          <p:cNvPr id="13" name="Group 12">
            <a:extLst>
              <a:ext uri="{FF2B5EF4-FFF2-40B4-BE49-F238E27FC236}">
                <a16:creationId xmlns:a16="http://schemas.microsoft.com/office/drawing/2014/main" id="{79B4EB55-F203-1353-157F-03DFD6B9F25A}"/>
              </a:ext>
            </a:extLst>
          </p:cNvPr>
          <p:cNvGrpSpPr/>
          <p:nvPr/>
        </p:nvGrpSpPr>
        <p:grpSpPr>
          <a:xfrm>
            <a:off x="711062" y="3383045"/>
            <a:ext cx="1145197" cy="1916227"/>
            <a:chOff x="745744" y="3479867"/>
            <a:chExt cx="1145197" cy="1916227"/>
          </a:xfrm>
        </p:grpSpPr>
        <p:sp>
          <p:nvSpPr>
            <p:cNvPr id="705" name="Google Shape;705;g2a0eaebb6aa_0_0"/>
            <p:cNvSpPr/>
            <p:nvPr/>
          </p:nvSpPr>
          <p:spPr>
            <a:xfrm>
              <a:off x="745744" y="3479867"/>
              <a:ext cx="1145197" cy="1916227"/>
            </a:xfrm>
            <a:custGeom>
              <a:avLst/>
              <a:gdLst/>
              <a:ahLst/>
              <a:cxnLst/>
              <a:rect l="l" t="t" r="r" b="b"/>
              <a:pathLst>
                <a:path w="712216" h="1068926" extrusionOk="0">
                  <a:moveTo>
                    <a:pt x="356108" y="0"/>
                  </a:moveTo>
                  <a:lnTo>
                    <a:pt x="712216" y="142051"/>
                  </a:lnTo>
                  <a:lnTo>
                    <a:pt x="712216" y="926875"/>
                  </a:lnTo>
                  <a:lnTo>
                    <a:pt x="712216" y="926876"/>
                  </a:lnTo>
                  <a:lnTo>
                    <a:pt x="712214" y="926876"/>
                  </a:lnTo>
                  <a:lnTo>
                    <a:pt x="356108" y="1068926"/>
                  </a:lnTo>
                  <a:lnTo>
                    <a:pt x="2" y="926876"/>
                  </a:lnTo>
                  <a:lnTo>
                    <a:pt x="0" y="926876"/>
                  </a:lnTo>
                  <a:lnTo>
                    <a:pt x="0" y="926875"/>
                  </a:lnTo>
                  <a:lnTo>
                    <a:pt x="0" y="142051"/>
                  </a:lnTo>
                  <a:close/>
                </a:path>
              </a:pathLst>
            </a:custGeom>
            <a:solidFill>
              <a:srgbClr val="F4F4F4"/>
            </a:solidFill>
            <a:ln w="254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grpSp>
          <p:nvGrpSpPr>
            <p:cNvPr id="706" name="Google Shape;706;g2a0eaebb6aa_0_0"/>
            <p:cNvGrpSpPr/>
            <p:nvPr/>
          </p:nvGrpSpPr>
          <p:grpSpPr>
            <a:xfrm>
              <a:off x="904915" y="3662624"/>
              <a:ext cx="827480" cy="1431894"/>
              <a:chOff x="1735442" y="2119656"/>
              <a:chExt cx="514323" cy="798288"/>
            </a:xfrm>
          </p:grpSpPr>
          <p:grpSp>
            <p:nvGrpSpPr>
              <p:cNvPr id="707" name="Google Shape;707;g2a0eaebb6aa_0_0"/>
              <p:cNvGrpSpPr/>
              <p:nvPr/>
            </p:nvGrpSpPr>
            <p:grpSpPr>
              <a:xfrm>
                <a:off x="1735442" y="2186419"/>
                <a:ext cx="63900" cy="731525"/>
                <a:chOff x="1735442" y="2186419"/>
                <a:chExt cx="63900" cy="731525"/>
              </a:xfrm>
            </p:grpSpPr>
            <p:sp>
              <p:nvSpPr>
                <p:cNvPr id="708" name="Google Shape;708;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09" name="Google Shape;709;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0" name="Google Shape;710;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1" name="Google Shape;711;g2a0eaebb6aa_0_0"/>
                <p:cNvSpPr/>
                <p:nvPr/>
              </p:nvSpPr>
              <p:spPr>
                <a:xfrm flipH="1">
                  <a:off x="1735442" y="272051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2" name="Google Shape;712;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3" name="Google Shape;713;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14" name="Google Shape;714;g2a0eaebb6aa_0_0"/>
              <p:cNvGrpSpPr/>
              <p:nvPr/>
            </p:nvGrpSpPr>
            <p:grpSpPr>
              <a:xfrm>
                <a:off x="1885582" y="2119656"/>
                <a:ext cx="63901" cy="731525"/>
                <a:chOff x="1735441" y="2186419"/>
                <a:chExt cx="63901" cy="731525"/>
              </a:xfrm>
            </p:grpSpPr>
            <p:sp>
              <p:nvSpPr>
                <p:cNvPr id="715" name="Google Shape;715;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6" name="Google Shape;716;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7" name="Google Shape;717;g2a0eaebb6aa_0_0"/>
                <p:cNvSpPr/>
                <p:nvPr/>
              </p:nvSpPr>
              <p:spPr>
                <a:xfrm flipH="1">
                  <a:off x="1735442" y="245346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8" name="Google Shape;718;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19" name="Google Shape;719;g2a0eaebb6aa_0_0"/>
                <p:cNvSpPr/>
                <p:nvPr/>
              </p:nvSpPr>
              <p:spPr>
                <a:xfrm flipH="1">
                  <a:off x="1735441" y="2319944"/>
                  <a:ext cx="6275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0" name="Google Shape;720;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21" name="Google Shape;721;g2a0eaebb6aa_0_0"/>
              <p:cNvGrpSpPr/>
              <p:nvPr/>
            </p:nvGrpSpPr>
            <p:grpSpPr>
              <a:xfrm>
                <a:off x="2035724" y="2186419"/>
                <a:ext cx="63900" cy="731525"/>
                <a:chOff x="1735442" y="2186419"/>
                <a:chExt cx="63900" cy="731525"/>
              </a:xfrm>
            </p:grpSpPr>
            <p:sp>
              <p:nvSpPr>
                <p:cNvPr id="722" name="Google Shape;722;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3" name="Google Shape;723;g2a0eaebb6aa_0_0"/>
                <p:cNvSpPr/>
                <p:nvPr/>
              </p:nvSpPr>
              <p:spPr>
                <a:xfrm flipH="1">
                  <a:off x="1735442" y="258699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4" name="Google Shape;724;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5" name="Google Shape;725;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6" name="Google Shape;726;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27" name="Google Shape;727;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28" name="Google Shape;728;g2a0eaebb6aa_0_0"/>
              <p:cNvGrpSpPr/>
              <p:nvPr/>
            </p:nvGrpSpPr>
            <p:grpSpPr>
              <a:xfrm>
                <a:off x="2185865" y="2186419"/>
                <a:ext cx="63900" cy="731525"/>
                <a:chOff x="1735442" y="2186419"/>
                <a:chExt cx="63900" cy="731525"/>
              </a:xfrm>
            </p:grpSpPr>
            <p:sp>
              <p:nvSpPr>
                <p:cNvPr id="729" name="Google Shape;729;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0" name="Google Shape;730;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1" name="Google Shape;731;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2" name="Google Shape;732;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3" name="Google Shape;733;g2a0eaebb6aa_0_0"/>
                <p:cNvSpPr/>
                <p:nvPr/>
              </p:nvSpPr>
              <p:spPr>
                <a:xfrm flipH="1">
                  <a:off x="1735442" y="231994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4" name="Google Shape;734;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grpSp>
      <p:grpSp>
        <p:nvGrpSpPr>
          <p:cNvPr id="15" name="Group 14">
            <a:extLst>
              <a:ext uri="{FF2B5EF4-FFF2-40B4-BE49-F238E27FC236}">
                <a16:creationId xmlns:a16="http://schemas.microsoft.com/office/drawing/2014/main" id="{A0B24D9E-80C3-C330-FC82-5F061178428D}"/>
              </a:ext>
            </a:extLst>
          </p:cNvPr>
          <p:cNvGrpSpPr/>
          <p:nvPr/>
        </p:nvGrpSpPr>
        <p:grpSpPr>
          <a:xfrm>
            <a:off x="4444668" y="3383045"/>
            <a:ext cx="1145197" cy="1916227"/>
            <a:chOff x="4569043" y="3577386"/>
            <a:chExt cx="1145197" cy="1916227"/>
          </a:xfrm>
        </p:grpSpPr>
        <p:sp>
          <p:nvSpPr>
            <p:cNvPr id="735" name="Google Shape;735;g2a0eaebb6aa_0_0"/>
            <p:cNvSpPr/>
            <p:nvPr/>
          </p:nvSpPr>
          <p:spPr>
            <a:xfrm>
              <a:off x="4569043" y="3577386"/>
              <a:ext cx="1145197" cy="1916227"/>
            </a:xfrm>
            <a:custGeom>
              <a:avLst/>
              <a:gdLst/>
              <a:ahLst/>
              <a:cxnLst/>
              <a:rect l="l" t="t" r="r" b="b"/>
              <a:pathLst>
                <a:path w="712216" h="1068926" extrusionOk="0">
                  <a:moveTo>
                    <a:pt x="356108" y="0"/>
                  </a:moveTo>
                  <a:lnTo>
                    <a:pt x="712216" y="142051"/>
                  </a:lnTo>
                  <a:lnTo>
                    <a:pt x="712216" y="926875"/>
                  </a:lnTo>
                  <a:lnTo>
                    <a:pt x="712216" y="926876"/>
                  </a:lnTo>
                  <a:lnTo>
                    <a:pt x="712214" y="926876"/>
                  </a:lnTo>
                  <a:lnTo>
                    <a:pt x="356108" y="1068926"/>
                  </a:lnTo>
                  <a:lnTo>
                    <a:pt x="2" y="926876"/>
                  </a:lnTo>
                  <a:lnTo>
                    <a:pt x="0" y="926876"/>
                  </a:lnTo>
                  <a:lnTo>
                    <a:pt x="0" y="926875"/>
                  </a:lnTo>
                  <a:lnTo>
                    <a:pt x="0" y="142051"/>
                  </a:lnTo>
                  <a:close/>
                </a:path>
              </a:pathLst>
            </a:custGeom>
            <a:solidFill>
              <a:srgbClr val="F4F4F4"/>
            </a:solidFill>
            <a:ln w="254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FFFFFF"/>
                </a:solidFill>
                <a:latin typeface="Arial"/>
                <a:ea typeface="Arial"/>
                <a:cs typeface="Arial"/>
                <a:sym typeface="Arial"/>
              </a:endParaRPr>
            </a:p>
          </p:txBody>
        </p:sp>
        <p:grpSp>
          <p:nvGrpSpPr>
            <p:cNvPr id="736" name="Google Shape;736;g2a0eaebb6aa_0_0"/>
            <p:cNvGrpSpPr/>
            <p:nvPr/>
          </p:nvGrpSpPr>
          <p:grpSpPr>
            <a:xfrm>
              <a:off x="4728214" y="3760143"/>
              <a:ext cx="827480" cy="1431894"/>
              <a:chOff x="1735442" y="2119656"/>
              <a:chExt cx="514323" cy="798288"/>
            </a:xfrm>
          </p:grpSpPr>
          <p:grpSp>
            <p:nvGrpSpPr>
              <p:cNvPr id="737" name="Google Shape;737;g2a0eaebb6aa_0_0"/>
              <p:cNvGrpSpPr/>
              <p:nvPr/>
            </p:nvGrpSpPr>
            <p:grpSpPr>
              <a:xfrm>
                <a:off x="1735442" y="2186419"/>
                <a:ext cx="63900" cy="731525"/>
                <a:chOff x="1735442" y="2186419"/>
                <a:chExt cx="63900" cy="731525"/>
              </a:xfrm>
            </p:grpSpPr>
            <p:sp>
              <p:nvSpPr>
                <p:cNvPr id="738" name="Google Shape;738;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39" name="Google Shape;739;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0" name="Google Shape;740;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1" name="Google Shape;741;g2a0eaebb6aa_0_0"/>
                <p:cNvSpPr/>
                <p:nvPr/>
              </p:nvSpPr>
              <p:spPr>
                <a:xfrm flipH="1">
                  <a:off x="1735442" y="272051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2" name="Google Shape;742;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3" name="Google Shape;743;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44" name="Google Shape;744;g2a0eaebb6aa_0_0"/>
              <p:cNvGrpSpPr/>
              <p:nvPr/>
            </p:nvGrpSpPr>
            <p:grpSpPr>
              <a:xfrm>
                <a:off x="1885582" y="2119656"/>
                <a:ext cx="63901" cy="731525"/>
                <a:chOff x="1735441" y="2186419"/>
                <a:chExt cx="63901" cy="731525"/>
              </a:xfrm>
            </p:grpSpPr>
            <p:sp>
              <p:nvSpPr>
                <p:cNvPr id="745" name="Google Shape;745;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6" name="Google Shape;746;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7" name="Google Shape;747;g2a0eaebb6aa_0_0"/>
                <p:cNvSpPr/>
                <p:nvPr/>
              </p:nvSpPr>
              <p:spPr>
                <a:xfrm flipH="1">
                  <a:off x="1735442" y="2453469"/>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8" name="Google Shape;748;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49" name="Google Shape;749;g2a0eaebb6aa_0_0"/>
                <p:cNvSpPr/>
                <p:nvPr/>
              </p:nvSpPr>
              <p:spPr>
                <a:xfrm flipH="1">
                  <a:off x="1735441" y="2319944"/>
                  <a:ext cx="6275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0" name="Google Shape;750;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51" name="Google Shape;751;g2a0eaebb6aa_0_0"/>
              <p:cNvGrpSpPr/>
              <p:nvPr/>
            </p:nvGrpSpPr>
            <p:grpSpPr>
              <a:xfrm>
                <a:off x="2035724" y="2186419"/>
                <a:ext cx="63900" cy="731525"/>
                <a:chOff x="1735442" y="2186419"/>
                <a:chExt cx="63900" cy="731525"/>
              </a:xfrm>
            </p:grpSpPr>
            <p:sp>
              <p:nvSpPr>
                <p:cNvPr id="752" name="Google Shape;752;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3" name="Google Shape;753;g2a0eaebb6aa_0_0"/>
                <p:cNvSpPr/>
                <p:nvPr/>
              </p:nvSpPr>
              <p:spPr>
                <a:xfrm flipH="1">
                  <a:off x="1735442" y="258699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4" name="Google Shape;754;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5" name="Google Shape;755;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6" name="Google Shape;756;g2a0eaebb6aa_0_0"/>
                <p:cNvSpPr/>
                <p:nvPr/>
              </p:nvSpPr>
              <p:spPr>
                <a:xfrm flipH="1">
                  <a:off x="1735442" y="23199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57" name="Google Shape;757;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nvGrpSpPr>
              <p:cNvPr id="758" name="Google Shape;758;g2a0eaebb6aa_0_0"/>
              <p:cNvGrpSpPr/>
              <p:nvPr/>
            </p:nvGrpSpPr>
            <p:grpSpPr>
              <a:xfrm>
                <a:off x="2185865" y="2186419"/>
                <a:ext cx="63900" cy="731525"/>
                <a:chOff x="1735442" y="2186419"/>
                <a:chExt cx="63900" cy="731525"/>
              </a:xfrm>
            </p:grpSpPr>
            <p:sp>
              <p:nvSpPr>
                <p:cNvPr id="759" name="Google Shape;759;g2a0eaebb6aa_0_0"/>
                <p:cNvSpPr/>
                <p:nvPr/>
              </p:nvSpPr>
              <p:spPr>
                <a:xfrm flipH="1">
                  <a:off x="1735442" y="21864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60" name="Google Shape;760;g2a0eaebb6aa_0_0"/>
                <p:cNvSpPr/>
                <p:nvPr/>
              </p:nvSpPr>
              <p:spPr>
                <a:xfrm flipH="1">
                  <a:off x="1735442" y="258699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61" name="Google Shape;761;g2a0eaebb6aa_0_0"/>
                <p:cNvSpPr/>
                <p:nvPr/>
              </p:nvSpPr>
              <p:spPr>
                <a:xfrm flipH="1">
                  <a:off x="1735442" y="245346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62" name="Google Shape;762;g2a0eaebb6aa_0_0"/>
                <p:cNvSpPr/>
                <p:nvPr/>
              </p:nvSpPr>
              <p:spPr>
                <a:xfrm flipH="1">
                  <a:off x="1735442" y="2720519"/>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63" name="Google Shape;763;g2a0eaebb6aa_0_0"/>
                <p:cNvSpPr/>
                <p:nvPr/>
              </p:nvSpPr>
              <p:spPr>
                <a:xfrm flipH="1">
                  <a:off x="1735442" y="2319944"/>
                  <a:ext cx="63900" cy="63900"/>
                </a:xfrm>
                <a:prstGeom prst="rect">
                  <a:avLst/>
                </a:prstGeom>
                <a:solidFill>
                  <a:srgbClr val="06C4B0"/>
                </a:solidFill>
                <a:ln w="12700" cap="flat" cmpd="sng">
                  <a:solidFill>
                    <a:srgbClr val="06C4B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sp>
              <p:nvSpPr>
                <p:cNvPr id="764" name="Google Shape;764;g2a0eaebb6aa_0_0"/>
                <p:cNvSpPr/>
                <p:nvPr/>
              </p:nvSpPr>
              <p:spPr>
                <a:xfrm flipH="1">
                  <a:off x="1735442" y="2854044"/>
                  <a:ext cx="63900" cy="63900"/>
                </a:xfrm>
                <a:prstGeom prst="rect">
                  <a:avLst/>
                </a:prstGeom>
                <a:solidFill>
                  <a:srgbClr val="F5AB23"/>
                </a:solidFill>
                <a:ln w="12700" cap="flat" cmpd="sng">
                  <a:solidFill>
                    <a:srgbClr val="F5AB2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Arial"/>
                    <a:ea typeface="Arial"/>
                    <a:cs typeface="Arial"/>
                    <a:sym typeface="Arial"/>
                  </a:endParaRPr>
                </a:p>
              </p:txBody>
            </p:sp>
          </p:grpSp>
        </p:grpSp>
      </p:grpSp>
      <p:sp>
        <p:nvSpPr>
          <p:cNvPr id="774" name="Google Shape;774;g2a0eaebb6aa_0_0"/>
          <p:cNvSpPr txBox="1"/>
          <p:nvPr/>
        </p:nvSpPr>
        <p:spPr>
          <a:xfrm>
            <a:off x="6234113" y="5556227"/>
            <a:ext cx="5497870" cy="738623"/>
          </a:xfrm>
          <a:prstGeom prst="rect">
            <a:avLst/>
          </a:prstGeom>
          <a:solidFill>
            <a:srgbClr val="F4F4F4"/>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Fusion Teams: </a:t>
            </a:r>
            <a:r>
              <a:rPr lang="en-US" sz="1400" b="0" i="0" u="none" strike="noStrike" cap="none" dirty="0">
                <a:solidFill>
                  <a:srgbClr val="000000"/>
                </a:solidFill>
                <a:latin typeface="Arial"/>
                <a:ea typeface="Arial"/>
                <a:cs typeface="Arial"/>
                <a:sym typeface="Arial"/>
              </a:rPr>
              <a:t>Multidisciplinary teams that blend technology or analytics and business domain expertise and share accountability for business and technology outcomes.</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3C03BD4-860C-7768-3181-9BE6CC761EF3}"/>
              </a:ext>
            </a:extLst>
          </p:cNvPr>
          <p:cNvSpPr txBox="1"/>
          <p:nvPr/>
        </p:nvSpPr>
        <p:spPr>
          <a:xfrm>
            <a:off x="462533" y="6145096"/>
            <a:ext cx="3122341" cy="246221"/>
          </a:xfrm>
          <a:prstGeom prst="rect">
            <a:avLst/>
          </a:prstGeom>
          <a:noFill/>
        </p:spPr>
        <p:txBody>
          <a:bodyPr wrap="square" lIns="0" tIns="91440" rIns="0" bIns="0" rtlCol="0" anchor="b" anchorCtr="0">
            <a:spAutoFit/>
          </a:bodyPr>
          <a:lstStyle/>
          <a:p>
            <a:pPr>
              <a:spcBef>
                <a:spcPts val="300"/>
              </a:spcBef>
            </a:pPr>
            <a:r>
              <a:rPr lang="en-US" sz="1000" dirty="0">
                <a:solidFill>
                  <a:srgbClr val="6F7878"/>
                </a:solidFill>
              </a:rPr>
              <a:t>Source: Gartner</a:t>
            </a:r>
          </a:p>
        </p:txBody>
      </p:sp>
      <p:sp>
        <p:nvSpPr>
          <p:cNvPr id="3" name="Right Arrow 2">
            <a:extLst>
              <a:ext uri="{FF2B5EF4-FFF2-40B4-BE49-F238E27FC236}">
                <a16:creationId xmlns:a16="http://schemas.microsoft.com/office/drawing/2014/main" id="{061FBD56-71F7-87AE-1737-AA65F88FBF87}"/>
              </a:ext>
            </a:extLst>
          </p:cNvPr>
          <p:cNvSpPr/>
          <p:nvPr/>
        </p:nvSpPr>
        <p:spPr>
          <a:xfrm>
            <a:off x="6009461" y="4167483"/>
            <a:ext cx="623346" cy="542388"/>
          </a:xfrm>
          <a:prstGeom prst="rightArrow">
            <a:avLst/>
          </a:prstGeom>
          <a:solidFill>
            <a:srgbClr val="6F7878"/>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4" name="TextBox 3">
            <a:extLst>
              <a:ext uri="{FF2B5EF4-FFF2-40B4-BE49-F238E27FC236}">
                <a16:creationId xmlns:a16="http://schemas.microsoft.com/office/drawing/2014/main" id="{246505F4-F2E5-5B1F-5591-C807EC8E4B65}"/>
              </a:ext>
            </a:extLst>
          </p:cNvPr>
          <p:cNvSpPr txBox="1"/>
          <p:nvPr/>
        </p:nvSpPr>
        <p:spPr>
          <a:xfrm>
            <a:off x="457200" y="1265529"/>
            <a:ext cx="11276013" cy="369332"/>
          </a:xfrm>
          <a:prstGeom prst="rect">
            <a:avLst/>
          </a:prstGeom>
          <a:noFill/>
        </p:spPr>
        <p:txBody>
          <a:bodyPr wrap="square" lIns="0">
            <a:spAutoFit/>
          </a:bodyPr>
          <a:lstStyle/>
          <a:p>
            <a:pPr>
              <a:spcBef>
                <a:spcPts val="600"/>
              </a:spcBef>
            </a:pPr>
            <a:r>
              <a:rPr lang="en-US" b="1" dirty="0">
                <a:solidFill>
                  <a:srgbClr val="000000"/>
                </a:solidFill>
              </a:rPr>
              <a:t>Shift from self-contained team to hyperconnected team</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500"/>
                                        <p:tgtEl>
                                          <p:spTgt spid="569"/>
                                        </p:tgtEl>
                                      </p:cBhvr>
                                    </p:animEffect>
                                  </p:childTnLst>
                                </p:cTn>
                              </p:par>
                              <p:par>
                                <p:cTn id="8" presetID="10" presetClass="entr" presetSubtype="0" fill="hold" nodeType="withEffect">
                                  <p:stCondLst>
                                    <p:cond delay="25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500"/>
                                        <p:tgtEl>
                                          <p:spTgt spid="570"/>
                                        </p:tgtEl>
                                      </p:cBhvr>
                                    </p:animEffect>
                                  </p:childTnLst>
                                </p:cTn>
                              </p:par>
                              <p:par>
                                <p:cTn id="11" presetID="10" presetClass="entr" presetSubtype="0" fill="hold" nodeType="withEffect">
                                  <p:stCondLst>
                                    <p:cond delay="250"/>
                                  </p:stCondLst>
                                  <p:childTnLst>
                                    <p:set>
                                      <p:cBhvr>
                                        <p:cTn id="12" dur="1" fill="hold">
                                          <p:stCondLst>
                                            <p:cond delay="0"/>
                                          </p:stCondLst>
                                        </p:cTn>
                                        <p:tgtEl>
                                          <p:spTgt spid="571"/>
                                        </p:tgtEl>
                                        <p:attrNameLst>
                                          <p:attrName>style.visibility</p:attrName>
                                        </p:attrNameLst>
                                      </p:cBhvr>
                                      <p:to>
                                        <p:strVal val="visible"/>
                                      </p:to>
                                    </p:set>
                                    <p:animEffect transition="in" filter="fade">
                                      <p:cBhvr>
                                        <p:cTn id="13" dur="500"/>
                                        <p:tgtEl>
                                          <p:spTgt spid="57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76"/>
                                        </p:tgtEl>
                                        <p:attrNameLst>
                                          <p:attrName>style.visibility</p:attrName>
                                        </p:attrNameLst>
                                      </p:cBhvr>
                                      <p:to>
                                        <p:strVal val="visible"/>
                                      </p:to>
                                    </p:set>
                                    <p:animEffect transition="in" filter="fade">
                                      <p:cBhvr>
                                        <p:cTn id="17" dur="500"/>
                                        <p:tgtEl>
                                          <p:spTgt spid="576"/>
                                        </p:tgtEl>
                                      </p:cBhvr>
                                    </p:animEffect>
                                  </p:childTnLst>
                                </p:cTn>
                              </p:par>
                              <p:par>
                                <p:cTn id="18" presetID="10" presetClass="entr" presetSubtype="0" fill="hold" nodeType="withEffect">
                                  <p:stCondLst>
                                    <p:cond delay="0"/>
                                  </p:stCondLst>
                                  <p:childTnLst>
                                    <p:set>
                                      <p:cBhvr>
                                        <p:cTn id="19" dur="1" fill="hold">
                                          <p:stCondLst>
                                            <p:cond delay="0"/>
                                          </p:stCondLst>
                                        </p:cTn>
                                        <p:tgtEl>
                                          <p:spTgt spid="580"/>
                                        </p:tgtEl>
                                        <p:attrNameLst>
                                          <p:attrName>style.visibility</p:attrName>
                                        </p:attrNameLst>
                                      </p:cBhvr>
                                      <p:to>
                                        <p:strVal val="visible"/>
                                      </p:to>
                                    </p:set>
                                    <p:animEffect transition="in" filter="fade">
                                      <p:cBhvr>
                                        <p:cTn id="20" dur="500"/>
                                        <p:tgtEl>
                                          <p:spTgt spid="58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75"/>
                                        </p:tgtEl>
                                        <p:attrNameLst>
                                          <p:attrName>style.visibility</p:attrName>
                                        </p:attrNameLst>
                                      </p:cBhvr>
                                      <p:to>
                                        <p:strVal val="visible"/>
                                      </p:to>
                                    </p:set>
                                    <p:animEffect transition="in" filter="fade">
                                      <p:cBhvr>
                                        <p:cTn id="24" dur="500"/>
                                        <p:tgtEl>
                                          <p:spTgt spid="575"/>
                                        </p:tgtEl>
                                      </p:cBhvr>
                                    </p:animEffect>
                                  </p:childTnLst>
                                </p:cTn>
                              </p:par>
                              <p:par>
                                <p:cTn id="25" presetID="10" presetClass="entr" presetSubtype="0" fill="hold" nodeType="withEffect">
                                  <p:stCondLst>
                                    <p:cond delay="0"/>
                                  </p:stCondLst>
                                  <p:childTnLst>
                                    <p:set>
                                      <p:cBhvr>
                                        <p:cTn id="26" dur="1" fill="hold">
                                          <p:stCondLst>
                                            <p:cond delay="0"/>
                                          </p:stCondLst>
                                        </p:cTn>
                                        <p:tgtEl>
                                          <p:spTgt spid="572"/>
                                        </p:tgtEl>
                                        <p:attrNameLst>
                                          <p:attrName>style.visibility</p:attrName>
                                        </p:attrNameLst>
                                      </p:cBhvr>
                                      <p:to>
                                        <p:strVal val="visible"/>
                                      </p:to>
                                    </p:set>
                                    <p:animEffect transition="in" filter="fade">
                                      <p:cBhvr>
                                        <p:cTn id="27" dur="500"/>
                                        <p:tgtEl>
                                          <p:spTgt spid="572"/>
                                        </p:tgtEl>
                                      </p:cBhvr>
                                    </p:animEffect>
                                  </p:childTnLst>
                                </p:cTn>
                              </p:par>
                              <p:par>
                                <p:cTn id="28" presetID="10" presetClass="entr" presetSubtype="0" fill="hold" nodeType="withEffect">
                                  <p:stCondLst>
                                    <p:cond delay="0"/>
                                  </p:stCondLst>
                                  <p:childTnLst>
                                    <p:set>
                                      <p:cBhvr>
                                        <p:cTn id="29" dur="1" fill="hold">
                                          <p:stCondLst>
                                            <p:cond delay="0"/>
                                          </p:stCondLst>
                                        </p:cTn>
                                        <p:tgtEl>
                                          <p:spTgt spid="574"/>
                                        </p:tgtEl>
                                        <p:attrNameLst>
                                          <p:attrName>style.visibility</p:attrName>
                                        </p:attrNameLst>
                                      </p:cBhvr>
                                      <p:to>
                                        <p:strVal val="visible"/>
                                      </p:to>
                                    </p:set>
                                    <p:animEffect transition="in" filter="fade">
                                      <p:cBhvr>
                                        <p:cTn id="30" dur="500"/>
                                        <p:tgtEl>
                                          <p:spTgt spid="574"/>
                                        </p:tgtEl>
                                      </p:cBhvr>
                                    </p:animEffect>
                                  </p:childTnLst>
                                </p:cTn>
                              </p:par>
                              <p:par>
                                <p:cTn id="31" presetID="10" presetClass="entr" presetSubtype="0" fill="hold" nodeType="withEffect">
                                  <p:stCondLst>
                                    <p:cond delay="0"/>
                                  </p:stCondLst>
                                  <p:childTnLst>
                                    <p:set>
                                      <p:cBhvr>
                                        <p:cTn id="32" dur="1" fill="hold">
                                          <p:stCondLst>
                                            <p:cond delay="0"/>
                                          </p:stCondLst>
                                        </p:cTn>
                                        <p:tgtEl>
                                          <p:spTgt spid="573"/>
                                        </p:tgtEl>
                                        <p:attrNameLst>
                                          <p:attrName>style.visibility</p:attrName>
                                        </p:attrNameLst>
                                      </p:cBhvr>
                                      <p:to>
                                        <p:strVal val="visible"/>
                                      </p:to>
                                    </p:set>
                                    <p:animEffect transition="in" filter="fade">
                                      <p:cBhvr>
                                        <p:cTn id="33"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2" name="Google Shape;459;p5">
            <a:extLst>
              <a:ext uri="{FF2B5EF4-FFF2-40B4-BE49-F238E27FC236}">
                <a16:creationId xmlns:a16="http://schemas.microsoft.com/office/drawing/2014/main" id="{0B286868-CA37-F76B-1B0C-A7EC51E07DCA}"/>
              </a:ext>
            </a:extLst>
          </p:cNvPr>
          <p:cNvSpPr/>
          <p:nvPr/>
        </p:nvSpPr>
        <p:spPr>
          <a:xfrm>
            <a:off x="325625" y="1848803"/>
            <a:ext cx="11513400"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81" name="Google Shape;781;p1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782" name="Google Shape;782;p12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SzPct val="100000"/>
              <a:buAutoNum type="arabicPeriod"/>
            </a:pPr>
            <a:r>
              <a:rPr lang="en-US" sz="2000" dirty="0"/>
              <a:t>What are the major trends affecting the SPVM leader?</a:t>
            </a:r>
            <a:endParaRPr sz="2000" dirty="0"/>
          </a:p>
          <a:p>
            <a:pPr marL="365760" lvl="0" indent="-365760" algn="l" rtl="0">
              <a:lnSpc>
                <a:spcPct val="90000"/>
              </a:lnSpc>
              <a:spcBef>
                <a:spcPts val="1200"/>
              </a:spcBef>
              <a:spcAft>
                <a:spcPts val="0"/>
              </a:spcAft>
              <a:buClr>
                <a:srgbClr val="FFFFFF"/>
              </a:buClr>
              <a:buSzPct val="100000"/>
              <a:buAutoNum type="arabicPeriod"/>
            </a:pPr>
            <a:r>
              <a:rPr lang="en-US" sz="2000" dirty="0">
                <a:solidFill>
                  <a:srgbClr val="FFFFFF"/>
                </a:solidFill>
              </a:rPr>
              <a:t>What are the top challenges affecting the SPVM leader?</a:t>
            </a:r>
            <a:endParaRPr sz="2000" dirty="0">
              <a:solidFill>
                <a:srgbClr val="FFFFFF"/>
              </a:solidFill>
            </a:endParaRPr>
          </a:p>
          <a:p>
            <a:pPr marL="365760" lvl="0" indent="-365760" algn="l" rtl="0">
              <a:lnSpc>
                <a:spcPct val="90000"/>
              </a:lnSpc>
              <a:spcBef>
                <a:spcPts val="1200"/>
              </a:spcBef>
              <a:spcAft>
                <a:spcPts val="0"/>
              </a:spcAft>
              <a:buSzPct val="100000"/>
              <a:buAutoNum type="arabicPeriod"/>
            </a:pPr>
            <a:r>
              <a:rPr lang="en-US" sz="2000" dirty="0"/>
              <a:t>What actions and best practices should the SPVM leader initiate?</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2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Challenge 1: </a:t>
            </a:r>
            <a:r>
              <a:rPr lang="en-US" dirty="0"/>
              <a:t>There Are Multiple Threats to Deal With Simultaneously</a:t>
            </a:r>
            <a:endParaRPr dirty="0"/>
          </a:p>
        </p:txBody>
      </p:sp>
      <p:sp>
        <p:nvSpPr>
          <p:cNvPr id="2" name="TextBox 1">
            <a:extLst>
              <a:ext uri="{FF2B5EF4-FFF2-40B4-BE49-F238E27FC236}">
                <a16:creationId xmlns:a16="http://schemas.microsoft.com/office/drawing/2014/main" id="{A5BF15F9-60D1-550F-3638-026738FEA6CB}"/>
              </a:ext>
            </a:extLst>
          </p:cNvPr>
          <p:cNvSpPr txBox="1"/>
          <p:nvPr/>
        </p:nvSpPr>
        <p:spPr>
          <a:xfrm>
            <a:off x="457200" y="1265529"/>
            <a:ext cx="11276013" cy="646331"/>
          </a:xfrm>
          <a:prstGeom prst="rect">
            <a:avLst/>
          </a:prstGeom>
          <a:noFill/>
        </p:spPr>
        <p:txBody>
          <a:bodyPr wrap="square" lIns="0">
            <a:spAutoFit/>
          </a:bodyPr>
          <a:lstStyle/>
          <a:p>
            <a:pPr>
              <a:spcBef>
                <a:spcPts val="600"/>
              </a:spcBef>
            </a:pPr>
            <a:r>
              <a:rPr lang="en-US" sz="1800" b="1" dirty="0">
                <a:solidFill>
                  <a:srgbClr val="000000"/>
                </a:solidFill>
              </a:rPr>
              <a:t>External threats </a:t>
            </a:r>
            <a:r>
              <a:rPr lang="en-US" b="1" dirty="0">
                <a:solidFill>
                  <a:srgbClr val="000000"/>
                </a:solidFill>
              </a:rPr>
              <a:t>t</a:t>
            </a:r>
            <a:r>
              <a:rPr lang="en-US" sz="1800" b="1" dirty="0">
                <a:solidFill>
                  <a:srgbClr val="000000"/>
                </a:solidFill>
              </a:rPr>
              <a:t>hat </a:t>
            </a:r>
            <a:r>
              <a:rPr lang="en-US" b="1" dirty="0">
                <a:solidFill>
                  <a:srgbClr val="000000"/>
                </a:solidFill>
              </a:rPr>
              <a:t>i</a:t>
            </a:r>
            <a:r>
              <a:rPr lang="en-US" sz="1800" b="1" dirty="0">
                <a:solidFill>
                  <a:srgbClr val="000000"/>
                </a:solidFill>
              </a:rPr>
              <a:t>mpacted or a</a:t>
            </a:r>
            <a:r>
              <a:rPr lang="en-US" b="1" dirty="0">
                <a:solidFill>
                  <a:srgbClr val="000000"/>
                </a:solidFill>
              </a:rPr>
              <a:t>re</a:t>
            </a:r>
            <a:r>
              <a:rPr lang="en-US" sz="1800" b="1" dirty="0">
                <a:solidFill>
                  <a:srgbClr val="000000"/>
                </a:solidFill>
              </a:rPr>
              <a:t> </a:t>
            </a:r>
            <a:r>
              <a:rPr lang="en-US" b="1" dirty="0">
                <a:solidFill>
                  <a:srgbClr val="000000"/>
                </a:solidFill>
              </a:rPr>
              <a:t>i</a:t>
            </a:r>
            <a:r>
              <a:rPr lang="en-US" sz="1800" b="1" dirty="0">
                <a:solidFill>
                  <a:srgbClr val="000000"/>
                </a:solidFill>
              </a:rPr>
              <a:t>mpacting </a:t>
            </a:r>
            <a:r>
              <a:rPr lang="en-US" b="1" dirty="0">
                <a:solidFill>
                  <a:srgbClr val="000000"/>
                </a:solidFill>
              </a:rPr>
              <a:t>e</a:t>
            </a:r>
            <a:r>
              <a:rPr lang="en-US" sz="1800" b="1" dirty="0">
                <a:solidFill>
                  <a:srgbClr val="000000"/>
                </a:solidFill>
              </a:rPr>
              <a:t>nterprise </a:t>
            </a:r>
            <a:r>
              <a:rPr lang="en-US" b="1" dirty="0">
                <a:solidFill>
                  <a:srgbClr val="000000"/>
                </a:solidFill>
              </a:rPr>
              <a:t>g</a:t>
            </a:r>
            <a:r>
              <a:rPr lang="en-US" sz="1800" b="1" dirty="0">
                <a:solidFill>
                  <a:srgbClr val="000000"/>
                </a:solidFill>
              </a:rPr>
              <a:t>rowth in 2022-23</a:t>
            </a:r>
            <a:br>
              <a:rPr lang="en-US" sz="1800" b="1" dirty="0">
                <a:solidFill>
                  <a:srgbClr val="000000"/>
                </a:solidFill>
              </a:rPr>
            </a:br>
            <a:r>
              <a:rPr lang="en-US" dirty="0">
                <a:solidFill>
                  <a:srgbClr val="000000"/>
                </a:solidFill>
              </a:rPr>
              <a:t>Percentage of SPVM leaders</a:t>
            </a:r>
            <a:endParaRPr lang="en-US" sz="1600" dirty="0"/>
          </a:p>
        </p:txBody>
      </p:sp>
      <p:graphicFrame>
        <p:nvGraphicFramePr>
          <p:cNvPr id="3" name="Chart Full">
            <a:extLst>
              <a:ext uri="{FF2B5EF4-FFF2-40B4-BE49-F238E27FC236}">
                <a16:creationId xmlns:a16="http://schemas.microsoft.com/office/drawing/2014/main" id="{75D17F28-0EA7-1EE8-2F78-CA417AB77CE2}"/>
              </a:ext>
            </a:extLst>
          </p:cNvPr>
          <p:cNvGraphicFramePr/>
          <p:nvPr>
            <p:extLst>
              <p:ext uri="{D42A27DB-BD31-4B8C-83A1-F6EECF244321}">
                <p14:modId xmlns:p14="http://schemas.microsoft.com/office/powerpoint/2010/main" val="3352455429"/>
              </p:ext>
            </p:extLst>
          </p:nvPr>
        </p:nvGraphicFramePr>
        <p:xfrm>
          <a:off x="457200" y="1879600"/>
          <a:ext cx="11274552" cy="386032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85CB71E-9CDD-4099-7618-3E76C024A260}"/>
              </a:ext>
            </a:extLst>
          </p:cNvPr>
          <p:cNvSpPr txBox="1"/>
          <p:nvPr/>
        </p:nvSpPr>
        <p:spPr>
          <a:xfrm>
            <a:off x="457199" y="5699282"/>
            <a:ext cx="11276014" cy="692497"/>
          </a:xfrm>
          <a:prstGeom prst="rect">
            <a:avLst/>
          </a:prstGeom>
          <a:noFill/>
        </p:spPr>
        <p:txBody>
          <a:bodyPr wrap="square" lIns="0" tIns="91440" rIns="0" bIns="0" rtlCol="0" anchor="b" anchorCtr="0">
            <a:spAutoFit/>
          </a:bodyPr>
          <a:lstStyle/>
          <a:p>
            <a:pPr>
              <a:spcBef>
                <a:spcPts val="300"/>
              </a:spcBef>
            </a:pPr>
            <a:r>
              <a:rPr lang="en-US" sz="1400" dirty="0"/>
              <a:t>n = 125 SPVM Leaders</a:t>
            </a:r>
          </a:p>
          <a:p>
            <a:pPr>
              <a:spcBef>
                <a:spcPts val="300"/>
              </a:spcBef>
            </a:pPr>
            <a:r>
              <a:rPr lang="en-US" sz="1000" dirty="0">
                <a:solidFill>
                  <a:srgbClr val="6F7878"/>
                </a:solidFill>
              </a:rPr>
              <a:t>Q. Which of the following external threats impacted or is impacting your enterprise’s growth in 2022 and 2023?</a:t>
            </a:r>
          </a:p>
          <a:p>
            <a:pPr>
              <a:spcBef>
                <a:spcPts val="300"/>
              </a:spcBef>
            </a:pPr>
            <a:r>
              <a:rPr lang="en-US" sz="1000" dirty="0">
                <a:solidFill>
                  <a:srgbClr val="6F7878"/>
                </a:solidFill>
              </a:rPr>
              <a:t>Source: 2023 Gartner ITLTP Cross-Role Navigating Economic Headwinds Survey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heme/theme1.xml><?xml version="1.0" encoding="utf-8"?>
<a:theme xmlns:a="http://schemas.openxmlformats.org/drawingml/2006/main" name="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Presentation2" id="{B26502E6-9623-DE42-B23E-E68F8FCBE20A}" vid="{425E02EC-D861-6448-822D-80DBD2C619E0}"/>
    </a:ext>
  </a:extLst>
</a:theme>
</file>

<file path=ppt/theme/theme2.xml><?xml version="1.0" encoding="utf-8"?>
<a:theme xmlns:a="http://schemas.openxmlformats.org/drawingml/2006/main" name="Blu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Presentation2" id="{B26502E6-9623-DE42-B23E-E68F8FCBE20A}" vid="{708850B4-B4FE-8E4F-A24C-DBC6C8AB59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53eeb2a-9731-4c39-b60e-f0a2b677c6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AE5B81D85CCB48B0E6C67DE59D5E58" ma:contentTypeVersion="17" ma:contentTypeDescription="Create a new document." ma:contentTypeScope="" ma:versionID="23457aca31f94bc047b0c0d8087a3c85">
  <xsd:schema xmlns:xsd="http://www.w3.org/2001/XMLSchema" xmlns:xs="http://www.w3.org/2001/XMLSchema" xmlns:p="http://schemas.microsoft.com/office/2006/metadata/properties" xmlns:ns3="953eeb2a-9731-4c39-b60e-f0a2b677c622" xmlns:ns4="8b73f931-d278-49a5-97f4-391271ed89cc" targetNamespace="http://schemas.microsoft.com/office/2006/metadata/properties" ma:root="true" ma:fieldsID="004cbf9f3191d84d6d3fab2037bc3235" ns3:_="" ns4:_="">
    <xsd:import namespace="953eeb2a-9731-4c39-b60e-f0a2b677c622"/>
    <xsd:import namespace="8b73f931-d278-49a5-97f4-391271ed89c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eeb2a-9731-4c39-b60e-f0a2b677c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73f931-d278-49a5-97f4-391271ed89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B1FB5-A491-4F66-B58F-9376BA20F03D}">
  <ds:schemaRefs>
    <ds:schemaRef ds:uri="953eeb2a-9731-4c39-b60e-f0a2b677c622"/>
    <ds:schemaRef ds:uri="http://purl.org/dc/elements/1.1/"/>
    <ds:schemaRef ds:uri="http://schemas.microsoft.com/office/2006/documentManagement/types"/>
    <ds:schemaRef ds:uri="http://purl.org/dc/dcmitype/"/>
    <ds:schemaRef ds:uri="http://schemas.openxmlformats.org/package/2006/metadata/core-properties"/>
    <ds:schemaRef ds:uri="8b73f931-d278-49a5-97f4-391271ed89cc"/>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8A80ACD-2112-4627-B477-C367C14FDA55}">
  <ds:schemaRefs>
    <ds:schemaRef ds:uri="http://schemas.microsoft.com/sharepoint/v3/contenttype/forms"/>
  </ds:schemaRefs>
</ds:datastoreItem>
</file>

<file path=customXml/itemProps3.xml><?xml version="1.0" encoding="utf-8"?>
<ds:datastoreItem xmlns:ds="http://schemas.openxmlformats.org/officeDocument/2006/customXml" ds:itemID="{62B9D664-1F4F-47E8-9AD1-C684E140F5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3eeb2a-9731-4c39-b60e-f0a2b677c622"/>
    <ds:schemaRef ds:uri="8b73f931-d278-49a5-97f4-391271ed8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bkgrnd master</Template>
  <TotalTime>1650</TotalTime>
  <Words>3289</Words>
  <Application>Microsoft Office PowerPoint</Application>
  <PresentationFormat>Widescreen</PresentationFormat>
  <Paragraphs>390</Paragraphs>
  <Slides>22</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Arial Black</vt:lpstr>
      <vt:lpstr>Calibri</vt:lpstr>
      <vt:lpstr>Wingdings</vt:lpstr>
      <vt:lpstr>White bkgrnd master</vt:lpstr>
      <vt:lpstr>Blue bkgrnd master</vt:lpstr>
      <vt:lpstr>Leadership Vision for 2024  Sourcing, Procurement  and Vendor Management  February 2024</vt:lpstr>
      <vt:lpstr>PowerPoint Presentation</vt:lpstr>
      <vt:lpstr>Key Issues</vt:lpstr>
      <vt:lpstr>Trend 1: Constant Crisis</vt:lpstr>
      <vt:lpstr>Trend 2: “The Rise of the Machines”: Advanced Technologies Disrupting the Enterprise</vt:lpstr>
      <vt:lpstr>Trend 3: Regulatory Disruption Globally</vt:lpstr>
      <vt:lpstr>Trend 4: Ever-Changing Organizations Hyperconnected, Not Self-Contained</vt:lpstr>
      <vt:lpstr>Key Issues</vt:lpstr>
      <vt:lpstr>Challenge 1: There Are Multiple Threats to Deal With Simultaneously</vt:lpstr>
      <vt:lpstr>Challenge 2: Suboptimal Involvement in Transformation</vt:lpstr>
      <vt:lpstr>Challenge 3: Contract Life Cycle Management Is Still Immature and Is Hurting SPVM</vt:lpstr>
      <vt:lpstr>Challenge 4: Traditional Structures Still the Norm </vt:lpstr>
      <vt:lpstr>Key Issues</vt:lpstr>
      <vt:lpstr>Action 1: Use Scenario Planning to Manage Disruptions Due to Crises</vt:lpstr>
      <vt:lpstr>Action 2a: Facilitate Disruption</vt:lpstr>
      <vt:lpstr>Action 2b: Collaborate With Enterprise Architects</vt:lpstr>
      <vt:lpstr>Action 3: Implement Advanced Contract Analytics to Handle Risk Due to Regulatory Changes</vt:lpstr>
      <vt:lpstr>Action 4: Create an Intentional SPVM Org Design</vt:lpstr>
      <vt:lpstr>Summary: Prepare SPVM to be Ready for These Constantly Evolving Trends</vt:lpstr>
      <vt:lpstr>Recommended Gartner Research</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Zana Bruner</dc:creator>
  <cp:keywords/>
  <cp:lastModifiedBy>Jennifer Scott</cp:lastModifiedBy>
  <cp:revision>42</cp:revision>
  <dcterms:created xsi:type="dcterms:W3CDTF">2024-02-09T19:09:47Z</dcterms:created>
  <dcterms:modified xsi:type="dcterms:W3CDTF">2024-02-23T18:16:37Z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0x01010044AE5B81D85CCB48B0E6C67DE59D5E58</vt:lpwstr>
  </property>
</Properties>
</file>