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4.xml" ContentType="application/vnd.openxmlformats-officedocument.presentationml.tags+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5.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Lst>
  <p:notesMasterIdLst>
    <p:notesMasterId r:id="rId27"/>
  </p:notesMasterIdLst>
  <p:handoutMasterIdLst>
    <p:handoutMasterId r:id="rId28"/>
  </p:handoutMasterIdLst>
  <p:sldIdLst>
    <p:sldId id="2146848176" r:id="rId6"/>
    <p:sldId id="12497" r:id="rId7"/>
    <p:sldId id="2500" r:id="rId8"/>
    <p:sldId id="12508" r:id="rId9"/>
    <p:sldId id="12713" r:id="rId10"/>
    <p:sldId id="1645" r:id="rId11"/>
    <p:sldId id="2146848177" r:id="rId12"/>
    <p:sldId id="1862287154" r:id="rId13"/>
    <p:sldId id="2146848178" r:id="rId14"/>
    <p:sldId id="3526" r:id="rId15"/>
    <p:sldId id="1862287165" r:id="rId16"/>
    <p:sldId id="2146848174" r:id="rId17"/>
    <p:sldId id="1862287158" r:id="rId18"/>
    <p:sldId id="1178" r:id="rId19"/>
    <p:sldId id="1336" r:id="rId20"/>
    <p:sldId id="2146848125" r:id="rId21"/>
    <p:sldId id="12516" r:id="rId22"/>
    <p:sldId id="13878" r:id="rId23"/>
    <p:sldId id="2146848175" r:id="rId24"/>
    <p:sldId id="12515" r:id="rId25"/>
    <p:sldId id="21468481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F1A61E-4CE0-4CB0-A55F-984F87F73E2D}" name="Jones,Caroline" initials="J" userId="S::Caroline.Jones@gartner.com::fece1fa4-0048-4d6b-921e-00ea19efc77c" providerId="AD"/>
  <p188:author id="{2A4C6185-C994-C84B-EEB4-BADE6E43CF05}" name="Brown,Tim A" initials="BA" userId="S::tim.brown@gartner.com::0d5cda52-6bc8-496f-a70a-f2e808091b54" providerId="AD"/>
  <p188:author id="{1335A096-5538-E8A4-DC70-5F37E00BC07C}" name="Meagher,Stewart" initials="M" userId="S::Stewart.Meagher@gartner.com::5fc9377f-e238-4b9a-828b-01c2202aea93" providerId="AD"/>
  <p188:author id="{DA2529B5-EF6D-1F52-8AE4-4B4B66FB38C3}" name="Baik,Jeanette" initials="B" userId="S::Jeanette.Baik@gartner.com::95d146fb-3aab-406c-9315-384b70fd7f71" providerId="AD"/>
  <p188:author id="{99E8B7DF-B1C6-B846-FA5E-02978C98F04C}" name="Bookstaver,Melanie V" initials="BV" userId="S::melanie.bookstaver@gartner.com::4498c51e-6705-402a-9d37-4e556b7ecba8" providerId="AD"/>
  <p188:author id="{F3FBA2F7-16B4-064B-68AB-7BA5E6448828}" name="Provenza,Joseph" initials="P" userId="S::Joseph.Provenza@gartner.com::cdf2ac61-73b6-471c-ada1-de92f041da6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08" autoAdjust="0"/>
    <p:restoredTop sz="91958" autoAdjust="0"/>
  </p:normalViewPr>
  <p:slideViewPr>
    <p:cSldViewPr snapToGrid="0">
      <p:cViewPr varScale="1">
        <p:scale>
          <a:sx n="91" d="100"/>
          <a:sy n="91" d="100"/>
        </p:scale>
        <p:origin x="677" y="62"/>
      </p:cViewPr>
      <p:guideLst/>
    </p:cSldViewPr>
  </p:slideViewPr>
  <p:notesTextViewPr>
    <p:cViewPr>
      <p:scale>
        <a:sx n="1" d="1"/>
        <a:sy n="1" d="1"/>
      </p:scale>
      <p:origin x="0" y="0"/>
    </p:cViewPr>
  </p:notesTextViewPr>
  <p:notesViewPr>
    <p:cSldViewPr snapToGrid="0">
      <p:cViewPr>
        <p:scale>
          <a:sx n="60" d="100"/>
          <a:sy n="60" d="100"/>
        </p:scale>
        <p:origin x="3187" y="12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oleObject" Target="file:///\\Users\tbrown\Desktop\Temporary%20Temp%20Trash\2023\04%20April\04%2004\LV%20758566%20Midsize%20Enterprise%20CIO\-text\_Original%20Submission\Slide%2010%20data%20-%20GLMS%20_%20IntentToStay_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tbrown\Desktop\Temporary%20Temp%20Trash\2023\04%20April\04%2004\LV%20758566%20Midsize%20Enterprise%20CIO\-text\_Original%20Submission\Slide%2010%20data%20-%20GLMS%20_%20IntentToStay_Data.xlsx" TargetMode="Externa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0697829437987"/>
          <c:y val="0.11672199134547465"/>
          <c:w val="0.85067977613909374"/>
          <c:h val="0.61011620660002996"/>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tx>
                <c:rich>
                  <a:bodyPr/>
                  <a:lstStyle/>
                  <a:p>
                    <a:r>
                      <a:rPr lang="en-US" dirty="0"/>
                      <a:t>6.6%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D3F-4F15-BF34-3A76BC1F1BB9}"/>
                </c:ext>
              </c:extLst>
            </c:dLbl>
            <c:dLbl>
              <c:idx val="1"/>
              <c:tx>
                <c:rich>
                  <a:bodyPr/>
                  <a:lstStyle/>
                  <a:p>
                    <a:r>
                      <a:rPr lang="en-US" dirty="0"/>
                      <a:t>5.0%</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D3F-4F15-BF34-3A76BC1F1BB9}"/>
                </c:ext>
              </c:extLst>
            </c:dLbl>
            <c:dLbl>
              <c:idx val="2"/>
              <c:tx>
                <c:rich>
                  <a:bodyPr/>
                  <a:lstStyle/>
                  <a:p>
                    <a:r>
                      <a:rPr lang="en-US" dirty="0"/>
                      <a:t>3.9%</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D3F-4F15-BF34-3A76BC1F1BB9}"/>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Under $250M</c:v>
                </c:pt>
                <c:pt idx="1">
                  <c:v>$250M - $500M</c:v>
                </c:pt>
                <c:pt idx="2">
                  <c:v>$500M - $1B</c:v>
                </c:pt>
              </c:strCache>
            </c:strRef>
          </c:cat>
          <c:val>
            <c:numRef>
              <c:f>Sheet1!$B$2:$B$4</c:f>
              <c:numCache>
                <c:formatCode>0.0%</c:formatCode>
                <c:ptCount val="3"/>
                <c:pt idx="0">
                  <c:v>6.0999999999999999E-2</c:v>
                </c:pt>
                <c:pt idx="1">
                  <c:v>4.5999999999999999E-2</c:v>
                </c:pt>
                <c:pt idx="2">
                  <c:v>3.5000000000000003E-2</c:v>
                </c:pt>
              </c:numCache>
            </c:numRef>
          </c:val>
          <c:extLst>
            <c:ext xmlns:c16="http://schemas.microsoft.com/office/drawing/2014/chart" uri="{C3380CC4-5D6E-409C-BE32-E72D297353CC}">
              <c16:uniqueId val="{00000000-4508-284C-BBAF-A85943CECBC2}"/>
            </c:ext>
          </c:extLst>
        </c:ser>
        <c:dLbls>
          <c:showLegendKey val="0"/>
          <c:showVal val="0"/>
          <c:showCatName val="0"/>
          <c:showSerName val="0"/>
          <c:showPercent val="0"/>
          <c:showBubbleSize val="0"/>
        </c:dLbls>
        <c:gapWidth val="50"/>
        <c:overlap val="-27"/>
        <c:axId val="2063696303"/>
        <c:axId val="464345072"/>
      </c:barChart>
      <c:catAx>
        <c:axId val="2063696303"/>
        <c:scaling>
          <c:orientation val="minMax"/>
        </c:scaling>
        <c:delete val="0"/>
        <c:axPos val="b"/>
        <c:numFmt formatCode="General" sourceLinked="1"/>
        <c:majorTickMark val="none"/>
        <c:minorTickMark val="none"/>
        <c:tickLblPos val="nextTo"/>
        <c:spPr>
          <a:noFill/>
          <a:ln w="25400" cap="flat" cmpd="sng" algn="ctr">
            <a:solidFill>
              <a:srgbClr val="6F7878"/>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64345072"/>
        <c:crosses val="autoZero"/>
        <c:auto val="1"/>
        <c:lblAlgn val="ctr"/>
        <c:lblOffset val="100"/>
        <c:noMultiLvlLbl val="0"/>
      </c:catAx>
      <c:valAx>
        <c:axId val="464345072"/>
        <c:scaling>
          <c:orientation val="minMax"/>
        </c:scaling>
        <c:delete val="0"/>
        <c:axPos val="l"/>
        <c:numFmt formatCode="0.0%" sourceLinked="0"/>
        <c:majorTickMark val="none"/>
        <c:minorTickMark val="none"/>
        <c:tickLblPos val="nextTo"/>
        <c:spPr>
          <a:noFill/>
          <a:ln w="25400">
            <a:solidFill>
              <a:srgbClr val="6F7878"/>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063696303"/>
        <c:crosses val="autoZero"/>
        <c:crossBetween val="between"/>
        <c:majorUnit val="3.5000000000000003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2.014116258913852E-2"/>
          <c:y val="0"/>
          <c:w val="0.95824964310229943"/>
          <c:h val="0.99126646987217837"/>
        </c:manualLayout>
      </c:layout>
      <c:doughnutChart>
        <c:varyColors val="1"/>
        <c:ser>
          <c:idx val="0"/>
          <c:order val="0"/>
          <c:tx>
            <c:strRef>
              <c:f>Sheet1!$B$1</c:f>
              <c:strCache>
                <c:ptCount val="1"/>
                <c:pt idx="0">
                  <c:v>Column1</c:v>
                </c:pt>
              </c:strCache>
            </c:strRef>
          </c:tx>
          <c:spPr>
            <a:solidFill>
              <a:srgbClr val="002856"/>
            </a:solidFill>
            <a:ln w="12700">
              <a:solidFill>
                <a:srgbClr val="FFFFFF"/>
              </a:solidFill>
            </a:ln>
          </c:spPr>
          <c:dPt>
            <c:idx val="0"/>
            <c:bubble3D val="0"/>
            <c:spPr>
              <a:solidFill>
                <a:srgbClr val="009AD7"/>
              </a:solidFill>
              <a:ln w="12700">
                <a:solidFill>
                  <a:srgbClr val="FFFFFF"/>
                </a:solidFill>
              </a:ln>
            </c:spPr>
            <c:extLst>
              <c:ext xmlns:c16="http://schemas.microsoft.com/office/drawing/2014/chart" uri="{C3380CC4-5D6E-409C-BE32-E72D297353CC}">
                <c16:uniqueId val="{00000001-0480-46A1-82B9-F4CEBE9323B3}"/>
              </c:ext>
            </c:extLst>
          </c:dPt>
          <c:dPt>
            <c:idx val="1"/>
            <c:bubble3D val="0"/>
            <c:extLst>
              <c:ext xmlns:c16="http://schemas.microsoft.com/office/drawing/2014/chart" uri="{C3380CC4-5D6E-409C-BE32-E72D297353CC}">
                <c16:uniqueId val="{00000003-0480-46A1-82B9-F4CEBE9323B3}"/>
              </c:ext>
            </c:extLst>
          </c:dPt>
          <c:dLbls>
            <c:delete val="1"/>
          </c:dLbls>
          <c:cat>
            <c:strRef>
              <c:f>Sheet1!$A$2:$A$3</c:f>
              <c:strCache>
                <c:ptCount val="2"/>
                <c:pt idx="0">
                  <c:v>Meeting or Exceeding Expectations</c:v>
                </c:pt>
                <c:pt idx="1">
                  <c:v>Underperforming Expectations</c:v>
                </c:pt>
              </c:strCache>
            </c:strRef>
          </c:cat>
          <c:val>
            <c:numRef>
              <c:f>Sheet1!$B$2:$B$3</c:f>
              <c:numCache>
                <c:formatCode>0%</c:formatCode>
                <c:ptCount val="2"/>
                <c:pt idx="0">
                  <c:v>0.33</c:v>
                </c:pt>
                <c:pt idx="1">
                  <c:v>0.67</c:v>
                </c:pt>
              </c:numCache>
            </c:numRef>
          </c:val>
          <c:extLst>
            <c:ext xmlns:c16="http://schemas.microsoft.com/office/drawing/2014/chart" uri="{C3380CC4-5D6E-409C-BE32-E72D297353CC}">
              <c16:uniqueId val="{00000004-0480-46A1-82B9-F4CEBE9323B3}"/>
            </c:ext>
          </c:extLst>
        </c:ser>
        <c:dLbls>
          <c:showLegendKey val="0"/>
          <c:showVal val="1"/>
          <c:showCatName val="0"/>
          <c:showSerName val="0"/>
          <c:showPercent val="0"/>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204923017335296E-2"/>
          <c:y val="2.9934050448523188E-2"/>
          <c:w val="0.84834784030767751"/>
          <c:h val="0.96873991723242114"/>
        </c:manualLayout>
      </c:layout>
      <c:barChart>
        <c:barDir val="bar"/>
        <c:grouping val="stacked"/>
        <c:varyColors val="0"/>
        <c:ser>
          <c:idx val="0"/>
          <c:order val="0"/>
          <c:tx>
            <c:strRef>
              <c:f>Sheet1!$A$2</c:f>
              <c:strCache>
                <c:ptCount val="1"/>
                <c:pt idx="0">
                  <c:v>Behind or Just Achieving  Expected Value</c:v>
                </c:pt>
              </c:strCache>
            </c:strRef>
          </c:tx>
          <c:spPr>
            <a:solidFill>
              <a:srgbClr val="002856"/>
            </a:solidFill>
            <a:ln w="19939">
              <a:solidFill>
                <a:srgbClr val="FFFFFF"/>
              </a:solidFill>
            </a:ln>
            <a:effectLst/>
          </c:spPr>
          <c:invertIfNegative val="0"/>
          <c:dLbls>
            <c:dLbl>
              <c:idx val="0"/>
              <c:tx>
                <c:rich>
                  <a:bodyPr/>
                  <a:lstStyle/>
                  <a:p>
                    <a:fld id="{5F54684D-50D8-4FD5-B7B8-857CBD643CF7}"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EA1-DF43-B852-EE3831ACC46A}"/>
                </c:ext>
              </c:extLst>
            </c:dLbl>
            <c:dLbl>
              <c:idx val="1"/>
              <c:tx>
                <c:rich>
                  <a:bodyPr/>
                  <a:lstStyle/>
                  <a:p>
                    <a:fld id="{649EEFA7-7444-4285-A994-6D321DB727F2}"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EA1-DF43-B852-EE3831ACC46A}"/>
                </c:ext>
              </c:extLst>
            </c:dLbl>
            <c:dLbl>
              <c:idx val="2"/>
              <c:tx>
                <c:rich>
                  <a:bodyPr/>
                  <a:lstStyle/>
                  <a:p>
                    <a:fld id="{AB94A2B3-AE52-4089-915D-0339F3E70F63}"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EA1-DF43-B852-EE3831ACC46A}"/>
                </c:ext>
              </c:extLst>
            </c:dLbl>
            <c:dLbl>
              <c:idx val="3"/>
              <c:tx>
                <c:rich>
                  <a:bodyPr/>
                  <a:lstStyle/>
                  <a:p>
                    <a:fld id="{5067FC18-A5B5-437F-8CCA-39E6F01F16F6}"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EA1-DF43-B852-EE3831ACC46A}"/>
                </c:ext>
              </c:extLst>
            </c:dLbl>
            <c:dLbl>
              <c:idx val="4"/>
              <c:tx>
                <c:rich>
                  <a:bodyPr/>
                  <a:lstStyle/>
                  <a:p>
                    <a:fld id="{EB0DDAB2-DA7A-4A45-A6EE-AEBF72CCF1C6}"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8EA1-DF43-B852-EE3831ACC46A}"/>
                </c:ext>
              </c:extLst>
            </c:dLbl>
            <c:dLbl>
              <c:idx val="5"/>
              <c:tx>
                <c:rich>
                  <a:bodyPr/>
                  <a:lstStyle/>
                  <a:p>
                    <a:fld id="{09AB5444-1411-484D-93B8-6168C47E926A}"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8EA1-DF43-B852-EE3831ACC46A}"/>
                </c:ext>
              </c:extLst>
            </c:dLbl>
            <c:dLbl>
              <c:idx val="6"/>
              <c:tx>
                <c:rich>
                  <a:bodyPr/>
                  <a:lstStyle/>
                  <a:p>
                    <a:fld id="{88C51FF0-9729-4451-9C7E-22628F217915}"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EA1-DF43-B852-EE3831ACC46A}"/>
                </c:ext>
              </c:extLst>
            </c:dLbl>
            <c:dLbl>
              <c:idx val="7"/>
              <c:tx>
                <c:rich>
                  <a:bodyPr/>
                  <a:lstStyle/>
                  <a:p>
                    <a:fld id="{0A344C9A-6AAF-4D81-AE90-70296244183B}"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8EA1-DF43-B852-EE3831ACC46A}"/>
                </c:ext>
              </c:extLst>
            </c:dLbl>
            <c:dLbl>
              <c:idx val="8"/>
              <c:tx>
                <c:rich>
                  <a:bodyPr/>
                  <a:lstStyle/>
                  <a:p>
                    <a:fld id="{A047A011-A339-44F1-9174-E95C3A63A5A9}"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8EA1-DF43-B852-EE3831ACC46A}"/>
                </c:ext>
              </c:extLst>
            </c:dLbl>
            <c:dLbl>
              <c:idx val="9"/>
              <c:tx>
                <c:rich>
                  <a:bodyPr/>
                  <a:lstStyle/>
                  <a:p>
                    <a:fld id="{BA738CFF-D11E-45B5-8B05-0001582F2CB3}"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8EA1-DF43-B852-EE3831ACC46A}"/>
                </c:ext>
              </c:extLst>
            </c:dLbl>
            <c:dLbl>
              <c:idx val="10"/>
              <c:tx>
                <c:rich>
                  <a:bodyPr/>
                  <a:lstStyle/>
                  <a:p>
                    <a:fld id="{74A9BA74-C218-48D5-8466-E2961CB4CA58}" type="VALUE">
                      <a:rPr lang="en-US"/>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8EA1-DF43-B852-EE3831ACC46A}"/>
                </c:ext>
              </c:extLst>
            </c:dLbl>
            <c:numFmt formatCode="\-#,##0%;#,##0%;" sourceLinked="0"/>
            <c:spPr>
              <a:noFill/>
              <a:ln>
                <a:noFill/>
              </a:ln>
              <a:effectLst/>
            </c:spPr>
            <c:txPr>
              <a:bodyPr rot="0" spcFirstLastPara="1" vertOverflow="ellipsis" vert="horz" wrap="square" anchor="ctr" anchorCtr="1"/>
              <a:lstStyle/>
              <a:p>
                <a:pPr>
                  <a:defRPr sz="1400" b="1" i="0" u="none" strike="noStrike" kern="1200" baseline="0">
                    <a:solidFill>
                      <a:srgbClr val="FFFFFF"/>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DataLabelsRange val="1"/>
                <c15:showLeaderLines val="0"/>
              </c:ext>
            </c:extLst>
          </c:dLbls>
          <c:cat>
            <c:strRef>
              <c:f>Sheet1!$B$1:$L$1</c:f>
              <c:strCache>
                <c:ptCount val="11"/>
                <c:pt idx="0">
                  <c:v>Ensure legal and regulatory compliance (n = 39)</c:v>
                </c:pt>
                <c:pt idx="1">
                  <c:v>Ensure business continuity and resilience (n = 104)</c:v>
                </c:pt>
                <c:pt idx="2">
                  <c:v>Improve the employee experience (n = 58)</c:v>
                </c:pt>
                <c:pt idx="3">
                  <c:v>Reduce enterprise risks (n =77)</c:v>
                </c:pt>
                <c:pt idx="4">
                  <c:v>Introduce new products/services (n = 71)</c:v>
                </c:pt>
                <c:pt idx="5">
                  <c:v>Grow revenue (n = 99)</c:v>
                </c:pt>
                <c:pt idx="6">
                  <c:v>Improve the customer/citizen experience (n = 127)</c:v>
                </c:pt>
                <c:pt idx="7">
                  <c:v>Improve operational excellence (n = 199)</c:v>
                </c:pt>
                <c:pt idx="8">
                  <c:v>Increase innovation (n = 47)</c:v>
                </c:pt>
                <c:pt idx="9">
                  <c:v>Increase cost efficiency (n = 87)</c:v>
                </c:pt>
                <c:pt idx="10">
                  <c:v>Increase employee productivity (n = 115)</c:v>
                </c:pt>
              </c:strCache>
            </c:strRef>
          </c:cat>
          <c:val>
            <c:numRef>
              <c:f>Sheet1!$B$2:$L$2</c:f>
              <c:numCache>
                <c:formatCode>0%</c:formatCode>
                <c:ptCount val="11"/>
                <c:pt idx="0">
                  <c:v>-0.49</c:v>
                </c:pt>
                <c:pt idx="1">
                  <c:v>-0.53</c:v>
                </c:pt>
                <c:pt idx="2">
                  <c:v>-0.55000000000000004</c:v>
                </c:pt>
                <c:pt idx="3">
                  <c:v>-0.56000000000000005</c:v>
                </c:pt>
                <c:pt idx="4">
                  <c:v>-0.59</c:v>
                </c:pt>
                <c:pt idx="5">
                  <c:v>-0.61</c:v>
                </c:pt>
                <c:pt idx="6">
                  <c:v>-0.61</c:v>
                </c:pt>
                <c:pt idx="7">
                  <c:v>-0.62</c:v>
                </c:pt>
                <c:pt idx="8">
                  <c:v>-0.64</c:v>
                </c:pt>
                <c:pt idx="9">
                  <c:v>-0.67</c:v>
                </c:pt>
                <c:pt idx="10">
                  <c:v>-0.69</c:v>
                </c:pt>
              </c:numCache>
            </c:numRef>
          </c:val>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02D57815-91ED-43cb-92C2-25804820EDAC}">
              <c15:datalabelsRange>
                <c15:f>Sheet1!#REF!</c15:f>
              </c15:datalabelsRange>
            </c:ext>
            <c:ext xmlns:c16="http://schemas.microsoft.com/office/drawing/2014/chart" uri="{C3380CC4-5D6E-409C-BE32-E72D297353CC}">
              <c16:uniqueId val="{0000000B-8EA1-DF43-B852-EE3831ACC46A}"/>
            </c:ext>
          </c:extLst>
        </c:ser>
        <c:ser>
          <c:idx val="1"/>
          <c:order val="1"/>
          <c:tx>
            <c:strRef>
              <c:f>Sheet1!$A$3</c:f>
              <c:strCache>
                <c:ptCount val="1"/>
                <c:pt idx="0">
                  <c:v>Exceeding Value Expectations</c:v>
                </c:pt>
              </c:strCache>
            </c:strRef>
          </c:tx>
          <c:spPr>
            <a:solidFill>
              <a:srgbClr val="009AD7"/>
            </a:solidFill>
            <a:ln w="19939">
              <a:solidFill>
                <a:srgbClr val="FFFFFF"/>
              </a:solid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Sheet1!$B$1:$L$1</c:f>
              <c:strCache>
                <c:ptCount val="11"/>
                <c:pt idx="0">
                  <c:v>Ensure legal and regulatory compliance (n = 39)</c:v>
                </c:pt>
                <c:pt idx="1">
                  <c:v>Ensure business continuity and resilience (n = 104)</c:v>
                </c:pt>
                <c:pt idx="2">
                  <c:v>Improve the employee experience (n = 58)</c:v>
                </c:pt>
                <c:pt idx="3">
                  <c:v>Reduce enterprise risks (n =77)</c:v>
                </c:pt>
                <c:pt idx="4">
                  <c:v>Introduce new products/services (n = 71)</c:v>
                </c:pt>
                <c:pt idx="5">
                  <c:v>Grow revenue (n = 99)</c:v>
                </c:pt>
                <c:pt idx="6">
                  <c:v>Improve the customer/citizen experience (n = 127)</c:v>
                </c:pt>
                <c:pt idx="7">
                  <c:v>Improve operational excellence (n = 199)</c:v>
                </c:pt>
                <c:pt idx="8">
                  <c:v>Increase innovation (n = 47)</c:v>
                </c:pt>
                <c:pt idx="9">
                  <c:v>Increase cost efficiency (n = 87)</c:v>
                </c:pt>
                <c:pt idx="10">
                  <c:v>Increase employee productivity (n = 115)</c:v>
                </c:pt>
              </c:strCache>
            </c:strRef>
          </c:cat>
          <c:val>
            <c:numRef>
              <c:f>Sheet1!$B$3:$L$3</c:f>
              <c:numCache>
                <c:formatCode>0%</c:formatCode>
                <c:ptCount val="11"/>
                <c:pt idx="0">
                  <c:v>0.51</c:v>
                </c:pt>
                <c:pt idx="1">
                  <c:v>0.47</c:v>
                </c:pt>
                <c:pt idx="2">
                  <c:v>0.45</c:v>
                </c:pt>
                <c:pt idx="3">
                  <c:v>0.44</c:v>
                </c:pt>
                <c:pt idx="4">
                  <c:v>0.41</c:v>
                </c:pt>
                <c:pt idx="5">
                  <c:v>0.39</c:v>
                </c:pt>
                <c:pt idx="6">
                  <c:v>0.39</c:v>
                </c:pt>
                <c:pt idx="7">
                  <c:v>0.38</c:v>
                </c:pt>
                <c:pt idx="8">
                  <c:v>0.36</c:v>
                </c:pt>
                <c:pt idx="9">
                  <c:v>0.33</c:v>
                </c:pt>
                <c:pt idx="10">
                  <c:v>0.31</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C-8EA1-DF43-B852-EE3831ACC46A}"/>
            </c:ext>
          </c:extLst>
        </c:ser>
        <c:dLbls>
          <c:dLblPos val="ctr"/>
          <c:showLegendKey val="0"/>
          <c:showVal val="1"/>
          <c:showCatName val="0"/>
          <c:showSerName val="0"/>
          <c:showPercent val="0"/>
          <c:showBubbleSize val="0"/>
        </c:dLbls>
        <c:gapWidth val="50"/>
        <c:overlap val="100"/>
        <c:axId val="608107176"/>
        <c:axId val="605581384"/>
        <c:extLst xmlns:c16="http://schemas.microsoft.com/office/drawing/2014/chart" xmlns:c15="http://schemas.microsoft.com/office/drawing/2012/chart" xmlns:c14="http://schemas.microsoft.com/office/drawing/2007/8/2/chart" xmlns:mc="http://schemas.openxmlformats.org/markup-compatibility/2006"/>
      </c:barChart>
      <c:catAx>
        <c:axId val="608107176"/>
        <c:scaling>
          <c:orientation val="maxMin"/>
        </c:scaling>
        <c:delete val="0"/>
        <c:axPos val="l"/>
        <c:numFmt formatCode="General" sourceLinked="1"/>
        <c:majorTickMark val="none"/>
        <c:minorTickMark val="none"/>
        <c:tickLblPos val="none"/>
        <c:spPr>
          <a:noFill/>
          <a:ln w="19939" cap="flat" cmpd="sng" algn="ctr">
            <a:solidFill>
              <a:srgbClr val="6F7878"/>
            </a:solidFill>
            <a:round/>
          </a:ln>
          <a:effectLst/>
        </c:spPr>
        <c:txPr>
          <a:bodyPr rot="-60000000" spcFirstLastPara="1" vertOverflow="ellipsis" vert="horz" wrap="square" anchor="ctr" anchorCtr="1"/>
          <a:lstStyle/>
          <a:p>
            <a:pPr algn="r">
              <a:defRPr sz="14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max val="0.4"/>
          <c:min val="-0.70000000000000007"/>
        </c:scaling>
        <c:delete val="0"/>
        <c:axPos val="b"/>
        <c:numFmt formatCode="0%" sourceLinked="1"/>
        <c:majorTickMark val="none"/>
        <c:minorTickMark val="none"/>
        <c:tickLblPos val="nextTo"/>
        <c:spPr>
          <a:noFill/>
          <a:ln w="25400">
            <a:solidFill>
              <a:srgbClr val="6F7878"/>
            </a:solid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5"/>
      </c:valAx>
      <c:spPr>
        <a:noFill/>
        <a:ln>
          <a:noFill/>
        </a:ln>
        <a:effectLst/>
      </c:spPr>
    </c:plotArea>
    <c:plotVisOnly val="1"/>
    <c:dispBlanksAs val="gap"/>
    <c:showDLblsOverMax val="0"/>
  </c:chart>
  <c:spPr>
    <a:noFill/>
    <a:ln>
      <a:noFill/>
    </a:ln>
    <a:effectLst/>
  </c:spPr>
  <c:txPr>
    <a:bodyPr/>
    <a:lstStyle/>
    <a:p>
      <a:pPr>
        <a:defRPr sz="1400">
          <a:solidFill>
            <a:schemeClr val="tx1"/>
          </a:solidFill>
          <a:latin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11122047244097E-2"/>
          <c:y val="0"/>
          <c:w val="0.93710137795275594"/>
          <c:h val="0.90548322676332849"/>
        </c:manualLayout>
      </c:layout>
      <c:barChart>
        <c:barDir val="bar"/>
        <c:grouping val="clustered"/>
        <c:varyColors val="0"/>
        <c:ser>
          <c:idx val="0"/>
          <c:order val="0"/>
          <c:tx>
            <c:strRef>
              <c:f>Sheet1!$A$2</c:f>
              <c:strCache>
                <c:ptCount val="1"/>
                <c:pt idx="0">
                  <c:v>Series 1</c:v>
                </c:pt>
              </c:strCache>
            </c:strRef>
          </c:tx>
          <c:spPr>
            <a:solidFill>
              <a:srgbClr val="002856"/>
            </a:solidFill>
            <a:ln w="12700">
              <a:solidFill>
                <a:srgbClr val="FFFFFF"/>
              </a:solidFill>
            </a:ln>
            <a:effectLst/>
          </c:spPr>
          <c:invertIfNegative val="0"/>
          <c:dLbls>
            <c:numFmt formatCode="0%"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Improve Operational Excellence</c:v>
                </c:pt>
                <c:pt idx="1">
                  <c:v>Improve the Customer (Or Citizen) Experience</c:v>
                </c:pt>
                <c:pt idx="2">
                  <c:v>Increase Employee Productivity</c:v>
                </c:pt>
                <c:pt idx="3">
                  <c:v>Ensure Business Continuity and Resilience</c:v>
                </c:pt>
                <c:pt idx="4">
                  <c:v>Grow Revenue</c:v>
                </c:pt>
                <c:pt idx="5">
                  <c:v>Increase Cost Efficiency</c:v>
                </c:pt>
                <c:pt idx="6">
                  <c:v>Reduce Enterprise Risks</c:v>
                </c:pt>
                <c:pt idx="7">
                  <c:v>Introduce New Products/Services</c:v>
                </c:pt>
                <c:pt idx="8">
                  <c:v>Improve the Employee Experience</c:v>
                </c:pt>
                <c:pt idx="9">
                  <c:v>Increase Innovation</c:v>
                </c:pt>
                <c:pt idx="10">
                  <c:v>Ensure Legal and Regulatory Compliance</c:v>
                </c:pt>
                <c:pt idx="11">
                  <c:v>Other</c:v>
                </c:pt>
              </c:strCache>
            </c:strRef>
          </c:cat>
          <c:val>
            <c:numRef>
              <c:f>Sheet1!$B$2:$M$2</c:f>
              <c:numCache>
                <c:formatCode>0%</c:formatCode>
                <c:ptCount val="12"/>
                <c:pt idx="0">
                  <c:v>0.56000000000000005</c:v>
                </c:pt>
                <c:pt idx="1">
                  <c:v>0.36</c:v>
                </c:pt>
                <c:pt idx="2">
                  <c:v>0.32</c:v>
                </c:pt>
                <c:pt idx="3">
                  <c:v>0.28999999999999998</c:v>
                </c:pt>
                <c:pt idx="4">
                  <c:v>0.28000000000000003</c:v>
                </c:pt>
                <c:pt idx="5">
                  <c:v>0.24</c:v>
                </c:pt>
                <c:pt idx="6">
                  <c:v>0.22</c:v>
                </c:pt>
                <c:pt idx="7">
                  <c:v>0.2</c:v>
                </c:pt>
                <c:pt idx="8">
                  <c:v>0.16</c:v>
                </c:pt>
                <c:pt idx="9">
                  <c:v>0.13</c:v>
                </c:pt>
                <c:pt idx="10">
                  <c:v>0.11</c:v>
                </c:pt>
                <c:pt idx="11">
                  <c:v>0.01</c:v>
                </c:pt>
              </c:numCache>
            </c:numRef>
          </c:val>
          <c:extLst xmlns:mc="http://schemas.openxmlformats.org/markup-compatibility/2006" xmlns:c14="http://schemas.microsoft.com/office/drawing/2007/8/2/chart" xmlns:c15="http://schemas.microsoft.com/office/drawing/2012/chart" xmlns:c16="http://schemas.microsoft.com/office/drawing/2014/chart">
            <c:ext xmlns:c16="http://schemas.microsoft.com/office/drawing/2014/chart" uri="{C3380CC4-5D6E-409C-BE32-E72D297353CC}">
              <c16:uniqueId val="{00000000-0EC1-4907-B7C4-1A097195DC24}"/>
            </c:ext>
          </c:extLst>
        </c:ser>
        <c:dLbls>
          <c:dLblPos val="outEnd"/>
          <c:showLegendKey val="0"/>
          <c:showVal val="1"/>
          <c:showCatName val="0"/>
          <c:showSerName val="0"/>
          <c:showPercent val="0"/>
          <c:showBubbleSize val="0"/>
        </c:dLbls>
        <c:gapWidth val="50"/>
        <c:axId val="608107176"/>
        <c:axId val="605581384"/>
      </c:barChart>
      <c:catAx>
        <c:axId val="608107176"/>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6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max val="0.60000000000000009"/>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30000000000000004"/>
      </c:valAx>
      <c:spPr>
        <a:noFill/>
        <a:ln w="25400">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649921461951738E-2"/>
          <c:y val="3.45081777271204E-2"/>
          <c:w val="0.94080896992261154"/>
          <c:h val="0.76370787330810053"/>
        </c:manualLayout>
      </c:layout>
      <c:barChart>
        <c:barDir val="col"/>
        <c:grouping val="clustered"/>
        <c:varyColors val="0"/>
        <c:ser>
          <c:idx val="0"/>
          <c:order val="0"/>
          <c:tx>
            <c:strRef>
              <c:f>Sheet1!$A$2</c:f>
              <c:strCache>
                <c:ptCount val="1"/>
                <c:pt idx="0">
                  <c:v>Series 1</c:v>
                </c:pt>
              </c:strCache>
            </c:strRef>
          </c:tx>
          <c:spPr>
            <a:solidFill>
              <a:srgbClr val="002856"/>
            </a:solidFill>
            <a:ln w="12700">
              <a:solidFill>
                <a:schemeClr val="bg1"/>
              </a:solidFill>
            </a:ln>
            <a:effectLst/>
          </c:spPr>
          <c:invertIfNegative val="0"/>
          <c:dPt>
            <c:idx val="0"/>
            <c:invertIfNegative val="0"/>
            <c:bubble3D val="0"/>
            <c:spPr>
              <a:solidFill>
                <a:srgbClr val="009AD7"/>
              </a:solidFill>
              <a:ln w="12700">
                <a:solidFill>
                  <a:schemeClr val="bg1"/>
                </a:solidFill>
              </a:ln>
              <a:effectLst/>
            </c:spPr>
            <c:extLst>
              <c:ext xmlns:c16="http://schemas.microsoft.com/office/drawing/2014/chart" uri="{C3380CC4-5D6E-409C-BE32-E72D297353CC}">
                <c16:uniqueId val="{00000004-3F8D-F34A-8C80-D022B7C82A6B}"/>
              </c:ext>
            </c:extLst>
          </c:dPt>
          <c:dPt>
            <c:idx val="1"/>
            <c:invertIfNegative val="0"/>
            <c:bubble3D val="0"/>
            <c:spPr>
              <a:solidFill>
                <a:srgbClr val="009AD7"/>
              </a:solidFill>
              <a:ln w="12700">
                <a:solidFill>
                  <a:schemeClr val="bg1"/>
                </a:solidFill>
              </a:ln>
              <a:effectLst/>
            </c:spPr>
            <c:extLst>
              <c:ext xmlns:c16="http://schemas.microsoft.com/office/drawing/2014/chart" uri="{C3380CC4-5D6E-409C-BE32-E72D297353CC}">
                <c16:uniqueId val="{00000008-8195-224E-879E-30493E66E007}"/>
              </c:ext>
            </c:extLst>
          </c:dPt>
          <c:dPt>
            <c:idx val="3"/>
            <c:invertIfNegative val="0"/>
            <c:bubble3D val="0"/>
            <c:spPr>
              <a:solidFill>
                <a:srgbClr val="002856"/>
              </a:solidFill>
              <a:ln w="12700">
                <a:solidFill>
                  <a:schemeClr val="bg1"/>
                </a:solidFill>
              </a:ln>
              <a:effectLst/>
            </c:spPr>
            <c:extLst>
              <c:ext xmlns:c16="http://schemas.microsoft.com/office/drawing/2014/chart" uri="{C3380CC4-5D6E-409C-BE32-E72D297353CC}">
                <c16:uniqueId val="{00000001-7940-2B49-A6CF-0C2BBDC418C4}"/>
              </c:ext>
            </c:extLst>
          </c:dPt>
          <c:dPt>
            <c:idx val="4"/>
            <c:invertIfNegative val="0"/>
            <c:bubble3D val="0"/>
            <c:spPr>
              <a:solidFill>
                <a:srgbClr val="009AD7"/>
              </a:solidFill>
              <a:ln w="12700">
                <a:solidFill>
                  <a:schemeClr val="bg1"/>
                </a:solidFill>
              </a:ln>
              <a:effectLst/>
            </c:spPr>
            <c:extLst>
              <c:ext xmlns:c16="http://schemas.microsoft.com/office/drawing/2014/chart" uri="{C3380CC4-5D6E-409C-BE32-E72D297353CC}">
                <c16:uniqueId val="{00000005-3F8D-F34A-8C80-D022B7C82A6B}"/>
              </c:ext>
            </c:extLst>
          </c:dPt>
          <c:dPt>
            <c:idx val="5"/>
            <c:invertIfNegative val="0"/>
            <c:bubble3D val="0"/>
            <c:spPr>
              <a:solidFill>
                <a:srgbClr val="009AD7"/>
              </a:solidFill>
              <a:ln w="12700">
                <a:solidFill>
                  <a:schemeClr val="bg1"/>
                </a:solidFill>
              </a:ln>
              <a:effectLst/>
            </c:spPr>
            <c:extLst>
              <c:ext xmlns:c16="http://schemas.microsoft.com/office/drawing/2014/chart" uri="{C3380CC4-5D6E-409C-BE32-E72D297353CC}">
                <c16:uniqueId val="{00000003-7940-2B49-A6CF-0C2BBDC418C4}"/>
              </c:ext>
            </c:extLst>
          </c:dPt>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6"/>
                <c:pt idx="0">
                  <c:v>Growth</c:v>
                </c:pt>
                <c:pt idx="1">
                  <c:v>Corporate</c:v>
                </c:pt>
                <c:pt idx="2">
                  <c:v>Workforce</c:v>
                </c:pt>
                <c:pt idx="3">
                  <c:v>Technology Related</c:v>
                </c:pt>
                <c:pt idx="4">
                  <c:v>Financial</c:v>
                </c:pt>
                <c:pt idx="5">
                  <c:v>Cost Management</c:v>
                </c:pt>
              </c:strCache>
            </c:strRef>
          </c:cat>
          <c:val>
            <c:numRef>
              <c:f>Sheet1!$B$2:$K$2</c:f>
              <c:numCache>
                <c:formatCode>0%</c:formatCode>
                <c:ptCount val="6"/>
                <c:pt idx="0">
                  <c:v>0.55769230769230771</c:v>
                </c:pt>
                <c:pt idx="1">
                  <c:v>0.32692307692307693</c:v>
                </c:pt>
                <c:pt idx="2">
                  <c:v>0.30128205128205127</c:v>
                </c:pt>
                <c:pt idx="3">
                  <c:v>0.29487179487179488</c:v>
                </c:pt>
                <c:pt idx="4">
                  <c:v>0.20512820512820512</c:v>
                </c:pt>
                <c:pt idx="5">
                  <c:v>0.11538461538461538</c:v>
                </c:pt>
              </c:numCache>
            </c:numRef>
          </c:val>
          <c:extLst>
            <c:ext xmlns:c16="http://schemas.microsoft.com/office/drawing/2014/chart" uri="{C3380CC4-5D6E-409C-BE32-E72D297353CC}">
              <c16:uniqueId val="{00000008-7940-2B49-A6CF-0C2BBDC418C4}"/>
            </c:ext>
          </c:extLst>
        </c:ser>
        <c:dLbls>
          <c:dLblPos val="outEnd"/>
          <c:showLegendKey val="0"/>
          <c:showVal val="1"/>
          <c:showCatName val="0"/>
          <c:showSerName val="0"/>
          <c:showPercent val="0"/>
          <c:showBubbleSize val="0"/>
        </c:dLbls>
        <c:gapWidth val="70"/>
        <c:axId val="304391808"/>
        <c:axId val="304391416"/>
      </c:barChart>
      <c:catAx>
        <c:axId val="304391808"/>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4391416"/>
        <c:crosses val="autoZero"/>
        <c:auto val="1"/>
        <c:lblAlgn val="ctr"/>
        <c:lblOffset val="0"/>
        <c:noMultiLvlLbl val="0"/>
      </c:catAx>
      <c:valAx>
        <c:axId val="304391416"/>
        <c:scaling>
          <c:orientation val="minMax"/>
          <c:max val="0.70000000000000007"/>
          <c:min val="0"/>
        </c:scaling>
        <c:delete val="0"/>
        <c:axPos val="l"/>
        <c:numFmt formatCode="0%" sourceLinked="0"/>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04391808"/>
        <c:crosses val="autoZero"/>
        <c:crossBetween val="between"/>
        <c:majorUnit val="0.35000000000000003"/>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48D9-2247-8D22-DA82EC6BCC25}"/>
              </c:ext>
            </c:extLst>
          </c:dPt>
          <c:dPt>
            <c:idx val="1"/>
            <c:bubble3D val="0"/>
            <c:spPr>
              <a:solidFill>
                <a:srgbClr val="002856"/>
              </a:solidFill>
              <a:ln w="12700">
                <a:solidFill>
                  <a:schemeClr val="lt1"/>
                </a:solidFill>
              </a:ln>
              <a:effectLst/>
            </c:spPr>
            <c:extLst>
              <c:ext xmlns:c16="http://schemas.microsoft.com/office/drawing/2014/chart" uri="{C3380CC4-5D6E-409C-BE32-E72D297353CC}">
                <c16:uniqueId val="{00000003-48D9-2247-8D22-DA82EC6BCC25}"/>
              </c:ext>
            </c:extLst>
          </c:dPt>
          <c:dPt>
            <c:idx val="2"/>
            <c:bubble3D val="0"/>
            <c:spPr>
              <a:solidFill>
                <a:srgbClr val="002856"/>
              </a:solidFill>
              <a:ln w="12700">
                <a:solidFill>
                  <a:schemeClr val="lt1"/>
                </a:solidFill>
              </a:ln>
              <a:effectLst/>
            </c:spPr>
            <c:extLst>
              <c:ext xmlns:c16="http://schemas.microsoft.com/office/drawing/2014/chart" uri="{C3380CC4-5D6E-409C-BE32-E72D297353CC}">
                <c16:uniqueId val="{00000005-48D9-2247-8D22-DA82EC6BCC25}"/>
              </c:ext>
            </c:extLst>
          </c:dPt>
          <c:dLbls>
            <c:delete val="1"/>
          </c:dLbls>
          <c:cat>
            <c:strRef>
              <c:f>Sheet1!$A$2:$A$4</c:f>
              <c:strCache>
                <c:ptCount val="3"/>
                <c:pt idx="0">
                  <c:v>1st Area</c:v>
                </c:pt>
                <c:pt idx="1">
                  <c:v>2nd Area</c:v>
                </c:pt>
                <c:pt idx="2">
                  <c:v>3rd Area</c:v>
                </c:pt>
              </c:strCache>
            </c:strRef>
          </c:cat>
          <c:val>
            <c:numRef>
              <c:f>Sheet1!$B$2:$B$4</c:f>
              <c:numCache>
                <c:formatCode>0%</c:formatCode>
                <c:ptCount val="3"/>
                <c:pt idx="0">
                  <c:v>0.79</c:v>
                </c:pt>
                <c:pt idx="1">
                  <c:v>0.16</c:v>
                </c:pt>
                <c:pt idx="2">
                  <c:v>0.04</c:v>
                </c:pt>
              </c:numCache>
            </c:numRef>
          </c:val>
          <c:extLst>
            <c:ext xmlns:c16="http://schemas.microsoft.com/office/drawing/2014/chart" uri="{C3380CC4-5D6E-409C-BE32-E72D297353CC}">
              <c16:uniqueId val="{0000000A-48D9-2247-8D22-DA82EC6BCC25}"/>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3265692331599376E-2"/>
          <c:y val="3.1819660362967447E-2"/>
          <c:w val="0.94202994317048927"/>
          <c:h val="0.69583593165677649"/>
        </c:manualLayout>
      </c:layout>
      <c:barChart>
        <c:barDir val="col"/>
        <c:grouping val="clustered"/>
        <c:varyColors val="0"/>
        <c:ser>
          <c:idx val="2"/>
          <c:order val="0"/>
          <c:tx>
            <c:strRef>
              <c:f>Sheet1!$B$1</c:f>
              <c:strCache>
                <c:ptCount val="1"/>
                <c:pt idx="0">
                  <c:v>2020 (n=40)</c:v>
                </c:pt>
              </c:strCache>
            </c:strRef>
          </c:tx>
          <c:spPr>
            <a:solidFill>
              <a:srgbClr val="002856"/>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Ambition</c:v>
                </c:pt>
                <c:pt idx="1">
                  <c:v>Design</c:v>
                </c:pt>
                <c:pt idx="2">
                  <c:v>Deliver</c:v>
                </c:pt>
                <c:pt idx="3">
                  <c:v>Scale</c:v>
                </c:pt>
                <c:pt idx="4">
                  <c:v>Refine</c:v>
                </c:pt>
                <c:pt idx="5">
                  <c:v>Not Applicable: 
We do not yet have a digital initiative</c:v>
                </c:pt>
              </c:strCache>
            </c:strRef>
          </c:cat>
          <c:val>
            <c:numRef>
              <c:f>Sheet1!$B$2:$B$7</c:f>
              <c:numCache>
                <c:formatCode>0%</c:formatCode>
                <c:ptCount val="6"/>
                <c:pt idx="0">
                  <c:v>0.05</c:v>
                </c:pt>
                <c:pt idx="1">
                  <c:v>0.15</c:v>
                </c:pt>
                <c:pt idx="2">
                  <c:v>0.22500000000000001</c:v>
                </c:pt>
                <c:pt idx="3">
                  <c:v>0.4</c:v>
                </c:pt>
                <c:pt idx="4">
                  <c:v>0.17499999999999999</c:v>
                </c:pt>
              </c:numCache>
            </c:numRef>
          </c:val>
          <c:extLst>
            <c:ext xmlns:c16="http://schemas.microsoft.com/office/drawing/2014/chart" uri="{C3380CC4-5D6E-409C-BE32-E72D297353CC}">
              <c16:uniqueId val="{00000000-7989-43C6-9036-875F1F1E659F}"/>
            </c:ext>
          </c:extLst>
        </c:ser>
        <c:ser>
          <c:idx val="1"/>
          <c:order val="1"/>
          <c:tx>
            <c:strRef>
              <c:f>Sheet1!$C$1</c:f>
              <c:strCache>
                <c:ptCount val="1"/>
                <c:pt idx="0">
                  <c:v>2021 (n=145)</c:v>
                </c:pt>
              </c:strCache>
            </c:strRef>
          </c:tx>
          <c:spPr>
            <a:solidFill>
              <a:srgbClr val="6A80A3"/>
            </a:solidFill>
            <a:ln>
              <a:solidFill>
                <a:srgbClr val="FFFFFF"/>
              </a:solidFill>
            </a:ln>
            <a:effectLst/>
          </c:spPr>
          <c:invertIfNegative val="0"/>
          <c:dLbls>
            <c:dLbl>
              <c:idx val="4"/>
              <c:layout>
                <c:manualLayout>
                  <c:x val="-2.2528867106647752E-3"/>
                  <c:y val="1.6022549495257647E-7"/>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4.2833052934677637E-2"/>
                      <c:h val="7.6175213675213696E-2"/>
                    </c:manualLayout>
                  </c15:layout>
                </c:ext>
                <c:ext xmlns:c16="http://schemas.microsoft.com/office/drawing/2014/chart" uri="{C3380CC4-5D6E-409C-BE32-E72D297353CC}">
                  <c16:uniqueId val="{00000002-B6C9-BE48-BFFB-2B0A2A028AB8}"/>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Ambition</c:v>
                </c:pt>
                <c:pt idx="1">
                  <c:v>Design</c:v>
                </c:pt>
                <c:pt idx="2">
                  <c:v>Deliver</c:v>
                </c:pt>
                <c:pt idx="3">
                  <c:v>Scale</c:v>
                </c:pt>
                <c:pt idx="4">
                  <c:v>Refine</c:v>
                </c:pt>
                <c:pt idx="5">
                  <c:v>Not Applicable: 
We do not yet have a digital initiative</c:v>
                </c:pt>
              </c:strCache>
            </c:strRef>
          </c:cat>
          <c:val>
            <c:numRef>
              <c:f>Sheet1!$C$2:$C$7</c:f>
              <c:numCache>
                <c:formatCode>0%</c:formatCode>
                <c:ptCount val="6"/>
                <c:pt idx="0">
                  <c:v>0.14482758620689654</c:v>
                </c:pt>
                <c:pt idx="1">
                  <c:v>0.11724137931034483</c:v>
                </c:pt>
                <c:pt idx="2">
                  <c:v>0.1793103448275862</c:v>
                </c:pt>
                <c:pt idx="3">
                  <c:v>0.29655172413793102</c:v>
                </c:pt>
                <c:pt idx="4">
                  <c:v>0.24137931034482757</c:v>
                </c:pt>
                <c:pt idx="5">
                  <c:v>2.0689655172413789E-2</c:v>
                </c:pt>
              </c:numCache>
            </c:numRef>
          </c:val>
          <c:extLst>
            <c:ext xmlns:c16="http://schemas.microsoft.com/office/drawing/2014/chart" uri="{C3380CC4-5D6E-409C-BE32-E72D297353CC}">
              <c16:uniqueId val="{00000001-7989-43C6-9036-875F1F1E659F}"/>
            </c:ext>
          </c:extLst>
        </c:ser>
        <c:ser>
          <c:idx val="0"/>
          <c:order val="2"/>
          <c:tx>
            <c:strRef>
              <c:f>Sheet1!$D$1</c:f>
              <c:strCache>
                <c:ptCount val="1"/>
                <c:pt idx="0">
                  <c:v>2022 (n=106)</c:v>
                </c:pt>
              </c:strCache>
            </c:strRef>
          </c:tx>
          <c:spPr>
            <a:solidFill>
              <a:srgbClr val="009AD7"/>
            </a:solidFill>
            <a:ln>
              <a:solidFill>
                <a:srgbClr val="FFFFFF"/>
              </a:solidFill>
            </a:ln>
            <a:effectLst/>
          </c:spPr>
          <c:invertIfNegative val="0"/>
          <c:dLbls>
            <c:dLbl>
              <c:idx val="4"/>
              <c:layout>
                <c:manualLayout>
                  <c:x val="0"/>
                  <c:y val="1.627891028718180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6C9-BE48-BFFB-2B0A2A028AB8}"/>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Ambition</c:v>
                </c:pt>
                <c:pt idx="1">
                  <c:v>Design</c:v>
                </c:pt>
                <c:pt idx="2">
                  <c:v>Deliver</c:v>
                </c:pt>
                <c:pt idx="3">
                  <c:v>Scale</c:v>
                </c:pt>
                <c:pt idx="4">
                  <c:v>Refine</c:v>
                </c:pt>
                <c:pt idx="5">
                  <c:v>Not Applicable: 
We do not yet have a digital initiative</c:v>
                </c:pt>
              </c:strCache>
            </c:strRef>
          </c:cat>
          <c:val>
            <c:numRef>
              <c:f>Sheet1!$D$2:$D$7</c:f>
              <c:numCache>
                <c:formatCode>0%</c:formatCode>
                <c:ptCount val="6"/>
                <c:pt idx="0">
                  <c:v>0.17924528301886791</c:v>
                </c:pt>
                <c:pt idx="1">
                  <c:v>7.5471698113207544E-2</c:v>
                </c:pt>
                <c:pt idx="2">
                  <c:v>0.16037735849056603</c:v>
                </c:pt>
                <c:pt idx="3">
                  <c:v>0.26415094339622641</c:v>
                </c:pt>
                <c:pt idx="4">
                  <c:v>0.32075471698113206</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7989-43C6-9036-875F1F1E659F}"/>
            </c:ext>
          </c:extLst>
        </c:ser>
        <c:ser>
          <c:idx val="3"/>
          <c:order val="3"/>
          <c:tx>
            <c:strRef>
              <c:f>Sheet1!$E$1</c:f>
              <c:strCache>
                <c:ptCount val="1"/>
                <c:pt idx="0">
                  <c:v>2023 (n=57)</c:v>
                </c:pt>
              </c:strCache>
            </c:strRef>
          </c:tx>
          <c:spPr>
            <a:solidFill>
              <a:srgbClr val="91DCF8"/>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Ambition</c:v>
                </c:pt>
                <c:pt idx="1">
                  <c:v>Design</c:v>
                </c:pt>
                <c:pt idx="2">
                  <c:v>Deliver</c:v>
                </c:pt>
                <c:pt idx="3">
                  <c:v>Scale</c:v>
                </c:pt>
                <c:pt idx="4">
                  <c:v>Refine</c:v>
                </c:pt>
                <c:pt idx="5">
                  <c:v>Not Applicable: 
We do not yet have a digital initiative</c:v>
                </c:pt>
              </c:strCache>
            </c:strRef>
          </c:cat>
          <c:val>
            <c:numRef>
              <c:f>Sheet1!$E$2:$E$7</c:f>
              <c:numCache>
                <c:formatCode>0%</c:formatCode>
                <c:ptCount val="6"/>
                <c:pt idx="0">
                  <c:v>0.15789473684210525</c:v>
                </c:pt>
                <c:pt idx="1">
                  <c:v>7.0175438596491224E-2</c:v>
                </c:pt>
                <c:pt idx="2">
                  <c:v>0.10526315789473684</c:v>
                </c:pt>
                <c:pt idx="3">
                  <c:v>0.24561403508771928</c:v>
                </c:pt>
                <c:pt idx="4">
                  <c:v>0.42105263157894735</c:v>
                </c:pt>
              </c:numCache>
            </c:numRef>
          </c:val>
          <c:extLst>
            <c:ext xmlns:c16="http://schemas.microsoft.com/office/drawing/2014/chart" uri="{C3380CC4-5D6E-409C-BE32-E72D297353CC}">
              <c16:uniqueId val="{00000003-7989-43C6-9036-875F1F1E659F}"/>
            </c:ext>
          </c:extLst>
        </c:ser>
        <c:dLbls>
          <c:dLblPos val="outEnd"/>
          <c:showLegendKey val="0"/>
          <c:showVal val="1"/>
          <c:showCatName val="0"/>
          <c:showSerName val="0"/>
          <c:showPercent val="0"/>
          <c:showBubbleSize val="0"/>
        </c:dLbls>
        <c:gapWidth val="76"/>
        <c:axId val="258671096"/>
        <c:axId val="258671880"/>
      </c:barChart>
      <c:catAx>
        <c:axId val="258671096"/>
        <c:scaling>
          <c:orientation val="minMax"/>
        </c:scaling>
        <c:delete val="0"/>
        <c:axPos val="b"/>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mn-cs"/>
              </a:defRPr>
            </a:pPr>
            <a:endParaRPr lang="en-US"/>
          </a:p>
        </c:txPr>
        <c:crossAx val="258671880"/>
        <c:crosses val="autoZero"/>
        <c:auto val="1"/>
        <c:lblAlgn val="ctr"/>
        <c:lblOffset val="100"/>
        <c:noMultiLvlLbl val="0"/>
      </c:catAx>
      <c:valAx>
        <c:axId val="258671880"/>
        <c:scaling>
          <c:orientation val="minMax"/>
          <c:max val="0.60000000000000009"/>
        </c:scaling>
        <c:delete val="0"/>
        <c:axPos val="l"/>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mn-cs"/>
              </a:defRPr>
            </a:pPr>
            <a:endParaRPr lang="en-US"/>
          </a:p>
        </c:txPr>
        <c:crossAx val="258671096"/>
        <c:crosses val="autoZero"/>
        <c:crossBetween val="between"/>
        <c:majorUnit val="0.30000000000000004"/>
      </c:valAx>
      <c:spPr>
        <a:noFill/>
        <a:ln>
          <a:noFill/>
        </a:ln>
        <a:effectLst/>
      </c:spPr>
    </c:plotArea>
    <c:plotVisOnly val="1"/>
    <c:dispBlanksAs val="gap"/>
    <c:showDLblsOverMax val="0"/>
  </c:chart>
  <c:spPr>
    <a:noFill/>
    <a:ln>
      <a:noFill/>
    </a:ln>
    <a:effectLst/>
  </c:spPr>
  <c:txPr>
    <a:bodyPr/>
    <a:lstStyle/>
    <a:p>
      <a:pPr>
        <a:defRPr sz="1400">
          <a:solidFill>
            <a:schemeClr val="tx1"/>
          </a:solidFill>
          <a:latin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222575845683967"/>
          <c:y val="3.1688426767166926E-2"/>
          <c:w val="0.55504511975035731"/>
          <c:h val="0.88033318751822687"/>
        </c:manualLayout>
      </c:layout>
      <c:barChart>
        <c:barDir val="bar"/>
        <c:grouping val="clustered"/>
        <c:varyColors val="0"/>
        <c:ser>
          <c:idx val="0"/>
          <c:order val="0"/>
          <c:tx>
            <c:strRef>
              <c:f>Sheet1!$B$1</c:f>
              <c:strCache>
                <c:ptCount val="1"/>
                <c:pt idx="0">
                  <c:v>2023 (n=57)</c:v>
                </c:pt>
              </c:strCache>
            </c:strRef>
          </c:tx>
          <c:spPr>
            <a:solidFill>
              <a:srgbClr val="002856"/>
            </a:solidFill>
            <a:ln w="12700">
              <a:solidFill>
                <a:srgbClr val="FFFFFF"/>
              </a:solid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5"/>
                <c:pt idx="0">
                  <c:v>Digital Tech Initiatives (including Technologies/ IT)</c:v>
                </c:pt>
                <c:pt idx="1">
                  <c:v>Workforce (e.g. retention, training, hiring etc.)</c:v>
                </c:pt>
                <c:pt idx="2">
                  <c:v>Business Expansion/ Diversification</c:v>
                </c:pt>
                <c:pt idx="3">
                  <c:v>Financial (other than revenue or profit)</c:v>
                </c:pt>
                <c:pt idx="4">
                  <c:v>Efficiency and Productivity</c:v>
                </c:pt>
              </c:strCache>
              <c:extLst/>
            </c:strRef>
          </c:cat>
          <c:val>
            <c:numRef>
              <c:f>Sheet1!$B$2:$B$16</c:f>
              <c:numCache>
                <c:formatCode>0%</c:formatCode>
                <c:ptCount val="5"/>
                <c:pt idx="0">
                  <c:v>0.59649122807017541</c:v>
                </c:pt>
                <c:pt idx="1">
                  <c:v>0.56140350877192979</c:v>
                </c:pt>
                <c:pt idx="2">
                  <c:v>0.42105263157894735</c:v>
                </c:pt>
                <c:pt idx="3">
                  <c:v>0.26315789473684209</c:v>
                </c:pt>
                <c:pt idx="4">
                  <c:v>0.22807017543859648</c:v>
                </c:pt>
              </c:numCache>
              <c:extLst/>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8430-4265-9661-F9D35B7D4FF6}"/>
            </c:ext>
          </c:extLst>
        </c:ser>
        <c:ser>
          <c:idx val="1"/>
          <c:order val="1"/>
          <c:tx>
            <c:strRef>
              <c:f>Sheet1!$C$1</c:f>
              <c:strCache>
                <c:ptCount val="1"/>
                <c:pt idx="0">
                  <c:v>2022 (n=105)</c:v>
                </c:pt>
              </c:strCache>
            </c:strRef>
          </c:tx>
          <c:spPr>
            <a:solidFill>
              <a:srgbClr val="009AD7"/>
            </a:soli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5"/>
                <c:pt idx="0">
                  <c:v>Digital Tech Initiatives (including Technologies/ IT)</c:v>
                </c:pt>
                <c:pt idx="1">
                  <c:v>Workforce (e.g. retention, training, hiring etc.)</c:v>
                </c:pt>
                <c:pt idx="2">
                  <c:v>Business Expansion/ Diversification</c:v>
                </c:pt>
                <c:pt idx="3">
                  <c:v>Financial (other than revenue or profit)</c:v>
                </c:pt>
                <c:pt idx="4">
                  <c:v>Efficiency and Productivity</c:v>
                </c:pt>
              </c:strCache>
              <c:extLst/>
            </c:strRef>
          </c:cat>
          <c:val>
            <c:numRef>
              <c:f>Sheet1!$C$2:$C$16</c:f>
              <c:numCache>
                <c:formatCode>0%</c:formatCode>
                <c:ptCount val="5"/>
                <c:pt idx="0">
                  <c:v>0.50476190476190474</c:v>
                </c:pt>
                <c:pt idx="1">
                  <c:v>0.49</c:v>
                </c:pt>
                <c:pt idx="2">
                  <c:v>0.25714285714285712</c:v>
                </c:pt>
                <c:pt idx="3">
                  <c:v>0.25714285714285712</c:v>
                </c:pt>
                <c:pt idx="4">
                  <c:v>0.12380952380952381</c:v>
                </c:pt>
              </c:numCache>
              <c:extLst/>
            </c:numRef>
          </c:val>
          <c:extLst>
            <c:ext xmlns:c16="http://schemas.microsoft.com/office/drawing/2014/chart" uri="{C3380CC4-5D6E-409C-BE32-E72D297353CC}">
              <c16:uniqueId val="{00000004-8430-4265-9661-F9D35B7D4FF6}"/>
            </c:ext>
          </c:extLst>
        </c:ser>
        <c:dLbls>
          <c:dLblPos val="outEnd"/>
          <c:showLegendKey val="0"/>
          <c:showVal val="1"/>
          <c:showCatName val="0"/>
          <c:showSerName val="0"/>
          <c:showPercent val="0"/>
          <c:showBubbleSize val="0"/>
        </c:dLbls>
        <c:gapWidth val="50"/>
        <c:axId val="263825408"/>
        <c:axId val="263829328"/>
      </c:barChart>
      <c:catAx>
        <c:axId val="263825408"/>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600" b="0" i="0" u="none" strike="noStrike" kern="1200" baseline="0">
                <a:solidFill>
                  <a:schemeClr val="tx1"/>
                </a:solidFill>
                <a:latin typeface="Arial" panose="020B0604020202020204" pitchFamily="34" charset="0"/>
                <a:ea typeface="+mn-ea"/>
                <a:cs typeface="+mn-cs"/>
              </a:defRPr>
            </a:pPr>
            <a:endParaRPr lang="en-US"/>
          </a:p>
        </c:txPr>
        <c:crossAx val="263829328"/>
        <c:crosses val="autoZero"/>
        <c:auto val="1"/>
        <c:lblAlgn val="ctr"/>
        <c:lblOffset val="100"/>
        <c:noMultiLvlLbl val="0"/>
      </c:catAx>
      <c:valAx>
        <c:axId val="263829328"/>
        <c:scaling>
          <c:orientation val="minMax"/>
          <c:max val="0.70000000000000007"/>
        </c:scaling>
        <c:delete val="0"/>
        <c:axPos val="b"/>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mn-cs"/>
              </a:defRPr>
            </a:pPr>
            <a:endParaRPr lang="en-US"/>
          </a:p>
        </c:txPr>
        <c:crossAx val="263825408"/>
        <c:crosses val="max"/>
        <c:crossBetween val="between"/>
        <c:majorUnit val="0.35000000000000003"/>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071876129285156E-2"/>
          <c:y val="2.7354048152970975E-2"/>
          <c:w val="0.91361879620498943"/>
          <c:h val="0.96113202066722936"/>
        </c:manualLayout>
      </c:layout>
      <c:doughnutChart>
        <c:varyColors val="1"/>
        <c:ser>
          <c:idx val="0"/>
          <c:order val="0"/>
          <c:tx>
            <c:strRef>
              <c:f>Sheet1!$B$1</c:f>
              <c:strCache>
                <c:ptCount val="1"/>
                <c:pt idx="0">
                  <c:v>Series 1</c:v>
                </c:pt>
              </c:strCache>
            </c:strRef>
          </c:tx>
          <c:spPr>
            <a:solidFill>
              <a:srgbClr val="002856"/>
            </a:solidFill>
            <a:ln w="12700">
              <a:solidFill>
                <a:srgbClr val="FFFFFF"/>
              </a:solidFill>
            </a:ln>
          </c:spPr>
          <c:dPt>
            <c:idx val="0"/>
            <c:bubble3D val="0"/>
            <c:extLst>
              <c:ext xmlns:c16="http://schemas.microsoft.com/office/drawing/2014/chart" uri="{C3380CC4-5D6E-409C-BE32-E72D297353CC}">
                <c16:uniqueId val="{00000001-0721-4DB2-A3A9-8C5E2C8CB4A1}"/>
              </c:ext>
            </c:extLst>
          </c:dPt>
          <c:dPt>
            <c:idx val="1"/>
            <c:bubble3D val="0"/>
            <c:spPr>
              <a:solidFill>
                <a:srgbClr val="009AD7"/>
              </a:solidFill>
              <a:ln w="12700">
                <a:solidFill>
                  <a:srgbClr val="FFFFFF"/>
                </a:solidFill>
              </a:ln>
            </c:spPr>
            <c:extLst>
              <c:ext xmlns:c16="http://schemas.microsoft.com/office/drawing/2014/chart" uri="{C3380CC4-5D6E-409C-BE32-E72D297353CC}">
                <c16:uniqueId val="{00000000-2E01-4251-A775-91AE4385D8F1}"/>
              </c:ext>
            </c:extLst>
          </c:dPt>
          <c:dPt>
            <c:idx val="2"/>
            <c:bubble3D val="0"/>
            <c:spPr>
              <a:solidFill>
                <a:srgbClr val="009AD7"/>
              </a:solidFill>
              <a:ln w="12700">
                <a:solidFill>
                  <a:srgbClr val="FFFFFF"/>
                </a:solidFill>
              </a:ln>
            </c:spPr>
            <c:extLst>
              <c:ext xmlns:c16="http://schemas.microsoft.com/office/drawing/2014/chart" uri="{C3380CC4-5D6E-409C-BE32-E72D297353CC}">
                <c16:uniqueId val="{00000001-2E01-4251-A775-91AE4385D8F1}"/>
              </c:ext>
            </c:extLst>
          </c:dPt>
          <c:dPt>
            <c:idx val="3"/>
            <c:bubble3D val="0"/>
            <c:spPr>
              <a:solidFill>
                <a:srgbClr val="009AD7"/>
              </a:solidFill>
              <a:ln w="12700">
                <a:solidFill>
                  <a:srgbClr val="FFFFFF"/>
                </a:solidFill>
              </a:ln>
            </c:spPr>
            <c:extLst>
              <c:ext xmlns:c16="http://schemas.microsoft.com/office/drawing/2014/chart" uri="{C3380CC4-5D6E-409C-BE32-E72D297353CC}">
                <c16:uniqueId val="{00000002-2E01-4251-A775-91AE4385D8F1}"/>
              </c:ext>
            </c:extLst>
          </c:dPt>
          <c:dPt>
            <c:idx val="4"/>
            <c:bubble3D val="0"/>
            <c:extLst>
              <c:ext xmlns:c16="http://schemas.microsoft.com/office/drawing/2014/chart" uri="{C3380CC4-5D6E-409C-BE32-E72D297353CC}">
                <c16:uniqueId val="{00000009-0721-4DB2-A3A9-8C5E2C8CB4A1}"/>
              </c:ext>
            </c:extLst>
          </c:dPt>
          <c:dLbls>
            <c:delete val="1"/>
          </c:dLbls>
          <c:cat>
            <c:strRef>
              <c:f>Sheet1!$A$2:$A$6</c:f>
              <c:strCache>
                <c:ptCount val="5"/>
                <c:pt idx="0">
                  <c:v>No</c:v>
                </c:pt>
                <c:pt idx="1">
                  <c:v>Yes - in the next 3 months</c:v>
                </c:pt>
                <c:pt idx="2">
                  <c:v>Yes - in 3-12 months</c:v>
                </c:pt>
                <c:pt idx="3">
                  <c:v>Yes - in 12-18 months</c:v>
                </c:pt>
                <c:pt idx="4">
                  <c:v>Don’t know/unsure</c:v>
                </c:pt>
              </c:strCache>
            </c:strRef>
          </c:cat>
          <c:val>
            <c:numRef>
              <c:f>Sheet1!$B$2:$B$6</c:f>
              <c:numCache>
                <c:formatCode>0%</c:formatCode>
                <c:ptCount val="5"/>
                <c:pt idx="0">
                  <c:v>0.2</c:v>
                </c:pt>
                <c:pt idx="1">
                  <c:v>7.4999999999999997E-2</c:v>
                </c:pt>
                <c:pt idx="2">
                  <c:v>0.3125</c:v>
                </c:pt>
                <c:pt idx="3">
                  <c:v>6.25E-2</c:v>
                </c:pt>
                <c:pt idx="4">
                  <c:v>0.35</c:v>
                </c:pt>
              </c:numCache>
            </c:numRef>
          </c:val>
          <c:extLst>
            <c:ext xmlns:c16="http://schemas.microsoft.com/office/drawing/2014/chart" uri="{C3380CC4-5D6E-409C-BE32-E72D297353CC}">
              <c16:uniqueId val="{00000000-80D5-49CB-AB4A-6E08ED24A839}"/>
            </c:ext>
          </c:extLst>
        </c:ser>
        <c:dLbls>
          <c:showLegendKey val="0"/>
          <c:showVal val="1"/>
          <c:showCatName val="0"/>
          <c:showSerName val="0"/>
          <c:showPercent val="0"/>
          <c:showBubbleSize val="0"/>
          <c:showLeaderLines val="1"/>
        </c:dLbls>
        <c:firstSliceAng val="287"/>
        <c:holeSize val="50"/>
      </c:doughnutChart>
      <c:spPr>
        <a:noFill/>
        <a:extLst>
          <a:ext uri="{909E8E84-426E-40DD-AFC4-6F175D3DCCD1}">
            <a14:hiddenFill xmlns:a14="http://schemas.microsoft.com/office/drawing/2010/main">
              <a:noFill/>
            </a14:hiddenFill>
          </a:ext>
        </a:ex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1887106896006332"/>
          <c:y val="1.9590643274853801E-2"/>
          <c:w val="0.57558926878119998"/>
          <c:h val="0.92512443079879192"/>
        </c:manualLayout>
      </c:layout>
      <c:lineChart>
        <c:grouping val="standard"/>
        <c:varyColors val="0"/>
        <c:ser>
          <c:idx val="0"/>
          <c:order val="0"/>
          <c:tx>
            <c:strRef>
              <c:f>Sheet1!$A$8:$B$8</c:f>
              <c:strCache>
                <c:ptCount val="2"/>
                <c:pt idx="0">
                  <c:v>IT</c:v>
                </c:pt>
                <c:pt idx="1">
                  <c:v>MSE (&lt; 1000 Employees)</c:v>
                </c:pt>
              </c:strCache>
            </c:strRef>
          </c:tx>
          <c:spPr>
            <a:ln w="25400">
              <a:solidFill>
                <a:srgbClr val="002856"/>
              </a:solidFill>
            </a:ln>
          </c:spPr>
          <c:marker>
            <c:symbol val="none"/>
          </c:marker>
          <c:cat>
            <c:strRef>
              <c:f>Sheet1!$C$7:$N$7</c:f>
              <c:strCache>
                <c:ptCount val="12"/>
                <c:pt idx="0">
                  <c:v>1Q20</c:v>
                </c:pt>
                <c:pt idx="1">
                  <c:v>2Q20</c:v>
                </c:pt>
                <c:pt idx="2">
                  <c:v>3Q20</c:v>
                </c:pt>
                <c:pt idx="3">
                  <c:v>4Q20</c:v>
                </c:pt>
                <c:pt idx="4">
                  <c:v>1Q21</c:v>
                </c:pt>
                <c:pt idx="5">
                  <c:v>2Q21</c:v>
                </c:pt>
                <c:pt idx="6">
                  <c:v>3Q21</c:v>
                </c:pt>
                <c:pt idx="7">
                  <c:v>4Q21</c:v>
                </c:pt>
                <c:pt idx="8">
                  <c:v>1Q22</c:v>
                </c:pt>
                <c:pt idx="9">
                  <c:v>2Q22</c:v>
                </c:pt>
                <c:pt idx="10">
                  <c:v>3Q22</c:v>
                </c:pt>
                <c:pt idx="11">
                  <c:v>4Q22</c:v>
                </c:pt>
              </c:strCache>
            </c:strRef>
          </c:cat>
          <c:val>
            <c:numRef>
              <c:f>Sheet1!$C$8:$N$8</c:f>
              <c:numCache>
                <c:formatCode>0.0%</c:formatCode>
                <c:ptCount val="12"/>
                <c:pt idx="0">
                  <c:v>0.2906486941870261</c:v>
                </c:pt>
                <c:pt idx="1">
                  <c:v>0.28733031674208143</c:v>
                </c:pt>
                <c:pt idx="2">
                  <c:v>0.28251121076233182</c:v>
                </c:pt>
                <c:pt idx="3">
                  <c:v>0.25689655172413794</c:v>
                </c:pt>
                <c:pt idx="4">
                  <c:v>0.30549199084668194</c:v>
                </c:pt>
                <c:pt idx="5">
                  <c:v>0.32915717539863321</c:v>
                </c:pt>
                <c:pt idx="6">
                  <c:v>0.2794279427942794</c:v>
                </c:pt>
                <c:pt idx="7">
                  <c:v>0.29660023446658851</c:v>
                </c:pt>
                <c:pt idx="8">
                  <c:v>0.34146341463414637</c:v>
                </c:pt>
                <c:pt idx="9">
                  <c:v>0.34</c:v>
                </c:pt>
                <c:pt idx="10">
                  <c:v>0.35303514376996803</c:v>
                </c:pt>
                <c:pt idx="11">
                  <c:v>0.3345132743362832</c:v>
                </c:pt>
              </c:numCache>
            </c:numRef>
          </c:val>
          <c:smooth val="0"/>
          <c:extLst>
            <c:ext xmlns:c16="http://schemas.microsoft.com/office/drawing/2014/chart" uri="{C3380CC4-5D6E-409C-BE32-E72D297353CC}">
              <c16:uniqueId val="{00000000-4708-F04D-A0A2-3133E5118296}"/>
            </c:ext>
          </c:extLst>
        </c:ser>
        <c:ser>
          <c:idx val="1"/>
          <c:order val="1"/>
          <c:tx>
            <c:strRef>
              <c:f>Sheet1!$A$9:$B$9</c:f>
              <c:strCache>
                <c:ptCount val="2"/>
                <c:pt idx="0">
                  <c:v>IT</c:v>
                </c:pt>
                <c:pt idx="1">
                  <c:v>LE (≥ 1000 Employees)</c:v>
                </c:pt>
              </c:strCache>
            </c:strRef>
          </c:tx>
          <c:spPr>
            <a:ln w="25400">
              <a:solidFill>
                <a:srgbClr val="FF540A"/>
              </a:solidFill>
            </a:ln>
          </c:spPr>
          <c:marker>
            <c:symbol val="none"/>
          </c:marker>
          <c:cat>
            <c:strRef>
              <c:f>Sheet1!$C$7:$N$7</c:f>
              <c:strCache>
                <c:ptCount val="12"/>
                <c:pt idx="0">
                  <c:v>1Q20</c:v>
                </c:pt>
                <c:pt idx="1">
                  <c:v>2Q20</c:v>
                </c:pt>
                <c:pt idx="2">
                  <c:v>3Q20</c:v>
                </c:pt>
                <c:pt idx="3">
                  <c:v>4Q20</c:v>
                </c:pt>
                <c:pt idx="4">
                  <c:v>1Q21</c:v>
                </c:pt>
                <c:pt idx="5">
                  <c:v>2Q21</c:v>
                </c:pt>
                <c:pt idx="6">
                  <c:v>3Q21</c:v>
                </c:pt>
                <c:pt idx="7">
                  <c:v>4Q21</c:v>
                </c:pt>
                <c:pt idx="8">
                  <c:v>1Q22</c:v>
                </c:pt>
                <c:pt idx="9">
                  <c:v>2Q22</c:v>
                </c:pt>
                <c:pt idx="10">
                  <c:v>3Q22</c:v>
                </c:pt>
                <c:pt idx="11">
                  <c:v>4Q22</c:v>
                </c:pt>
              </c:strCache>
            </c:strRef>
          </c:cat>
          <c:val>
            <c:numRef>
              <c:f>Sheet1!$C$9:$N$9</c:f>
              <c:numCache>
                <c:formatCode>0.0%</c:formatCode>
                <c:ptCount val="12"/>
                <c:pt idx="0">
                  <c:v>0.31910766246362754</c:v>
                </c:pt>
                <c:pt idx="1">
                  <c:v>0.34466911764705882</c:v>
                </c:pt>
                <c:pt idx="2">
                  <c:v>0.33875598086124403</c:v>
                </c:pt>
                <c:pt idx="3">
                  <c:v>0.3251231527093596</c:v>
                </c:pt>
                <c:pt idx="4">
                  <c:v>0.30665280665280664</c:v>
                </c:pt>
                <c:pt idx="5">
                  <c:v>0.32135523613963035</c:v>
                </c:pt>
                <c:pt idx="6">
                  <c:v>0.29216867469879521</c:v>
                </c:pt>
                <c:pt idx="7">
                  <c:v>0.28603104212860309</c:v>
                </c:pt>
                <c:pt idx="8">
                  <c:v>0.33059210526315785</c:v>
                </c:pt>
                <c:pt idx="9">
                  <c:v>0.30940834141610085</c:v>
                </c:pt>
                <c:pt idx="10">
                  <c:v>0.31897341888175984</c:v>
                </c:pt>
                <c:pt idx="11">
                  <c:v>0.29732313575525815</c:v>
                </c:pt>
              </c:numCache>
            </c:numRef>
          </c:val>
          <c:smooth val="0"/>
          <c:extLst>
            <c:ext xmlns:c16="http://schemas.microsoft.com/office/drawing/2014/chart" uri="{C3380CC4-5D6E-409C-BE32-E72D297353CC}">
              <c16:uniqueId val="{00000001-4708-F04D-A0A2-3133E5118296}"/>
            </c:ext>
          </c:extLst>
        </c:ser>
        <c:dLbls>
          <c:showLegendKey val="0"/>
          <c:showVal val="0"/>
          <c:showCatName val="0"/>
          <c:showSerName val="0"/>
          <c:showPercent val="0"/>
          <c:showBubbleSize val="0"/>
        </c:dLbls>
        <c:smooth val="0"/>
        <c:axId val="1395009744"/>
        <c:axId val="1394920128"/>
      </c:lineChart>
      <c:catAx>
        <c:axId val="1395009744"/>
        <c:scaling>
          <c:orientation val="minMax"/>
        </c:scaling>
        <c:delete val="0"/>
        <c:axPos val="b"/>
        <c:numFmt formatCode="General" sourceLinked="1"/>
        <c:majorTickMark val="none"/>
        <c:minorTickMark val="none"/>
        <c:tickLblPos val="none"/>
        <c:spPr>
          <a:noFill/>
          <a:ln w="12700" cap="flat" cmpd="sng" algn="ctr">
            <a:solidFill>
              <a:srgbClr val="6F7878"/>
            </a:solidFill>
            <a:prstDash val="solid"/>
            <a:round/>
          </a:ln>
          <a:effectLst/>
        </c:spPr>
        <c:crossAx val="1394920128"/>
        <c:crosses val="autoZero"/>
        <c:auto val="1"/>
        <c:lblAlgn val="ctr"/>
        <c:lblOffset val="100"/>
        <c:tickMarkSkip val="1"/>
        <c:noMultiLvlLbl val="0"/>
      </c:catAx>
      <c:valAx>
        <c:axId val="1394920128"/>
        <c:scaling>
          <c:orientation val="minMax"/>
          <c:max val="0.5"/>
        </c:scaling>
        <c:delete val="0"/>
        <c:axPos val="l"/>
        <c:numFmt formatCode="0%" sourceLinked="0"/>
        <c:majorTickMark val="none"/>
        <c:minorTickMark val="none"/>
        <c:tickLblPos val="nextTo"/>
        <c:spPr>
          <a:noFill/>
          <a:ln w="12700" cap="flat" cmpd="sng" algn="ctr">
            <a:solidFill>
              <a:srgbClr val="6F7878"/>
            </a:solidFill>
            <a:prstDash val="solid"/>
            <a:round/>
          </a:ln>
          <a:effectLst/>
        </c:spPr>
        <c:crossAx val="1395009744"/>
        <c:crosses val="autoZero"/>
        <c:crossBetween val="between"/>
        <c:majorUnit val="0.25"/>
      </c:valAx>
      <c:spPr>
        <a:noFill/>
        <a:extLst>
          <a:ext uri="{909E8E84-426E-40DD-AFC4-6F175D3DCCD1}">
            <a14:hiddenFill xmlns:a14="http://schemas.microsoft.com/office/drawing/2010/main">
              <a:noFill/>
            </a14:hiddenFill>
          </a:ext>
        </a:extLst>
      </c:spPr>
    </c:plotArea>
    <c:legend>
      <c:legendPos val="tr"/>
      <c:layout>
        <c:manualLayout>
          <c:xMode val="edge"/>
          <c:yMode val="edge"/>
          <c:x val="0.6907112406222462"/>
          <c:y val="1.1695906432748537E-2"/>
          <c:w val="0.30928875937775374"/>
          <c:h val="0.37393772752376936"/>
        </c:manualLayout>
      </c:layout>
      <c:overlay val="0"/>
      <c:txPr>
        <a:bodyPr/>
        <a:lstStyle/>
        <a:p>
          <a:pPr>
            <a:defRPr sz="1400"/>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600" b="0">
          <a:solidFill>
            <a:srgbClr val="000000"/>
          </a:solidFill>
          <a:latin typeface="Arial" panose="020B0604020202020204"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0955486472380423"/>
          <c:y val="1.9590643274853801E-2"/>
          <c:w val="0.57333511868808529"/>
          <c:h val="0.92512443079879192"/>
        </c:manualLayout>
      </c:layout>
      <c:lineChart>
        <c:grouping val="standard"/>
        <c:varyColors val="0"/>
        <c:ser>
          <c:idx val="0"/>
          <c:order val="0"/>
          <c:tx>
            <c:strRef>
              <c:f>Sheet1!$A$3:$B$3</c:f>
              <c:strCache>
                <c:ptCount val="2"/>
                <c:pt idx="0">
                  <c:v>Non-IT</c:v>
                </c:pt>
                <c:pt idx="1">
                  <c:v>MSE (&lt; 1000 employees)</c:v>
                </c:pt>
              </c:strCache>
            </c:strRef>
          </c:tx>
          <c:spPr>
            <a:ln w="25400">
              <a:solidFill>
                <a:srgbClr val="002856"/>
              </a:solidFill>
            </a:ln>
          </c:spPr>
          <c:marker>
            <c:symbol val="none"/>
          </c:marker>
          <c:cat>
            <c:strRef>
              <c:f>Sheet1!$C$2:$N$2</c:f>
              <c:strCache>
                <c:ptCount val="12"/>
                <c:pt idx="0">
                  <c:v>1Q20</c:v>
                </c:pt>
                <c:pt idx="1">
                  <c:v>2Q20</c:v>
                </c:pt>
                <c:pt idx="2">
                  <c:v>3Q20</c:v>
                </c:pt>
                <c:pt idx="3">
                  <c:v>4Q20</c:v>
                </c:pt>
                <c:pt idx="4">
                  <c:v>1Q21</c:v>
                </c:pt>
                <c:pt idx="5">
                  <c:v>2Q21</c:v>
                </c:pt>
                <c:pt idx="6">
                  <c:v>3Q21</c:v>
                </c:pt>
                <c:pt idx="7">
                  <c:v>4Q21</c:v>
                </c:pt>
                <c:pt idx="8">
                  <c:v>1Q22</c:v>
                </c:pt>
                <c:pt idx="9">
                  <c:v>2Q22</c:v>
                </c:pt>
                <c:pt idx="10">
                  <c:v>3Q22</c:v>
                </c:pt>
                <c:pt idx="11">
                  <c:v>4Q22</c:v>
                </c:pt>
              </c:strCache>
            </c:strRef>
          </c:cat>
          <c:val>
            <c:numRef>
              <c:f>Sheet1!$C$3:$N$3</c:f>
              <c:numCache>
                <c:formatCode>0.0%</c:formatCode>
                <c:ptCount val="12"/>
                <c:pt idx="0">
                  <c:v>0.39496286729092672</c:v>
                </c:pt>
                <c:pt idx="1">
                  <c:v>0.35593991807009556</c:v>
                </c:pt>
                <c:pt idx="2">
                  <c:v>0.39243117787376702</c:v>
                </c:pt>
                <c:pt idx="3">
                  <c:v>0.36538934527030359</c:v>
                </c:pt>
                <c:pt idx="4">
                  <c:v>0.41245098039215689</c:v>
                </c:pt>
                <c:pt idx="5">
                  <c:v>0.4007464885571162</c:v>
                </c:pt>
                <c:pt idx="6">
                  <c:v>0.40344281757024142</c:v>
                </c:pt>
                <c:pt idx="7">
                  <c:v>0.40493411275141189</c:v>
                </c:pt>
                <c:pt idx="8">
                  <c:v>0.42679162072767363</c:v>
                </c:pt>
                <c:pt idx="9">
                  <c:v>0.40953493310681671</c:v>
                </c:pt>
                <c:pt idx="10">
                  <c:v>0.42349520835576615</c:v>
                </c:pt>
                <c:pt idx="11">
                  <c:v>0.41963046032254619</c:v>
                </c:pt>
              </c:numCache>
            </c:numRef>
          </c:val>
          <c:smooth val="0"/>
          <c:extLst>
            <c:ext xmlns:c16="http://schemas.microsoft.com/office/drawing/2014/chart" uri="{C3380CC4-5D6E-409C-BE32-E72D297353CC}">
              <c16:uniqueId val="{00000000-AED0-DB4D-86FB-AE9890520ABB}"/>
            </c:ext>
          </c:extLst>
        </c:ser>
        <c:ser>
          <c:idx val="1"/>
          <c:order val="1"/>
          <c:tx>
            <c:strRef>
              <c:f>Sheet1!$A$4:$B$4</c:f>
              <c:strCache>
                <c:ptCount val="2"/>
                <c:pt idx="0">
                  <c:v>Non-IT</c:v>
                </c:pt>
                <c:pt idx="1">
                  <c:v>LE (≥ 1000 employees)</c:v>
                </c:pt>
              </c:strCache>
            </c:strRef>
          </c:tx>
          <c:spPr>
            <a:ln w="25400">
              <a:solidFill>
                <a:srgbClr val="FF540A"/>
              </a:solidFill>
            </a:ln>
          </c:spPr>
          <c:marker>
            <c:symbol val="none"/>
          </c:marker>
          <c:cat>
            <c:strRef>
              <c:f>Sheet1!$C$2:$N$2</c:f>
              <c:strCache>
                <c:ptCount val="12"/>
                <c:pt idx="0">
                  <c:v>1Q20</c:v>
                </c:pt>
                <c:pt idx="1">
                  <c:v>2Q20</c:v>
                </c:pt>
                <c:pt idx="2">
                  <c:v>3Q20</c:v>
                </c:pt>
                <c:pt idx="3">
                  <c:v>4Q20</c:v>
                </c:pt>
                <c:pt idx="4">
                  <c:v>1Q21</c:v>
                </c:pt>
                <c:pt idx="5">
                  <c:v>2Q21</c:v>
                </c:pt>
                <c:pt idx="6">
                  <c:v>3Q21</c:v>
                </c:pt>
                <c:pt idx="7">
                  <c:v>4Q21</c:v>
                </c:pt>
                <c:pt idx="8">
                  <c:v>1Q22</c:v>
                </c:pt>
                <c:pt idx="9">
                  <c:v>2Q22</c:v>
                </c:pt>
                <c:pt idx="10">
                  <c:v>3Q22</c:v>
                </c:pt>
                <c:pt idx="11">
                  <c:v>4Q22</c:v>
                </c:pt>
              </c:strCache>
            </c:strRef>
          </c:cat>
          <c:val>
            <c:numRef>
              <c:f>Sheet1!$C$4:$N$4</c:f>
              <c:numCache>
                <c:formatCode>0.0%</c:formatCode>
                <c:ptCount val="12"/>
                <c:pt idx="0">
                  <c:v>0.41120087635218405</c:v>
                </c:pt>
                <c:pt idx="1">
                  <c:v>0.38620120945574493</c:v>
                </c:pt>
                <c:pt idx="2">
                  <c:v>0.41167369901547118</c:v>
                </c:pt>
                <c:pt idx="3">
                  <c:v>0.39123581336696089</c:v>
                </c:pt>
                <c:pt idx="4">
                  <c:v>0.37614985783575849</c:v>
                </c:pt>
                <c:pt idx="5">
                  <c:v>0.38455093833780163</c:v>
                </c:pt>
                <c:pt idx="6">
                  <c:v>0.37307949231796927</c:v>
                </c:pt>
                <c:pt idx="7">
                  <c:v>0.37239921976592977</c:v>
                </c:pt>
                <c:pt idx="8">
                  <c:v>0.41038961038961042</c:v>
                </c:pt>
                <c:pt idx="9">
                  <c:v>0.396399012632496</c:v>
                </c:pt>
                <c:pt idx="10">
                  <c:v>0.39808735369683129</c:v>
                </c:pt>
                <c:pt idx="11">
                  <c:v>0.39786780383795312</c:v>
                </c:pt>
              </c:numCache>
            </c:numRef>
          </c:val>
          <c:smooth val="0"/>
          <c:extLst>
            <c:ext xmlns:c16="http://schemas.microsoft.com/office/drawing/2014/chart" uri="{C3380CC4-5D6E-409C-BE32-E72D297353CC}">
              <c16:uniqueId val="{00000001-AED0-DB4D-86FB-AE9890520ABB}"/>
            </c:ext>
          </c:extLst>
        </c:ser>
        <c:dLbls>
          <c:showLegendKey val="0"/>
          <c:showVal val="0"/>
          <c:showCatName val="0"/>
          <c:showSerName val="0"/>
          <c:showPercent val="0"/>
          <c:showBubbleSize val="0"/>
        </c:dLbls>
        <c:smooth val="0"/>
        <c:axId val="1361707648"/>
        <c:axId val="1437294528"/>
      </c:lineChart>
      <c:catAx>
        <c:axId val="1361707648"/>
        <c:scaling>
          <c:orientation val="minMax"/>
        </c:scaling>
        <c:delete val="0"/>
        <c:axPos val="b"/>
        <c:numFmt formatCode="General" sourceLinked="1"/>
        <c:majorTickMark val="none"/>
        <c:minorTickMark val="none"/>
        <c:tickLblPos val="none"/>
        <c:spPr>
          <a:noFill/>
          <a:ln w="12700" cap="flat" cmpd="sng" algn="ctr">
            <a:solidFill>
              <a:srgbClr val="6F7878"/>
            </a:solidFill>
            <a:prstDash val="solid"/>
            <a:round/>
          </a:ln>
          <a:effectLst/>
        </c:spPr>
        <c:crossAx val="1437294528"/>
        <c:crosses val="autoZero"/>
        <c:auto val="1"/>
        <c:lblAlgn val="ctr"/>
        <c:lblOffset val="100"/>
        <c:noMultiLvlLbl val="0"/>
      </c:catAx>
      <c:valAx>
        <c:axId val="1437294528"/>
        <c:scaling>
          <c:orientation val="minMax"/>
          <c:max val="0.5"/>
        </c:scaling>
        <c:delete val="0"/>
        <c:axPos val="l"/>
        <c:numFmt formatCode="0%" sourceLinked="0"/>
        <c:majorTickMark val="none"/>
        <c:minorTickMark val="none"/>
        <c:tickLblPos val="nextTo"/>
        <c:spPr>
          <a:noFill/>
          <a:ln w="12700" cap="flat" cmpd="sng" algn="ctr">
            <a:solidFill>
              <a:srgbClr val="6F7878"/>
            </a:solidFill>
            <a:prstDash val="solid"/>
            <a:round/>
          </a:ln>
          <a:effectLst/>
        </c:spPr>
        <c:crossAx val="1361707648"/>
        <c:crosses val="autoZero"/>
        <c:crossBetween val="between"/>
        <c:majorUnit val="0.25"/>
      </c:valAx>
      <c:spPr>
        <a:noFill/>
        <a:extLst>
          <a:ext uri="{909E8E84-426E-40DD-AFC4-6F175D3DCCD1}">
            <a14:hiddenFill xmlns:a14="http://schemas.microsoft.com/office/drawing/2010/main">
              <a:noFill/>
            </a14:hiddenFill>
          </a:ext>
        </a:extLst>
      </c:spPr>
    </c:plotArea>
    <c:legend>
      <c:legendPos val="tr"/>
      <c:layout>
        <c:manualLayout>
          <c:xMode val="edge"/>
          <c:yMode val="edge"/>
          <c:x val="0.68837028062967309"/>
          <c:y val="1.1695906432748537E-2"/>
          <c:w val="0.3116297193703268"/>
          <c:h val="0.34041745930883582"/>
        </c:manualLayout>
      </c:layout>
      <c:overlay val="0"/>
      <c:txPr>
        <a:bodyPr/>
        <a:lstStyle/>
        <a:p>
          <a:pPr>
            <a:defRPr sz="1400"/>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600" b="0">
          <a:solidFill>
            <a:srgbClr val="000000"/>
          </a:solidFill>
          <a:latin typeface="Arial" panose="020B0604020202020204" pitchFamily="34"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48481681598117E-2"/>
          <c:y val="0"/>
          <c:w val="0.87324029270069203"/>
          <c:h val="0.90637985365728002"/>
        </c:manualLayout>
      </c:layout>
      <c:barChart>
        <c:barDir val="bar"/>
        <c:grouping val="clustered"/>
        <c:varyColors val="0"/>
        <c:ser>
          <c:idx val="0"/>
          <c:order val="0"/>
          <c:tx>
            <c:strRef>
              <c:f>Sheet1!$A$2</c:f>
              <c:strCache>
                <c:ptCount val="1"/>
                <c:pt idx="0">
                  <c:v>Series 1</c:v>
                </c:pt>
              </c:strCache>
            </c:strRef>
          </c:tx>
          <c:spPr>
            <a:solidFill>
              <a:srgbClr val="002856"/>
            </a:solidFill>
            <a:ln w="12700">
              <a:solidFill>
                <a:srgbClr val="FFFFFF"/>
              </a:solidFill>
            </a:ln>
            <a:effectLst/>
          </c:spPr>
          <c:invertIfNegative val="0"/>
          <c:dLbls>
            <c:numFmt formatCode="0%" sourceLinked="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Integrating the Digital Vision With Existing Enterprise-Level Strategies</c:v>
                </c:pt>
                <c:pt idx="1">
                  <c:v>Agreeing on a Shared Vision Across Different Parts of the Enterprise</c:v>
                </c:pt>
                <c:pt idx="2">
                  <c:v>Ensuring That Business Leaders Understand the Possibilities</c:v>
                </c:pt>
                <c:pt idx="3">
                  <c:v>Competing Expectations From Different Stakeholders</c:v>
                </c:pt>
                <c:pt idx="4">
                  <c:v>Developing a Clear Action Plan to Implement the Vision</c:v>
                </c:pt>
                <c:pt idx="5">
                  <c:v>Communicating the Vision to Leaders and Team Managers Across the Enterprise</c:v>
                </c:pt>
                <c:pt idx="6">
                  <c:v>Getting Input From Stakeholders Outside It</c:v>
                </c:pt>
                <c:pt idx="7">
                  <c:v>Other</c:v>
                </c:pt>
                <c:pt idx="8">
                  <c:v>None - My Enterprise Is Not Struggling With Developing a Vision for Digital Transformation</c:v>
                </c:pt>
                <c:pt idx="9">
                  <c:v>Not Applicable </c:v>
                </c:pt>
              </c:strCache>
            </c:strRef>
          </c:cat>
          <c:val>
            <c:numRef>
              <c:f>Sheet1!$B$2:$K$2</c:f>
              <c:numCache>
                <c:formatCode>0%</c:formatCode>
                <c:ptCount val="10"/>
                <c:pt idx="0">
                  <c:v>0.35</c:v>
                </c:pt>
                <c:pt idx="1">
                  <c:v>0.32</c:v>
                </c:pt>
                <c:pt idx="2">
                  <c:v>0.28000000000000003</c:v>
                </c:pt>
                <c:pt idx="3">
                  <c:v>0.23</c:v>
                </c:pt>
                <c:pt idx="4">
                  <c:v>0.23</c:v>
                </c:pt>
                <c:pt idx="5">
                  <c:v>0.18</c:v>
                </c:pt>
                <c:pt idx="6">
                  <c:v>0.17</c:v>
                </c:pt>
                <c:pt idx="7">
                  <c:v>0.05</c:v>
                </c:pt>
                <c:pt idx="8">
                  <c:v>0.04</c:v>
                </c:pt>
                <c:pt idx="9">
                  <c:v>0.01</c:v>
                </c:pt>
              </c:numCache>
            </c:numRef>
          </c:val>
          <c:extLs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1B1B-4485-AE25-35BA1566BC99}"/>
            </c:ext>
          </c:extLst>
        </c:ser>
        <c:dLbls>
          <c:dLblPos val="outEnd"/>
          <c:showLegendKey val="0"/>
          <c:showVal val="1"/>
          <c:showCatName val="0"/>
          <c:showSerName val="0"/>
          <c:showPercent val="0"/>
          <c:showBubbleSize val="0"/>
        </c:dLbls>
        <c:gapWidth val="50"/>
        <c:axId val="608107176"/>
        <c:axId val="605581384"/>
      </c:barChart>
      <c:catAx>
        <c:axId val="608107176"/>
        <c:scaling>
          <c:orientation val="maxMin"/>
        </c:scaling>
        <c:delete val="0"/>
        <c:axPos val="l"/>
        <c:numFmt formatCode="General" sourceLinked="1"/>
        <c:majorTickMark val="none"/>
        <c:minorTickMark val="none"/>
        <c:tickLblPos val="none"/>
        <c:spPr>
          <a:noFill/>
          <a:ln w="19939" cap="flat" cmpd="sng" algn="ctr">
            <a:solidFill>
              <a:srgbClr val="6F7878"/>
            </a:solidFill>
            <a:round/>
          </a:ln>
          <a:effectLst/>
        </c:spPr>
        <c:txPr>
          <a:bodyPr rot="-60000000" spcFirstLastPara="1" vertOverflow="ellipsis" vert="horz" wrap="square" anchor="ctr" anchorCtr="1"/>
          <a:lstStyle/>
          <a:p>
            <a:pPr algn="r">
              <a:defRPr sz="16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max val="0.5"/>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25"/>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9/26/2023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2023: Midsize Enterprise CIO</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4227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high demand for technology to enable strategic initiatives that drive business value is heavily dependent on technology staff. Competition for technology talent has always been difficult for MSEs. They typically do not compete well in the monetary aspects of employee attraction and retention (salary and benefits). Since 2020, staffing has endured the effects of the pandemic: Remote work, return to work, hybrid work and The Great Resignation, which saw many workers opting to stay out of the workforce, have all contributed to the staffing challenges an MSE CIO faces. Since 2020, less than half of all IT and non-IT employees across all revenue bands indicate a high intent to stay in their current jobs</a:t>
            </a:r>
            <a:r>
              <a:rPr lang="en-US" baseline="30000" dirty="0"/>
              <a:t>1</a:t>
            </a:r>
            <a:r>
              <a:rPr lang="en-US" dirty="0"/>
              <a:t>. IT employees were less likely to have high intent to stay, indicating stronger competition for technology talent. These numbers are slightly better than during the pandemic, but still present problems for MSE CIOs trying to keep up with the demand for technology.</a:t>
            </a:r>
            <a:br>
              <a:rPr lang="en-US" dirty="0"/>
            </a:br>
            <a:endParaRPr lang="en-US" dirty="0"/>
          </a:p>
          <a:p>
            <a:r>
              <a:rPr lang="en-US" dirty="0"/>
              <a:t>In addition, over 25% of MSE IT employees said that they were actively seeking another job1. MSE CIOs must purposefully consider their strategies for attracting and retaining staff, as well as their strategies for managing the work involved in delivering the technology their organizations need. Inasmuch as attracting and retaining talent is the first choice, MSE CIOs must have plans for building the skills of the staff they have. This not only addresses the need for skills. It also addresses employee satisfaction drivers such as development opportunities and future career opportunity. MSE CIOs must also have a managed services strategy where staffing may not be an option. Seventy-nine percent of MSE CIOs said that they are using, or planning to use, managed services for employees lost through </a:t>
            </a:r>
            <a:r>
              <a:rPr lang="en-US" dirty="0" err="1"/>
              <a:t>attrition</a:t>
            </a:r>
            <a:r>
              <a:rPr lang="en-US" baseline="30000" dirty="0" err="1"/>
              <a:t>2</a:t>
            </a:r>
            <a:r>
              <a:rPr lang="en-US" dirty="0"/>
              <a:t>.</a:t>
            </a:r>
          </a:p>
          <a:p>
            <a:r>
              <a:rPr lang="en-US" b="1" u="sng" dirty="0"/>
              <a:t>Recommended Reading</a:t>
            </a:r>
          </a:p>
          <a:p>
            <a:pPr marL="171450" indent="-171450">
              <a:buFont typeface="Arial" panose="020B0604020202020204" pitchFamily="34" charset="0"/>
              <a:buChar char="•"/>
            </a:pPr>
            <a:r>
              <a:rPr lang="en-US" dirty="0"/>
              <a:t>Midsize Enterprises Need a High-Performing, Business-Focused IT Workforce to Overcome Staffing Constraints (G00777560)</a:t>
            </a:r>
          </a:p>
          <a:p>
            <a:pPr marL="171450" indent="-171450">
              <a:buFont typeface="Arial" panose="020B0604020202020204" pitchFamily="34" charset="0"/>
              <a:buChar char="•"/>
            </a:pPr>
            <a:r>
              <a:rPr lang="en-US" dirty="0"/>
              <a:t>Security Staffing Options for Midsize Enterprises (G00763617)</a:t>
            </a:r>
          </a:p>
          <a:p>
            <a:pPr marL="171450" indent="-171450">
              <a:buFont typeface="Arial" panose="020B0604020202020204" pitchFamily="34" charset="0"/>
              <a:buChar char="•"/>
            </a:pPr>
            <a:r>
              <a:rPr lang="en-US" dirty="0"/>
              <a:t>4Q22 IT Workforce Report: Despite Flat Business Confidence, IT Job Seeking Hasn’t Slowed Down in Many Regions (</a:t>
            </a:r>
            <a:r>
              <a:rPr lang="en-US" dirty="0" err="1"/>
              <a:t>G00787175</a:t>
            </a:r>
            <a:r>
              <a:rPr lang="en-US" dirty="0"/>
              <a:t>)</a:t>
            </a:r>
            <a:br>
              <a:rPr lang="en-US" dirty="0"/>
            </a:br>
            <a:r>
              <a:rPr lang="en-US" b="1" u="sng" dirty="0"/>
              <a:t>Evidence</a:t>
            </a:r>
          </a:p>
          <a:p>
            <a:r>
              <a:rPr lang="en-US" baseline="30000" dirty="0"/>
              <a:t>1</a:t>
            </a:r>
            <a:r>
              <a:rPr lang="en-US" dirty="0"/>
              <a:t> </a:t>
            </a:r>
            <a:r>
              <a:rPr lang="en-US" dirty="0" err="1"/>
              <a:t>1Q20</a:t>
            </a:r>
            <a:r>
              <a:rPr lang="en-US" dirty="0"/>
              <a:t> — </a:t>
            </a:r>
            <a:r>
              <a:rPr lang="en-US" dirty="0" err="1"/>
              <a:t>4Q22</a:t>
            </a:r>
            <a:r>
              <a:rPr lang="en-US" dirty="0"/>
              <a:t> Gartner Global Labor Market Surveys</a:t>
            </a:r>
          </a:p>
          <a:p>
            <a:r>
              <a:rPr lang="en-US" baseline="30000" dirty="0"/>
              <a:t>2</a:t>
            </a:r>
            <a:r>
              <a:rPr lang="en-US" dirty="0"/>
              <a:t> 2022 Gartner Midsize Enterprise Baseline Survey</a:t>
            </a:r>
          </a:p>
        </p:txBody>
      </p:sp>
      <p:sp>
        <p:nvSpPr>
          <p:cNvPr id="5" name="Slide Image Placeholder 4">
            <a:extLst>
              <a:ext uri="{FF2B5EF4-FFF2-40B4-BE49-F238E27FC236}">
                <a16:creationId xmlns:a16="http://schemas.microsoft.com/office/drawing/2014/main" id="{E74CF0A5-D3EF-5793-1796-DC223D1AE56A}"/>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365421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80" name="Google Shape;580;p25:notes"/>
          <p:cNvSpPr txBox="1">
            <a:spLocks noGrp="1"/>
          </p:cNvSpPr>
          <p:nvPr>
            <p:ph type="body" idx="1"/>
          </p:nvPr>
        </p:nvSpPr>
        <p:spPr/>
        <p:txBody>
          <a:bodyPr/>
          <a:lstStyle/>
          <a:p>
            <a:pPr lvl="0"/>
            <a:r>
              <a:rPr lang="en-US" dirty="0"/>
              <a:t>While MSEs appear to be doing well on the technical side of digital platforms, they are struggling to create a comprehensive and cohesive digital vision across the organization</a:t>
            </a:r>
            <a:r>
              <a:rPr lang="en-US" baseline="30000" dirty="0"/>
              <a:t>1</a:t>
            </a:r>
            <a:r>
              <a:rPr lang="en-US" dirty="0"/>
              <a:t>. This indicates that there is still work for the CIO to do in ensuring their efforts with technology yield measurable business value. There are various avenues for the CIO to pursue. The keys to this are 1) Defining some form of arbitration that guides IT strategy and the use of technology resources and, 2) establishing proper communication mechanisms to bring IT and business units into consensus. These can come in the form of an authoritative strategic plan, for which MSE CIOs are sometimes the catalyst. Well-implemented governance also plays a positive role. The organization structure in IT can also play a part provided there are resources, either by role, or by function, whose responsibility is to interact with business units to inform strategic deployment of technology leading to business value.</a:t>
            </a:r>
          </a:p>
          <a:p>
            <a:pPr lvl="0"/>
            <a:endParaRPr lang="en-US" dirty="0"/>
          </a:p>
          <a:p>
            <a:r>
              <a:rPr lang="en-US" b="1" u="sng" dirty="0"/>
              <a:t>Recommended Reading</a:t>
            </a:r>
          </a:p>
          <a:p>
            <a:pPr marL="171450" indent="-171450">
              <a:buFont typeface="Arial" panose="020B0604020202020204" pitchFamily="34" charset="0"/>
              <a:buChar char="•"/>
            </a:pPr>
            <a:r>
              <a:rPr lang="en-US" dirty="0"/>
              <a:t>Tool: Digital Strategy Templates for Midsize Enterprises (G00773319)</a:t>
            </a:r>
          </a:p>
          <a:p>
            <a:pPr marL="171450" indent="-171450">
              <a:buFont typeface="Arial" panose="020B0604020202020204" pitchFamily="34" charset="0"/>
              <a:buChar char="•"/>
            </a:pPr>
            <a:r>
              <a:rPr lang="en-US" dirty="0"/>
              <a:t>Enterprise IT Governance, Part 1 — Obtaining a Mandate and Establishing the Scope (G00374554)</a:t>
            </a:r>
          </a:p>
          <a:p>
            <a:pPr marL="171450" indent="-171450">
              <a:buFont typeface="Arial" panose="020B0604020202020204" pitchFamily="34" charset="0"/>
              <a:buChar char="•"/>
            </a:pPr>
            <a:r>
              <a:rPr lang="en-US" dirty="0"/>
              <a:t>Midsize Enterprise IT Organizational Design: 3 Structural Archetypes to Meet Discrete Enterprise Needs (G00758303)</a:t>
            </a:r>
          </a:p>
          <a:p>
            <a:br>
              <a:rPr lang="en-US" dirty="0"/>
            </a:br>
            <a:r>
              <a:rPr lang="en-US" b="1" u="sng" dirty="0"/>
              <a:t>Evidence</a:t>
            </a:r>
          </a:p>
          <a:p>
            <a:pPr marL="0" indent="0">
              <a:buFont typeface="Arial" panose="020B0604020202020204" pitchFamily="34" charset="0"/>
              <a:buNone/>
            </a:pPr>
            <a:r>
              <a:rPr lang="en-US" baseline="30000" dirty="0"/>
              <a:t>1 </a:t>
            </a:r>
            <a:r>
              <a:rPr lang="en-US" dirty="0"/>
              <a:t>2023 Gartner CIO and Technology Executive Survey</a:t>
            </a:r>
          </a:p>
        </p:txBody>
      </p:sp>
      <p:sp>
        <p:nvSpPr>
          <p:cNvPr id="3" name="Slide Image Placeholder 2">
            <a:extLst>
              <a:ext uri="{FF2B5EF4-FFF2-40B4-BE49-F238E27FC236}">
                <a16:creationId xmlns:a16="http://schemas.microsoft.com/office/drawing/2014/main" id="{6A601928-2BC1-3FB0-CCD8-D9DB3361E087}"/>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369620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8" name="Google Shape;638;p31:notes"/>
          <p:cNvSpPr txBox="1">
            <a:spLocks noGrp="1"/>
          </p:cNvSpPr>
          <p:nvPr>
            <p:ph type="body" idx="1"/>
          </p:nvPr>
        </p:nvSpPr>
        <p:spPr/>
        <p:txBody>
          <a:bodyPr/>
          <a:lstStyle/>
          <a:p>
            <a:r>
              <a:rPr lang="en-US" dirty="0"/>
              <a:t>Despite spending on digital initiatives, some executives, particularly CFOs, are not satisfied with the return on investment</a:t>
            </a:r>
            <a:r>
              <a:rPr lang="en-US" baseline="30000" dirty="0"/>
              <a:t>1</a:t>
            </a:r>
            <a:r>
              <a:rPr lang="en-US" dirty="0"/>
              <a:t>. Often, digital initiatives are undertaken with a non-strategic approach. Deploying technology without considering the common threads of integration, security, manageability, scalability, and overall business strategy and desired outcomes, generally yields poor and even counter-productive results. However, it is all-too-often the case. Likewise, digital initiatives that do not involve the proper amount of collaboration between IT and the business units, whether it is an internal or external customer-facing initiative, are likely to underperform. Desired business outcomes must be defined at the outset of any digital initiative given the necessary investments in time and money. Expectations must also be calculated and set forth to all stakeholders. Finally, CIOs do not always properly present the business value of the technology they deliver. All of these can contribute to a senior executive’s impression that they are not receiving proper value for the investment in digital initiatives, either because they haven’t, or because they don’t know that they have.</a:t>
            </a:r>
          </a:p>
          <a:p>
            <a:endParaRPr lang="en-US" dirty="0"/>
          </a:p>
          <a:p>
            <a:r>
              <a:rPr lang="en-US" b="1" u="sng" dirty="0"/>
              <a:t>Recommended Reading</a:t>
            </a:r>
          </a:p>
          <a:p>
            <a:pPr marL="171450" indent="-171450">
              <a:buFont typeface="Arial" panose="020B0604020202020204" pitchFamily="34" charset="0"/>
              <a:buChar char="•"/>
            </a:pPr>
            <a:r>
              <a:rPr lang="en-US" dirty="0"/>
              <a:t>Maximize the Value of Digital Workplace Investments in Midsize Enterprises (G00759871)</a:t>
            </a:r>
          </a:p>
          <a:p>
            <a:pPr marL="171450" indent="-171450">
              <a:buFont typeface="Arial" panose="020B0604020202020204" pitchFamily="34" charset="0"/>
              <a:buChar char="•"/>
            </a:pPr>
            <a:r>
              <a:rPr lang="en-US" dirty="0"/>
              <a:t>7 Rules for Demonstrating the Business Value of IT (G00766761)</a:t>
            </a:r>
          </a:p>
          <a:p>
            <a:br>
              <a:rPr lang="en-US" dirty="0"/>
            </a:br>
            <a:r>
              <a:rPr lang="en-US" b="1" u="sng" dirty="0"/>
              <a:t>Evidence</a:t>
            </a:r>
          </a:p>
          <a:p>
            <a:pPr marL="0" indent="0">
              <a:buFont typeface="Arial" panose="020B0604020202020204" pitchFamily="34" charset="0"/>
              <a:buNone/>
            </a:pPr>
            <a:r>
              <a:rPr lang="en-US" baseline="30000" dirty="0"/>
              <a:t>1 </a:t>
            </a:r>
            <a:r>
              <a:rPr lang="en-US" dirty="0"/>
              <a:t>2022 Gartner Driving Business Outcomes from Enterprise Digital Spending Survey</a:t>
            </a:r>
          </a:p>
          <a:p>
            <a:endParaRPr lang="en-US" dirty="0"/>
          </a:p>
        </p:txBody>
      </p:sp>
      <p:sp>
        <p:nvSpPr>
          <p:cNvPr id="3" name="Slide Image Placeholder 2">
            <a:extLst>
              <a:ext uri="{FF2B5EF4-FFF2-40B4-BE49-F238E27FC236}">
                <a16:creationId xmlns:a16="http://schemas.microsoft.com/office/drawing/2014/main" id="{18C8BC06-CA97-DB52-4AB3-DCF0AEC112CF}"/>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131398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5" name="Slide Image Placeholder 4">
            <a:extLst>
              <a:ext uri="{FF2B5EF4-FFF2-40B4-BE49-F238E27FC236}">
                <a16:creationId xmlns:a16="http://schemas.microsoft.com/office/drawing/2014/main" id="{DAF31A24-0978-43A1-F1B1-1A9DF00AE3CE}"/>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4029651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Current economic times are affecting organizations differently. However, the reality of inflation is consistent across the board. The top answer given by MSE CEOs when asked about their planned response to inflation in their market was to raise prices. This is a short-term solution that is not ultimately sustainable. Their next 2 answers were cost optimization and productivity/efficiency/automation</a:t>
            </a:r>
            <a:r>
              <a:rPr lang="en-US" baseline="30000" dirty="0"/>
              <a:t>1</a:t>
            </a:r>
            <a:r>
              <a:rPr lang="en-US" dirty="0"/>
              <a:t>. These are sustainable strategies and ones where the CIO plays a prominent role. Technology, properly executed, can have a tremendous effect on operational efficiencies, productivity opportunities, and overall organizational cost optimization. Executing properly here requires the CIO and the IT team to be well-versed in business operations and in close communication with business units. Fortunately, this is an area where MSEs have an advantage due to their size and scale and the ability to leverage smaller communication channels. The key for the MSE CIO is to understand all the dimensions of cost optimization and be able to communicate them to senior management while executing to the benefit of the organization.</a:t>
            </a:r>
          </a:p>
          <a:p>
            <a:endParaRPr lang="en-US" dirty="0"/>
          </a:p>
          <a:p>
            <a:r>
              <a:rPr lang="en-US" b="1" u="sng" dirty="0"/>
              <a:t>Recommended Reading</a:t>
            </a:r>
          </a:p>
          <a:p>
            <a:pPr marL="171450" indent="-171450">
              <a:buFont typeface="Arial" panose="020B0604020202020204" pitchFamily="34" charset="0"/>
              <a:buChar char="•"/>
            </a:pPr>
            <a:r>
              <a:rPr lang="en-US" dirty="0"/>
              <a:t>Tool: Gartner’s Top IT Cost Optimization Ideas (G00765017)</a:t>
            </a:r>
          </a:p>
          <a:p>
            <a:br>
              <a:rPr lang="en-US" dirty="0"/>
            </a:br>
            <a:r>
              <a:rPr lang="en-US" b="1" u="sng" dirty="0"/>
              <a:t>Evidence</a:t>
            </a:r>
          </a:p>
          <a:p>
            <a:pPr marL="0" indent="0">
              <a:buFont typeface="Arial" panose="020B0604020202020204" pitchFamily="34" charset="0"/>
              <a:buNone/>
            </a:pPr>
            <a:r>
              <a:rPr lang="en-US" baseline="30000" dirty="0"/>
              <a:t>1 </a:t>
            </a:r>
            <a:r>
              <a:rPr lang="en-US" dirty="0"/>
              <a:t>2023 Gartner CEO and Senior Business Executive Survey</a:t>
            </a:r>
          </a:p>
        </p:txBody>
      </p:sp>
      <p:sp>
        <p:nvSpPr>
          <p:cNvPr id="5" name="Slide Image Placeholder 4">
            <a:extLst>
              <a:ext uri="{FF2B5EF4-FFF2-40B4-BE49-F238E27FC236}">
                <a16:creationId xmlns:a16="http://schemas.microsoft.com/office/drawing/2014/main" id="{4A3F9AD2-0791-4EFD-E4B3-A7900D4FDB61}"/>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634755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p:txBody>
          <a:bodyPr/>
          <a:lstStyle/>
          <a:p>
            <a:pPr lvl="0"/>
            <a:r>
              <a:rPr lang="en-US" dirty="0">
                <a:sym typeface="Arial"/>
              </a:rPr>
              <a:t>Whether an MSE CIO is in a situation where they need to hire talent, or retain the talent they have, knowing what attracts an employee or what drives them away becomes very important. Most organizations cannot be good at all things. This is especially </a:t>
            </a:r>
            <a:r>
              <a:rPr lang="en-US" b="0" dirty="0">
                <a:sym typeface="Arial"/>
              </a:rPr>
              <a:t>true</a:t>
            </a:r>
            <a:r>
              <a:rPr lang="en-US" dirty="0">
                <a:sym typeface="Arial"/>
              </a:rPr>
              <a:t> in MSE, where resources are limited simply by virtue of size and scale. When considering your talent strategy, first look at the drivers common to attraction and attrition. Then consider the drivers on either side. Finally, assess the drivers on which your organization can compete. Too often, talent is handled with no specific plan. Organizations handle each situation differently and often find themselves trying to attract or retain talent inefficiently given their specific dynamics. Said another way, they waste time and resources competing for talent that is ultimately unattainable. Knowing what levers you can always pull to compete eliminates this inefficiency and allows your organization to operate to its best advantage. These levers vary for every organization. The first step is always knowing what they are.</a:t>
            </a:r>
          </a:p>
          <a:p>
            <a:pPr lvl="0"/>
            <a:endParaRPr lang="en-US" dirty="0">
              <a:sym typeface="Arial"/>
            </a:endParaRPr>
          </a:p>
          <a:p>
            <a:pPr lvl="0"/>
            <a:r>
              <a:rPr lang="en-US" dirty="0">
                <a:sym typeface="Arial"/>
              </a:rPr>
              <a:t>Compensation is No. 1 on both lists. Benefits rank high on the attraction side. Management of people (the quality of management, how employees are recognized and cared for) is prominent on the attrition side</a:t>
            </a:r>
            <a:r>
              <a:rPr lang="en-US" baseline="30000" dirty="0">
                <a:sym typeface="Arial"/>
              </a:rPr>
              <a:t>1</a:t>
            </a:r>
            <a:r>
              <a:rPr lang="en-US" dirty="0">
                <a:sym typeface="Arial"/>
              </a:rPr>
              <a:t>. Given the uniqueness of each organization, creativity plays a part in a staffing strategy. However, this must start with data as a baseline.</a:t>
            </a:r>
          </a:p>
          <a:p>
            <a:pPr lvl="0"/>
            <a:endParaRPr lang="en-US" dirty="0">
              <a:sym typeface="Arial"/>
            </a:endParaRPr>
          </a:p>
          <a:p>
            <a:r>
              <a:rPr lang="en-US" b="1" u="sng" dirty="0"/>
              <a:t>Recommended Reading</a:t>
            </a:r>
          </a:p>
          <a:p>
            <a:pPr marL="171450" indent="-171450">
              <a:buFont typeface="Arial" panose="020B0604020202020204" pitchFamily="34" charset="0"/>
              <a:buChar char="•"/>
            </a:pPr>
            <a:r>
              <a:rPr lang="en-US" dirty="0"/>
              <a:t>4Q22 IT Workforce Report: Despite Flat Business Confidence, IT Job Seeking Hasn’t Slowed Down in Many Regions (G00787175)</a:t>
            </a:r>
          </a:p>
          <a:p>
            <a:br>
              <a:rPr lang="en-US" dirty="0"/>
            </a:br>
            <a:r>
              <a:rPr lang="en-US" b="1" u="sng" dirty="0"/>
              <a:t>Evidence</a:t>
            </a:r>
          </a:p>
          <a:p>
            <a:pPr marL="0" indent="0">
              <a:buFont typeface="Arial" panose="020B0604020202020204" pitchFamily="34" charset="0"/>
              <a:buNone/>
            </a:pPr>
            <a:r>
              <a:rPr lang="en-US" baseline="30000" dirty="0"/>
              <a:t>1 </a:t>
            </a:r>
            <a:r>
              <a:rPr lang="en-US" dirty="0"/>
              <a:t>4Q22 Gartner Global Labor Market Survey</a:t>
            </a:r>
          </a:p>
        </p:txBody>
      </p:sp>
      <p:sp>
        <p:nvSpPr>
          <p:cNvPr id="3" name="Slide Image Placeholder 2">
            <a:extLst>
              <a:ext uri="{FF2B5EF4-FFF2-40B4-BE49-F238E27FC236}">
                <a16:creationId xmlns:a16="http://schemas.microsoft.com/office/drawing/2014/main" id="{6887D0F6-C5E0-31A7-A747-832A86F27B33}"/>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26635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80" name="Google Shape;580;p25:notes"/>
          <p:cNvSpPr txBox="1">
            <a:spLocks noGrp="1"/>
          </p:cNvSpPr>
          <p:nvPr>
            <p:ph type="body" idx="1"/>
          </p:nvPr>
        </p:nvSpPr>
        <p:spPr/>
        <p:txBody>
          <a:bodyPr/>
          <a:lstStyle/>
          <a:p>
            <a:r>
              <a:rPr lang="en-US" dirty="0"/>
              <a:t>MSE CIOs must leverage their smaller scale and less-complicated communications channels to know what their organizations want from their digital investments. Survey data is a good conversation starter as senior leaders do not always articulate what they want in actionable ways. Efficiency is top of mind given the current economic climate. However, some organizations are looking for more aggressive opportunities with technology. Even given economic uncertainty, interest among MSE CEOs in exploring new markets was up 78% over last year</a:t>
            </a:r>
            <a:r>
              <a:rPr lang="en-US" baseline="30000" dirty="0"/>
              <a:t>1</a:t>
            </a:r>
            <a:r>
              <a:rPr lang="en-US" baseline="0" dirty="0"/>
              <a:t>.</a:t>
            </a:r>
            <a:r>
              <a:rPr lang="en-US" dirty="0"/>
              <a:t> MSE CIOs see the objectives of their digital investments over a wide swath that covers operational excellence, efficiency, productivity, revenue growth, etc.</a:t>
            </a:r>
            <a:r>
              <a:rPr lang="en-US" baseline="30000" dirty="0"/>
              <a:t>2</a:t>
            </a:r>
            <a:r>
              <a:rPr lang="en-US" dirty="0"/>
              <a:t>. These objectives largely mirror what we see from our CEOs. The key for the CIO is to be properly tied into the right conversations and employ the proper mechanisms to know what their organizations want/need from their digital initiatives.</a:t>
            </a:r>
          </a:p>
          <a:p>
            <a:pPr lvl="0"/>
            <a:endParaRPr lang="en-US" dirty="0"/>
          </a:p>
          <a:p>
            <a:r>
              <a:rPr lang="en-US" b="1" u="sng" dirty="0"/>
              <a:t>Recommended Reading</a:t>
            </a:r>
          </a:p>
          <a:p>
            <a:pPr marL="171450" indent="-171450">
              <a:buFont typeface="Arial" panose="020B0604020202020204" pitchFamily="34" charset="0"/>
              <a:buChar char="•"/>
            </a:pPr>
            <a:r>
              <a:rPr lang="en-US" dirty="0"/>
              <a:t>Leveraging Digital Product Management for Digital Business Transformation and Optimization (G00450440)</a:t>
            </a:r>
          </a:p>
          <a:p>
            <a:pPr marL="171450" indent="-171450">
              <a:buFont typeface="Arial" panose="020B0604020202020204" pitchFamily="34" charset="0"/>
              <a:buChar char="•"/>
            </a:pPr>
            <a:r>
              <a:rPr lang="en-US" dirty="0"/>
              <a:t>Tool: 8 Approaches for Digital Business Optimization (G00722878)</a:t>
            </a:r>
          </a:p>
          <a:p>
            <a:br>
              <a:rPr lang="en-US" dirty="0"/>
            </a:br>
            <a:r>
              <a:rPr lang="en-US" b="1" u="sng" dirty="0"/>
              <a:t>Evidence</a:t>
            </a:r>
          </a:p>
          <a:p>
            <a:r>
              <a:rPr lang="en-US" baseline="30000" dirty="0"/>
              <a:t>1</a:t>
            </a:r>
            <a:r>
              <a:rPr lang="en-US" dirty="0"/>
              <a:t> 2023 Gartner CEO and Senior Business Executive Survey</a:t>
            </a:r>
          </a:p>
          <a:p>
            <a:r>
              <a:rPr lang="en-US" baseline="30000" dirty="0"/>
              <a:t>2</a:t>
            </a:r>
            <a:r>
              <a:rPr lang="en-US" dirty="0"/>
              <a:t> 2023 Gartner CIO and Technology Executive Survey</a:t>
            </a:r>
          </a:p>
        </p:txBody>
      </p:sp>
      <p:sp>
        <p:nvSpPr>
          <p:cNvPr id="3" name="Slide Image Placeholder 2">
            <a:extLst>
              <a:ext uri="{FF2B5EF4-FFF2-40B4-BE49-F238E27FC236}">
                <a16:creationId xmlns:a16="http://schemas.microsoft.com/office/drawing/2014/main" id="{8E34FDB2-3E33-88C2-7E8B-B47A60582ECB}"/>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MSE CIOs sometimes struggle to properly communicate the value of their contribution to business goals and objectives. Technology is a highly complex undertaking. While all of ingredients must be the right ones and properly ordered, this is not what communicates value to senior executives. They want to know how the finished product positively affects their top and bottom lines. Learning how to discuss business value benefits the CIO in justifying budget and other resources for their initiatives. The benefit to the organization is well-communicated and properly funded technology initiatives that will drive the value that the organization needs to be successful.</a:t>
            </a:r>
          </a:p>
          <a:p>
            <a:endParaRPr lang="en-US" dirty="0"/>
          </a:p>
          <a:p>
            <a:r>
              <a:rPr lang="en-US" b="1" u="sng" dirty="0"/>
              <a:t>Recommended Reading</a:t>
            </a:r>
          </a:p>
          <a:p>
            <a:pPr marL="171450" indent="-171450">
              <a:buFont typeface="Arial" panose="020B0604020202020204" pitchFamily="34" charset="0"/>
              <a:buChar char="•"/>
            </a:pPr>
            <a:r>
              <a:rPr lang="en-US" dirty="0"/>
              <a:t>7 Rules for Demonstrating the Business Value of IT — </a:t>
            </a:r>
            <a:r>
              <a:rPr lang="en-US" dirty="0" err="1"/>
              <a:t>G00766761</a:t>
            </a:r>
            <a:endParaRPr lang="en-US" dirty="0"/>
          </a:p>
        </p:txBody>
      </p:sp>
      <p:sp>
        <p:nvSpPr>
          <p:cNvPr id="5" name="Slide Image Placeholder 4">
            <a:extLst>
              <a:ext uri="{FF2B5EF4-FFF2-40B4-BE49-F238E27FC236}">
                <a16:creationId xmlns:a16="http://schemas.microsoft.com/office/drawing/2014/main" id="{E8AFBE57-5E27-ECEB-C16B-6469A74CFCD0}"/>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46271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MSE CIOs sense a tension between the need for cost consciousness given their budget dynamics (and exacerbated by current economic conditions), and the ever-increasing demand for technology to drive the business. Executed properly, these two seemingly competing initiatives are actually complementary. An organization will not be able to fund its digital initiatives without proper cost management as it preserves necessary funding for these initiatives. Neither will they be able to create efficiencies or enjoy competitive advantage without properly leveraging technology. </a:t>
            </a:r>
          </a:p>
          <a:p>
            <a:endParaRPr lang="en-US" dirty="0"/>
          </a:p>
          <a:p>
            <a:r>
              <a:rPr lang="en-US" dirty="0"/>
              <a:t>MSE CIOs must first understand how senior management perceives the difference between how IT contributes to running the business versus how technology is deployed to grow and transform the business. The infrastructure and platforms that IT delivers to run the business, albeit critical, are non-differentiating (everyone has a network, email, etc.). As such, these services are thought of as a price-for-performance investment. They must be delivered as efficiently as possible. While there must be a strategy involved in the infrastructure, it is largely considered a tactical endeavor outside of IT.</a:t>
            </a:r>
          </a:p>
          <a:p>
            <a:endParaRPr lang="en-US" dirty="0"/>
          </a:p>
          <a:p>
            <a:r>
              <a:rPr lang="en-US" dirty="0"/>
              <a:t>Technology to grow and transform the business is thought of more in the strategic realm. Execution here must carry a return on investment (faster/less expensive operations, new or enhanced revenue opportunities, etc.). Delivering technology with this understanding helps the CIO execute on strategic cost optimization which, in turn, generates or frees up funds for digital business acceleration.</a:t>
            </a:r>
          </a:p>
          <a:p>
            <a:endParaRPr lang="en-US" dirty="0"/>
          </a:p>
          <a:p>
            <a:r>
              <a:rPr lang="en-US" b="1" u="sng" dirty="0"/>
              <a:t>Recommended Reading</a:t>
            </a:r>
          </a:p>
          <a:p>
            <a:pPr marL="171450" indent="-171450">
              <a:buFont typeface="Arial" panose="020B0604020202020204" pitchFamily="34" charset="0"/>
              <a:buChar char="•"/>
            </a:pPr>
            <a:r>
              <a:rPr lang="en-US" dirty="0"/>
              <a:t>Divide Business Value of IT Conversations Into a Run Story and a Change Story (G00759135)</a:t>
            </a:r>
          </a:p>
          <a:p>
            <a:endParaRPr lang="en-US" dirty="0"/>
          </a:p>
        </p:txBody>
      </p:sp>
      <p:sp>
        <p:nvSpPr>
          <p:cNvPr id="5" name="Slide Image Placeholder 4">
            <a:extLst>
              <a:ext uri="{FF2B5EF4-FFF2-40B4-BE49-F238E27FC236}">
                <a16:creationId xmlns:a16="http://schemas.microsoft.com/office/drawing/2014/main" id="{B2B517CB-D169-9C5A-079B-4FE629B55561}"/>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538269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id="{2DFF9C8F-696A-D426-CF75-7D6C36F8DF3C}"/>
              </a:ext>
            </a:extLst>
          </p:cNvPr>
          <p:cNvSpPr>
            <a:spLocks noGrp="1" noRot="1" noChangeAspect="1"/>
          </p:cNvSpPr>
          <p:nvPr>
            <p:ph type="sldImg"/>
          </p:nvPr>
        </p:nvSpPr>
        <p:spPr>
          <a:xfrm>
            <a:off x="1333500" y="658813"/>
            <a:ext cx="4191000" cy="2357437"/>
          </a:xfrm>
        </p:spPr>
      </p:sp>
      <p:sp>
        <p:nvSpPr>
          <p:cNvPr id="4" name="Notes Placeholder 3">
            <a:extLst>
              <a:ext uri="{FF2B5EF4-FFF2-40B4-BE49-F238E27FC236}">
                <a16:creationId xmlns:a16="http://schemas.microsoft.com/office/drawing/2014/main" id="{0AB1F060-A878-E23C-0013-3E87E62BF1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57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noProof="0" dirty="0">
                <a:sym typeface="Arial"/>
              </a:rPr>
              <a:t>From an organizational perspective, IT teams working within midsize enterprises (MSEs) are small. They don’t generally have the luxury of dedicated roles and/or specialists to carry out the tasks for which they are responsible. That extends to the management ranks as well. Those on the lower end of the revenue spectrum often lack a CIO (in title at least) and are led by those at the director or manager level. In the middle of higher-revenue bands, leadership teams are typically small, consisting of a CIO, an I&amp;O leader, an app leader and sometimes a dedicated security leader (although this function often lives in I&amp;O). </a:t>
            </a:r>
          </a:p>
          <a:p>
            <a:pPr lvl="0"/>
            <a:r>
              <a:rPr lang="en-US" noProof="0" dirty="0">
                <a:sym typeface="Arial"/>
              </a:rPr>
              <a:t>Leaders are intimately involved in what happens at a business level. However, when it comes to execution, some roles are virtual. The people in those roles do many things that go well beyond their title. These are what Gartner calls “versatilists,” or “multidimensional specialists.” </a:t>
            </a:r>
          </a:p>
          <a:p>
            <a:pPr lvl="0"/>
            <a:r>
              <a:rPr lang="en-US" noProof="0" dirty="0">
                <a:sym typeface="Arial"/>
              </a:rPr>
              <a:t>Specialization is the exception — not the rule — and effective execution in an environment where ecosystems are smaller (and budgets are tighter) requires a much different approach from a people, process and technology standpoint.</a:t>
            </a:r>
          </a:p>
          <a:p>
            <a:pPr lvl="0"/>
            <a:r>
              <a:rPr lang="en-US" noProof="0" dirty="0">
                <a:sym typeface="Arial"/>
              </a:rPr>
              <a:t>Also note that, the smaller the organization, the higher the percent of revenue goes to IT spend. This is due to in part to the inability of midsize enterprises to leverage scale. This is also due in part to MSEs investing in large enterprise solutions when there may be more rightsized solutions available to them. Even at these numbers, which have increased roughly ½% over last year, they are taking a larger piece of a much smaller pie, so finances in MSE IT are generally considered a constrained resource</a:t>
            </a:r>
            <a:r>
              <a:rPr lang="en-US" baseline="30000" noProof="0" dirty="0">
                <a:sym typeface="Arial"/>
              </a:rPr>
              <a:t>1</a:t>
            </a:r>
            <a:r>
              <a:rPr lang="en-US" baseline="0" noProof="0" dirty="0">
                <a:sym typeface="Arial"/>
              </a:rPr>
              <a:t>.</a:t>
            </a:r>
            <a:endParaRPr lang="en-US" baseline="30000" noProof="0" dirty="0">
              <a:sym typeface="Arial"/>
            </a:endParaRPr>
          </a:p>
          <a:p>
            <a:pPr lvl="0"/>
            <a:endParaRPr lang="en-US" noProof="0" dirty="0">
              <a:sym typeface="Arial"/>
            </a:endParaRPr>
          </a:p>
          <a:p>
            <a:pPr lvl="0"/>
            <a:r>
              <a:rPr lang="en-US" b="1" u="sng" noProof="0" dirty="0">
                <a:sym typeface="Arial"/>
              </a:rPr>
              <a:t>Recommended Reading</a:t>
            </a:r>
          </a:p>
          <a:p>
            <a:pPr marL="171450" lvl="0" indent="-171450">
              <a:buFont typeface="Arial" panose="020B0604020202020204" pitchFamily="34" charset="0"/>
              <a:buChar char="•"/>
            </a:pPr>
            <a:r>
              <a:rPr lang="en-US" u="none" noProof="0" dirty="0">
                <a:solidFill>
                  <a:schemeClr val="tx1"/>
                </a:solidFill>
                <a:sym typeface="Arial"/>
              </a:rPr>
              <a:t>3 Dynamics That Drive Midsize Enterprises (G00766054)</a:t>
            </a:r>
          </a:p>
          <a:p>
            <a:pPr lvl="0"/>
            <a:endParaRPr lang="en-US" noProof="0" dirty="0">
              <a:sym typeface="Arial"/>
            </a:endParaRPr>
          </a:p>
          <a:p>
            <a:pPr lvl="0"/>
            <a:r>
              <a:rPr lang="en-US" b="1" u="sng" noProof="0" dirty="0">
                <a:sym typeface="Arial"/>
              </a:rPr>
              <a:t>Evidence</a:t>
            </a:r>
          </a:p>
          <a:p>
            <a:pPr lvl="0"/>
            <a:r>
              <a:rPr lang="en-US" baseline="30000" noProof="0" dirty="0">
                <a:sym typeface="Arial"/>
              </a:rPr>
              <a:t>1</a:t>
            </a:r>
            <a:r>
              <a:rPr lang="en-US" noProof="0" dirty="0">
                <a:sym typeface="Arial"/>
              </a:rPr>
              <a:t> IT Key Metrics Data 2023: Industry Measures — Cross-Industry Analysis</a:t>
            </a:r>
          </a:p>
          <a:p>
            <a:pPr lvl="0"/>
            <a:endParaRPr lang="en-US" noProof="0" dirty="0">
              <a:sym typeface="Arial"/>
            </a:endParaRPr>
          </a:p>
        </p:txBody>
      </p:sp>
      <p:sp>
        <p:nvSpPr>
          <p:cNvPr id="5" name="Slide Image Placeholder 4">
            <a:extLst>
              <a:ext uri="{FF2B5EF4-FFF2-40B4-BE49-F238E27FC236}">
                <a16:creationId xmlns:a16="http://schemas.microsoft.com/office/drawing/2014/main" id="{8FA9EAAC-287F-2ED6-AA0E-818690B4EFC3}"/>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442669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3705281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151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Aft>
                <a:spcPts val="300"/>
              </a:spcAft>
            </a:pPr>
            <a:r>
              <a:rPr lang="en-US" dirty="0"/>
              <a:t>Midsize enterprise CEOs indicated very clearly where their levels of interest had increased heading into 2023. When asked about their strategic priorities, the areas that increased most from last year were:</a:t>
            </a:r>
          </a:p>
          <a:p>
            <a:pPr>
              <a:spcAft>
                <a:spcPts val="300"/>
              </a:spcAft>
            </a:pPr>
            <a:r>
              <a:rPr lang="en-US" b="1" dirty="0"/>
              <a:t>Growth</a:t>
            </a:r>
            <a:r>
              <a:rPr lang="en-US" dirty="0"/>
              <a:t> — This is always the No. 1 topic for MSE CEOs when we inquire about their top strategic priorities. Last year’s survey was no different, except that the actual numbers were down</a:t>
            </a:r>
            <a:r>
              <a:rPr lang="en-US" baseline="30000" dirty="0"/>
              <a:t>1</a:t>
            </a:r>
            <a:r>
              <a:rPr lang="en-US" dirty="0"/>
              <a:t>. This year, they have renewed their strong interest growing the organization via increased revenue (or income), market share, profit margins, and new markets.</a:t>
            </a:r>
          </a:p>
          <a:p>
            <a:pPr>
              <a:spcAft>
                <a:spcPts val="300"/>
              </a:spcAft>
            </a:pPr>
            <a:r>
              <a:rPr lang="en-US" b="1" dirty="0"/>
              <a:t>Corporate</a:t>
            </a:r>
            <a:r>
              <a:rPr lang="en-US" dirty="0"/>
              <a:t> — Again, after a year of diverted attentions, CEOs are back to showing great interest in corporate fundamentals such as business diversification, merger and acquisition considerations, and building culture.</a:t>
            </a:r>
          </a:p>
          <a:p>
            <a:pPr>
              <a:spcAft>
                <a:spcPts val="300"/>
              </a:spcAft>
            </a:pPr>
            <a:r>
              <a:rPr lang="en-US" b="1" dirty="0"/>
              <a:t>Financial</a:t>
            </a:r>
            <a:r>
              <a:rPr lang="en-US" dirty="0"/>
              <a:t> — Profitability improvement, capital and funding, and investor-related topics were prominent in this category. This is in line with the desire to grow the organization. Another category that showed very strongly here is return on capital/investment. As this pertains to the CIO, showing ROI on digital investments is coming under some scrutiny. Given the significance of IT spend in MSE (typically 4.9% of revenue</a:t>
            </a:r>
            <a:r>
              <a:rPr lang="en-US" baseline="30000" dirty="0"/>
              <a:t>2</a:t>
            </a:r>
            <a:r>
              <a:rPr lang="en-US" dirty="0"/>
              <a:t>) CIOs must consider how to properly demonstrate value to continue to procure funding in order to drive business value.</a:t>
            </a:r>
          </a:p>
          <a:p>
            <a:pPr>
              <a:spcAft>
                <a:spcPts val="300"/>
              </a:spcAft>
            </a:pPr>
            <a:r>
              <a:rPr lang="en-US" b="1" dirty="0"/>
              <a:t>Cost Management — </a:t>
            </a:r>
            <a:r>
              <a:rPr lang="en-US" dirty="0"/>
              <a:t>Good cost management is always appropriate. Sound fundamentals in good times can minimize the effects of economic downturns at any level (organization, industry, regional, etc.). There are very high expectations for returns on digital investments. Given the effects of the current inflationary environment, purposeful cost management is critical to success.</a:t>
            </a:r>
          </a:p>
          <a:p>
            <a:pPr>
              <a:spcAft>
                <a:spcPts val="300"/>
              </a:spcAft>
            </a:pPr>
            <a:endParaRPr lang="en-US" dirty="0"/>
          </a:p>
          <a:p>
            <a:pPr>
              <a:spcAft>
                <a:spcPts val="300"/>
              </a:spcAft>
            </a:pPr>
            <a:r>
              <a:rPr lang="en-US" b="1" u="sng" dirty="0"/>
              <a:t>Recommended Reading</a:t>
            </a:r>
          </a:p>
          <a:p>
            <a:pPr marL="171450" indent="-171450">
              <a:spcAft>
                <a:spcPts val="300"/>
              </a:spcAft>
              <a:buFont typeface="Arial" panose="020B0604020202020204" pitchFamily="34" charset="0"/>
              <a:buChar char="•"/>
            </a:pPr>
            <a:r>
              <a:rPr lang="en-US" dirty="0"/>
              <a:t>IT Key Metrics Data 2023: Industry Measures — Insights for Midsize Enterprises (G00779690)</a:t>
            </a:r>
          </a:p>
          <a:p>
            <a:pPr marL="171450" indent="-171450">
              <a:spcAft>
                <a:spcPts val="300"/>
              </a:spcAft>
              <a:buFont typeface="Arial" panose="020B0604020202020204" pitchFamily="34" charset="0"/>
              <a:buChar char="•"/>
            </a:pPr>
            <a:r>
              <a:rPr lang="en-US" dirty="0"/>
              <a:t>Divide Business Value of IT Conversations Into a Run Story and a Change Story (G00759135)</a:t>
            </a:r>
            <a:br>
              <a:rPr lang="en-US" dirty="0"/>
            </a:br>
            <a:endParaRPr lang="en-US" dirty="0"/>
          </a:p>
          <a:p>
            <a:pPr>
              <a:spcAft>
                <a:spcPts val="300"/>
              </a:spcAft>
            </a:pPr>
            <a:r>
              <a:rPr lang="en-US" b="1" u="sng" dirty="0"/>
              <a:t>Evidence</a:t>
            </a:r>
          </a:p>
          <a:p>
            <a:pPr marL="0" indent="0">
              <a:spcAft>
                <a:spcPts val="300"/>
              </a:spcAft>
              <a:buFont typeface="Arial" panose="020B0604020202020204" pitchFamily="34" charset="0"/>
              <a:buNone/>
            </a:pPr>
            <a:r>
              <a:rPr lang="en-US" baseline="30000" dirty="0"/>
              <a:t>1 </a:t>
            </a:r>
            <a:r>
              <a:rPr lang="en-US" dirty="0"/>
              <a:t>2023 Gartner CEO and Senior Business Executive Survey</a:t>
            </a:r>
          </a:p>
          <a:p>
            <a:pPr marL="0" indent="0">
              <a:spcAft>
                <a:spcPts val="300"/>
              </a:spcAft>
              <a:buFont typeface="Arial" panose="020B0604020202020204" pitchFamily="34" charset="0"/>
              <a:buNone/>
            </a:pPr>
            <a:r>
              <a:rPr lang="en-US" baseline="30000" dirty="0"/>
              <a:t>2</a:t>
            </a:r>
            <a:r>
              <a:rPr lang="en-US" dirty="0"/>
              <a:t> IT Key Metrics Data 2023: Industry Measures — Insights for Midsize Enterprises</a:t>
            </a:r>
          </a:p>
        </p:txBody>
      </p:sp>
      <p:sp>
        <p:nvSpPr>
          <p:cNvPr id="5" name="Slide Image Placeholder 4">
            <a:extLst>
              <a:ext uri="{FF2B5EF4-FFF2-40B4-BE49-F238E27FC236}">
                <a16:creationId xmlns:a16="http://schemas.microsoft.com/office/drawing/2014/main" id="{AFC24726-8717-5568-0CFE-D60D8AB71D8B}"/>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52766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lvl="0"/>
            <a:endParaRPr lang="en-US" b="1" dirty="0"/>
          </a:p>
        </p:txBody>
      </p:sp>
    </p:spTree>
    <p:extLst>
      <p:ext uri="{BB962C8B-B14F-4D97-AF65-F5344CB8AC3E}">
        <p14:creationId xmlns:p14="http://schemas.microsoft.com/office/powerpoint/2010/main" val="73897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noProof="0" dirty="0">
                <a:sym typeface="Arial"/>
              </a:rPr>
              <a:t>Senior executives continue to tell us that they will invest more in digital initiatives with over 95% of CEOs saying they will either increase their investment, or at least maintain it</a:t>
            </a:r>
            <a:r>
              <a:rPr lang="en-US" baseline="30000" noProof="0" dirty="0">
                <a:sym typeface="Arial"/>
              </a:rPr>
              <a:t>1</a:t>
            </a:r>
            <a:r>
              <a:rPr lang="en-US" noProof="0" dirty="0">
                <a:sym typeface="Arial"/>
              </a:rPr>
              <a:t>. The motivations change, but the investments continue to increase. Digital investments have been a focal point over the years for things such as competitive advantage and gateways into new innovations, products and markets. In the current economic conditions, digital is being seen by many as a means to create efficiencies to offset inflation and revenue loss. Optimization via digital initiatives was a top choice among members of MSE boards of directors when asked about business growth initiatives/investments over the next 2 years (58% listed this in their top 3 choices)</a:t>
            </a:r>
            <a:r>
              <a:rPr lang="en-US" baseline="30000" noProof="0" dirty="0">
                <a:sym typeface="Arial"/>
              </a:rPr>
              <a:t>2</a:t>
            </a:r>
            <a:r>
              <a:rPr lang="en-US" noProof="0" dirty="0">
                <a:sym typeface="Arial"/>
              </a:rPr>
              <a:t>. Notwithstanding, some MSEs are still looking for transformation and growth opportunities with their digital platforms. Twenty-two percent of MSE board members surveyed listed digital transformation opportunities among their top 3 answers</a:t>
            </a:r>
            <a:r>
              <a:rPr lang="en-US" baseline="30000" noProof="0" dirty="0">
                <a:sym typeface="Arial"/>
              </a:rPr>
              <a:t>2</a:t>
            </a:r>
            <a:r>
              <a:rPr lang="en-US" noProof="0" dirty="0">
                <a:sym typeface="Arial"/>
              </a:rPr>
              <a:t>.</a:t>
            </a:r>
          </a:p>
          <a:p>
            <a:pPr lvl="0"/>
            <a:endParaRPr lang="en-US" noProof="0" dirty="0">
              <a:sym typeface="Arial"/>
            </a:endParaRPr>
          </a:p>
          <a:p>
            <a:r>
              <a:rPr lang="en-US" b="1" u="sng" dirty="0"/>
              <a:t>Recommended Reading</a:t>
            </a:r>
          </a:p>
          <a:p>
            <a:pPr marL="171450" indent="-171450">
              <a:buFont typeface="Arial" panose="020B0604020202020204" pitchFamily="34" charset="0"/>
              <a:buChar char="•"/>
            </a:pPr>
            <a:r>
              <a:rPr lang="en-US" dirty="0"/>
              <a:t>Midsize Enterprise Digital Business Initiatives Primer for 2023 (G00779020)</a:t>
            </a:r>
          </a:p>
          <a:p>
            <a:br>
              <a:rPr lang="en-US" dirty="0"/>
            </a:br>
            <a:r>
              <a:rPr lang="en-US" b="1" u="sng" dirty="0"/>
              <a:t>Evidence</a:t>
            </a:r>
          </a:p>
          <a:p>
            <a:pPr marL="0" indent="0">
              <a:buFont typeface="Arial" panose="020B0604020202020204" pitchFamily="34" charset="0"/>
              <a:buNone/>
            </a:pPr>
            <a:r>
              <a:rPr lang="en-US" baseline="30000" dirty="0"/>
              <a:t>1 </a:t>
            </a:r>
            <a:r>
              <a:rPr lang="en-US" dirty="0"/>
              <a:t>2023 Gartner CEO and Senior Executive Survey</a:t>
            </a:r>
          </a:p>
          <a:p>
            <a:pPr marL="0" indent="0">
              <a:buFont typeface="Arial" panose="020B0604020202020204" pitchFamily="34" charset="0"/>
              <a:buNone/>
            </a:pPr>
            <a:r>
              <a:rPr lang="en-US" baseline="30000" dirty="0"/>
              <a:t>2 </a:t>
            </a:r>
            <a:r>
              <a:rPr lang="en-US" dirty="0"/>
              <a:t>2023 Gartner Board of Directors Survey on Business Strategy in an Uncertain World</a:t>
            </a:r>
            <a:endParaRPr lang="en-US" noProof="0" dirty="0">
              <a:sym typeface="Arial"/>
            </a:endParaRPr>
          </a:p>
          <a:p>
            <a:pPr lvl="0"/>
            <a:endParaRPr lang="en-US" noProof="0" dirty="0">
              <a:sym typeface="Arial"/>
            </a:endParaRPr>
          </a:p>
          <a:p>
            <a:endParaRPr lang="en-US" dirty="0"/>
          </a:p>
        </p:txBody>
      </p:sp>
      <p:sp>
        <p:nvSpPr>
          <p:cNvPr id="5" name="Slide Image Placeholder 4">
            <a:extLst>
              <a:ext uri="{FF2B5EF4-FFF2-40B4-BE49-F238E27FC236}">
                <a16:creationId xmlns:a16="http://schemas.microsoft.com/office/drawing/2014/main" id="{A95AA04B-2A02-D13B-3DF0-11AB785A924D}"/>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936945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In the opinion of their boards of directors, digital maturity is on the rise in MSE. Fewer organizations are in the formative stages of their digital initiatives (Ambition and Design). The trend is also downward in the more mature stages such as Deliver and Scale. However, the trend is sharply upward at the highest level of maturity (Refine)</a:t>
            </a:r>
            <a:r>
              <a:rPr lang="en-US" baseline="30000" dirty="0"/>
              <a:t>1</a:t>
            </a:r>
            <a:r>
              <a:rPr lang="en-US" dirty="0"/>
              <a:t>. This indicates that MSEs are firmly embedded in their digital initiatives, and it has become a way of life. Some use the phrase “post digital” to describe this shift. More accurately, we would call it “neo-digital” to indicate that, while we continue to have digital projects, we have largely built the digital foundations on which to execute them.</a:t>
            </a:r>
          </a:p>
          <a:p>
            <a:endParaRPr lang="en-US" dirty="0"/>
          </a:p>
          <a:p>
            <a:r>
              <a:rPr lang="en-US" dirty="0"/>
              <a:t>For the MSE CIO, this means that digital foundations have, or are rapidly becoming, and expectation versus a luxury. This is a predictable phenomenon in the technology space — what was once aspirational or nice-to-have eventually becomes the minimum standard as organizations and technology continue to grow and evolve. Businesses will continue to seek efficiencies, improve experiences, and compete using their digital capabilities. MSE CIOs should carefully assess their digital maturity as this will be a key to their (and their organization’s) success going forward.</a:t>
            </a:r>
          </a:p>
          <a:p>
            <a:endParaRPr lang="en-US" dirty="0"/>
          </a:p>
          <a:p>
            <a:r>
              <a:rPr lang="en-US" b="1" u="sng" dirty="0"/>
              <a:t>Recommended Reading</a:t>
            </a:r>
          </a:p>
          <a:p>
            <a:pPr marL="171450" indent="-171450">
              <a:buFont typeface="Arial" panose="020B0604020202020204" pitchFamily="34" charset="0"/>
              <a:buChar char="•"/>
            </a:pPr>
            <a:r>
              <a:rPr lang="en-US" dirty="0"/>
              <a:t>Digital Execution Scorecard for Midsize Enterprise (G00768248)</a:t>
            </a:r>
          </a:p>
          <a:p>
            <a:br>
              <a:rPr lang="en-US" dirty="0"/>
            </a:br>
            <a:r>
              <a:rPr lang="en-US" b="1" u="sng" dirty="0"/>
              <a:t>Evidence</a:t>
            </a:r>
          </a:p>
          <a:p>
            <a:pPr marL="0" indent="0">
              <a:buFont typeface="Arial" panose="020B0604020202020204" pitchFamily="34" charset="0"/>
              <a:buNone/>
            </a:pPr>
            <a:r>
              <a:rPr lang="en-US" baseline="30000" dirty="0"/>
              <a:t>1 </a:t>
            </a:r>
            <a:r>
              <a:rPr lang="en-US" dirty="0"/>
              <a:t>2023 Gartner Board of Directors Survey on Business Strategy in an Uncertain World</a:t>
            </a:r>
          </a:p>
        </p:txBody>
      </p:sp>
      <p:sp>
        <p:nvSpPr>
          <p:cNvPr id="5" name="Slide Image Placeholder 4">
            <a:extLst>
              <a:ext uri="{FF2B5EF4-FFF2-40B4-BE49-F238E27FC236}">
                <a16:creationId xmlns:a16="http://schemas.microsoft.com/office/drawing/2014/main" id="{AE506520-42CE-09C2-7B6F-F0564594D32B}"/>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94307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Digital initiatives and technology continue to top the list of strategic business priorities for boards of directors. However, they are very clear that the workforce — attracting, retaining, and properly preparing staff — is critical to business success. Staffing has been and continues to be a priority. Even in good economic times, attracting and retaining staff is a challenge for MSEs as they struggle to compete with their larger enterprise counterparts. For the IT staff, this has a profound effect on being able to deliver the digital technology platforms that their organizations demand. So, while funding and digital maturity are moving in a positive direction for MSE CIOs, staffing continues to be a challenge. Staffing strategies must become a more deliberate exercise in order to overcome these obstacles.</a:t>
            </a:r>
          </a:p>
          <a:p>
            <a:endParaRPr lang="en-US" dirty="0"/>
          </a:p>
          <a:p>
            <a:r>
              <a:rPr lang="en-US" b="1" u="sng" dirty="0"/>
              <a:t>Recommended Reading</a:t>
            </a:r>
          </a:p>
          <a:p>
            <a:pPr marL="171450" indent="-171450">
              <a:buFont typeface="Arial" panose="020B0604020202020204" pitchFamily="34" charset="0"/>
              <a:buChar char="•"/>
            </a:pPr>
            <a:r>
              <a:rPr lang="en-US" dirty="0"/>
              <a:t>4Q22 IT Workforce Report: Despite Flat Business Confidence, IT Job Seeking Hasn’t Slowed Down in Many Regions (G00787175)</a:t>
            </a:r>
          </a:p>
          <a:p>
            <a:br>
              <a:rPr lang="en-US" dirty="0"/>
            </a:br>
            <a:r>
              <a:rPr lang="en-US" b="1" u="sng" dirty="0"/>
              <a:t>Evidence</a:t>
            </a:r>
          </a:p>
          <a:p>
            <a:r>
              <a:rPr lang="en-US" baseline="30000" dirty="0"/>
              <a:t>1 </a:t>
            </a:r>
            <a:r>
              <a:rPr lang="en-US" dirty="0"/>
              <a:t>2023 Gartner Board of Directors Survey</a:t>
            </a:r>
            <a:r>
              <a:rPr lang="en-US" baseline="0" dirty="0"/>
              <a:t> </a:t>
            </a:r>
            <a:r>
              <a:rPr lang="en-US" dirty="0"/>
              <a:t>on Business Strategy in an Uncertain World</a:t>
            </a:r>
          </a:p>
          <a:p>
            <a:endParaRPr lang="en-US" dirty="0"/>
          </a:p>
        </p:txBody>
      </p:sp>
      <p:sp>
        <p:nvSpPr>
          <p:cNvPr id="5" name="Slide Image Placeholder 4">
            <a:extLst>
              <a:ext uri="{FF2B5EF4-FFF2-40B4-BE49-F238E27FC236}">
                <a16:creationId xmlns:a16="http://schemas.microsoft.com/office/drawing/2014/main" id="{583396B5-F586-7C6D-0DC4-3CB6348A1AEF}"/>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82260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lvl="0"/>
            <a:endParaRPr lang="en-US" b="1" dirty="0">
              <a:solidFill>
                <a:schemeClr val="bg1"/>
              </a:solidFill>
            </a:endParaRPr>
          </a:p>
        </p:txBody>
      </p:sp>
    </p:spTree>
    <p:extLst>
      <p:ext uri="{BB962C8B-B14F-4D97-AF65-F5344CB8AC3E}">
        <p14:creationId xmlns:p14="http://schemas.microsoft.com/office/powerpoint/2010/main" val="2921129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30" name="Google Shape;430;p27:notes"/>
          <p:cNvSpPr txBox="1">
            <a:spLocks noGrp="1"/>
          </p:cNvSpPr>
          <p:nvPr>
            <p:ph type="body" idx="1"/>
          </p:nvPr>
        </p:nvSpPr>
        <p:spPr/>
        <p:txBody>
          <a:bodyPr/>
          <a:lstStyle/>
          <a:p>
            <a:pPr lvl="0"/>
            <a:r>
              <a:rPr lang="en-US" dirty="0"/>
              <a:t>While economic conditions vary widely across geographies, and the timing and severity of an economic downturn is still not clear, many economists are expecting economic growth to slow in 2023</a:t>
            </a:r>
            <a:r>
              <a:rPr lang="en-US" baseline="30000" dirty="0"/>
              <a:t>1</a:t>
            </a:r>
            <a:r>
              <a:rPr lang="en-US" dirty="0"/>
              <a:t>. The current economic conditions have created a unique combination of factors that Gartner calls “The Triple Squeeze”:</a:t>
            </a:r>
          </a:p>
          <a:p>
            <a:pPr lvl="0"/>
            <a:endParaRPr lang="en-US" dirty="0"/>
          </a:p>
          <a:p>
            <a:pPr lvl="0"/>
            <a:r>
              <a:rPr lang="en-US" b="1" dirty="0"/>
              <a:t>Persistent and high inflation </a:t>
            </a:r>
            <a:r>
              <a:rPr lang="en-US" dirty="0"/>
              <a:t>— Over 64% of MSE CIOs report expecting budget increases in the coming year</a:t>
            </a:r>
            <a:r>
              <a:rPr lang="en-US" baseline="30000" dirty="0"/>
              <a:t>2</a:t>
            </a:r>
            <a:r>
              <a:rPr lang="en-US" dirty="0"/>
              <a:t>. However, inflation is taking a bite out of their buying power that is already weakened by their inability to scale due to size. This complicates their plans to fund digital initiatives and brings the fundamentals of cost optimization to bear. Many MSEs are typically versed in the disciplines of cost optimization by necessity. The current economic climate will test their skills in this arena.</a:t>
            </a:r>
          </a:p>
          <a:p>
            <a:pPr lvl="0"/>
            <a:r>
              <a:rPr lang="en-US" b="1" dirty="0"/>
              <a:t>Scarce and expensive talent </a:t>
            </a:r>
            <a:r>
              <a:rPr lang="en-US" dirty="0"/>
              <a:t>— The ongoing talent crisis is another area that hits MSEs particularly hard in that they already struggle to compete on the talent stage. Compensation is still widely considered the No. 1 driver for attracting talent. MSEs do not traditionally contend well here. This is further complicated by worker expectations that changed during the pandemic, adding to the challenges already being faced by MSE.</a:t>
            </a:r>
          </a:p>
          <a:p>
            <a:pPr lvl="0"/>
            <a:r>
              <a:rPr lang="en-US" b="1" dirty="0"/>
              <a:t>Global supply chain challenges </a:t>
            </a:r>
            <a:r>
              <a:rPr lang="en-US" dirty="0"/>
              <a:t>— The inability to procure equipment impacts MSEs in a myriad of ways (opening new locations, expanding operations, etc.) and stands to affect a larger portion of their smaller pool of projects. As with the other two factors, these challenges tend to more profoundly affect MSEs</a:t>
            </a:r>
          </a:p>
          <a:p>
            <a:pPr lvl="0"/>
            <a:endParaRPr lang="en-US" dirty="0"/>
          </a:p>
          <a:p>
            <a:r>
              <a:rPr lang="en-US" b="1" u="sng" dirty="0"/>
              <a:t>Recommended Reading</a:t>
            </a:r>
          </a:p>
          <a:p>
            <a:pPr marL="171450" indent="-171450">
              <a:buFont typeface="Arial" panose="020B0604020202020204" pitchFamily="34" charset="0"/>
              <a:buChar char="•"/>
            </a:pPr>
            <a:r>
              <a:rPr lang="en-US" dirty="0"/>
              <a:t>Quick Answer: How Do Midsize Enterprises Plan to Respond to Inflation? (G00775002)</a:t>
            </a:r>
          </a:p>
          <a:p>
            <a:pPr marL="171450" indent="-171450">
              <a:buFont typeface="Arial" panose="020B0604020202020204" pitchFamily="34" charset="0"/>
              <a:buChar char="•"/>
            </a:pPr>
            <a:r>
              <a:rPr lang="en-US" dirty="0"/>
              <a:t>Quick Answer: Optimize Your ERP Strategy During Economic Uncertainty (G00775596)</a:t>
            </a:r>
          </a:p>
          <a:p>
            <a:br>
              <a:rPr lang="en-US" dirty="0"/>
            </a:br>
            <a:r>
              <a:rPr lang="en-US" b="1" u="sng" dirty="0"/>
              <a:t>Evidence</a:t>
            </a:r>
          </a:p>
          <a:p>
            <a:r>
              <a:rPr lang="en-US" baseline="30000" dirty="0"/>
              <a:t>1 </a:t>
            </a:r>
            <a:r>
              <a:rPr lang="en-US" dirty="0"/>
              <a:t>Gartner Financial Services Business Priority Tracker, Aug 2022</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baseline="30000" dirty="0"/>
              <a:t>2</a:t>
            </a:r>
            <a:r>
              <a:rPr lang="en-US" dirty="0"/>
              <a:t> 2023 Gartner CIO and Technology Executive Survey</a:t>
            </a:r>
          </a:p>
          <a:p>
            <a:endParaRPr lang="en-US" dirty="0"/>
          </a:p>
        </p:txBody>
      </p:sp>
      <p:sp>
        <p:nvSpPr>
          <p:cNvPr id="3" name="Slide Image Placeholder 2">
            <a:extLst>
              <a:ext uri="{FF2B5EF4-FFF2-40B4-BE49-F238E27FC236}">
                <a16:creationId xmlns:a16="http://schemas.microsoft.com/office/drawing/2014/main" id="{3E81F3D2-B475-5F41-9E89-C3205E7C80D0}"/>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614317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55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78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207"/>
        <p:cNvGrpSpPr/>
        <p:nvPr/>
      </p:nvGrpSpPr>
      <p:grpSpPr>
        <a:xfrm>
          <a:off x="0" y="0"/>
          <a:ext cx="0" cy="0"/>
          <a:chOff x="0" y="0"/>
          <a:chExt cx="0" cy="0"/>
        </a:xfrm>
      </p:grpSpPr>
      <p:sp>
        <p:nvSpPr>
          <p:cNvPr id="208" name="Google Shape;208;p152"/>
          <p:cNvSpPr txBox="1">
            <a:spLocks noGrp="1"/>
          </p:cNvSpPr>
          <p:nvPr>
            <p:ph type="title"/>
          </p:nvPr>
        </p:nvSpPr>
        <p:spPr>
          <a:xfrm>
            <a:off x="457200" y="366714"/>
            <a:ext cx="11276013" cy="443197"/>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 name="Google Shape;11;p91">
            <a:extLst>
              <a:ext uri="{FF2B5EF4-FFF2-40B4-BE49-F238E27FC236}">
                <a16:creationId xmlns:a16="http://schemas.microsoft.com/office/drawing/2014/main" id="{F4157588-5BEE-448A-A7AE-234C92B1098D}"/>
              </a:ext>
            </a:extLst>
          </p:cNvPr>
          <p:cNvSpPr txBox="1">
            <a:spLocks noGrp="1"/>
          </p:cNvSpPr>
          <p:nvPr>
            <p:ph type="sldNum" idx="4"/>
          </p:nvPr>
        </p:nvSpPr>
        <p:spPr>
          <a:xfrm>
            <a:off x="487680" y="6386467"/>
            <a:ext cx="172800" cy="279200"/>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971588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613270741"/>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3F5EAD9C-9579-E647-BFE6-AB7F9D290F88}"/>
              </a:ext>
            </a:extLst>
          </p:cNvPr>
          <p:cNvSpPr>
            <a:spLocks noGrp="1"/>
          </p:cNvSpPr>
          <p:nvPr>
            <p:ph type="body" sz="quarter" idx="10" hasCustomPrompt="1"/>
          </p:nvPr>
        </p:nvSpPr>
        <p:spPr>
          <a:xfrm>
            <a:off x="468489" y="868002"/>
            <a:ext cx="11274425"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4" name="Text Placeholder 3">
            <a:extLst>
              <a:ext uri="{FF2B5EF4-FFF2-40B4-BE49-F238E27FC236}">
                <a16:creationId xmlns:a16="http://schemas.microsoft.com/office/drawing/2014/main" id="{10B0379F-E75B-774A-A81E-F074F0F69882}"/>
              </a:ext>
            </a:extLst>
          </p:cNvPr>
          <p:cNvSpPr>
            <a:spLocks noGrp="1"/>
          </p:cNvSpPr>
          <p:nvPr>
            <p:ph type="body" sz="quarter" idx="11" hasCustomPrompt="1"/>
          </p:nvPr>
        </p:nvSpPr>
        <p:spPr>
          <a:xfrm>
            <a:off x="468489" y="1149177"/>
            <a:ext cx="11274425"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3815216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Title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B0F7A62B-7869-3E49-B4C0-1F2B79D96505}"/>
              </a:ext>
            </a:extLst>
          </p:cNvPr>
          <p:cNvSpPr>
            <a:spLocks noGrp="1"/>
          </p:cNvSpPr>
          <p:nvPr>
            <p:ph type="body" sz="quarter" idx="10" hasCustomPrompt="1"/>
          </p:nvPr>
        </p:nvSpPr>
        <p:spPr>
          <a:xfrm>
            <a:off x="468489"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6" name="Text Placeholder 3">
            <a:extLst>
              <a:ext uri="{FF2B5EF4-FFF2-40B4-BE49-F238E27FC236}">
                <a16:creationId xmlns:a16="http://schemas.microsoft.com/office/drawing/2014/main" id="{C38A6BCD-80DB-0E40-AC77-0F5146A7AACE}"/>
              </a:ext>
            </a:extLst>
          </p:cNvPr>
          <p:cNvSpPr>
            <a:spLocks noGrp="1"/>
          </p:cNvSpPr>
          <p:nvPr>
            <p:ph type="body" sz="quarter" idx="11" hasCustomPrompt="1"/>
          </p:nvPr>
        </p:nvSpPr>
        <p:spPr>
          <a:xfrm>
            <a:off x="468489"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
        <p:nvSpPr>
          <p:cNvPr id="7" name="Text Placeholder 3">
            <a:extLst>
              <a:ext uri="{FF2B5EF4-FFF2-40B4-BE49-F238E27FC236}">
                <a16:creationId xmlns:a16="http://schemas.microsoft.com/office/drawing/2014/main" id="{CA5B0FB6-DB25-5445-BF07-47F103EA9ED5}"/>
              </a:ext>
            </a:extLst>
          </p:cNvPr>
          <p:cNvSpPr>
            <a:spLocks noGrp="1"/>
          </p:cNvSpPr>
          <p:nvPr>
            <p:ph type="body" sz="quarter" idx="13" hasCustomPrompt="1"/>
          </p:nvPr>
        </p:nvSpPr>
        <p:spPr>
          <a:xfrm>
            <a:off x="6248402" y="863613"/>
            <a:ext cx="5486400" cy="247580"/>
          </a:xfrm>
          <a:prstGeom prst="rect">
            <a:avLst/>
          </a:prstGeom>
        </p:spPr>
        <p:txBody>
          <a:bodyPr lIns="0" tIns="0" rIns="0" bIns="0"/>
          <a:lstStyle>
            <a:lvl1pPr marL="0" indent="0">
              <a:buNone/>
              <a:defRPr sz="1800" b="1"/>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Figure Title</a:t>
            </a:r>
          </a:p>
        </p:txBody>
      </p:sp>
      <p:sp>
        <p:nvSpPr>
          <p:cNvPr id="8" name="Text Placeholder 3">
            <a:extLst>
              <a:ext uri="{FF2B5EF4-FFF2-40B4-BE49-F238E27FC236}">
                <a16:creationId xmlns:a16="http://schemas.microsoft.com/office/drawing/2014/main" id="{628402AF-FA2F-0A4C-A42A-6F851347A0BD}"/>
              </a:ext>
            </a:extLst>
          </p:cNvPr>
          <p:cNvSpPr>
            <a:spLocks noGrp="1"/>
          </p:cNvSpPr>
          <p:nvPr>
            <p:ph type="body" sz="quarter" idx="14" hasCustomPrompt="1"/>
          </p:nvPr>
        </p:nvSpPr>
        <p:spPr>
          <a:xfrm>
            <a:off x="6248402" y="1144788"/>
            <a:ext cx="5486400" cy="247580"/>
          </a:xfrm>
          <a:prstGeom prst="rect">
            <a:avLst/>
          </a:prstGeom>
        </p:spPr>
        <p:txBody>
          <a:bodyPr lIns="0" tIns="0" rIns="0" bIns="0"/>
          <a:lstStyle>
            <a:lvl1pPr marL="0" indent="0">
              <a:buNone/>
              <a:defRPr sz="1800"/>
            </a:lvl1pPr>
            <a:lvl2pPr marL="428625" indent="0">
              <a:buNone/>
              <a:defRPr sz="1400"/>
            </a:lvl2pPr>
            <a:lvl3pPr marL="927100" indent="0">
              <a:buNone/>
              <a:defRPr sz="1400"/>
            </a:lvl3pPr>
            <a:lvl4pPr marL="1357313" indent="0">
              <a:buNone/>
              <a:defRPr sz="1400"/>
            </a:lvl4pPr>
            <a:lvl5pPr marL="1857375" indent="0">
              <a:buNone/>
              <a:defRPr sz="1400"/>
            </a:lvl5pPr>
          </a:lstStyle>
          <a:p>
            <a:pPr lvl="0"/>
            <a:r>
              <a:rPr lang="en-US" dirty="0"/>
              <a:t>Subtitle</a:t>
            </a:r>
          </a:p>
        </p:txBody>
      </p:sp>
    </p:spTree>
    <p:extLst>
      <p:ext uri="{BB962C8B-B14F-4D97-AF65-F5344CB8AC3E}">
        <p14:creationId xmlns:p14="http://schemas.microsoft.com/office/powerpoint/2010/main" val="4137729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952" r:id="rId5"/>
    <p:sldLayoutId id="2147483953" r:id="rId6"/>
    <p:sldLayoutId id="2147483856" r:id="rId7"/>
    <p:sldLayoutId id="2147483857" r:id="rId8"/>
    <p:sldLayoutId id="2147483858" r:id="rId9"/>
    <p:sldLayoutId id="2147483859" r:id="rId10"/>
    <p:sldLayoutId id="2147483860" r:id="rId11"/>
    <p:sldLayoutId id="2147483943" r:id="rId12"/>
    <p:sldLayoutId id="2147483944" r:id="rId13"/>
    <p:sldLayoutId id="2147483863" r:id="rId14"/>
    <p:sldLayoutId id="2147483864" r:id="rId15"/>
    <p:sldLayoutId id="2147483867" r:id="rId16"/>
    <p:sldLayoutId id="2147483941" r:id="rId17"/>
    <p:sldLayoutId id="2147483947" r:id="rId18"/>
    <p:sldLayoutId id="2147483948" r:id="rId19"/>
    <p:sldLayoutId id="2147483949" r:id="rId20"/>
    <p:sldLayoutId id="2147483950" r:id="rId21"/>
    <p:sldLayoutId id="2147483951" r:id="rId2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8" Type="http://schemas.openxmlformats.org/officeDocument/2006/relationships/hyperlink" Target="https://www.gartner.com/document/4010828" TargetMode="External"/><Relationship Id="rId3" Type="http://schemas.openxmlformats.org/officeDocument/2006/relationships/hyperlink" Target="https://www.gartner.com/document/4021995" TargetMode="External"/><Relationship Id="rId7" Type="http://schemas.openxmlformats.org/officeDocument/2006/relationships/hyperlink" Target="https://www.gartner.com/document/4155299"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hyperlink" Target="https://www.gartner.com/document/4020123" TargetMode="External"/><Relationship Id="rId5" Type="http://schemas.openxmlformats.org/officeDocument/2006/relationships/hyperlink" Target="https://www.gartner.com/document/4013664" TargetMode="External"/><Relationship Id="rId4" Type="http://schemas.openxmlformats.org/officeDocument/2006/relationships/hyperlink" Target="https://www.gartner.com/document/code/766054"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tags" Target="../tags/tag3.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1.bin"/><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F78003-46EC-791C-4ACA-A43AA1CF3805}"/>
              </a:ext>
            </a:extLst>
          </p:cNvPr>
          <p:cNvSpPr>
            <a:spLocks noGrp="1"/>
          </p:cNvSpPr>
          <p:nvPr>
            <p:ph type="body" sz="quarter" idx="10"/>
          </p:nvPr>
        </p:nvSpPr>
        <p:spPr>
          <a:xfrm>
            <a:off x="2166861" y="3804785"/>
            <a:ext cx="4545024" cy="276999"/>
          </a:xfrm>
        </p:spPr>
        <p:txBody>
          <a:bodyPr/>
          <a:lstStyle/>
          <a:p>
            <a:r>
              <a:rPr lang="en-US" dirty="0"/>
              <a:t>Joseph Provenza</a:t>
            </a:r>
          </a:p>
        </p:txBody>
      </p:sp>
      <p:sp>
        <p:nvSpPr>
          <p:cNvPr id="2" name="Title 1">
            <a:extLst>
              <a:ext uri="{FF2B5EF4-FFF2-40B4-BE49-F238E27FC236}">
                <a16:creationId xmlns:a16="http://schemas.microsoft.com/office/drawing/2014/main" id="{3B3A363F-9186-AEE0-FE32-E505FA2C921C}"/>
              </a:ext>
            </a:extLst>
          </p:cNvPr>
          <p:cNvSpPr>
            <a:spLocks noGrp="1"/>
          </p:cNvSpPr>
          <p:nvPr>
            <p:ph type="ctrTitle"/>
          </p:nvPr>
        </p:nvSpPr>
        <p:spPr/>
        <p:txBody>
          <a:bodyPr/>
          <a:lstStyle/>
          <a:p>
            <a:r>
              <a:rPr lang="en-US" dirty="0">
                <a:solidFill>
                  <a:schemeClr val="tx1"/>
                </a:solidFill>
              </a:rPr>
              <a:t>Leadership Vision for 2023: Midsize Enterprise CIO</a:t>
            </a:r>
          </a:p>
        </p:txBody>
      </p:sp>
    </p:spTree>
    <p:extLst>
      <p:ext uri="{BB962C8B-B14F-4D97-AF65-F5344CB8AC3E}">
        <p14:creationId xmlns:p14="http://schemas.microsoft.com/office/powerpoint/2010/main" val="284067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PPRChart Half">
            <a:extLst>
              <a:ext uri="{FF2B5EF4-FFF2-40B4-BE49-F238E27FC236}">
                <a16:creationId xmlns:a16="http://schemas.microsoft.com/office/drawing/2014/main" id="{8B8FA1B1-0EA7-D640-7C94-510917C15514}"/>
              </a:ext>
            </a:extLst>
          </p:cNvPr>
          <p:cNvGraphicFramePr/>
          <p:nvPr>
            <p:extLst>
              <p:ext uri="{D42A27DB-BD31-4B8C-83A1-F6EECF244321}">
                <p14:modId xmlns:p14="http://schemas.microsoft.com/office/powerpoint/2010/main" val="2960588445"/>
              </p:ext>
            </p:extLst>
          </p:nvPr>
        </p:nvGraphicFramePr>
        <p:xfrm>
          <a:off x="457200" y="2806317"/>
          <a:ext cx="5487988" cy="26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PPRChart Half">
            <a:extLst>
              <a:ext uri="{FF2B5EF4-FFF2-40B4-BE49-F238E27FC236}">
                <a16:creationId xmlns:a16="http://schemas.microsoft.com/office/drawing/2014/main" id="{6FB30F0D-1345-2E60-476D-594FB50888CB}"/>
              </a:ext>
            </a:extLst>
          </p:cNvPr>
          <p:cNvGraphicFramePr/>
          <p:nvPr>
            <p:extLst>
              <p:ext uri="{D42A27DB-BD31-4B8C-83A1-F6EECF244321}">
                <p14:modId xmlns:p14="http://schemas.microsoft.com/office/powerpoint/2010/main" val="3217387811"/>
              </p:ext>
            </p:extLst>
          </p:nvPr>
        </p:nvGraphicFramePr>
        <p:xfrm>
          <a:off x="6246812" y="2806317"/>
          <a:ext cx="5481637" cy="2608312"/>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1">
            <a:extLst>
              <a:ext uri="{FF2B5EF4-FFF2-40B4-BE49-F238E27FC236}">
                <a16:creationId xmlns:a16="http://schemas.microsoft.com/office/drawing/2014/main" id="{7C6E7227-DB95-4314-BB99-5DAD1A28B338}"/>
              </a:ext>
            </a:extLst>
          </p:cNvPr>
          <p:cNvSpPr txBox="1"/>
          <p:nvPr/>
        </p:nvSpPr>
        <p:spPr>
          <a:xfrm>
            <a:off x="463550" y="2237456"/>
            <a:ext cx="5499100" cy="430887"/>
          </a:xfrm>
          <a:prstGeom prst="rect">
            <a:avLst/>
          </a:prstGeom>
          <a:solidFill>
            <a:srgbClr val="F4F4F4"/>
          </a:solidFill>
        </p:spPr>
        <p:txBody>
          <a:bodyPr wrap="square" lIns="91440" tIns="91440" rIns="91440" bIns="9144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rgbClr val="000000"/>
                </a:solidFill>
                <a:cs typeface="Arial" panose="020B0604020202020204" pitchFamily="34" charset="0"/>
              </a:rPr>
              <a:t>IT Employees</a:t>
            </a:r>
            <a:endParaRPr lang="en-US" sz="1600" dirty="0">
              <a:solidFill>
                <a:srgbClr val="000000"/>
              </a:solidFill>
            </a:endParaRPr>
          </a:p>
        </p:txBody>
      </p:sp>
      <p:sp>
        <p:nvSpPr>
          <p:cNvPr id="8" name="TextBox 1">
            <a:extLst>
              <a:ext uri="{FF2B5EF4-FFF2-40B4-BE49-F238E27FC236}">
                <a16:creationId xmlns:a16="http://schemas.microsoft.com/office/drawing/2014/main" id="{9F4A8807-8D50-444F-8203-F9E8CC56E990}"/>
              </a:ext>
            </a:extLst>
          </p:cNvPr>
          <p:cNvSpPr txBox="1"/>
          <p:nvPr/>
        </p:nvSpPr>
        <p:spPr>
          <a:xfrm>
            <a:off x="6246813" y="2239926"/>
            <a:ext cx="5496101" cy="430887"/>
          </a:xfrm>
          <a:prstGeom prst="rect">
            <a:avLst/>
          </a:prstGeom>
          <a:solidFill>
            <a:srgbClr val="F4F4F4"/>
          </a:solidFill>
        </p:spPr>
        <p:txBody>
          <a:bodyPr wrap="square" lIns="91440" tIns="91440" rIns="91440" bIns="9144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rgbClr val="000000"/>
                </a:solidFill>
                <a:cs typeface="Arial" panose="020B0604020202020204" pitchFamily="34" charset="0"/>
              </a:rPr>
              <a:t>Non-IT Employees</a:t>
            </a:r>
            <a:endParaRPr lang="en-US" sz="1600" dirty="0">
              <a:solidFill>
                <a:srgbClr val="000000"/>
              </a:solidFill>
            </a:endParaRPr>
          </a:p>
        </p:txBody>
      </p:sp>
      <p:sp>
        <p:nvSpPr>
          <p:cNvPr id="15" name="Title 14">
            <a:extLst>
              <a:ext uri="{FF2B5EF4-FFF2-40B4-BE49-F238E27FC236}">
                <a16:creationId xmlns:a16="http://schemas.microsoft.com/office/drawing/2014/main" id="{59713EF5-D80B-DA7E-3B74-B179DB5FD323}"/>
              </a:ext>
            </a:extLst>
          </p:cNvPr>
          <p:cNvSpPr>
            <a:spLocks noGrp="1"/>
          </p:cNvSpPr>
          <p:nvPr>
            <p:ph type="title"/>
          </p:nvPr>
        </p:nvSpPr>
        <p:spPr/>
        <p:txBody>
          <a:bodyPr/>
          <a:lstStyle/>
          <a:p>
            <a:r>
              <a:rPr lang="en-US" dirty="0"/>
              <a:t>Attracting and Retaining IT Talent Is Difficult</a:t>
            </a:r>
          </a:p>
        </p:txBody>
      </p:sp>
      <p:sp>
        <p:nvSpPr>
          <p:cNvPr id="16" name="Text Placeholder 15">
            <a:extLst>
              <a:ext uri="{FF2B5EF4-FFF2-40B4-BE49-F238E27FC236}">
                <a16:creationId xmlns:a16="http://schemas.microsoft.com/office/drawing/2014/main" id="{C7AB219C-15C7-10BB-507C-D9BDDAB9C550}"/>
              </a:ext>
            </a:extLst>
          </p:cNvPr>
          <p:cNvSpPr>
            <a:spLocks noGrp="1"/>
          </p:cNvSpPr>
          <p:nvPr>
            <p:ph type="body" sz="quarter" idx="10"/>
          </p:nvPr>
        </p:nvSpPr>
        <p:spPr/>
        <p:txBody>
          <a:bodyPr/>
          <a:lstStyle/>
          <a:p>
            <a:r>
              <a:rPr lang="en-US" dirty="0"/>
              <a:t>High Intent to Stay, 1Q20-4Q22</a:t>
            </a:r>
          </a:p>
        </p:txBody>
      </p:sp>
      <p:sp>
        <p:nvSpPr>
          <p:cNvPr id="22" name="Text Placeholder 21">
            <a:extLst>
              <a:ext uri="{FF2B5EF4-FFF2-40B4-BE49-F238E27FC236}">
                <a16:creationId xmlns:a16="http://schemas.microsoft.com/office/drawing/2014/main" id="{78671D7C-AA6E-93C7-57DF-1FBAE3065DF8}"/>
              </a:ext>
            </a:extLst>
          </p:cNvPr>
          <p:cNvSpPr>
            <a:spLocks noGrp="1"/>
          </p:cNvSpPr>
          <p:nvPr>
            <p:ph type="body" sz="quarter" idx="11"/>
          </p:nvPr>
        </p:nvSpPr>
        <p:spPr/>
        <p:txBody>
          <a:bodyPr/>
          <a:lstStyle/>
          <a:p>
            <a:r>
              <a:rPr lang="en-US" dirty="0"/>
              <a:t>Percentage of Employees With High Intent to Stay for MSE and LE</a:t>
            </a:r>
          </a:p>
        </p:txBody>
      </p:sp>
      <p:sp>
        <p:nvSpPr>
          <p:cNvPr id="21" name="Google Shape;366;p7">
            <a:extLst>
              <a:ext uri="{FF2B5EF4-FFF2-40B4-BE49-F238E27FC236}">
                <a16:creationId xmlns:a16="http://schemas.microsoft.com/office/drawing/2014/main" id="{6A54C887-6C48-7715-56CD-2982BB7E84D0}"/>
              </a:ext>
            </a:extLst>
          </p:cNvPr>
          <p:cNvSpPr/>
          <p:nvPr/>
        </p:nvSpPr>
        <p:spPr>
          <a:xfrm>
            <a:off x="463549" y="1536420"/>
            <a:ext cx="11274425" cy="461635"/>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009AD7"/>
          </a:solidFill>
          <a:ln w="25400" cap="flat" cmpd="sng">
            <a:no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000000"/>
                </a:solidFill>
                <a:latin typeface="Arial"/>
                <a:ea typeface="Arial"/>
                <a:cs typeface="Arial"/>
                <a:sym typeface="Arial"/>
              </a:rPr>
              <a:t>Two in three MSE IT employees </a:t>
            </a:r>
            <a:r>
              <a:rPr lang="en-US" b="0" i="0" u="none" strike="noStrike" cap="none" dirty="0">
                <a:solidFill>
                  <a:srgbClr val="000000"/>
                </a:solidFill>
                <a:latin typeface="Arial"/>
                <a:ea typeface="Arial"/>
                <a:cs typeface="Arial"/>
                <a:sym typeface="Arial"/>
              </a:rPr>
              <a:t>do not have a high intent to stay in their jobs.</a:t>
            </a:r>
          </a:p>
        </p:txBody>
      </p:sp>
      <p:sp>
        <p:nvSpPr>
          <p:cNvPr id="23" name="TextBox 22">
            <a:extLst>
              <a:ext uri="{FF2B5EF4-FFF2-40B4-BE49-F238E27FC236}">
                <a16:creationId xmlns:a16="http://schemas.microsoft.com/office/drawing/2014/main" id="{DB4EAD4C-6C79-F55C-6EF3-34666AEF9739}"/>
              </a:ext>
            </a:extLst>
          </p:cNvPr>
          <p:cNvSpPr txBox="1"/>
          <p:nvPr/>
        </p:nvSpPr>
        <p:spPr>
          <a:xfrm>
            <a:off x="457200" y="5712639"/>
            <a:ext cx="5499100" cy="584775"/>
          </a:xfrm>
          <a:prstGeom prst="rect">
            <a:avLst/>
          </a:prstGeom>
          <a:noFill/>
        </p:spPr>
        <p:txBody>
          <a:bodyPr wrap="square" lIns="0" tIns="91440" rIns="91440" bIns="91440" rtlCol="0" anchor="b">
            <a:spAutoFit/>
          </a:bodyPr>
          <a:lstStyle/>
          <a:p>
            <a:r>
              <a:rPr lang="en-US" sz="1400" dirty="0">
                <a:solidFill>
                  <a:prstClr val="black"/>
                </a:solidFill>
              </a:rPr>
              <a:t>n = 1,611 IT Employees (MSE — 565, LE — 1,046)</a:t>
            </a:r>
          </a:p>
          <a:p>
            <a:r>
              <a:rPr lang="en-US" sz="1200" dirty="0">
                <a:solidFill>
                  <a:prstClr val="black">
                    <a:lumMod val="50000"/>
                    <a:lumOff val="50000"/>
                  </a:prstClr>
                </a:solidFill>
                <a:cs typeface="Arial" panose="020B0604020202020204" pitchFamily="34" charset="0"/>
              </a:rPr>
              <a:t>Source: 1Q20-4Q22 Gartner Global Labor Market Surveys</a:t>
            </a:r>
          </a:p>
        </p:txBody>
      </p:sp>
      <p:sp>
        <p:nvSpPr>
          <p:cNvPr id="24" name="TextBox 23">
            <a:extLst>
              <a:ext uri="{FF2B5EF4-FFF2-40B4-BE49-F238E27FC236}">
                <a16:creationId xmlns:a16="http://schemas.microsoft.com/office/drawing/2014/main" id="{BC55F7BA-D759-EE5D-2568-ACAB6CC6ADD1}"/>
              </a:ext>
            </a:extLst>
          </p:cNvPr>
          <p:cNvSpPr txBox="1"/>
          <p:nvPr/>
        </p:nvSpPr>
        <p:spPr>
          <a:xfrm>
            <a:off x="6241056" y="5712639"/>
            <a:ext cx="5499100" cy="584775"/>
          </a:xfrm>
          <a:prstGeom prst="rect">
            <a:avLst/>
          </a:prstGeom>
          <a:noFill/>
        </p:spPr>
        <p:txBody>
          <a:bodyPr wrap="square" lIns="0" tIns="91440" rIns="91440" bIns="91440" rtlCol="0" anchor="b">
            <a:spAutoFit/>
          </a:bodyPr>
          <a:lstStyle/>
          <a:p>
            <a:r>
              <a:rPr lang="en-US" sz="1400" dirty="0">
                <a:solidFill>
                  <a:prstClr val="black"/>
                </a:solidFill>
              </a:rPr>
              <a:t>n = 16,398 Non-IT Employees (MSE — 9,363, LE — 7,035)</a:t>
            </a:r>
          </a:p>
          <a:p>
            <a:r>
              <a:rPr lang="en-US" sz="1200" dirty="0">
                <a:solidFill>
                  <a:prstClr val="black">
                    <a:lumMod val="50000"/>
                    <a:lumOff val="50000"/>
                  </a:prstClr>
                </a:solidFill>
                <a:cs typeface="Arial" panose="020B0604020202020204" pitchFamily="34" charset="0"/>
              </a:rPr>
              <a:t>Source: 1Q20-4Q22 Gartner Global Labor Market Surveys</a:t>
            </a:r>
          </a:p>
        </p:txBody>
      </p:sp>
      <p:sp>
        <p:nvSpPr>
          <p:cNvPr id="31" name="Google Shape;367;p7">
            <a:extLst>
              <a:ext uri="{FF2B5EF4-FFF2-40B4-BE49-F238E27FC236}">
                <a16:creationId xmlns:a16="http://schemas.microsoft.com/office/drawing/2014/main" id="{03FAF951-4422-8504-C495-CF2FC41C67DC}"/>
              </a:ext>
            </a:extLst>
          </p:cNvPr>
          <p:cNvSpPr/>
          <p:nvPr/>
        </p:nvSpPr>
        <p:spPr>
          <a:xfrm>
            <a:off x="1006969"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1Q20</a:t>
            </a:r>
            <a:endParaRPr lang="en-US" dirty="0"/>
          </a:p>
        </p:txBody>
      </p:sp>
      <p:sp>
        <p:nvSpPr>
          <p:cNvPr id="32" name="Google Shape;367;p7">
            <a:extLst>
              <a:ext uri="{FF2B5EF4-FFF2-40B4-BE49-F238E27FC236}">
                <a16:creationId xmlns:a16="http://schemas.microsoft.com/office/drawing/2014/main" id="{C9EB63D9-2842-EFAB-02FF-8DE733E6CAE3}"/>
              </a:ext>
            </a:extLst>
          </p:cNvPr>
          <p:cNvSpPr/>
          <p:nvPr/>
        </p:nvSpPr>
        <p:spPr>
          <a:xfrm>
            <a:off x="3937459"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4Q22</a:t>
            </a:r>
            <a:endParaRPr lang="en-US" dirty="0"/>
          </a:p>
        </p:txBody>
      </p:sp>
      <p:sp>
        <p:nvSpPr>
          <p:cNvPr id="33" name="Google Shape;367;p7">
            <a:extLst>
              <a:ext uri="{FF2B5EF4-FFF2-40B4-BE49-F238E27FC236}">
                <a16:creationId xmlns:a16="http://schemas.microsoft.com/office/drawing/2014/main" id="{FDC5B13A-D294-15DB-FD0F-298EA7EADF30}"/>
              </a:ext>
            </a:extLst>
          </p:cNvPr>
          <p:cNvSpPr/>
          <p:nvPr/>
        </p:nvSpPr>
        <p:spPr>
          <a:xfrm>
            <a:off x="2048063"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1Q21</a:t>
            </a:r>
            <a:endParaRPr lang="en-US" dirty="0"/>
          </a:p>
        </p:txBody>
      </p:sp>
      <p:sp>
        <p:nvSpPr>
          <p:cNvPr id="34" name="Google Shape;367;p7">
            <a:extLst>
              <a:ext uri="{FF2B5EF4-FFF2-40B4-BE49-F238E27FC236}">
                <a16:creationId xmlns:a16="http://schemas.microsoft.com/office/drawing/2014/main" id="{E0746962-2AB8-1562-31E5-27EA04B0C981}"/>
              </a:ext>
            </a:extLst>
          </p:cNvPr>
          <p:cNvSpPr/>
          <p:nvPr/>
        </p:nvSpPr>
        <p:spPr>
          <a:xfrm>
            <a:off x="3133226"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1Q22</a:t>
            </a:r>
            <a:endParaRPr lang="en-US" dirty="0"/>
          </a:p>
        </p:txBody>
      </p:sp>
      <p:sp>
        <p:nvSpPr>
          <p:cNvPr id="35" name="Google Shape;367;p7">
            <a:extLst>
              <a:ext uri="{FF2B5EF4-FFF2-40B4-BE49-F238E27FC236}">
                <a16:creationId xmlns:a16="http://schemas.microsoft.com/office/drawing/2014/main" id="{F1D11835-DBA1-2731-93D0-5722A1340081}"/>
              </a:ext>
            </a:extLst>
          </p:cNvPr>
          <p:cNvSpPr/>
          <p:nvPr/>
        </p:nvSpPr>
        <p:spPr>
          <a:xfrm>
            <a:off x="6735740"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1Q20</a:t>
            </a:r>
            <a:endParaRPr lang="en-US" dirty="0"/>
          </a:p>
        </p:txBody>
      </p:sp>
      <p:sp>
        <p:nvSpPr>
          <p:cNvPr id="36" name="Google Shape;367;p7">
            <a:extLst>
              <a:ext uri="{FF2B5EF4-FFF2-40B4-BE49-F238E27FC236}">
                <a16:creationId xmlns:a16="http://schemas.microsoft.com/office/drawing/2014/main" id="{69C96C26-1A71-149C-5B51-CA6A8EC2A5C4}"/>
              </a:ext>
            </a:extLst>
          </p:cNvPr>
          <p:cNvSpPr/>
          <p:nvPr/>
        </p:nvSpPr>
        <p:spPr>
          <a:xfrm>
            <a:off x="9666230"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4Q22</a:t>
            </a:r>
            <a:endParaRPr lang="en-US" dirty="0"/>
          </a:p>
        </p:txBody>
      </p:sp>
      <p:sp>
        <p:nvSpPr>
          <p:cNvPr id="37" name="Google Shape;367;p7">
            <a:extLst>
              <a:ext uri="{FF2B5EF4-FFF2-40B4-BE49-F238E27FC236}">
                <a16:creationId xmlns:a16="http://schemas.microsoft.com/office/drawing/2014/main" id="{A2A2F504-170C-B086-812C-13B83814866B}"/>
              </a:ext>
            </a:extLst>
          </p:cNvPr>
          <p:cNvSpPr/>
          <p:nvPr/>
        </p:nvSpPr>
        <p:spPr>
          <a:xfrm>
            <a:off x="7776834"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1Q21</a:t>
            </a:r>
            <a:endParaRPr lang="en-US" dirty="0"/>
          </a:p>
        </p:txBody>
      </p:sp>
      <p:sp>
        <p:nvSpPr>
          <p:cNvPr id="38" name="Google Shape;367;p7">
            <a:extLst>
              <a:ext uri="{FF2B5EF4-FFF2-40B4-BE49-F238E27FC236}">
                <a16:creationId xmlns:a16="http://schemas.microsoft.com/office/drawing/2014/main" id="{FD4FE039-6332-BA87-955C-1E41B8149010}"/>
              </a:ext>
            </a:extLst>
          </p:cNvPr>
          <p:cNvSpPr/>
          <p:nvPr/>
        </p:nvSpPr>
        <p:spPr>
          <a:xfrm>
            <a:off x="8861997" y="5311583"/>
            <a:ext cx="568985" cy="34584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91440" rIns="0" bIns="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1Q22</a:t>
            </a:r>
            <a:endParaRPr lang="en-US" dirty="0"/>
          </a:p>
        </p:txBody>
      </p:sp>
      <p:sp>
        <p:nvSpPr>
          <p:cNvPr id="39" name="Google Shape;367;p7">
            <a:extLst>
              <a:ext uri="{FF2B5EF4-FFF2-40B4-BE49-F238E27FC236}">
                <a16:creationId xmlns:a16="http://schemas.microsoft.com/office/drawing/2014/main" id="{65448D71-C872-4A2F-885D-0973653581B3}"/>
              </a:ext>
            </a:extLst>
          </p:cNvPr>
          <p:cNvSpPr/>
          <p:nvPr/>
        </p:nvSpPr>
        <p:spPr>
          <a:xfrm>
            <a:off x="1176055" y="3343526"/>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31.9%</a:t>
            </a:r>
            <a:endParaRPr lang="en-US" b="1" dirty="0"/>
          </a:p>
        </p:txBody>
      </p:sp>
      <p:sp>
        <p:nvSpPr>
          <p:cNvPr id="40" name="Google Shape;367;p7">
            <a:extLst>
              <a:ext uri="{FF2B5EF4-FFF2-40B4-BE49-F238E27FC236}">
                <a16:creationId xmlns:a16="http://schemas.microsoft.com/office/drawing/2014/main" id="{F91D7193-7E63-2308-616E-D6AF0DA33AD9}"/>
              </a:ext>
            </a:extLst>
          </p:cNvPr>
          <p:cNvSpPr/>
          <p:nvPr/>
        </p:nvSpPr>
        <p:spPr>
          <a:xfrm>
            <a:off x="1176055" y="4124303"/>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29.1%</a:t>
            </a:r>
            <a:endParaRPr lang="en-US" b="1" dirty="0"/>
          </a:p>
        </p:txBody>
      </p:sp>
      <p:sp>
        <p:nvSpPr>
          <p:cNvPr id="41" name="Google Shape;367;p7">
            <a:extLst>
              <a:ext uri="{FF2B5EF4-FFF2-40B4-BE49-F238E27FC236}">
                <a16:creationId xmlns:a16="http://schemas.microsoft.com/office/drawing/2014/main" id="{4705DF9B-4107-87A6-F6F1-05097C794EDC}"/>
              </a:ext>
            </a:extLst>
          </p:cNvPr>
          <p:cNvSpPr/>
          <p:nvPr/>
        </p:nvSpPr>
        <p:spPr>
          <a:xfrm>
            <a:off x="3374131" y="3337825"/>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33.5%</a:t>
            </a:r>
            <a:endParaRPr lang="en-US" b="1" dirty="0"/>
          </a:p>
        </p:txBody>
      </p:sp>
      <p:sp>
        <p:nvSpPr>
          <p:cNvPr id="42" name="Google Shape;367;p7">
            <a:extLst>
              <a:ext uri="{FF2B5EF4-FFF2-40B4-BE49-F238E27FC236}">
                <a16:creationId xmlns:a16="http://schemas.microsoft.com/office/drawing/2014/main" id="{ECC8CED8-C84E-DBD8-B0D2-EC5C2F874CCB}"/>
              </a:ext>
            </a:extLst>
          </p:cNvPr>
          <p:cNvSpPr/>
          <p:nvPr/>
        </p:nvSpPr>
        <p:spPr>
          <a:xfrm>
            <a:off x="3374131" y="3986398"/>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29.7%</a:t>
            </a:r>
            <a:endParaRPr lang="en-US" b="1" dirty="0"/>
          </a:p>
        </p:txBody>
      </p:sp>
      <p:sp>
        <p:nvSpPr>
          <p:cNvPr id="43" name="Google Shape;367;p7">
            <a:extLst>
              <a:ext uri="{FF2B5EF4-FFF2-40B4-BE49-F238E27FC236}">
                <a16:creationId xmlns:a16="http://schemas.microsoft.com/office/drawing/2014/main" id="{731DC766-1FCD-FE64-EBB5-978C3D3180BD}"/>
              </a:ext>
            </a:extLst>
          </p:cNvPr>
          <p:cNvSpPr/>
          <p:nvPr/>
        </p:nvSpPr>
        <p:spPr>
          <a:xfrm>
            <a:off x="6970927" y="3024733"/>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41.1%</a:t>
            </a:r>
            <a:endParaRPr lang="en-US" b="1" dirty="0"/>
          </a:p>
        </p:txBody>
      </p:sp>
      <p:sp>
        <p:nvSpPr>
          <p:cNvPr id="44" name="Google Shape;367;p7">
            <a:extLst>
              <a:ext uri="{FF2B5EF4-FFF2-40B4-BE49-F238E27FC236}">
                <a16:creationId xmlns:a16="http://schemas.microsoft.com/office/drawing/2014/main" id="{B1C79F5E-6169-49A4-0770-7EBFAF496BF6}"/>
              </a:ext>
            </a:extLst>
          </p:cNvPr>
          <p:cNvSpPr/>
          <p:nvPr/>
        </p:nvSpPr>
        <p:spPr>
          <a:xfrm>
            <a:off x="6970927" y="3674465"/>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39.5%</a:t>
            </a:r>
            <a:endParaRPr lang="en-US" b="1" dirty="0"/>
          </a:p>
        </p:txBody>
      </p:sp>
      <p:sp>
        <p:nvSpPr>
          <p:cNvPr id="45" name="Google Shape;367;p7">
            <a:extLst>
              <a:ext uri="{FF2B5EF4-FFF2-40B4-BE49-F238E27FC236}">
                <a16:creationId xmlns:a16="http://schemas.microsoft.com/office/drawing/2014/main" id="{FCC5FB4A-A6CC-495F-3B03-8E855AFFB165}"/>
              </a:ext>
            </a:extLst>
          </p:cNvPr>
          <p:cNvSpPr/>
          <p:nvPr/>
        </p:nvSpPr>
        <p:spPr>
          <a:xfrm>
            <a:off x="9053117" y="2977619"/>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42.0%</a:t>
            </a:r>
            <a:endParaRPr lang="en-US" b="1" dirty="0"/>
          </a:p>
        </p:txBody>
      </p:sp>
      <p:sp>
        <p:nvSpPr>
          <p:cNvPr id="46" name="Google Shape;367;p7">
            <a:extLst>
              <a:ext uri="{FF2B5EF4-FFF2-40B4-BE49-F238E27FC236}">
                <a16:creationId xmlns:a16="http://schemas.microsoft.com/office/drawing/2014/main" id="{D151B612-F6E4-009C-7186-B0245580E044}"/>
              </a:ext>
            </a:extLst>
          </p:cNvPr>
          <p:cNvSpPr/>
          <p:nvPr/>
        </p:nvSpPr>
        <p:spPr>
          <a:xfrm>
            <a:off x="9053117" y="3516022"/>
            <a:ext cx="799798" cy="24758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600" b="1" i="0" u="none" strike="noStrike" cap="none" dirty="0">
                <a:solidFill>
                  <a:srgbClr val="000000"/>
                </a:solidFill>
                <a:latin typeface="Arial"/>
                <a:ea typeface="Arial"/>
                <a:cs typeface="Arial"/>
                <a:sym typeface="Arial"/>
              </a:rPr>
              <a:t>39.8%</a:t>
            </a:r>
            <a:endParaRPr lang="en-US" b="1" dirty="0"/>
          </a:p>
        </p:txBody>
      </p:sp>
    </p:spTree>
    <p:extLst>
      <p:ext uri="{BB962C8B-B14F-4D97-AF65-F5344CB8AC3E}">
        <p14:creationId xmlns:p14="http://schemas.microsoft.com/office/powerpoint/2010/main" val="4189656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aphicFrame>
        <p:nvGraphicFramePr>
          <p:cNvPr id="582" name="SORTBYROW(R2) PINRIGHT{val=&quot;None – My enterprise is not struggling with developing a vision for digital transformation&quot; .OR. val=&quot;Other&quot; .OR. val=&quot;Not applicable&quot;} DBC(R2){val=&quot;0%&quot;}"/>
          <p:cNvGraphicFramePr/>
          <p:nvPr>
            <p:extLst>
              <p:ext uri="{D42A27DB-BD31-4B8C-83A1-F6EECF244321}">
                <p14:modId xmlns:p14="http://schemas.microsoft.com/office/powerpoint/2010/main" val="506126080"/>
              </p:ext>
            </p:extLst>
          </p:nvPr>
        </p:nvGraphicFramePr>
        <p:xfrm>
          <a:off x="7722824" y="2118563"/>
          <a:ext cx="4020090" cy="3415086"/>
        </p:xfrm>
        <a:graphic>
          <a:graphicData uri="http://schemas.openxmlformats.org/drawingml/2006/chart">
            <c:chart xmlns:c="http://schemas.openxmlformats.org/drawingml/2006/chart" xmlns:r="http://schemas.openxmlformats.org/officeDocument/2006/relationships" r:id="rId3"/>
          </a:graphicData>
        </a:graphic>
      </p:graphicFrame>
      <p:sp>
        <p:nvSpPr>
          <p:cNvPr id="8" name="Google Shape;644;p31">
            <a:extLst>
              <a:ext uri="{FF2B5EF4-FFF2-40B4-BE49-F238E27FC236}">
                <a16:creationId xmlns:a16="http://schemas.microsoft.com/office/drawing/2014/main" id="{C0AD8622-DB17-E901-11A9-EC0F433B728D}"/>
              </a:ext>
            </a:extLst>
          </p:cNvPr>
          <p:cNvSpPr txBox="1"/>
          <p:nvPr/>
        </p:nvSpPr>
        <p:spPr>
          <a:xfrm>
            <a:off x="457199" y="5531377"/>
            <a:ext cx="9898655" cy="769411"/>
          </a:xfrm>
          <a:prstGeom prst="rect">
            <a:avLst/>
          </a:prstGeom>
          <a:noFill/>
          <a:ln>
            <a:noFill/>
          </a:ln>
        </p:spPr>
        <p:txBody>
          <a:bodyPr spcFirstLastPara="1" wrap="square" lIns="0" tIns="91425" rIns="91425" bIns="91425" anchor="b"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n = 358 Midsize enterprise CIOs and technology executives answering</a:t>
            </a:r>
          </a:p>
          <a:p>
            <a:pPr marL="0" marR="0" lvl="0" indent="0" algn="l" rtl="0">
              <a:spcBef>
                <a:spcPts val="0"/>
              </a:spcBef>
              <a:spcAft>
                <a:spcPts val="0"/>
              </a:spcAft>
              <a:buNone/>
            </a:pPr>
            <a:r>
              <a:rPr lang="en-US" sz="1200" dirty="0">
                <a:solidFill>
                  <a:srgbClr val="7F7F7F"/>
                </a:solidFill>
                <a:latin typeface="Arial"/>
                <a:ea typeface="Arial"/>
                <a:cs typeface="Arial"/>
                <a:sym typeface="Arial"/>
              </a:rPr>
              <a:t>Q. Where does your enterprise struggle most while developing a vision for digital change?</a:t>
            </a:r>
          </a:p>
          <a:p>
            <a:pPr marL="0" marR="0" lvl="0" indent="0" algn="l" rtl="0">
              <a:spcBef>
                <a:spcPts val="0"/>
              </a:spcBef>
              <a:spcAft>
                <a:spcPts val="0"/>
              </a:spcAft>
              <a:buNone/>
            </a:pPr>
            <a:r>
              <a:rPr lang="en-US" sz="1200" dirty="0">
                <a:solidFill>
                  <a:srgbClr val="6F7878"/>
                </a:solidFill>
                <a:cs typeface="Arial" panose="020B0604020202020204" pitchFamily="34" charset="0"/>
              </a:rPr>
              <a:t>Source: 2023 Gartner CIO and Technology Executive Survey</a:t>
            </a:r>
          </a:p>
        </p:txBody>
      </p:sp>
      <p:sp>
        <p:nvSpPr>
          <p:cNvPr id="4" name="Title 3">
            <a:extLst>
              <a:ext uri="{FF2B5EF4-FFF2-40B4-BE49-F238E27FC236}">
                <a16:creationId xmlns:a16="http://schemas.microsoft.com/office/drawing/2014/main" id="{4B6989E9-CC31-5CF6-6DD1-5FF816A70AA9}"/>
              </a:ext>
            </a:extLst>
          </p:cNvPr>
          <p:cNvSpPr>
            <a:spLocks noGrp="1"/>
          </p:cNvSpPr>
          <p:nvPr>
            <p:ph type="title"/>
          </p:nvPr>
        </p:nvSpPr>
        <p:spPr>
          <a:xfrm>
            <a:off x="457200" y="361950"/>
            <a:ext cx="10721662" cy="865554"/>
          </a:xfrm>
        </p:spPr>
        <p:txBody>
          <a:bodyPr/>
          <a:lstStyle/>
          <a:p>
            <a:r>
              <a:rPr lang="en-US" dirty="0"/>
              <a:t>Creating a Vision for Digital Change Is Critical … but It Isn’t Easy</a:t>
            </a:r>
          </a:p>
        </p:txBody>
      </p:sp>
      <p:sp>
        <p:nvSpPr>
          <p:cNvPr id="10" name="Text Placeholder 9">
            <a:extLst>
              <a:ext uri="{FF2B5EF4-FFF2-40B4-BE49-F238E27FC236}">
                <a16:creationId xmlns:a16="http://schemas.microsoft.com/office/drawing/2014/main" id="{B474A335-0E3D-5EB6-2B11-3290F3C0463E}"/>
              </a:ext>
            </a:extLst>
          </p:cNvPr>
          <p:cNvSpPr>
            <a:spLocks noGrp="1"/>
          </p:cNvSpPr>
          <p:nvPr>
            <p:ph type="body" sz="quarter" idx="10"/>
          </p:nvPr>
        </p:nvSpPr>
        <p:spPr>
          <a:xfrm>
            <a:off x="468489" y="1361647"/>
            <a:ext cx="11274425" cy="247580"/>
          </a:xfrm>
        </p:spPr>
        <p:txBody>
          <a:bodyPr/>
          <a:lstStyle/>
          <a:p>
            <a:r>
              <a:rPr lang="en-US" dirty="0"/>
              <a:t>Enterprise Struggles</a:t>
            </a:r>
          </a:p>
        </p:txBody>
      </p:sp>
      <p:sp>
        <p:nvSpPr>
          <p:cNvPr id="11" name="Text Placeholder 10">
            <a:extLst>
              <a:ext uri="{FF2B5EF4-FFF2-40B4-BE49-F238E27FC236}">
                <a16:creationId xmlns:a16="http://schemas.microsoft.com/office/drawing/2014/main" id="{0897DF86-F82A-9E09-BDE9-F75E73F6D5E2}"/>
              </a:ext>
            </a:extLst>
          </p:cNvPr>
          <p:cNvSpPr>
            <a:spLocks noGrp="1"/>
          </p:cNvSpPr>
          <p:nvPr>
            <p:ph type="body" sz="quarter" idx="11"/>
          </p:nvPr>
        </p:nvSpPr>
        <p:spPr>
          <a:xfrm>
            <a:off x="468489" y="1642822"/>
            <a:ext cx="11274425" cy="247580"/>
          </a:xfrm>
        </p:spPr>
        <p:txBody>
          <a:bodyPr/>
          <a:lstStyle/>
          <a:p>
            <a:r>
              <a:rPr lang="en-US" dirty="0"/>
              <a:t>Percentage of Midsize Respondents</a:t>
            </a:r>
          </a:p>
        </p:txBody>
      </p:sp>
      <p:sp>
        <p:nvSpPr>
          <p:cNvPr id="14" name="TextBox 13">
            <a:extLst>
              <a:ext uri="{FF2B5EF4-FFF2-40B4-BE49-F238E27FC236}">
                <a16:creationId xmlns:a16="http://schemas.microsoft.com/office/drawing/2014/main" id="{4EE4ABC4-634C-ABEB-31CC-B87C694CDC62}"/>
              </a:ext>
            </a:extLst>
          </p:cNvPr>
          <p:cNvSpPr txBox="1"/>
          <p:nvPr/>
        </p:nvSpPr>
        <p:spPr>
          <a:xfrm>
            <a:off x="468490" y="2147505"/>
            <a:ext cx="7441622" cy="247580"/>
          </a:xfrm>
          <a:prstGeom prst="rect">
            <a:avLst/>
          </a:prstGeom>
          <a:noFill/>
        </p:spPr>
        <p:txBody>
          <a:bodyPr wrap="square" lIns="0" tIns="0" rIns="91440" bIns="0" rtlCol="0" anchor="ctr" anchorCtr="0">
            <a:spAutoFit/>
          </a:bodyPr>
          <a:lstStyle/>
          <a:p>
            <a:pPr algn="r">
              <a:spcBef>
                <a:spcPts val="600"/>
              </a:spcBef>
            </a:pPr>
            <a:r>
              <a:rPr lang="en-US" sz="1600" dirty="0"/>
              <a:t>Integrating the Digital Vision With Existing Enterprise-Level Strategies</a:t>
            </a:r>
          </a:p>
        </p:txBody>
      </p:sp>
      <p:sp>
        <p:nvSpPr>
          <p:cNvPr id="15" name="TextBox 14">
            <a:extLst>
              <a:ext uri="{FF2B5EF4-FFF2-40B4-BE49-F238E27FC236}">
                <a16:creationId xmlns:a16="http://schemas.microsoft.com/office/drawing/2014/main" id="{1B12F62D-A0CB-E963-76F1-BF66AFD41105}"/>
              </a:ext>
            </a:extLst>
          </p:cNvPr>
          <p:cNvSpPr txBox="1"/>
          <p:nvPr/>
        </p:nvSpPr>
        <p:spPr>
          <a:xfrm>
            <a:off x="468490" y="2451174"/>
            <a:ext cx="7441622" cy="247580"/>
          </a:xfrm>
          <a:prstGeom prst="rect">
            <a:avLst/>
          </a:prstGeom>
          <a:noFill/>
        </p:spPr>
        <p:txBody>
          <a:bodyPr wrap="square" lIns="0" tIns="0" rIns="91440" bIns="0" rtlCol="0" anchor="ctr" anchorCtr="0">
            <a:spAutoFit/>
          </a:bodyPr>
          <a:lstStyle/>
          <a:p>
            <a:pPr algn="r">
              <a:spcBef>
                <a:spcPts val="600"/>
              </a:spcBef>
            </a:pPr>
            <a:r>
              <a:rPr lang="en-US" sz="1600" dirty="0"/>
              <a:t>Agreeing on a Shared Vision Across Different Parts of the Enterprise</a:t>
            </a:r>
          </a:p>
        </p:txBody>
      </p:sp>
      <p:sp>
        <p:nvSpPr>
          <p:cNvPr id="16" name="TextBox 15">
            <a:extLst>
              <a:ext uri="{FF2B5EF4-FFF2-40B4-BE49-F238E27FC236}">
                <a16:creationId xmlns:a16="http://schemas.microsoft.com/office/drawing/2014/main" id="{EC4A5F8E-D87C-6879-1EB2-6AA56BA3FAF2}"/>
              </a:ext>
            </a:extLst>
          </p:cNvPr>
          <p:cNvSpPr txBox="1"/>
          <p:nvPr/>
        </p:nvSpPr>
        <p:spPr>
          <a:xfrm>
            <a:off x="468490" y="2754843"/>
            <a:ext cx="7441622" cy="247580"/>
          </a:xfrm>
          <a:prstGeom prst="rect">
            <a:avLst/>
          </a:prstGeom>
          <a:noFill/>
        </p:spPr>
        <p:txBody>
          <a:bodyPr wrap="square" lIns="0" tIns="0" rIns="91440" bIns="0" rtlCol="0" anchor="ctr" anchorCtr="0">
            <a:spAutoFit/>
          </a:bodyPr>
          <a:lstStyle/>
          <a:p>
            <a:pPr algn="r">
              <a:spcBef>
                <a:spcPts val="600"/>
              </a:spcBef>
            </a:pPr>
            <a:r>
              <a:rPr lang="en-US" sz="1600" dirty="0"/>
              <a:t>Ensuring That Business Leaders Understand the Possibilities</a:t>
            </a:r>
          </a:p>
        </p:txBody>
      </p:sp>
      <p:sp>
        <p:nvSpPr>
          <p:cNvPr id="17" name="TextBox 16">
            <a:extLst>
              <a:ext uri="{FF2B5EF4-FFF2-40B4-BE49-F238E27FC236}">
                <a16:creationId xmlns:a16="http://schemas.microsoft.com/office/drawing/2014/main" id="{A38972ED-8228-4FDA-BB76-6A99490A4EA7}"/>
              </a:ext>
            </a:extLst>
          </p:cNvPr>
          <p:cNvSpPr txBox="1"/>
          <p:nvPr/>
        </p:nvSpPr>
        <p:spPr>
          <a:xfrm>
            <a:off x="468490" y="3058512"/>
            <a:ext cx="7441622" cy="247580"/>
          </a:xfrm>
          <a:prstGeom prst="rect">
            <a:avLst/>
          </a:prstGeom>
          <a:noFill/>
        </p:spPr>
        <p:txBody>
          <a:bodyPr wrap="square" lIns="0" tIns="0" rIns="91440" bIns="0" rtlCol="0" anchor="ctr" anchorCtr="0">
            <a:spAutoFit/>
          </a:bodyPr>
          <a:lstStyle/>
          <a:p>
            <a:pPr algn="r">
              <a:spcBef>
                <a:spcPts val="600"/>
              </a:spcBef>
            </a:pPr>
            <a:r>
              <a:rPr lang="en-US" sz="1600" dirty="0"/>
              <a:t>Competing Expectations From Different Stakeholders</a:t>
            </a:r>
          </a:p>
        </p:txBody>
      </p:sp>
      <p:sp>
        <p:nvSpPr>
          <p:cNvPr id="18" name="TextBox 17">
            <a:extLst>
              <a:ext uri="{FF2B5EF4-FFF2-40B4-BE49-F238E27FC236}">
                <a16:creationId xmlns:a16="http://schemas.microsoft.com/office/drawing/2014/main" id="{1596EEC5-C85F-4D7F-4896-74044AB18C48}"/>
              </a:ext>
            </a:extLst>
          </p:cNvPr>
          <p:cNvSpPr txBox="1"/>
          <p:nvPr/>
        </p:nvSpPr>
        <p:spPr>
          <a:xfrm>
            <a:off x="468490" y="3362181"/>
            <a:ext cx="7441622" cy="247580"/>
          </a:xfrm>
          <a:prstGeom prst="rect">
            <a:avLst/>
          </a:prstGeom>
          <a:noFill/>
        </p:spPr>
        <p:txBody>
          <a:bodyPr wrap="square" lIns="0" tIns="0" rIns="91440" bIns="0" rtlCol="0" anchor="ctr" anchorCtr="0">
            <a:spAutoFit/>
          </a:bodyPr>
          <a:lstStyle/>
          <a:p>
            <a:pPr algn="r">
              <a:spcBef>
                <a:spcPts val="600"/>
              </a:spcBef>
            </a:pPr>
            <a:r>
              <a:rPr lang="en-US" sz="1600" dirty="0"/>
              <a:t>Developing a Clear Action Plan to Implement the Vision</a:t>
            </a:r>
          </a:p>
        </p:txBody>
      </p:sp>
      <p:sp>
        <p:nvSpPr>
          <p:cNvPr id="19" name="TextBox 18">
            <a:extLst>
              <a:ext uri="{FF2B5EF4-FFF2-40B4-BE49-F238E27FC236}">
                <a16:creationId xmlns:a16="http://schemas.microsoft.com/office/drawing/2014/main" id="{B68DFB61-8539-9955-068C-33C506B651AA}"/>
              </a:ext>
            </a:extLst>
          </p:cNvPr>
          <p:cNvSpPr txBox="1"/>
          <p:nvPr/>
        </p:nvSpPr>
        <p:spPr>
          <a:xfrm>
            <a:off x="468490" y="3665850"/>
            <a:ext cx="7441622" cy="247580"/>
          </a:xfrm>
          <a:prstGeom prst="rect">
            <a:avLst/>
          </a:prstGeom>
          <a:noFill/>
        </p:spPr>
        <p:txBody>
          <a:bodyPr wrap="square" lIns="0" tIns="0" rIns="91440" bIns="0" rtlCol="0" anchor="ctr" anchorCtr="0">
            <a:spAutoFit/>
          </a:bodyPr>
          <a:lstStyle/>
          <a:p>
            <a:pPr algn="r">
              <a:spcBef>
                <a:spcPts val="600"/>
              </a:spcBef>
            </a:pPr>
            <a:r>
              <a:rPr lang="en-US" sz="1600" dirty="0"/>
              <a:t>Communicating the Vision to Leaders and Team Managers Across the Enterprise</a:t>
            </a:r>
          </a:p>
        </p:txBody>
      </p:sp>
      <p:sp>
        <p:nvSpPr>
          <p:cNvPr id="20" name="TextBox 19">
            <a:extLst>
              <a:ext uri="{FF2B5EF4-FFF2-40B4-BE49-F238E27FC236}">
                <a16:creationId xmlns:a16="http://schemas.microsoft.com/office/drawing/2014/main" id="{95A7513F-96AE-5F89-B92B-9CEA81C3BE34}"/>
              </a:ext>
            </a:extLst>
          </p:cNvPr>
          <p:cNvSpPr txBox="1"/>
          <p:nvPr/>
        </p:nvSpPr>
        <p:spPr>
          <a:xfrm>
            <a:off x="468490" y="3969519"/>
            <a:ext cx="7441622" cy="247580"/>
          </a:xfrm>
          <a:prstGeom prst="rect">
            <a:avLst/>
          </a:prstGeom>
          <a:noFill/>
        </p:spPr>
        <p:txBody>
          <a:bodyPr wrap="square" lIns="0" tIns="0" rIns="91440" bIns="0" rtlCol="0" anchor="ctr" anchorCtr="0">
            <a:spAutoFit/>
          </a:bodyPr>
          <a:lstStyle/>
          <a:p>
            <a:pPr algn="r">
              <a:spcBef>
                <a:spcPts val="600"/>
              </a:spcBef>
            </a:pPr>
            <a:r>
              <a:rPr lang="en-US" sz="1600" dirty="0"/>
              <a:t>Getting Input From Stakeholders Outside IT</a:t>
            </a:r>
          </a:p>
        </p:txBody>
      </p:sp>
      <p:sp>
        <p:nvSpPr>
          <p:cNvPr id="21" name="TextBox 20">
            <a:extLst>
              <a:ext uri="{FF2B5EF4-FFF2-40B4-BE49-F238E27FC236}">
                <a16:creationId xmlns:a16="http://schemas.microsoft.com/office/drawing/2014/main" id="{94571051-60EF-FDFF-0AAC-C4782F919A05}"/>
              </a:ext>
            </a:extLst>
          </p:cNvPr>
          <p:cNvSpPr txBox="1"/>
          <p:nvPr/>
        </p:nvSpPr>
        <p:spPr>
          <a:xfrm>
            <a:off x="468490" y="4273188"/>
            <a:ext cx="7441622" cy="247580"/>
          </a:xfrm>
          <a:prstGeom prst="rect">
            <a:avLst/>
          </a:prstGeom>
          <a:noFill/>
        </p:spPr>
        <p:txBody>
          <a:bodyPr wrap="square" lIns="0" tIns="0" rIns="91440" bIns="0" rtlCol="0" anchor="ctr" anchorCtr="0">
            <a:spAutoFit/>
          </a:bodyPr>
          <a:lstStyle/>
          <a:p>
            <a:pPr algn="r">
              <a:spcBef>
                <a:spcPts val="600"/>
              </a:spcBef>
            </a:pPr>
            <a:r>
              <a:rPr lang="en-US" sz="1600" dirty="0"/>
              <a:t>Other</a:t>
            </a:r>
          </a:p>
        </p:txBody>
      </p:sp>
      <p:sp>
        <p:nvSpPr>
          <p:cNvPr id="22" name="TextBox 21">
            <a:extLst>
              <a:ext uri="{FF2B5EF4-FFF2-40B4-BE49-F238E27FC236}">
                <a16:creationId xmlns:a16="http://schemas.microsoft.com/office/drawing/2014/main" id="{165B9DC2-7CE5-DA97-605C-3F1BCD062A58}"/>
              </a:ext>
            </a:extLst>
          </p:cNvPr>
          <p:cNvSpPr txBox="1"/>
          <p:nvPr/>
        </p:nvSpPr>
        <p:spPr>
          <a:xfrm>
            <a:off x="468490" y="4576857"/>
            <a:ext cx="7441622" cy="247580"/>
          </a:xfrm>
          <a:prstGeom prst="rect">
            <a:avLst/>
          </a:prstGeom>
          <a:noFill/>
        </p:spPr>
        <p:txBody>
          <a:bodyPr wrap="square" lIns="0" tIns="0" rIns="91440" bIns="0" rtlCol="0" anchor="ctr" anchorCtr="0">
            <a:spAutoFit/>
          </a:bodyPr>
          <a:lstStyle/>
          <a:p>
            <a:pPr algn="r">
              <a:spcBef>
                <a:spcPts val="600"/>
              </a:spcBef>
            </a:pPr>
            <a:r>
              <a:rPr lang="en-US" sz="1600" dirty="0"/>
              <a:t>None — My Enterprise Is Not Struggling With Developing a Vision</a:t>
            </a:r>
          </a:p>
        </p:txBody>
      </p:sp>
      <p:sp>
        <p:nvSpPr>
          <p:cNvPr id="23" name="TextBox 22">
            <a:extLst>
              <a:ext uri="{FF2B5EF4-FFF2-40B4-BE49-F238E27FC236}">
                <a16:creationId xmlns:a16="http://schemas.microsoft.com/office/drawing/2014/main" id="{60290F16-C76A-3E95-DD13-644FC81CAFB0}"/>
              </a:ext>
            </a:extLst>
          </p:cNvPr>
          <p:cNvSpPr txBox="1"/>
          <p:nvPr/>
        </p:nvSpPr>
        <p:spPr>
          <a:xfrm>
            <a:off x="468490" y="4880523"/>
            <a:ext cx="7441622" cy="247580"/>
          </a:xfrm>
          <a:prstGeom prst="rect">
            <a:avLst/>
          </a:prstGeom>
          <a:noFill/>
        </p:spPr>
        <p:txBody>
          <a:bodyPr wrap="square" lIns="0" tIns="0" rIns="91440" bIns="0" rtlCol="0" anchor="ctr" anchorCtr="0">
            <a:spAutoFit/>
          </a:bodyPr>
          <a:lstStyle/>
          <a:p>
            <a:pPr algn="r">
              <a:spcBef>
                <a:spcPts val="600"/>
              </a:spcBef>
            </a:pPr>
            <a:r>
              <a:rPr lang="en-US" sz="1600" dirty="0"/>
              <a:t>Not Applicable </a:t>
            </a:r>
          </a:p>
        </p:txBody>
      </p:sp>
    </p:spTree>
    <p:extLst>
      <p:ext uri="{BB962C8B-B14F-4D97-AF65-F5344CB8AC3E}">
        <p14:creationId xmlns:p14="http://schemas.microsoft.com/office/powerpoint/2010/main" val="221360607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aphicFrame>
        <p:nvGraphicFramePr>
          <p:cNvPr id="3" name="PPRChart Half">
            <a:extLst>
              <a:ext uri="{FF2B5EF4-FFF2-40B4-BE49-F238E27FC236}">
                <a16:creationId xmlns:a16="http://schemas.microsoft.com/office/drawing/2014/main" id="{69B3A8A9-9725-B274-8E73-0A6AD3F8C9CC}"/>
              </a:ext>
            </a:extLst>
          </p:cNvPr>
          <p:cNvGraphicFramePr/>
          <p:nvPr>
            <p:extLst>
              <p:ext uri="{D42A27DB-BD31-4B8C-83A1-F6EECF244321}">
                <p14:modId xmlns:p14="http://schemas.microsoft.com/office/powerpoint/2010/main" val="646653856"/>
              </p:ext>
            </p:extLst>
          </p:nvPr>
        </p:nvGraphicFramePr>
        <p:xfrm>
          <a:off x="9146029" y="2578317"/>
          <a:ext cx="1800793" cy="1740812"/>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644;p31">
            <a:extLst>
              <a:ext uri="{FF2B5EF4-FFF2-40B4-BE49-F238E27FC236}">
                <a16:creationId xmlns:a16="http://schemas.microsoft.com/office/drawing/2014/main" id="{E870B17D-52E2-1D48-CAA8-C921773577A0}"/>
              </a:ext>
            </a:extLst>
          </p:cNvPr>
          <p:cNvSpPr txBox="1"/>
          <p:nvPr/>
        </p:nvSpPr>
        <p:spPr>
          <a:xfrm>
            <a:off x="457198" y="5185769"/>
            <a:ext cx="7434645" cy="1169521"/>
          </a:xfrm>
          <a:prstGeom prst="rect">
            <a:avLst/>
          </a:prstGeom>
          <a:noFill/>
          <a:ln>
            <a:noFill/>
          </a:ln>
        </p:spPr>
        <p:txBody>
          <a:bodyPr spcFirstLastPara="1" wrap="square" lIns="0" tIns="91425" rIns="0" bIns="91425" anchor="b" anchorCtr="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rial"/>
                <a:ea typeface="Arial"/>
                <a:cs typeface="Arial"/>
                <a:sym typeface="Arial"/>
              </a:rPr>
              <a:t>n v</a:t>
            </a:r>
            <a:r>
              <a:rPr kumimoji="0" lang="en-US" sz="1400" b="0" i="0" u="none" strike="noStrike" kern="1200" cap="none" spc="0" normalizeH="0" baseline="0" noProof="0" dirty="0">
                <a:ln>
                  <a:noFill/>
                </a:ln>
                <a:solidFill>
                  <a:prstClr val="black"/>
                </a:solidFill>
                <a:effectLst/>
                <a:uLnTx/>
                <a:uFillTx/>
                <a:latin typeface="Arial"/>
                <a:ea typeface="Arial"/>
                <a:cs typeface="Arial"/>
                <a:sym typeface="Arial"/>
              </a:rPr>
              <a:t>aries by objective</a:t>
            </a:r>
            <a:r>
              <a:rPr lang="en-US" sz="1400" dirty="0">
                <a:solidFill>
                  <a:prstClr val="black"/>
                </a:solidFill>
                <a:latin typeface="Arial"/>
                <a:ea typeface="Arial"/>
                <a:cs typeface="Arial"/>
                <a:sym typeface="Arial"/>
              </a:rPr>
              <a:t>;</a:t>
            </a:r>
            <a:r>
              <a:rPr kumimoji="0" lang="en-US" sz="1400" b="0" i="0" u="none" strike="noStrike" kern="1200" cap="none" spc="0" normalizeH="0" baseline="0" noProof="0" dirty="0">
                <a:ln>
                  <a:noFill/>
                </a:ln>
                <a:solidFill>
                  <a:prstClr val="black"/>
                </a:solidFill>
                <a:effectLst/>
                <a:uLnTx/>
                <a:uFillTx/>
                <a:latin typeface="Arial"/>
                <a:ea typeface="Arial"/>
                <a:cs typeface="Arial"/>
                <a:sym typeface="Arial"/>
              </a:rPr>
              <a:t> </a:t>
            </a:r>
            <a:r>
              <a:rPr kumimoji="0" lang="en-US" sz="1400" b="0" i="0" u="none" strike="noStrike" kern="1200" cap="none" spc="0" normalizeH="0" baseline="0" noProof="0" dirty="0">
                <a:ln>
                  <a:noFill/>
                </a:ln>
                <a:solidFill>
                  <a:srgbClr val="000000"/>
                </a:solidFill>
                <a:effectLst/>
                <a:uLnTx/>
                <a:uFillTx/>
                <a:latin typeface="Arial"/>
                <a:ea typeface="+mn-ea"/>
                <a:cs typeface="Arial"/>
              </a:rPr>
              <a:t>Midsize </a:t>
            </a:r>
            <a:r>
              <a:rPr kumimoji="0" lang="en-US" sz="1400" b="0" i="0" u="none" strike="noStrike" kern="1200" cap="none" spc="0" normalizeH="0" baseline="0" noProof="0" dirty="0">
                <a:ln>
                  <a:noFill/>
                </a:ln>
                <a:solidFill>
                  <a:prstClr val="black"/>
                </a:solidFill>
                <a:effectLst/>
                <a:uLnTx/>
                <a:uFillTx/>
                <a:latin typeface="Arial"/>
                <a:ea typeface="+mn-ea"/>
                <a:cs typeface="Arial"/>
                <a:sym typeface="Arial"/>
              </a:rPr>
              <a:t>CIOs</a:t>
            </a:r>
            <a:r>
              <a:rPr kumimoji="0" lang="en-US" sz="1400" b="0" i="0" u="none" strike="noStrike" kern="1200" cap="none" spc="0" normalizeH="0" baseline="0" noProof="0" dirty="0">
                <a:ln>
                  <a:noFill/>
                </a:ln>
                <a:solidFill>
                  <a:prstClr val="black"/>
                </a:solidFill>
                <a:effectLst/>
                <a:uLnTx/>
                <a:uFillTx/>
                <a:latin typeface="Arial"/>
                <a:ea typeface="Arial"/>
                <a:cs typeface="Arial"/>
                <a:sym typeface="Arial"/>
              </a:rPr>
              <a:t> and technology executives who identified these digital technology investment objectives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F7F7F"/>
                </a:solidFill>
                <a:effectLst/>
                <a:uLnTx/>
                <a:uFillTx/>
                <a:latin typeface="Arial"/>
                <a:ea typeface="Arial"/>
                <a:cs typeface="Arial"/>
                <a:sym typeface="Arial"/>
              </a:rPr>
              <a:t>Q: How would the top leader of your business or government assess the results of the digital technology investments against the value expected to date for these objectives?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F7878"/>
                </a:solidFill>
                <a:effectLst/>
                <a:uLnTx/>
                <a:uFillTx/>
                <a:latin typeface="Arial" panose="020B0604020202020204"/>
                <a:ea typeface="+mn-ea"/>
                <a:cs typeface="Arial" panose="020B0604020202020204" pitchFamily="34" charset="0"/>
              </a:rPr>
              <a:t>Source: 2023 Gartner CIO and Technology Executive Survey</a:t>
            </a:r>
          </a:p>
        </p:txBody>
      </p:sp>
      <p:sp>
        <p:nvSpPr>
          <p:cNvPr id="6" name="TextBox 5">
            <a:extLst>
              <a:ext uri="{FF2B5EF4-FFF2-40B4-BE49-F238E27FC236}">
                <a16:creationId xmlns:a16="http://schemas.microsoft.com/office/drawing/2014/main" id="{C1BA8CB2-AE1F-2CD8-1915-3B127204415C}"/>
              </a:ext>
            </a:extLst>
          </p:cNvPr>
          <p:cNvSpPr txBox="1"/>
          <p:nvPr/>
        </p:nvSpPr>
        <p:spPr>
          <a:xfrm>
            <a:off x="8295701" y="5185769"/>
            <a:ext cx="3442273" cy="769441"/>
          </a:xfrm>
          <a:prstGeom prst="rect">
            <a:avLst/>
          </a:prstGeom>
          <a:noFill/>
        </p:spPr>
        <p:txBody>
          <a:bodyPr wrap="square" lIns="0" tIns="91440" rIns="0" bIns="91440" rtlCol="0">
            <a:spAutoFit/>
          </a:bodyPr>
          <a:lstStyle/>
          <a:p>
            <a:r>
              <a:rPr lang="en-US" sz="1400" dirty="0"/>
              <a:t>n = 102 CFOs</a:t>
            </a:r>
          </a:p>
          <a:p>
            <a:r>
              <a:rPr lang="en-US" sz="1200" dirty="0">
                <a:solidFill>
                  <a:srgbClr val="6F7878"/>
                </a:solidFill>
              </a:rPr>
              <a:t>Source: 2022 Gartner Driving Business Outcomes From Enterprise Digital Spending Survey</a:t>
            </a:r>
          </a:p>
        </p:txBody>
      </p:sp>
      <p:sp>
        <p:nvSpPr>
          <p:cNvPr id="15" name="Title 14">
            <a:extLst>
              <a:ext uri="{FF2B5EF4-FFF2-40B4-BE49-F238E27FC236}">
                <a16:creationId xmlns:a16="http://schemas.microsoft.com/office/drawing/2014/main" id="{29428052-BABF-49DF-C0B3-3C3187FC04E2}"/>
              </a:ext>
            </a:extLst>
          </p:cNvPr>
          <p:cNvSpPr>
            <a:spLocks noGrp="1"/>
          </p:cNvSpPr>
          <p:nvPr>
            <p:ph type="title"/>
          </p:nvPr>
        </p:nvSpPr>
        <p:spPr/>
        <p:txBody>
          <a:bodyPr/>
          <a:lstStyle/>
          <a:p>
            <a:r>
              <a:rPr lang="en-US" dirty="0"/>
              <a:t>Digital Initiatives Are Not Meeting Expectations</a:t>
            </a:r>
          </a:p>
        </p:txBody>
      </p:sp>
      <p:sp>
        <p:nvSpPr>
          <p:cNvPr id="16" name="Text Placeholder 15">
            <a:extLst>
              <a:ext uri="{FF2B5EF4-FFF2-40B4-BE49-F238E27FC236}">
                <a16:creationId xmlns:a16="http://schemas.microsoft.com/office/drawing/2014/main" id="{541BF50B-86E3-9048-255D-F6964BE0C040}"/>
              </a:ext>
            </a:extLst>
          </p:cNvPr>
          <p:cNvSpPr>
            <a:spLocks noGrp="1"/>
          </p:cNvSpPr>
          <p:nvPr>
            <p:ph type="body" sz="quarter" idx="10"/>
          </p:nvPr>
        </p:nvSpPr>
        <p:spPr/>
        <p:txBody>
          <a:bodyPr/>
          <a:lstStyle/>
          <a:p>
            <a:r>
              <a:rPr lang="en-US" dirty="0"/>
              <a:t>Satisfaction With Digital Initiatives</a:t>
            </a:r>
          </a:p>
        </p:txBody>
      </p:sp>
      <p:sp>
        <p:nvSpPr>
          <p:cNvPr id="23" name="TextBox 22">
            <a:extLst>
              <a:ext uri="{FF2B5EF4-FFF2-40B4-BE49-F238E27FC236}">
                <a16:creationId xmlns:a16="http://schemas.microsoft.com/office/drawing/2014/main" id="{944805CC-0F26-A53C-0AE8-FFDBA84FA88F}"/>
              </a:ext>
            </a:extLst>
          </p:cNvPr>
          <p:cNvSpPr txBox="1"/>
          <p:nvPr/>
        </p:nvSpPr>
        <p:spPr>
          <a:xfrm>
            <a:off x="10683433" y="1829424"/>
            <a:ext cx="1051652" cy="861774"/>
          </a:xfrm>
          <a:prstGeom prst="rect">
            <a:avLst/>
          </a:prstGeom>
        </p:spPr>
        <p:txBody>
          <a:bodyPr wrap="square" lIns="0" tIns="0" rIns="0" bIns="0" anchor="t" anchorCtr="0">
            <a:spAutoFit/>
          </a:bodyPr>
          <a:lstStyle/>
          <a:p>
            <a:r>
              <a:rPr lang="en-US" sz="1400" b="1" dirty="0">
                <a:solidFill>
                  <a:srgbClr val="000000"/>
                </a:solidFill>
              </a:rPr>
              <a:t>33%</a:t>
            </a:r>
          </a:p>
          <a:p>
            <a:r>
              <a:rPr lang="en-US" sz="1400" dirty="0">
                <a:solidFill>
                  <a:srgbClr val="000000"/>
                </a:solidFill>
              </a:rPr>
              <a:t>Meeting or Exceeding Expectations</a:t>
            </a:r>
          </a:p>
        </p:txBody>
      </p:sp>
      <p:sp>
        <p:nvSpPr>
          <p:cNvPr id="24" name="TextBox 23">
            <a:extLst>
              <a:ext uri="{FF2B5EF4-FFF2-40B4-BE49-F238E27FC236}">
                <a16:creationId xmlns:a16="http://schemas.microsoft.com/office/drawing/2014/main" id="{23156DBC-2516-61BD-BA44-82D7D401A2AA}"/>
              </a:ext>
            </a:extLst>
          </p:cNvPr>
          <p:cNvSpPr txBox="1"/>
          <p:nvPr/>
        </p:nvSpPr>
        <p:spPr>
          <a:xfrm>
            <a:off x="8295258" y="4445694"/>
            <a:ext cx="1445399" cy="646331"/>
          </a:xfrm>
          <a:prstGeom prst="rect">
            <a:avLst/>
          </a:prstGeom>
        </p:spPr>
        <p:txBody>
          <a:bodyPr wrap="square" lIns="0" tIns="0" rIns="0" bIns="0" anchor="t" anchorCtr="0">
            <a:spAutoFit/>
          </a:bodyPr>
          <a:lstStyle/>
          <a:p>
            <a:pPr algn="r"/>
            <a:r>
              <a:rPr lang="en-US" sz="1400" b="1" dirty="0">
                <a:solidFill>
                  <a:srgbClr val="000000"/>
                </a:solidFill>
              </a:rPr>
              <a:t>67%</a:t>
            </a:r>
          </a:p>
          <a:p>
            <a:pPr algn="r"/>
            <a:r>
              <a:rPr lang="en-US" sz="1400" dirty="0">
                <a:solidFill>
                  <a:srgbClr val="000000"/>
                </a:solidFill>
              </a:rPr>
              <a:t>Underperforming Expectations</a:t>
            </a:r>
          </a:p>
        </p:txBody>
      </p:sp>
      <p:graphicFrame>
        <p:nvGraphicFramePr>
          <p:cNvPr id="25" name="REPLACE(R2){val &gt; 0%}{rpl=&quot;-&quot; /&amp; val} SORTBYROW(R3) DELETECOLUMNIFANY(R4){val&lt;15}">
            <a:extLst>
              <a:ext uri="{FF2B5EF4-FFF2-40B4-BE49-F238E27FC236}">
                <a16:creationId xmlns:a16="http://schemas.microsoft.com/office/drawing/2014/main" id="{FACBD7FF-863D-4DEE-A0E1-F92EA3E44BB7}"/>
              </a:ext>
            </a:extLst>
          </p:cNvPr>
          <p:cNvGraphicFramePr/>
          <p:nvPr>
            <p:extLst>
              <p:ext uri="{D42A27DB-BD31-4B8C-83A1-F6EECF244321}">
                <p14:modId xmlns:p14="http://schemas.microsoft.com/office/powerpoint/2010/main" val="1492303119"/>
              </p:ext>
            </p:extLst>
          </p:nvPr>
        </p:nvGraphicFramePr>
        <p:xfrm>
          <a:off x="4460859" y="2016905"/>
          <a:ext cx="3442273" cy="3220221"/>
        </p:xfrm>
        <a:graphic>
          <a:graphicData uri="http://schemas.openxmlformats.org/drawingml/2006/chart">
            <c:chart xmlns:c="http://schemas.openxmlformats.org/drawingml/2006/chart" xmlns:r="http://schemas.openxmlformats.org/officeDocument/2006/relationships" r:id="rId4"/>
          </a:graphicData>
        </a:graphic>
      </p:graphicFrame>
      <p:grpSp>
        <p:nvGrpSpPr>
          <p:cNvPr id="26" name="Group 25">
            <a:extLst>
              <a:ext uri="{FF2B5EF4-FFF2-40B4-BE49-F238E27FC236}">
                <a16:creationId xmlns:a16="http://schemas.microsoft.com/office/drawing/2014/main" id="{767872BC-0B1C-7E7D-0427-B578B47EC330}"/>
              </a:ext>
            </a:extLst>
          </p:cNvPr>
          <p:cNvGrpSpPr/>
          <p:nvPr/>
        </p:nvGrpSpPr>
        <p:grpSpPr>
          <a:xfrm>
            <a:off x="468489" y="1701198"/>
            <a:ext cx="6522837" cy="215444"/>
            <a:chOff x="1063784" y="1514012"/>
            <a:chExt cx="6522837" cy="215444"/>
          </a:xfrm>
        </p:grpSpPr>
        <p:sp>
          <p:nvSpPr>
            <p:cNvPr id="27" name="Rectangle 26">
              <a:extLst>
                <a:ext uri="{FF2B5EF4-FFF2-40B4-BE49-F238E27FC236}">
                  <a16:creationId xmlns:a16="http://schemas.microsoft.com/office/drawing/2014/main" id="{C52BE12D-45E2-960C-3F67-DB2B21C12CB0}"/>
                </a:ext>
              </a:extLst>
            </p:cNvPr>
            <p:cNvSpPr/>
            <p:nvPr/>
          </p:nvSpPr>
          <p:spPr>
            <a:xfrm>
              <a:off x="1063784" y="1540647"/>
              <a:ext cx="162174" cy="16217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8" name="TextBox 27">
              <a:extLst>
                <a:ext uri="{FF2B5EF4-FFF2-40B4-BE49-F238E27FC236}">
                  <a16:creationId xmlns:a16="http://schemas.microsoft.com/office/drawing/2014/main" id="{567771DE-D79E-C2A7-5F8C-46DB6C9645B4}"/>
                </a:ext>
              </a:extLst>
            </p:cNvPr>
            <p:cNvSpPr txBox="1"/>
            <p:nvPr/>
          </p:nvSpPr>
          <p:spPr>
            <a:xfrm>
              <a:off x="1246665" y="1514012"/>
              <a:ext cx="3501606" cy="215444"/>
            </a:xfrm>
            <a:prstGeom prst="rect">
              <a:avLst/>
            </a:prstGeom>
            <a:noFill/>
          </p:spPr>
          <p:txBody>
            <a:bodyPr wrap="square" lIns="91440" tIns="0" rIns="91440" bIns="0" rtlCol="0" anchor="ctr" anchorCtr="0">
              <a:spAutoFit/>
            </a:bodyPr>
            <a:lstStyle/>
            <a:p>
              <a:r>
                <a:rPr lang="en-US" sz="1400" dirty="0"/>
                <a:t>Behind or Just Achieving Expected Value</a:t>
              </a:r>
            </a:p>
          </p:txBody>
        </p:sp>
        <p:sp>
          <p:nvSpPr>
            <p:cNvPr id="29" name="Rectangle 28">
              <a:extLst>
                <a:ext uri="{FF2B5EF4-FFF2-40B4-BE49-F238E27FC236}">
                  <a16:creationId xmlns:a16="http://schemas.microsoft.com/office/drawing/2014/main" id="{8A969E35-36D0-EF42-D214-D32541E51A30}"/>
                </a:ext>
              </a:extLst>
            </p:cNvPr>
            <p:cNvSpPr/>
            <p:nvPr/>
          </p:nvSpPr>
          <p:spPr>
            <a:xfrm>
              <a:off x="4768978" y="1540647"/>
              <a:ext cx="162174" cy="162174"/>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TextBox 29">
              <a:extLst>
                <a:ext uri="{FF2B5EF4-FFF2-40B4-BE49-F238E27FC236}">
                  <a16:creationId xmlns:a16="http://schemas.microsoft.com/office/drawing/2014/main" id="{0AED235A-BC24-395C-EB1A-E54F835C45DC}"/>
                </a:ext>
              </a:extLst>
            </p:cNvPr>
            <p:cNvSpPr txBox="1"/>
            <p:nvPr/>
          </p:nvSpPr>
          <p:spPr>
            <a:xfrm>
              <a:off x="4951858" y="1514012"/>
              <a:ext cx="2634763" cy="215444"/>
            </a:xfrm>
            <a:prstGeom prst="rect">
              <a:avLst/>
            </a:prstGeom>
            <a:noFill/>
          </p:spPr>
          <p:txBody>
            <a:bodyPr wrap="square" lIns="91440" tIns="0" rIns="91440" bIns="0" rtlCol="0" anchor="ctr" anchorCtr="0">
              <a:spAutoFit/>
            </a:bodyPr>
            <a:lstStyle/>
            <a:p>
              <a:r>
                <a:rPr lang="en-US" sz="1400" dirty="0"/>
                <a:t>Exceeding Value Expectations</a:t>
              </a:r>
            </a:p>
          </p:txBody>
        </p:sp>
      </p:grpSp>
      <p:sp>
        <p:nvSpPr>
          <p:cNvPr id="2" name="TextBox 1">
            <a:extLst>
              <a:ext uri="{FF2B5EF4-FFF2-40B4-BE49-F238E27FC236}">
                <a16:creationId xmlns:a16="http://schemas.microsoft.com/office/drawing/2014/main" id="{B7592A64-3A1C-79C4-DFA3-1BD8A0780B18}"/>
              </a:ext>
            </a:extLst>
          </p:cNvPr>
          <p:cNvSpPr txBox="1"/>
          <p:nvPr/>
        </p:nvSpPr>
        <p:spPr>
          <a:xfrm>
            <a:off x="468490" y="2035911"/>
            <a:ext cx="4279780" cy="215444"/>
          </a:xfrm>
          <a:prstGeom prst="rect">
            <a:avLst/>
          </a:prstGeom>
          <a:noFill/>
        </p:spPr>
        <p:txBody>
          <a:bodyPr wrap="square" lIns="0" tIns="0" rIns="91440" bIns="0" rtlCol="0" anchor="ctr" anchorCtr="0">
            <a:spAutoFit/>
          </a:bodyPr>
          <a:lstStyle/>
          <a:p>
            <a:pPr algn="r">
              <a:spcBef>
                <a:spcPts val="600"/>
              </a:spcBef>
            </a:pPr>
            <a:r>
              <a:rPr lang="en-US" sz="1400" dirty="0"/>
              <a:t>Ensure Legal and Regulatory Compliance (n = 39)</a:t>
            </a:r>
          </a:p>
        </p:txBody>
      </p:sp>
      <p:sp>
        <p:nvSpPr>
          <p:cNvPr id="4" name="TextBox 3">
            <a:extLst>
              <a:ext uri="{FF2B5EF4-FFF2-40B4-BE49-F238E27FC236}">
                <a16:creationId xmlns:a16="http://schemas.microsoft.com/office/drawing/2014/main" id="{3282A08B-5FAF-2CBF-9D5B-42FD17B8613F}"/>
              </a:ext>
            </a:extLst>
          </p:cNvPr>
          <p:cNvSpPr txBox="1"/>
          <p:nvPr/>
        </p:nvSpPr>
        <p:spPr>
          <a:xfrm>
            <a:off x="468490" y="2298434"/>
            <a:ext cx="4279780" cy="215444"/>
          </a:xfrm>
          <a:prstGeom prst="rect">
            <a:avLst/>
          </a:prstGeom>
          <a:noFill/>
        </p:spPr>
        <p:txBody>
          <a:bodyPr wrap="square" lIns="0" tIns="0" rIns="91440" bIns="0" rtlCol="0" anchor="ctr" anchorCtr="0">
            <a:spAutoFit/>
          </a:bodyPr>
          <a:lstStyle/>
          <a:p>
            <a:pPr algn="r">
              <a:spcBef>
                <a:spcPts val="600"/>
              </a:spcBef>
            </a:pPr>
            <a:r>
              <a:rPr lang="en-US" sz="1400" dirty="0"/>
              <a:t>Ensure Business Continuity and Resilience (n = 104)</a:t>
            </a:r>
          </a:p>
        </p:txBody>
      </p:sp>
      <p:sp>
        <p:nvSpPr>
          <p:cNvPr id="5" name="TextBox 4">
            <a:extLst>
              <a:ext uri="{FF2B5EF4-FFF2-40B4-BE49-F238E27FC236}">
                <a16:creationId xmlns:a16="http://schemas.microsoft.com/office/drawing/2014/main" id="{171D0BAA-D5BF-98D9-9AA1-A104E3726690}"/>
              </a:ext>
            </a:extLst>
          </p:cNvPr>
          <p:cNvSpPr txBox="1"/>
          <p:nvPr/>
        </p:nvSpPr>
        <p:spPr>
          <a:xfrm>
            <a:off x="468490" y="2560957"/>
            <a:ext cx="4279780" cy="215444"/>
          </a:xfrm>
          <a:prstGeom prst="rect">
            <a:avLst/>
          </a:prstGeom>
          <a:noFill/>
        </p:spPr>
        <p:txBody>
          <a:bodyPr wrap="square" lIns="0" tIns="0" rIns="91440" bIns="0" rtlCol="0" anchor="ctr" anchorCtr="0">
            <a:spAutoFit/>
          </a:bodyPr>
          <a:lstStyle/>
          <a:p>
            <a:pPr algn="r">
              <a:spcBef>
                <a:spcPts val="600"/>
              </a:spcBef>
            </a:pPr>
            <a:r>
              <a:rPr lang="en-US" sz="1400" dirty="0"/>
              <a:t>Improve the Employee Experience (n = 58)</a:t>
            </a:r>
          </a:p>
        </p:txBody>
      </p:sp>
      <p:sp>
        <p:nvSpPr>
          <p:cNvPr id="7" name="TextBox 6">
            <a:extLst>
              <a:ext uri="{FF2B5EF4-FFF2-40B4-BE49-F238E27FC236}">
                <a16:creationId xmlns:a16="http://schemas.microsoft.com/office/drawing/2014/main" id="{C235EEEB-5E20-B27F-24F8-625BBBF1CE3D}"/>
              </a:ext>
            </a:extLst>
          </p:cNvPr>
          <p:cNvSpPr txBox="1"/>
          <p:nvPr/>
        </p:nvSpPr>
        <p:spPr>
          <a:xfrm>
            <a:off x="468490" y="2823480"/>
            <a:ext cx="4279780" cy="215444"/>
          </a:xfrm>
          <a:prstGeom prst="rect">
            <a:avLst/>
          </a:prstGeom>
          <a:noFill/>
        </p:spPr>
        <p:txBody>
          <a:bodyPr wrap="square" lIns="0" tIns="0" rIns="91440" bIns="0" rtlCol="0" anchor="ctr" anchorCtr="0">
            <a:spAutoFit/>
          </a:bodyPr>
          <a:lstStyle/>
          <a:p>
            <a:pPr algn="r">
              <a:spcBef>
                <a:spcPts val="600"/>
              </a:spcBef>
            </a:pPr>
            <a:r>
              <a:rPr lang="en-US" sz="1400" dirty="0"/>
              <a:t>Reduce Enterprise Risks (n =77)</a:t>
            </a:r>
          </a:p>
        </p:txBody>
      </p:sp>
      <p:sp>
        <p:nvSpPr>
          <p:cNvPr id="8" name="TextBox 7">
            <a:extLst>
              <a:ext uri="{FF2B5EF4-FFF2-40B4-BE49-F238E27FC236}">
                <a16:creationId xmlns:a16="http://schemas.microsoft.com/office/drawing/2014/main" id="{7DBFEDF2-0422-6846-2698-BA70F1C5846A}"/>
              </a:ext>
            </a:extLst>
          </p:cNvPr>
          <p:cNvSpPr txBox="1"/>
          <p:nvPr/>
        </p:nvSpPr>
        <p:spPr>
          <a:xfrm>
            <a:off x="468490" y="3086003"/>
            <a:ext cx="4279780" cy="215444"/>
          </a:xfrm>
          <a:prstGeom prst="rect">
            <a:avLst/>
          </a:prstGeom>
          <a:noFill/>
        </p:spPr>
        <p:txBody>
          <a:bodyPr wrap="square" lIns="0" tIns="0" rIns="91440" bIns="0" rtlCol="0" anchor="ctr" anchorCtr="0">
            <a:spAutoFit/>
          </a:bodyPr>
          <a:lstStyle/>
          <a:p>
            <a:pPr algn="r">
              <a:spcBef>
                <a:spcPts val="600"/>
              </a:spcBef>
            </a:pPr>
            <a:r>
              <a:rPr lang="en-US" sz="1400" dirty="0"/>
              <a:t>Introduce New Products/Services (n = 71)</a:t>
            </a:r>
          </a:p>
        </p:txBody>
      </p:sp>
      <p:sp>
        <p:nvSpPr>
          <p:cNvPr id="9" name="TextBox 8">
            <a:extLst>
              <a:ext uri="{FF2B5EF4-FFF2-40B4-BE49-F238E27FC236}">
                <a16:creationId xmlns:a16="http://schemas.microsoft.com/office/drawing/2014/main" id="{D0BFA32D-2972-A092-7518-9F9D90A0D8DB}"/>
              </a:ext>
            </a:extLst>
          </p:cNvPr>
          <p:cNvSpPr txBox="1"/>
          <p:nvPr/>
        </p:nvSpPr>
        <p:spPr>
          <a:xfrm>
            <a:off x="468490" y="3348526"/>
            <a:ext cx="4279780" cy="215444"/>
          </a:xfrm>
          <a:prstGeom prst="rect">
            <a:avLst/>
          </a:prstGeom>
          <a:noFill/>
        </p:spPr>
        <p:txBody>
          <a:bodyPr wrap="square" lIns="0" tIns="0" rIns="91440" bIns="0" rtlCol="0" anchor="ctr" anchorCtr="0">
            <a:spAutoFit/>
          </a:bodyPr>
          <a:lstStyle/>
          <a:p>
            <a:pPr algn="r">
              <a:spcBef>
                <a:spcPts val="600"/>
              </a:spcBef>
            </a:pPr>
            <a:r>
              <a:rPr lang="en-US" sz="1400" dirty="0"/>
              <a:t>Grow Revenue (n = 99)</a:t>
            </a:r>
          </a:p>
        </p:txBody>
      </p:sp>
      <p:sp>
        <p:nvSpPr>
          <p:cNvPr id="10" name="TextBox 9">
            <a:extLst>
              <a:ext uri="{FF2B5EF4-FFF2-40B4-BE49-F238E27FC236}">
                <a16:creationId xmlns:a16="http://schemas.microsoft.com/office/drawing/2014/main" id="{CEA55023-4ADA-4FF3-904D-ED333F915FC9}"/>
              </a:ext>
            </a:extLst>
          </p:cNvPr>
          <p:cNvSpPr txBox="1"/>
          <p:nvPr/>
        </p:nvSpPr>
        <p:spPr>
          <a:xfrm>
            <a:off x="468490" y="3611049"/>
            <a:ext cx="4279780" cy="215444"/>
          </a:xfrm>
          <a:prstGeom prst="rect">
            <a:avLst/>
          </a:prstGeom>
          <a:noFill/>
        </p:spPr>
        <p:txBody>
          <a:bodyPr wrap="square" lIns="0" tIns="0" rIns="91440" bIns="0" rtlCol="0" anchor="ctr" anchorCtr="0">
            <a:spAutoFit/>
          </a:bodyPr>
          <a:lstStyle/>
          <a:p>
            <a:pPr algn="r">
              <a:spcBef>
                <a:spcPts val="600"/>
              </a:spcBef>
            </a:pPr>
            <a:r>
              <a:rPr lang="en-US" sz="1400" dirty="0"/>
              <a:t>Improve the Customer/Citizen Experience (n = 127)</a:t>
            </a:r>
          </a:p>
        </p:txBody>
      </p:sp>
      <p:sp>
        <p:nvSpPr>
          <p:cNvPr id="12" name="TextBox 11">
            <a:extLst>
              <a:ext uri="{FF2B5EF4-FFF2-40B4-BE49-F238E27FC236}">
                <a16:creationId xmlns:a16="http://schemas.microsoft.com/office/drawing/2014/main" id="{0482A137-657E-89C9-A8CF-2495E11D4D08}"/>
              </a:ext>
            </a:extLst>
          </p:cNvPr>
          <p:cNvSpPr txBox="1"/>
          <p:nvPr/>
        </p:nvSpPr>
        <p:spPr>
          <a:xfrm>
            <a:off x="468490" y="3873572"/>
            <a:ext cx="4279780" cy="215444"/>
          </a:xfrm>
          <a:prstGeom prst="rect">
            <a:avLst/>
          </a:prstGeom>
          <a:noFill/>
        </p:spPr>
        <p:txBody>
          <a:bodyPr wrap="square" lIns="0" tIns="0" rIns="91440" bIns="0" rtlCol="0" anchor="ctr" anchorCtr="0">
            <a:spAutoFit/>
          </a:bodyPr>
          <a:lstStyle/>
          <a:p>
            <a:pPr algn="r">
              <a:spcBef>
                <a:spcPts val="600"/>
              </a:spcBef>
            </a:pPr>
            <a:r>
              <a:rPr lang="en-US" sz="1400" dirty="0"/>
              <a:t>Improve Operational Excellence (n = 199)</a:t>
            </a:r>
          </a:p>
        </p:txBody>
      </p:sp>
      <p:sp>
        <p:nvSpPr>
          <p:cNvPr id="13" name="TextBox 12">
            <a:extLst>
              <a:ext uri="{FF2B5EF4-FFF2-40B4-BE49-F238E27FC236}">
                <a16:creationId xmlns:a16="http://schemas.microsoft.com/office/drawing/2014/main" id="{BFBDBF8E-9526-8594-C619-822AF9192CA9}"/>
              </a:ext>
            </a:extLst>
          </p:cNvPr>
          <p:cNvSpPr txBox="1"/>
          <p:nvPr/>
        </p:nvSpPr>
        <p:spPr>
          <a:xfrm>
            <a:off x="468490" y="4136095"/>
            <a:ext cx="4279780" cy="215444"/>
          </a:xfrm>
          <a:prstGeom prst="rect">
            <a:avLst/>
          </a:prstGeom>
          <a:noFill/>
        </p:spPr>
        <p:txBody>
          <a:bodyPr wrap="square" lIns="0" tIns="0" rIns="91440" bIns="0" rtlCol="0" anchor="ctr" anchorCtr="0">
            <a:spAutoFit/>
          </a:bodyPr>
          <a:lstStyle/>
          <a:p>
            <a:pPr algn="r">
              <a:spcBef>
                <a:spcPts val="600"/>
              </a:spcBef>
            </a:pPr>
            <a:r>
              <a:rPr lang="en-US" sz="1400" dirty="0"/>
              <a:t>Increase Innovation (n = 47)</a:t>
            </a:r>
          </a:p>
        </p:txBody>
      </p:sp>
      <p:sp>
        <p:nvSpPr>
          <p:cNvPr id="14" name="TextBox 13">
            <a:extLst>
              <a:ext uri="{FF2B5EF4-FFF2-40B4-BE49-F238E27FC236}">
                <a16:creationId xmlns:a16="http://schemas.microsoft.com/office/drawing/2014/main" id="{6E771A77-B5B6-3DCE-7696-FDB84BD7CD9F}"/>
              </a:ext>
            </a:extLst>
          </p:cNvPr>
          <p:cNvSpPr txBox="1"/>
          <p:nvPr/>
        </p:nvSpPr>
        <p:spPr>
          <a:xfrm>
            <a:off x="468490" y="4398618"/>
            <a:ext cx="4279780" cy="215444"/>
          </a:xfrm>
          <a:prstGeom prst="rect">
            <a:avLst/>
          </a:prstGeom>
          <a:noFill/>
        </p:spPr>
        <p:txBody>
          <a:bodyPr wrap="square" lIns="0" tIns="0" rIns="91440" bIns="0" rtlCol="0" anchor="ctr" anchorCtr="0">
            <a:spAutoFit/>
          </a:bodyPr>
          <a:lstStyle/>
          <a:p>
            <a:pPr algn="r">
              <a:spcBef>
                <a:spcPts val="600"/>
              </a:spcBef>
            </a:pPr>
            <a:r>
              <a:rPr lang="en-US" sz="1400" dirty="0"/>
              <a:t>Increase Cost Efficiency (n = 87)</a:t>
            </a:r>
          </a:p>
        </p:txBody>
      </p:sp>
      <p:sp>
        <p:nvSpPr>
          <p:cNvPr id="17" name="TextBox 16">
            <a:extLst>
              <a:ext uri="{FF2B5EF4-FFF2-40B4-BE49-F238E27FC236}">
                <a16:creationId xmlns:a16="http://schemas.microsoft.com/office/drawing/2014/main" id="{273E0C65-7DC2-BCE4-DCD4-808248AE2A11}"/>
              </a:ext>
            </a:extLst>
          </p:cNvPr>
          <p:cNvSpPr txBox="1"/>
          <p:nvPr/>
        </p:nvSpPr>
        <p:spPr>
          <a:xfrm>
            <a:off x="468490" y="4661138"/>
            <a:ext cx="4279780" cy="215444"/>
          </a:xfrm>
          <a:prstGeom prst="rect">
            <a:avLst/>
          </a:prstGeom>
          <a:noFill/>
        </p:spPr>
        <p:txBody>
          <a:bodyPr wrap="square" lIns="0" tIns="0" rIns="91440" bIns="0" rtlCol="0" anchor="ctr" anchorCtr="0">
            <a:spAutoFit/>
          </a:bodyPr>
          <a:lstStyle/>
          <a:p>
            <a:pPr algn="r">
              <a:spcBef>
                <a:spcPts val="600"/>
              </a:spcBef>
            </a:pPr>
            <a:r>
              <a:rPr lang="en-US" sz="1400" dirty="0"/>
              <a:t>Increase Employee Productivity (n = 115)</a:t>
            </a:r>
          </a:p>
        </p:txBody>
      </p:sp>
      <p:sp>
        <p:nvSpPr>
          <p:cNvPr id="19" name="Rectangle 18">
            <a:extLst>
              <a:ext uri="{FF2B5EF4-FFF2-40B4-BE49-F238E27FC236}">
                <a16:creationId xmlns:a16="http://schemas.microsoft.com/office/drawing/2014/main" id="{E40ADF15-929A-7240-12D1-4AA0DCCAF53F}"/>
              </a:ext>
            </a:extLst>
          </p:cNvPr>
          <p:cNvSpPr/>
          <p:nvPr/>
        </p:nvSpPr>
        <p:spPr>
          <a:xfrm>
            <a:off x="457200" y="2013416"/>
            <a:ext cx="7373816" cy="533568"/>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a:extLst>
              <a:ext uri="{FF2B5EF4-FFF2-40B4-BE49-F238E27FC236}">
                <a16:creationId xmlns:a16="http://schemas.microsoft.com/office/drawing/2014/main" id="{54032BA7-D51C-4FF1-E9DC-27ECC6879B6B}"/>
              </a:ext>
            </a:extLst>
          </p:cNvPr>
          <p:cNvSpPr/>
          <p:nvPr/>
        </p:nvSpPr>
        <p:spPr>
          <a:xfrm>
            <a:off x="457200" y="4136095"/>
            <a:ext cx="7373816" cy="820275"/>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TextBox 1">
            <a:extLst>
              <a:ext uri="{FF2B5EF4-FFF2-40B4-BE49-F238E27FC236}">
                <a16:creationId xmlns:a16="http://schemas.microsoft.com/office/drawing/2014/main" id="{34F3BEBC-4FCF-B5B7-9B72-BB23C1152DF8}"/>
              </a:ext>
            </a:extLst>
          </p:cNvPr>
          <p:cNvSpPr txBox="1"/>
          <p:nvPr/>
        </p:nvSpPr>
        <p:spPr>
          <a:xfrm>
            <a:off x="463549" y="1210751"/>
            <a:ext cx="7428293" cy="351323"/>
          </a:xfrm>
          <a:prstGeom prst="rect">
            <a:avLst/>
          </a:prstGeom>
          <a:solidFill>
            <a:srgbClr val="009AD7"/>
          </a:solidFill>
        </p:spPr>
        <p:txBody>
          <a:bodyPr wrap="square" lIns="91440" tIns="91440" rIns="91440" bIns="91440" rtlCol="0" anchor="ctr" anchorCtr="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rgbClr val="000000"/>
                </a:solidFill>
                <a:cs typeface="Arial" panose="020B0604020202020204" pitchFamily="34" charset="0"/>
              </a:rPr>
              <a:t>What CIOs Tell Us</a:t>
            </a:r>
          </a:p>
        </p:txBody>
      </p:sp>
      <p:sp>
        <p:nvSpPr>
          <p:cNvPr id="32" name="TextBox 1">
            <a:extLst>
              <a:ext uri="{FF2B5EF4-FFF2-40B4-BE49-F238E27FC236}">
                <a16:creationId xmlns:a16="http://schemas.microsoft.com/office/drawing/2014/main" id="{B74C4615-057E-4796-27B2-6ADEF77D4946}"/>
              </a:ext>
            </a:extLst>
          </p:cNvPr>
          <p:cNvSpPr txBox="1"/>
          <p:nvPr/>
        </p:nvSpPr>
        <p:spPr>
          <a:xfrm>
            <a:off x="8295258" y="1210751"/>
            <a:ext cx="3431584" cy="351323"/>
          </a:xfrm>
          <a:prstGeom prst="rect">
            <a:avLst/>
          </a:prstGeom>
          <a:solidFill>
            <a:srgbClr val="009AD7"/>
          </a:solidFill>
        </p:spPr>
        <p:txBody>
          <a:bodyPr wrap="square" lIns="91440" tIns="91440" rIns="91440" bIns="91440" rtlCol="0" anchor="ctr" anchorCtr="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400" b="0" i="0" u="none" strike="noStrike" kern="1200" spc="0" baseline="0">
                <a:solidFill>
                  <a:prstClr val="black">
                    <a:lumMod val="65000"/>
                    <a:lumOff val="35000"/>
                  </a:prstClr>
                </a:solidFill>
                <a:latin typeface="+mn-lt"/>
                <a:ea typeface="+mn-ea"/>
                <a:cs typeface="+mn-cs"/>
              </a:defRPr>
            </a:pPr>
            <a:r>
              <a:rPr lang="en-US" sz="1600" b="1" dirty="0">
                <a:solidFill>
                  <a:srgbClr val="000000"/>
                </a:solidFill>
                <a:cs typeface="Arial" panose="020B0604020202020204" pitchFamily="34" charset="0"/>
              </a:rPr>
              <a:t>What CFOs Tell Us</a:t>
            </a:r>
          </a:p>
        </p:txBody>
      </p:sp>
    </p:spTree>
    <p:extLst>
      <p:ext uri="{BB962C8B-B14F-4D97-AF65-F5344CB8AC3E}">
        <p14:creationId xmlns:p14="http://schemas.microsoft.com/office/powerpoint/2010/main" val="1895402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C578D3-EFB5-1E44-B6D2-331853175CFF}"/>
              </a:ext>
            </a:extLst>
          </p:cNvPr>
          <p:cNvSpPr/>
          <p:nvPr/>
        </p:nvSpPr>
        <p:spPr>
          <a:xfrm>
            <a:off x="333756" y="2399194"/>
            <a:ext cx="11521440" cy="50292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US" dirty="0">
                <a:solidFill>
                  <a:srgbClr val="6F7878"/>
                </a:solidFill>
              </a:rPr>
              <a:t>What are the major trends affecting CIOs in midsize enterprises?</a:t>
            </a:r>
          </a:p>
          <a:p>
            <a:pPr lvl="0"/>
            <a:r>
              <a:rPr lang="en-US" dirty="0">
                <a:solidFill>
                  <a:srgbClr val="6F7878"/>
                </a:solidFill>
              </a:rPr>
              <a:t>What are the top challenges for CIOs in midsize enterprises?</a:t>
            </a:r>
          </a:p>
          <a:p>
            <a:pPr lvl="0"/>
            <a:r>
              <a:rPr lang="en-US" dirty="0">
                <a:solidFill>
                  <a:schemeClr val="bg1"/>
                </a:solidFill>
              </a:rPr>
              <a:t>What actions should a midsize enterprise CIO take to address these challenges?</a:t>
            </a:r>
          </a:p>
        </p:txBody>
      </p:sp>
    </p:spTree>
    <p:extLst>
      <p:ext uri="{BB962C8B-B14F-4D97-AF65-F5344CB8AC3E}">
        <p14:creationId xmlns:p14="http://schemas.microsoft.com/office/powerpoint/2010/main" val="397600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a:extLst>
              <a:ext uri="{FF2B5EF4-FFF2-40B4-BE49-F238E27FC236}">
                <a16:creationId xmlns:a16="http://schemas.microsoft.com/office/drawing/2014/main" id="{2734DE29-AE97-4289-9F3F-C4C3FC4A9EC0}"/>
              </a:ext>
            </a:extLst>
          </p:cNvPr>
          <p:cNvSpPr/>
          <p:nvPr/>
        </p:nvSpPr>
        <p:spPr>
          <a:xfrm>
            <a:off x="2349050" y="1728782"/>
            <a:ext cx="7493899" cy="1700218"/>
          </a:xfrm>
          <a:custGeom>
            <a:avLst/>
            <a:gdLst/>
            <a:ahLst/>
            <a:cxnLst/>
            <a:rect l="l" t="t" r="r" b="b"/>
            <a:pathLst>
              <a:path w="5608955" h="2148204">
                <a:moveTo>
                  <a:pt x="0" y="2147697"/>
                </a:moveTo>
                <a:lnTo>
                  <a:pt x="0" y="0"/>
                </a:lnTo>
                <a:lnTo>
                  <a:pt x="5608713" y="0"/>
                </a:lnTo>
                <a:lnTo>
                  <a:pt x="5608713" y="2147697"/>
                </a:lnTo>
              </a:path>
            </a:pathLst>
          </a:custGeom>
          <a:ln w="25400">
            <a:solidFill>
              <a:srgbClr val="6F7878"/>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6" name="Straight Connector 5">
            <a:extLst>
              <a:ext uri="{FF2B5EF4-FFF2-40B4-BE49-F238E27FC236}">
                <a16:creationId xmlns:a16="http://schemas.microsoft.com/office/drawing/2014/main" id="{594E5161-58FC-4997-9A4A-F42634BD3D58}"/>
              </a:ext>
            </a:extLst>
          </p:cNvPr>
          <p:cNvCxnSpPr>
            <a:cxnSpLocks/>
          </p:cNvCxnSpPr>
          <p:nvPr/>
        </p:nvCxnSpPr>
        <p:spPr>
          <a:xfrm flipH="1">
            <a:off x="6092234" y="1523451"/>
            <a:ext cx="7531" cy="1949600"/>
          </a:xfrm>
          <a:prstGeom prst="line">
            <a:avLst/>
          </a:prstGeom>
          <a:ln w="25400">
            <a:solidFill>
              <a:srgbClr val="6F7878"/>
            </a:solidFill>
          </a:ln>
        </p:spPr>
      </p:cxnSp>
      <p:sp>
        <p:nvSpPr>
          <p:cNvPr id="13" name="object 38">
            <a:extLst>
              <a:ext uri="{FF2B5EF4-FFF2-40B4-BE49-F238E27FC236}">
                <a16:creationId xmlns:a16="http://schemas.microsoft.com/office/drawing/2014/main" id="{31830CBE-CB12-48D3-9291-EAC894C5E3D1}"/>
              </a:ext>
            </a:extLst>
          </p:cNvPr>
          <p:cNvSpPr txBox="1"/>
          <p:nvPr/>
        </p:nvSpPr>
        <p:spPr>
          <a:xfrm>
            <a:off x="5092584" y="1173083"/>
            <a:ext cx="2006831" cy="305212"/>
          </a:xfrm>
          <a:prstGeom prst="rect">
            <a:avLst/>
          </a:prstGeom>
        </p:spPr>
        <p:txBody>
          <a:bodyPr vert="horz" wrap="none" lIns="0" tIns="12700" rIns="0" bIns="45720" rtlCol="0" anchor="b">
            <a:spAutoFit/>
          </a:bodyP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 Cost</a:t>
            </a:r>
            <a:r>
              <a:rPr kumimoji="0" lang="en-US" sz="1600" b="1" i="0" u="none" strike="noStrike" kern="1200" cap="none" spc="-51"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Management</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6" name="object 11">
            <a:extLst>
              <a:ext uri="{FF2B5EF4-FFF2-40B4-BE49-F238E27FC236}">
                <a16:creationId xmlns:a16="http://schemas.microsoft.com/office/drawing/2014/main" id="{CE37E36C-B364-4E1C-A221-C81263CA037E}"/>
              </a:ext>
            </a:extLst>
          </p:cNvPr>
          <p:cNvSpPr txBox="1"/>
          <p:nvPr/>
        </p:nvSpPr>
        <p:spPr>
          <a:xfrm>
            <a:off x="1157149" y="2402303"/>
            <a:ext cx="2369423" cy="657135"/>
          </a:xfrm>
          <a:prstGeom prst="rect">
            <a:avLst/>
          </a:prstGeom>
          <a:solidFill>
            <a:schemeClr val="bg1"/>
          </a:solidFill>
        </p:spPr>
        <p:txBody>
          <a:bodyPr vert="horz" wrap="square" lIns="0" tIns="81280" rIns="0" bIns="45720" rtlCol="0">
            <a:noAutofit/>
          </a:bodyPr>
          <a:lstStyle>
            <a:defPPr>
              <a:defRPr lang="en-US"/>
            </a:defPPr>
            <a:lvl1pPr marL="127000" indent="-114300" fontAlgn="auto">
              <a:lnSpc>
                <a:spcPct val="100000"/>
              </a:lnSpc>
              <a:spcBef>
                <a:spcPts val="640"/>
              </a:spcBef>
              <a:spcAft>
                <a:spcPts val="0"/>
              </a:spcAft>
              <a:buFontTx/>
              <a:buChar char="•"/>
              <a:tabLst>
                <a:tab pos="127000" algn="l"/>
              </a:tabLst>
              <a:defRPr sz="1300" spc="-5">
                <a:solidFill>
                  <a:prstClr val="black"/>
                </a:solidFill>
                <a:latin typeface="Arial" panose="020B0604020202020204" pitchFamily="34" charset="0"/>
                <a:cs typeface="Arial" panose="020B0604020202020204" pitchFamily="34" charset="0"/>
              </a:defRPr>
            </a:lvl1pPr>
          </a:lstStyle>
          <a:p>
            <a:pPr marL="173736" marR="0" lvl="0" indent="-173736" algn="l" defTabSz="457200" rtl="0" eaLnBrk="1" fontAlgn="auto" latinLnBrk="0" hangingPunct="1">
              <a:lnSpc>
                <a:spcPct val="100000"/>
              </a:lnSpc>
              <a:spcBef>
                <a:spcPts val="0"/>
              </a:spcBef>
              <a:spcAft>
                <a:spcPts val="0"/>
              </a:spcAft>
              <a:buClrTx/>
              <a:buSzTx/>
              <a:buFontTx/>
              <a:buChar char="•"/>
              <a:tabLst>
                <a:tab pos="127000" algn="l"/>
              </a:tabLst>
              <a:defRPr/>
            </a:pP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Reactionary, short-term</a:t>
            </a:r>
          </a:p>
          <a:p>
            <a:pPr marL="173736" marR="0" lvl="0" indent="-173736" algn="l" defTabSz="457200" rtl="0" eaLnBrk="1" fontAlgn="auto" latinLnBrk="0" hangingPunct="1">
              <a:lnSpc>
                <a:spcPct val="100000"/>
              </a:lnSpc>
              <a:spcBef>
                <a:spcPts val="0"/>
              </a:spcBef>
              <a:spcAft>
                <a:spcPts val="0"/>
              </a:spcAft>
              <a:buClrTx/>
              <a:buSzTx/>
              <a:buFontTx/>
              <a:buChar char="•"/>
              <a:tabLst>
                <a:tab pos="127000" algn="l"/>
              </a:tabLst>
              <a:defRPr/>
            </a:pP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Immediate reductions</a:t>
            </a:r>
          </a:p>
        </p:txBody>
      </p:sp>
      <p:sp>
        <p:nvSpPr>
          <p:cNvPr id="27" name="object 13">
            <a:extLst>
              <a:ext uri="{FF2B5EF4-FFF2-40B4-BE49-F238E27FC236}">
                <a16:creationId xmlns:a16="http://schemas.microsoft.com/office/drawing/2014/main" id="{577EE688-1AEE-4684-9407-95963AA0D670}"/>
              </a:ext>
            </a:extLst>
          </p:cNvPr>
          <p:cNvSpPr txBox="1"/>
          <p:nvPr/>
        </p:nvSpPr>
        <p:spPr>
          <a:xfrm>
            <a:off x="4821728" y="2402303"/>
            <a:ext cx="2535533" cy="657135"/>
          </a:xfrm>
          <a:prstGeom prst="rect">
            <a:avLst/>
          </a:prstGeom>
          <a:solidFill>
            <a:schemeClr val="bg1"/>
          </a:solidFill>
        </p:spPr>
        <p:txBody>
          <a:bodyPr vert="horz" wrap="square" lIns="0" tIns="81280" rIns="0" bIns="45720" rtlCol="0">
            <a:noAutofit/>
          </a:bodyPr>
          <a:lstStyle/>
          <a:p>
            <a:pPr marL="173736" indent="-173736">
              <a:buFontTx/>
              <a:buChar char="•"/>
              <a:tabLst>
                <a:tab pos="127000" algn="l"/>
              </a:tabLst>
              <a:defRPr/>
            </a:pPr>
            <a:r>
              <a:rPr lang="en-US" sz="1600" spc="-5" dirty="0">
                <a:solidFill>
                  <a:prstClr val="black"/>
                </a:solidFill>
                <a:latin typeface="Arial" panose="020B0604020202020204" pitchFamily="34" charset="0"/>
                <a:cs typeface="Arial" panose="020B0604020202020204" pitchFamily="34" charset="0"/>
              </a:rPr>
              <a:t>Programmatic</a:t>
            </a:r>
          </a:p>
          <a:p>
            <a:pPr marL="173736" indent="-173736">
              <a:buFontTx/>
              <a:buChar char="•"/>
              <a:tabLst>
                <a:tab pos="127000" algn="l"/>
              </a:tabLst>
              <a:defRPr/>
            </a:pPr>
            <a:r>
              <a:rPr lang="en-US" sz="1600" spc="-5" dirty="0">
                <a:solidFill>
                  <a:prstClr val="black"/>
                </a:solidFill>
                <a:latin typeface="Arial" panose="020B0604020202020204" pitchFamily="34" charset="0"/>
                <a:cs typeface="Arial" panose="020B0604020202020204" pitchFamily="34" charset="0"/>
              </a:rPr>
              <a:t>Structured improvements</a:t>
            </a:r>
          </a:p>
        </p:txBody>
      </p:sp>
      <p:sp>
        <p:nvSpPr>
          <p:cNvPr id="28" name="object 43">
            <a:extLst>
              <a:ext uri="{FF2B5EF4-FFF2-40B4-BE49-F238E27FC236}">
                <a16:creationId xmlns:a16="http://schemas.microsoft.com/office/drawing/2014/main" id="{A064669D-3F34-417E-8EB9-25CE4B80F1C2}"/>
              </a:ext>
            </a:extLst>
          </p:cNvPr>
          <p:cNvSpPr txBox="1"/>
          <p:nvPr/>
        </p:nvSpPr>
        <p:spPr>
          <a:xfrm>
            <a:off x="8606413" y="2402303"/>
            <a:ext cx="2422211" cy="657135"/>
          </a:xfrm>
          <a:prstGeom prst="rect">
            <a:avLst/>
          </a:prstGeom>
          <a:solidFill>
            <a:schemeClr val="bg1"/>
          </a:solidFill>
        </p:spPr>
        <p:txBody>
          <a:bodyPr vert="horz" wrap="square" lIns="0" tIns="81280" rIns="0" bIns="45720" rtlCol="0">
            <a:noAutofit/>
          </a:bodyPr>
          <a:lstStyle/>
          <a:p>
            <a:pPr marL="173736" indent="-173736">
              <a:buFontTx/>
              <a:buChar char="•"/>
              <a:tabLst>
                <a:tab pos="127000" algn="l"/>
              </a:tabLst>
              <a:defRPr/>
            </a:pPr>
            <a:r>
              <a:rPr lang="en-US" sz="1600" spc="-5" dirty="0">
                <a:solidFill>
                  <a:prstClr val="black"/>
                </a:solidFill>
                <a:latin typeface="Arial" panose="020B0604020202020204" pitchFamily="34" charset="0"/>
                <a:cs typeface="Arial" panose="020B0604020202020204" pitchFamily="34" charset="0"/>
              </a:rPr>
              <a:t>Business-value-driven</a:t>
            </a:r>
          </a:p>
          <a:p>
            <a:pPr marL="173736" indent="-173736">
              <a:buFontTx/>
              <a:buChar char="•"/>
              <a:tabLst>
                <a:tab pos="127000" algn="l"/>
              </a:tabLst>
              <a:defRPr/>
            </a:pPr>
            <a:r>
              <a:rPr lang="en-US" sz="1600" spc="-5" dirty="0">
                <a:solidFill>
                  <a:prstClr val="black"/>
                </a:solidFill>
                <a:latin typeface="Arial" panose="020B0604020202020204" pitchFamily="34" charset="0"/>
                <a:cs typeface="Arial" panose="020B0604020202020204" pitchFamily="34" charset="0"/>
              </a:rPr>
              <a:t>Stakeholder partnership</a:t>
            </a:r>
          </a:p>
        </p:txBody>
      </p:sp>
      <p:sp>
        <p:nvSpPr>
          <p:cNvPr id="2" name="Title 1">
            <a:extLst>
              <a:ext uri="{FF2B5EF4-FFF2-40B4-BE49-F238E27FC236}">
                <a16:creationId xmlns:a16="http://schemas.microsoft.com/office/drawing/2014/main" id="{F1C0C7D1-9D25-468A-A085-E85E07AF4C90}"/>
              </a:ext>
            </a:extLst>
          </p:cNvPr>
          <p:cNvSpPr>
            <a:spLocks noGrp="1"/>
          </p:cNvSpPr>
          <p:nvPr>
            <p:ph type="title"/>
          </p:nvPr>
        </p:nvSpPr>
        <p:spPr/>
        <p:txBody>
          <a:bodyPr/>
          <a:lstStyle/>
          <a:p>
            <a:pPr>
              <a:spcBef>
                <a:spcPts val="0"/>
              </a:spcBef>
            </a:pPr>
            <a:r>
              <a:rPr lang="en-US" dirty="0"/>
              <a:t>Manage Cost With an Eye Toward Efficiency</a:t>
            </a:r>
          </a:p>
        </p:txBody>
      </p:sp>
      <p:sp>
        <p:nvSpPr>
          <p:cNvPr id="10" name="object 14">
            <a:extLst>
              <a:ext uri="{FF2B5EF4-FFF2-40B4-BE49-F238E27FC236}">
                <a16:creationId xmlns:a16="http://schemas.microsoft.com/office/drawing/2014/main" id="{32D6E733-5A71-4301-9068-2DFB7603C1A7}"/>
              </a:ext>
            </a:extLst>
          </p:cNvPr>
          <p:cNvSpPr/>
          <p:nvPr/>
        </p:nvSpPr>
        <p:spPr>
          <a:xfrm>
            <a:off x="468489" y="3622228"/>
            <a:ext cx="1190302" cy="1943194"/>
          </a:xfrm>
          <a:custGeom>
            <a:avLst/>
            <a:gdLst/>
            <a:ahLst/>
            <a:cxnLst/>
            <a:rect l="l" t="t" r="r" b="b"/>
            <a:pathLst>
              <a:path w="890905" h="1805939">
                <a:moveTo>
                  <a:pt x="0" y="1805597"/>
                </a:moveTo>
                <a:lnTo>
                  <a:pt x="890816" y="1805597"/>
                </a:lnTo>
                <a:lnTo>
                  <a:pt x="890816" y="0"/>
                </a:lnTo>
                <a:lnTo>
                  <a:pt x="0" y="0"/>
                </a:lnTo>
                <a:lnTo>
                  <a:pt x="0" y="1805597"/>
                </a:lnTo>
                <a:close/>
              </a:path>
            </a:pathLst>
          </a:custGeom>
          <a:solidFill>
            <a:srgbClr val="F4F4F4"/>
          </a:solidFill>
        </p:spPr>
        <p:txBody>
          <a:bodyPr wrap="square" lIns="0" tIns="91440" rIns="0" bIns="0" rtlCol="0"/>
          <a:lstStyle/>
          <a:p>
            <a:pPr marR="0" lvl="0" indent="0" algn="ctr" defTabSz="4572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Eliminate</a:t>
            </a:r>
          </a:p>
        </p:txBody>
      </p:sp>
      <p:sp>
        <p:nvSpPr>
          <p:cNvPr id="11" name="object 15">
            <a:extLst>
              <a:ext uri="{FF2B5EF4-FFF2-40B4-BE49-F238E27FC236}">
                <a16:creationId xmlns:a16="http://schemas.microsoft.com/office/drawing/2014/main" id="{932C4250-0727-4CF5-815A-1F0F13D718E7}"/>
              </a:ext>
            </a:extLst>
          </p:cNvPr>
          <p:cNvSpPr/>
          <p:nvPr/>
        </p:nvSpPr>
        <p:spPr>
          <a:xfrm>
            <a:off x="1721064" y="3622228"/>
            <a:ext cx="1190302" cy="1943194"/>
          </a:xfrm>
          <a:custGeom>
            <a:avLst/>
            <a:gdLst/>
            <a:ahLst/>
            <a:cxnLst/>
            <a:rect l="l" t="t" r="r" b="b"/>
            <a:pathLst>
              <a:path w="890905" h="1805939">
                <a:moveTo>
                  <a:pt x="0" y="1805597"/>
                </a:moveTo>
                <a:lnTo>
                  <a:pt x="890816" y="1805597"/>
                </a:lnTo>
                <a:lnTo>
                  <a:pt x="890816" y="0"/>
                </a:lnTo>
                <a:lnTo>
                  <a:pt x="0" y="0"/>
                </a:lnTo>
                <a:lnTo>
                  <a:pt x="0" y="1805597"/>
                </a:lnTo>
                <a:close/>
              </a:path>
            </a:pathLst>
          </a:custGeom>
          <a:solidFill>
            <a:srgbClr val="F4F4F4"/>
          </a:solidFill>
        </p:spPr>
        <p:txBody>
          <a:bodyPr wrap="square" lIns="0" tIns="91440" rIns="0" bIns="0" rtlCol="0"/>
          <a:lstStyle/>
          <a:p>
            <a:pPr marR="0" lvl="0" indent="0" algn="ctr" defTabSz="457200" rtl="0" eaLnBrk="1" fontAlgn="auto" latinLnBrk="0" hangingPunct="1">
              <a:spcBef>
                <a:spcPts val="0"/>
              </a:spcBef>
              <a:spcAft>
                <a:spcPts val="0"/>
              </a:spcAft>
              <a:buClrTx/>
              <a:buSzTx/>
              <a:buFontTx/>
              <a:buNone/>
              <a:tabLst/>
              <a:defRPr/>
            </a:pP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Rationalize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object 16">
            <a:extLst>
              <a:ext uri="{FF2B5EF4-FFF2-40B4-BE49-F238E27FC236}">
                <a16:creationId xmlns:a16="http://schemas.microsoft.com/office/drawing/2014/main" id="{8584325A-DEB6-4C8C-9F15-D8C61A1B947A}"/>
              </a:ext>
            </a:extLst>
          </p:cNvPr>
          <p:cNvSpPr/>
          <p:nvPr/>
        </p:nvSpPr>
        <p:spPr>
          <a:xfrm>
            <a:off x="2973656" y="3622228"/>
            <a:ext cx="1190302" cy="1943194"/>
          </a:xfrm>
          <a:custGeom>
            <a:avLst/>
            <a:gdLst/>
            <a:ahLst/>
            <a:cxnLst/>
            <a:rect l="l" t="t" r="r" b="b"/>
            <a:pathLst>
              <a:path w="890905" h="1805939">
                <a:moveTo>
                  <a:pt x="0" y="1805597"/>
                </a:moveTo>
                <a:lnTo>
                  <a:pt x="890816" y="1805597"/>
                </a:lnTo>
                <a:lnTo>
                  <a:pt x="890816" y="0"/>
                </a:lnTo>
                <a:lnTo>
                  <a:pt x="0" y="0"/>
                </a:lnTo>
                <a:lnTo>
                  <a:pt x="0" y="1805597"/>
                </a:lnTo>
                <a:close/>
              </a:path>
            </a:pathLst>
          </a:custGeom>
          <a:solidFill>
            <a:srgbClr val="F4F4F4"/>
          </a:solidFill>
        </p:spPr>
        <p:txBody>
          <a:bodyPr wrap="square" lIns="0" tIns="91440" rIns="0" bIns="0" rtlCol="0"/>
          <a:lstStyle/>
          <a:p>
            <a:pPr marR="0" lvl="0" indent="0" algn="ctr" defTabSz="457200" rtl="0" eaLnBrk="1" fontAlgn="auto" latinLnBrk="0" hangingPunct="1">
              <a:spcBef>
                <a:spcPts val="0"/>
              </a:spcBef>
              <a:spcAft>
                <a:spcPts val="0"/>
              </a:spcAft>
              <a:buClrTx/>
              <a:buSzTx/>
              <a:buFontTx/>
              <a:buNone/>
              <a:tabLst/>
              <a:defRPr/>
            </a:pPr>
            <a:r>
              <a:rPr kumimoji="0" lang="en-US" sz="1600" b="0" i="0" u="none" strike="noStrike" kern="1200" cap="none" spc="-2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Renegotiate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object 20">
            <a:extLst>
              <a:ext uri="{FF2B5EF4-FFF2-40B4-BE49-F238E27FC236}">
                <a16:creationId xmlns:a16="http://schemas.microsoft.com/office/drawing/2014/main" id="{E68320AF-D0F9-405C-9E11-84846F396F3E}"/>
              </a:ext>
            </a:extLst>
          </p:cNvPr>
          <p:cNvSpPr/>
          <p:nvPr/>
        </p:nvSpPr>
        <p:spPr>
          <a:xfrm>
            <a:off x="4226231" y="3622228"/>
            <a:ext cx="1190302" cy="1943194"/>
          </a:xfrm>
          <a:custGeom>
            <a:avLst/>
            <a:gdLst/>
            <a:ahLst/>
            <a:cxnLst/>
            <a:rect l="l" t="t" r="r" b="b"/>
            <a:pathLst>
              <a:path w="890904" h="1805939">
                <a:moveTo>
                  <a:pt x="0" y="1805597"/>
                </a:moveTo>
                <a:lnTo>
                  <a:pt x="890816" y="1805597"/>
                </a:lnTo>
                <a:lnTo>
                  <a:pt x="890816" y="0"/>
                </a:lnTo>
                <a:lnTo>
                  <a:pt x="0" y="0"/>
                </a:lnTo>
                <a:lnTo>
                  <a:pt x="0" y="1805597"/>
                </a:lnTo>
                <a:close/>
              </a:path>
            </a:pathLst>
          </a:custGeom>
          <a:solidFill>
            <a:srgbClr val="FF540A"/>
          </a:solidFill>
        </p:spPr>
        <p:txBody>
          <a:bodyPr wrap="square" lIns="0" tIns="91440" rIns="0" bIns="0" rtlCol="0"/>
          <a:lstStyle/>
          <a:p>
            <a:pPr marR="5080" lvl="0" indent="46989" algn="ctr" defTabSz="457200" rtl="0" eaLnBrk="1" fontAlgn="auto" latinLnBrk="0" hangingPunct="1">
              <a:spcBef>
                <a:spcPts val="0"/>
              </a:spcBef>
              <a:spcAft>
                <a:spcPts val="0"/>
              </a:spcAft>
              <a:buClrTx/>
              <a:buSzTx/>
              <a:buFontTx/>
              <a:buNone/>
              <a:tabLst/>
              <a:defRPr/>
            </a:pPr>
            <a:r>
              <a:rPr kumimoji="0" lang="en-US" sz="1600" b="1" i="0" u="none" strike="noStrike" kern="1200" cap="none" spc="-11"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Improve </a:t>
            </a:r>
          </a:p>
          <a:p>
            <a:pPr marR="5080" lvl="0" indent="46989" algn="ctr" defTabSz="457200" rtl="0" eaLnBrk="1" fontAlgn="auto" latinLnBrk="0" hangingPunct="1">
              <a:spcBef>
                <a:spcPts val="0"/>
              </a:spcBef>
              <a:spcAft>
                <a:spcPts val="0"/>
              </a:spcAft>
              <a:buClrTx/>
              <a:buSzTx/>
              <a:buFontTx/>
              <a:buNone/>
              <a:tabLst/>
              <a:defRPr/>
            </a:pPr>
            <a:r>
              <a:rPr kumimoji="0" lang="en-US" sz="1600" b="1" i="0" u="none" strike="noStrike" kern="1200" cap="none" spc="-11"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Efficien</a:t>
            </a:r>
            <a:r>
              <a:rPr kumimoji="0" lang="en-US" sz="1600" b="1" i="0" u="none" strike="noStrike" kern="1200" cap="none" spc="-2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a:t>
            </a:r>
          </a:p>
        </p:txBody>
      </p:sp>
      <p:sp>
        <p:nvSpPr>
          <p:cNvPr id="16" name="object 22">
            <a:extLst>
              <a:ext uri="{FF2B5EF4-FFF2-40B4-BE49-F238E27FC236}">
                <a16:creationId xmlns:a16="http://schemas.microsoft.com/office/drawing/2014/main" id="{98287F64-1010-44C8-BC74-A24437B3F2C9}"/>
              </a:ext>
            </a:extLst>
          </p:cNvPr>
          <p:cNvSpPr/>
          <p:nvPr/>
        </p:nvSpPr>
        <p:spPr>
          <a:xfrm>
            <a:off x="5472528" y="3622228"/>
            <a:ext cx="1203028" cy="1943194"/>
          </a:xfrm>
          <a:custGeom>
            <a:avLst/>
            <a:gdLst/>
            <a:ahLst/>
            <a:cxnLst/>
            <a:rect l="l" t="t" r="r" b="b"/>
            <a:pathLst>
              <a:path w="900429" h="1805939">
                <a:moveTo>
                  <a:pt x="0" y="1805597"/>
                </a:moveTo>
                <a:lnTo>
                  <a:pt x="900239" y="1805597"/>
                </a:lnTo>
                <a:lnTo>
                  <a:pt x="900239" y="0"/>
                </a:lnTo>
                <a:lnTo>
                  <a:pt x="0" y="0"/>
                </a:lnTo>
                <a:lnTo>
                  <a:pt x="0" y="1805597"/>
                </a:lnTo>
                <a:close/>
              </a:path>
            </a:pathLst>
          </a:custGeom>
          <a:solidFill>
            <a:srgbClr val="FF540A"/>
          </a:solidFill>
        </p:spPr>
        <p:txBody>
          <a:bodyPr wrap="square" lIns="0" tIns="91440" rIns="0" bIns="0" rtlCol="0"/>
          <a:lstStyle/>
          <a:p>
            <a:pPr marR="5080" lvl="0" indent="118108" algn="ctr" defTabSz="457200" rtl="0" eaLnBrk="1" fontAlgn="auto" latinLnBrk="0" hangingPunct="1">
              <a:spcBef>
                <a:spcPts val="0"/>
              </a:spcBef>
              <a:spcAft>
                <a:spcPts val="0"/>
              </a:spcAft>
              <a:buClrTx/>
              <a:buSzTx/>
              <a:buFontTx/>
              <a:buNone/>
              <a:tabLst/>
              <a:defRPr/>
            </a:pPr>
            <a:r>
              <a:rPr kumimoji="0" lang="en-US" sz="16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Increase Productivity</a:t>
            </a:r>
            <a:endParaRPr kumimoji="0" lang="en-US"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object 24">
            <a:extLst>
              <a:ext uri="{FF2B5EF4-FFF2-40B4-BE49-F238E27FC236}">
                <a16:creationId xmlns:a16="http://schemas.microsoft.com/office/drawing/2014/main" id="{36CF1749-6004-441B-93CD-89D9415D1FD1}"/>
              </a:ext>
            </a:extLst>
          </p:cNvPr>
          <p:cNvSpPr/>
          <p:nvPr/>
        </p:nvSpPr>
        <p:spPr>
          <a:xfrm>
            <a:off x="6731398" y="3622228"/>
            <a:ext cx="1190302" cy="1943194"/>
          </a:xfrm>
          <a:custGeom>
            <a:avLst/>
            <a:gdLst/>
            <a:ahLst/>
            <a:cxnLst/>
            <a:rect l="l" t="t" r="r" b="b"/>
            <a:pathLst>
              <a:path w="890904" h="1805939">
                <a:moveTo>
                  <a:pt x="0" y="1805597"/>
                </a:moveTo>
                <a:lnTo>
                  <a:pt x="890816" y="1805597"/>
                </a:lnTo>
                <a:lnTo>
                  <a:pt x="890816" y="0"/>
                </a:lnTo>
                <a:lnTo>
                  <a:pt x="0" y="0"/>
                </a:lnTo>
                <a:lnTo>
                  <a:pt x="0" y="1805597"/>
                </a:lnTo>
                <a:close/>
              </a:path>
            </a:pathLst>
          </a:custGeom>
          <a:solidFill>
            <a:srgbClr val="F4F4F4"/>
          </a:solidFill>
        </p:spPr>
        <p:txBody>
          <a:bodyPr wrap="square" lIns="0" tIns="91440" rIns="0" bIns="0" rtlCol="0"/>
          <a:lstStyle/>
          <a:p>
            <a:pPr marR="5080" lvl="0" indent="49529" algn="ctr" defTabSz="4572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Shift spend</a:t>
            </a:r>
          </a:p>
        </p:txBody>
      </p:sp>
      <p:sp>
        <p:nvSpPr>
          <p:cNvPr id="18" name="object 26">
            <a:extLst>
              <a:ext uri="{FF2B5EF4-FFF2-40B4-BE49-F238E27FC236}">
                <a16:creationId xmlns:a16="http://schemas.microsoft.com/office/drawing/2014/main" id="{FB1F4770-823A-4E6A-BA52-BDC81A38B908}"/>
              </a:ext>
            </a:extLst>
          </p:cNvPr>
          <p:cNvSpPr/>
          <p:nvPr/>
        </p:nvSpPr>
        <p:spPr>
          <a:xfrm>
            <a:off x="4228657" y="3179624"/>
            <a:ext cx="3690531" cy="398519"/>
          </a:xfrm>
          <a:custGeom>
            <a:avLst/>
            <a:gdLst/>
            <a:ahLst/>
            <a:cxnLst/>
            <a:rect l="l" t="t" r="r" b="b"/>
            <a:pathLst>
              <a:path w="2762250" h="362585">
                <a:moveTo>
                  <a:pt x="0" y="362165"/>
                </a:moveTo>
                <a:lnTo>
                  <a:pt x="2762237" y="362165"/>
                </a:lnTo>
                <a:lnTo>
                  <a:pt x="2762237" y="0"/>
                </a:lnTo>
                <a:lnTo>
                  <a:pt x="0" y="0"/>
                </a:lnTo>
                <a:lnTo>
                  <a:pt x="0" y="362165"/>
                </a:lnTo>
                <a:close/>
              </a:path>
            </a:pathLst>
          </a:custGeom>
          <a:solidFill>
            <a:srgbClr val="009AD7"/>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Structured </a:t>
            </a: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Spend </a:t>
            </a:r>
            <a:r>
              <a:rPr kumimoji="0" lang="en-US" sz="16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Optimization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object 28">
            <a:extLst>
              <a:ext uri="{FF2B5EF4-FFF2-40B4-BE49-F238E27FC236}">
                <a16:creationId xmlns:a16="http://schemas.microsoft.com/office/drawing/2014/main" id="{7A26114F-F5EA-4CFD-BC8D-D0D58482B086}"/>
              </a:ext>
            </a:extLst>
          </p:cNvPr>
          <p:cNvSpPr/>
          <p:nvPr/>
        </p:nvSpPr>
        <p:spPr>
          <a:xfrm>
            <a:off x="7983972" y="3622228"/>
            <a:ext cx="895060" cy="1943194"/>
          </a:xfrm>
          <a:custGeom>
            <a:avLst/>
            <a:gdLst/>
            <a:ahLst/>
            <a:cxnLst/>
            <a:rect l="l" t="t" r="r" b="b"/>
            <a:pathLst>
              <a:path w="669925" h="1805939">
                <a:moveTo>
                  <a:pt x="0" y="1805597"/>
                </a:moveTo>
                <a:lnTo>
                  <a:pt x="669391" y="1805597"/>
                </a:lnTo>
                <a:lnTo>
                  <a:pt x="669391" y="0"/>
                </a:lnTo>
                <a:lnTo>
                  <a:pt x="0" y="0"/>
                </a:lnTo>
                <a:lnTo>
                  <a:pt x="0" y="1805597"/>
                </a:lnTo>
                <a:close/>
              </a:path>
            </a:pathLst>
          </a:custGeom>
          <a:solidFill>
            <a:srgbClr val="F4F4F4"/>
          </a:solidFill>
        </p:spPr>
        <p:txBody>
          <a:bodyPr wrap="square" lIns="0" tIns="91440" rIns="0" bIns="0" rtlCol="0"/>
          <a:lstStyle/>
          <a:p>
            <a:pPr marR="5080" lvl="0" indent="-80643" algn="ctr" defTabSz="4572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Align</a:t>
            </a:r>
            <a:r>
              <a:rPr kumimoji="0" lang="en-US" sz="1600" b="0" i="0" u="none" strike="noStrike" kern="1200" cap="none" spc="-9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a:t>
            </a: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Value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object 30">
            <a:extLst>
              <a:ext uri="{FF2B5EF4-FFF2-40B4-BE49-F238E27FC236}">
                <a16:creationId xmlns:a16="http://schemas.microsoft.com/office/drawing/2014/main" id="{75E5F177-D69E-4B1E-8086-2E5EBCC1F136}"/>
              </a:ext>
            </a:extLst>
          </p:cNvPr>
          <p:cNvSpPr/>
          <p:nvPr/>
        </p:nvSpPr>
        <p:spPr>
          <a:xfrm>
            <a:off x="9897465" y="3622228"/>
            <a:ext cx="895060" cy="1943194"/>
          </a:xfrm>
          <a:custGeom>
            <a:avLst/>
            <a:gdLst/>
            <a:ahLst/>
            <a:cxnLst/>
            <a:rect l="l" t="t" r="r" b="b"/>
            <a:pathLst>
              <a:path w="669925" h="1805939">
                <a:moveTo>
                  <a:pt x="0" y="1805597"/>
                </a:moveTo>
                <a:lnTo>
                  <a:pt x="669391" y="1805597"/>
                </a:lnTo>
                <a:lnTo>
                  <a:pt x="669391" y="0"/>
                </a:lnTo>
                <a:lnTo>
                  <a:pt x="0" y="0"/>
                </a:lnTo>
                <a:lnTo>
                  <a:pt x="0" y="1805597"/>
                </a:lnTo>
                <a:close/>
              </a:path>
            </a:pathLst>
          </a:custGeom>
          <a:solidFill>
            <a:srgbClr val="F4F4F4"/>
          </a:solidFill>
        </p:spPr>
        <p:txBody>
          <a:bodyPr wrap="square" lIns="0" tIns="91440" rIns="0" bIns="0" rtlCol="0"/>
          <a:lstStyle/>
          <a:p>
            <a:pPr marR="5080" lvl="0" indent="0" algn="ctr" defTabSz="457200" rtl="0" eaLnBrk="1" fontAlgn="auto" latinLnBrk="0" hangingPunct="1">
              <a:spcBef>
                <a:spcPts val="0"/>
              </a:spcBef>
              <a:spcAft>
                <a:spcPts val="0"/>
              </a:spcAft>
              <a:buClrTx/>
              <a:buSzTx/>
              <a:buFontTx/>
              <a:buNone/>
              <a:tabLst/>
              <a:defRPr/>
            </a:pP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Execute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M</a:t>
            </a: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asu</a:t>
            </a:r>
            <a:r>
              <a:rPr kumimoji="0" lang="en-US" sz="1600" b="0" i="0" u="none" strike="noStrike" kern="1200" cap="none" spc="-2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p>
        </p:txBody>
      </p:sp>
      <p:sp>
        <p:nvSpPr>
          <p:cNvPr id="21" name="object 32">
            <a:extLst>
              <a:ext uri="{FF2B5EF4-FFF2-40B4-BE49-F238E27FC236}">
                <a16:creationId xmlns:a16="http://schemas.microsoft.com/office/drawing/2014/main" id="{FC9BA28C-C45E-49D5-9C47-FED03D494AEC}"/>
              </a:ext>
            </a:extLst>
          </p:cNvPr>
          <p:cNvSpPr/>
          <p:nvPr/>
        </p:nvSpPr>
        <p:spPr>
          <a:xfrm>
            <a:off x="8940727" y="3622228"/>
            <a:ext cx="895060" cy="1943194"/>
          </a:xfrm>
          <a:custGeom>
            <a:avLst/>
            <a:gdLst/>
            <a:ahLst/>
            <a:cxnLst/>
            <a:rect l="l" t="t" r="r" b="b"/>
            <a:pathLst>
              <a:path w="669925" h="1805939">
                <a:moveTo>
                  <a:pt x="0" y="1805597"/>
                </a:moveTo>
                <a:lnTo>
                  <a:pt x="669391" y="1805597"/>
                </a:lnTo>
                <a:lnTo>
                  <a:pt x="669391" y="0"/>
                </a:lnTo>
                <a:lnTo>
                  <a:pt x="0" y="0"/>
                </a:lnTo>
                <a:lnTo>
                  <a:pt x="0" y="1805597"/>
                </a:lnTo>
                <a:close/>
              </a:path>
            </a:pathLst>
          </a:custGeom>
          <a:solidFill>
            <a:srgbClr val="F4F4F4"/>
          </a:solidFill>
        </p:spPr>
        <p:txBody>
          <a:bodyPr wrap="square" lIns="0" tIns="91440" rIns="0" bIns="0" rtlCol="0"/>
          <a:lstStyle/>
          <a:p>
            <a:pPr marR="5080" lvl="0" indent="3175" algn="ctr" defTabSz="457200" rtl="0" eaLnBrk="1" fontAlgn="auto" latinLnBrk="0" hangingPunct="1">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Plan</a:t>
            </a:r>
            <a:r>
              <a:rPr kumimoji="0" lang="en-US" sz="1600" b="0" i="0" u="none" strike="noStrike" kern="1200" cap="none" spc="-91"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a:t>
            </a:r>
            <a:r>
              <a:rPr kumimoji="0" lang="en-US" sz="1600" b="0" i="0" u="none" strike="noStrike" kern="1200" cap="none" spc="-1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Prioriti</a:t>
            </a:r>
            <a:r>
              <a:rPr kumimoji="0" lang="en-US" sz="1600" b="0" i="0" u="none" strike="noStrike" kern="1200" cap="none" spc="-2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t>
            </a:r>
          </a:p>
        </p:txBody>
      </p:sp>
      <p:sp>
        <p:nvSpPr>
          <p:cNvPr id="22" name="object 34">
            <a:extLst>
              <a:ext uri="{FF2B5EF4-FFF2-40B4-BE49-F238E27FC236}">
                <a16:creationId xmlns:a16="http://schemas.microsoft.com/office/drawing/2014/main" id="{39AEB9EF-5B91-4B94-8B95-D692FCDCC732}"/>
              </a:ext>
            </a:extLst>
          </p:cNvPr>
          <p:cNvSpPr/>
          <p:nvPr/>
        </p:nvSpPr>
        <p:spPr>
          <a:xfrm>
            <a:off x="10854204" y="3622228"/>
            <a:ext cx="895060" cy="1943194"/>
          </a:xfrm>
          <a:custGeom>
            <a:avLst/>
            <a:gdLst/>
            <a:ahLst/>
            <a:cxnLst/>
            <a:rect l="l" t="t" r="r" b="b"/>
            <a:pathLst>
              <a:path w="669925" h="1805939">
                <a:moveTo>
                  <a:pt x="0" y="1805597"/>
                </a:moveTo>
                <a:lnTo>
                  <a:pt x="669391" y="1805597"/>
                </a:lnTo>
                <a:lnTo>
                  <a:pt x="669391" y="0"/>
                </a:lnTo>
                <a:lnTo>
                  <a:pt x="0" y="0"/>
                </a:lnTo>
                <a:lnTo>
                  <a:pt x="0" y="1805597"/>
                </a:lnTo>
                <a:close/>
              </a:path>
            </a:pathLst>
          </a:custGeom>
          <a:solidFill>
            <a:srgbClr val="F4F4F4"/>
          </a:solidFill>
        </p:spPr>
        <p:txBody>
          <a:bodyPr wrap="square" lIns="0" tIns="91440" rIns="0" bIns="0" rtlCol="0"/>
          <a:lstStyle/>
          <a:p>
            <a:pPr marR="5080" lvl="0" indent="0" algn="ctr" defTabSz="457200" rtl="0" eaLnBrk="1" fontAlgn="auto" latinLnBrk="0" hangingPunct="1">
              <a:spcBef>
                <a:spcPts val="0"/>
              </a:spcBef>
              <a:spcAft>
                <a:spcPts val="0"/>
              </a:spcAft>
              <a:buClrTx/>
              <a:buSzTx/>
              <a:buFontTx/>
              <a:buNone/>
              <a:tabLst/>
              <a:defRPr/>
            </a:pPr>
            <a:r>
              <a:rPr kumimoji="0" lang="en-US" sz="1600" b="0"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Iterate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and Inn</a:t>
            </a:r>
            <a:r>
              <a:rPr kumimoji="0" lang="en-US" sz="1600" b="0" i="0" u="none" strike="noStrike" kern="1200" cap="none" spc="-2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a:t>
            </a:r>
            <a:r>
              <a:rPr kumimoji="0" lang="en-US" sz="1600" b="0" i="0" u="none" strike="noStrike" kern="1200" cap="none" spc="-11"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ate</a:t>
            </a:r>
          </a:p>
        </p:txBody>
      </p:sp>
      <p:sp>
        <p:nvSpPr>
          <p:cNvPr id="23" name="object 36">
            <a:extLst>
              <a:ext uri="{FF2B5EF4-FFF2-40B4-BE49-F238E27FC236}">
                <a16:creationId xmlns:a16="http://schemas.microsoft.com/office/drawing/2014/main" id="{4CA46946-3CB9-48FA-9C6C-F10FFBA53173}"/>
              </a:ext>
            </a:extLst>
          </p:cNvPr>
          <p:cNvSpPr/>
          <p:nvPr/>
        </p:nvSpPr>
        <p:spPr>
          <a:xfrm>
            <a:off x="7983972" y="3179624"/>
            <a:ext cx="3759251" cy="398519"/>
          </a:xfrm>
          <a:custGeom>
            <a:avLst/>
            <a:gdLst/>
            <a:ahLst/>
            <a:cxnLst/>
            <a:rect l="l" t="t" r="r" b="b"/>
            <a:pathLst>
              <a:path w="2813684" h="362585">
                <a:moveTo>
                  <a:pt x="0" y="362165"/>
                </a:moveTo>
                <a:lnTo>
                  <a:pt x="2813253" y="362165"/>
                </a:lnTo>
                <a:lnTo>
                  <a:pt x="2813253" y="0"/>
                </a:lnTo>
                <a:lnTo>
                  <a:pt x="0" y="0"/>
                </a:lnTo>
                <a:lnTo>
                  <a:pt x="0" y="362165"/>
                </a:lnTo>
                <a:close/>
              </a:path>
            </a:pathLst>
          </a:custGeom>
          <a:solidFill>
            <a:srgbClr val="002856"/>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11"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Invest </a:t>
            </a: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 Business</a:t>
            </a:r>
            <a:r>
              <a:rPr kumimoji="0" lang="en-US" sz="1600" b="1" i="0" u="none" strike="noStrike" kern="1200" cap="none" spc="-6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Outcomes</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object 59">
            <a:extLst>
              <a:ext uri="{FF2B5EF4-FFF2-40B4-BE49-F238E27FC236}">
                <a16:creationId xmlns:a16="http://schemas.microsoft.com/office/drawing/2014/main" id="{5797EE22-FFB8-485E-B270-63A552F4D7FD}"/>
              </a:ext>
            </a:extLst>
          </p:cNvPr>
          <p:cNvSpPr/>
          <p:nvPr/>
        </p:nvSpPr>
        <p:spPr>
          <a:xfrm>
            <a:off x="468489" y="5108148"/>
            <a:ext cx="11280299" cy="881489"/>
          </a:xfrm>
          <a:custGeom>
            <a:avLst/>
            <a:gdLst/>
            <a:ahLst/>
            <a:cxnLst/>
            <a:rect l="l" t="t" r="r" b="b"/>
            <a:pathLst>
              <a:path w="8442960" h="802004">
                <a:moveTo>
                  <a:pt x="8042008" y="0"/>
                </a:moveTo>
                <a:lnTo>
                  <a:pt x="8042008" y="171754"/>
                </a:lnTo>
                <a:lnTo>
                  <a:pt x="0" y="171754"/>
                </a:lnTo>
                <a:lnTo>
                  <a:pt x="0" y="629793"/>
                </a:lnTo>
                <a:lnTo>
                  <a:pt x="8042008" y="629793"/>
                </a:lnTo>
                <a:lnTo>
                  <a:pt x="8042008" y="801547"/>
                </a:lnTo>
                <a:lnTo>
                  <a:pt x="8442782" y="400773"/>
                </a:lnTo>
                <a:lnTo>
                  <a:pt x="8042008" y="0"/>
                </a:lnTo>
                <a:close/>
              </a:path>
            </a:pathLst>
          </a:custGeom>
          <a:solidFill>
            <a:srgbClr val="002855"/>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1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Value </a:t>
            </a:r>
            <a:r>
              <a:rPr kumimoji="0" lang="en-US" sz="1600" b="1" i="0" u="none" strike="noStrike" kern="1200" cap="none" spc="-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Realization </a:t>
            </a: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and Risk</a:t>
            </a:r>
            <a:r>
              <a:rPr kumimoji="0" lang="en-US" sz="1600" b="1" i="0" u="none" strike="noStrike" kern="1200" cap="none" spc="-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Optimization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 name="object 18">
            <a:extLst>
              <a:ext uri="{FF2B5EF4-FFF2-40B4-BE49-F238E27FC236}">
                <a16:creationId xmlns:a16="http://schemas.microsoft.com/office/drawing/2014/main" id="{4FCAA164-B6BF-44BB-A8F6-9F02D9045D4C}"/>
              </a:ext>
            </a:extLst>
          </p:cNvPr>
          <p:cNvSpPr/>
          <p:nvPr/>
        </p:nvSpPr>
        <p:spPr>
          <a:xfrm>
            <a:off x="468489" y="3179624"/>
            <a:ext cx="3690531" cy="398519"/>
          </a:xfrm>
          <a:custGeom>
            <a:avLst/>
            <a:gdLst/>
            <a:ahLst/>
            <a:cxnLst/>
            <a:rect l="l" t="t" r="r" b="b"/>
            <a:pathLst>
              <a:path w="2762250" h="362585">
                <a:moveTo>
                  <a:pt x="0" y="362165"/>
                </a:moveTo>
                <a:lnTo>
                  <a:pt x="2762237" y="362165"/>
                </a:lnTo>
                <a:lnTo>
                  <a:pt x="2762237" y="0"/>
                </a:lnTo>
                <a:lnTo>
                  <a:pt x="0" y="0"/>
                </a:lnTo>
                <a:lnTo>
                  <a:pt x="0" y="362165"/>
                </a:lnTo>
                <a:close/>
              </a:path>
            </a:pathLst>
          </a:custGeom>
          <a:solidFill>
            <a:srgbClr val="6F7878"/>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Cut</a:t>
            </a:r>
            <a:r>
              <a:rPr kumimoji="0" lang="en-US" sz="1600" b="1" i="0" u="none" strike="noStrike" kern="1200" cap="none" spc="-11"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Expenditure</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9" name="Freeform: Shape 28">
            <a:extLst>
              <a:ext uri="{FF2B5EF4-FFF2-40B4-BE49-F238E27FC236}">
                <a16:creationId xmlns:a16="http://schemas.microsoft.com/office/drawing/2014/main" id="{227C0B82-F203-4970-A9DC-5F291DB3B37C}"/>
              </a:ext>
            </a:extLst>
          </p:cNvPr>
          <p:cNvSpPr/>
          <p:nvPr/>
        </p:nvSpPr>
        <p:spPr>
          <a:xfrm>
            <a:off x="9192627" y="4569236"/>
            <a:ext cx="396956" cy="480041"/>
          </a:xfrm>
          <a:custGeom>
            <a:avLst/>
            <a:gdLst>
              <a:gd name="connsiteX0" fmla="*/ 50768 w 409575"/>
              <a:gd name="connsiteY0" fmla="*/ 134779 h 495300"/>
              <a:gd name="connsiteX1" fmla="*/ 84963 w 409575"/>
              <a:gd name="connsiteY1" fmla="*/ 100584 h 495300"/>
              <a:gd name="connsiteX2" fmla="*/ 50768 w 409575"/>
              <a:gd name="connsiteY2" fmla="*/ 66389 h 495300"/>
              <a:gd name="connsiteX3" fmla="*/ 77724 w 409575"/>
              <a:gd name="connsiteY3" fmla="*/ 39434 h 495300"/>
              <a:gd name="connsiteX4" fmla="*/ 111919 w 409575"/>
              <a:gd name="connsiteY4" fmla="*/ 73628 h 495300"/>
              <a:gd name="connsiteX5" fmla="*/ 146113 w 409575"/>
              <a:gd name="connsiteY5" fmla="*/ 39434 h 495300"/>
              <a:gd name="connsiteX6" fmla="*/ 173069 w 409575"/>
              <a:gd name="connsiteY6" fmla="*/ 66389 h 495300"/>
              <a:gd name="connsiteX7" fmla="*/ 138874 w 409575"/>
              <a:gd name="connsiteY7" fmla="*/ 100584 h 495300"/>
              <a:gd name="connsiteX8" fmla="*/ 173069 w 409575"/>
              <a:gd name="connsiteY8" fmla="*/ 134779 h 495300"/>
              <a:gd name="connsiteX9" fmla="*/ 146113 w 409575"/>
              <a:gd name="connsiteY9" fmla="*/ 161735 h 495300"/>
              <a:gd name="connsiteX10" fmla="*/ 111919 w 409575"/>
              <a:gd name="connsiteY10" fmla="*/ 127540 h 495300"/>
              <a:gd name="connsiteX11" fmla="*/ 77724 w 409575"/>
              <a:gd name="connsiteY11" fmla="*/ 161735 h 495300"/>
              <a:gd name="connsiteX12" fmla="*/ 50768 w 409575"/>
              <a:gd name="connsiteY12" fmla="*/ 134779 h 495300"/>
              <a:gd name="connsiteX13" fmla="*/ 411099 w 409575"/>
              <a:gd name="connsiteY13" fmla="*/ 87154 h 495300"/>
              <a:gd name="connsiteX14" fmla="*/ 384143 w 409575"/>
              <a:gd name="connsiteY14" fmla="*/ 114110 h 495300"/>
              <a:gd name="connsiteX15" fmla="*/ 349377 w 409575"/>
              <a:gd name="connsiteY15" fmla="*/ 79343 h 495300"/>
              <a:gd name="connsiteX16" fmla="*/ 349377 w 409575"/>
              <a:gd name="connsiteY16" fmla="*/ 268224 h 495300"/>
              <a:gd name="connsiteX17" fmla="*/ 91821 w 409575"/>
              <a:gd name="connsiteY17" fmla="*/ 268224 h 495300"/>
              <a:gd name="connsiteX18" fmla="*/ 92678 w 409575"/>
              <a:gd name="connsiteY18" fmla="*/ 360521 h 495300"/>
              <a:gd name="connsiteX19" fmla="*/ 140494 w 409575"/>
              <a:gd name="connsiteY19" fmla="*/ 424434 h 495300"/>
              <a:gd name="connsiteX20" fmla="*/ 73819 w 409575"/>
              <a:gd name="connsiteY20" fmla="*/ 491109 h 495300"/>
              <a:gd name="connsiteX21" fmla="*/ 7144 w 409575"/>
              <a:gd name="connsiteY21" fmla="*/ 424434 h 495300"/>
              <a:gd name="connsiteX22" fmla="*/ 54578 w 409575"/>
              <a:gd name="connsiteY22" fmla="*/ 360617 h 495300"/>
              <a:gd name="connsiteX23" fmla="*/ 53340 w 409575"/>
              <a:gd name="connsiteY23" fmla="*/ 230124 h 495300"/>
              <a:gd name="connsiteX24" fmla="*/ 311277 w 409575"/>
              <a:gd name="connsiteY24" fmla="*/ 230124 h 495300"/>
              <a:gd name="connsiteX25" fmla="*/ 311277 w 409575"/>
              <a:gd name="connsiteY25" fmla="*/ 81058 h 495300"/>
              <a:gd name="connsiteX26" fmla="*/ 278321 w 409575"/>
              <a:gd name="connsiteY26" fmla="*/ 114014 h 495300"/>
              <a:gd name="connsiteX27" fmla="*/ 251365 w 409575"/>
              <a:gd name="connsiteY27" fmla="*/ 87059 h 495300"/>
              <a:gd name="connsiteX28" fmla="*/ 331184 w 409575"/>
              <a:gd name="connsiteY28" fmla="*/ 7144 h 495300"/>
              <a:gd name="connsiteX29" fmla="*/ 411099 w 409575"/>
              <a:gd name="connsiteY29" fmla="*/ 87154 h 495300"/>
              <a:gd name="connsiteX30" fmla="*/ 73819 w 409575"/>
              <a:gd name="connsiteY30" fmla="*/ 395859 h 495300"/>
              <a:gd name="connsiteX31" fmla="*/ 45244 w 409575"/>
              <a:gd name="connsiteY31" fmla="*/ 424434 h 495300"/>
              <a:gd name="connsiteX32" fmla="*/ 73819 w 409575"/>
              <a:gd name="connsiteY32" fmla="*/ 453009 h 495300"/>
              <a:gd name="connsiteX33" fmla="*/ 102394 w 409575"/>
              <a:gd name="connsiteY33" fmla="*/ 424434 h 495300"/>
              <a:gd name="connsiteX34" fmla="*/ 73819 w 409575"/>
              <a:gd name="connsiteY34" fmla="*/ 395859 h 495300"/>
              <a:gd name="connsiteX35" fmla="*/ 327565 w 409575"/>
              <a:gd name="connsiteY35" fmla="*/ 344329 h 495300"/>
              <a:gd name="connsiteX36" fmla="*/ 293370 w 409575"/>
              <a:gd name="connsiteY36" fmla="*/ 378524 h 495300"/>
              <a:gd name="connsiteX37" fmla="*/ 259175 w 409575"/>
              <a:gd name="connsiteY37" fmla="*/ 344329 h 495300"/>
              <a:gd name="connsiteX38" fmla="*/ 232220 w 409575"/>
              <a:gd name="connsiteY38" fmla="*/ 371285 h 495300"/>
              <a:gd name="connsiteX39" fmla="*/ 266414 w 409575"/>
              <a:gd name="connsiteY39" fmla="*/ 405479 h 495300"/>
              <a:gd name="connsiteX40" fmla="*/ 232220 w 409575"/>
              <a:gd name="connsiteY40" fmla="*/ 439674 h 495300"/>
              <a:gd name="connsiteX41" fmla="*/ 259175 w 409575"/>
              <a:gd name="connsiteY41" fmla="*/ 466630 h 495300"/>
              <a:gd name="connsiteX42" fmla="*/ 293370 w 409575"/>
              <a:gd name="connsiteY42" fmla="*/ 432435 h 495300"/>
              <a:gd name="connsiteX43" fmla="*/ 327565 w 409575"/>
              <a:gd name="connsiteY43" fmla="*/ 466630 h 495300"/>
              <a:gd name="connsiteX44" fmla="*/ 354521 w 409575"/>
              <a:gd name="connsiteY44" fmla="*/ 439674 h 495300"/>
              <a:gd name="connsiteX45" fmla="*/ 320326 w 409575"/>
              <a:gd name="connsiteY45" fmla="*/ 405479 h 495300"/>
              <a:gd name="connsiteX46" fmla="*/ 354521 w 409575"/>
              <a:gd name="connsiteY46" fmla="*/ 371285 h 495300"/>
              <a:gd name="connsiteX47" fmla="*/ 327565 w 409575"/>
              <a:gd name="connsiteY47" fmla="*/ 34432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575" h="495300">
                <a:moveTo>
                  <a:pt x="50768" y="134779"/>
                </a:moveTo>
                <a:lnTo>
                  <a:pt x="84963" y="100584"/>
                </a:lnTo>
                <a:lnTo>
                  <a:pt x="50768" y="66389"/>
                </a:lnTo>
                <a:lnTo>
                  <a:pt x="77724" y="39434"/>
                </a:lnTo>
                <a:lnTo>
                  <a:pt x="111919" y="73628"/>
                </a:lnTo>
                <a:lnTo>
                  <a:pt x="146113" y="39434"/>
                </a:lnTo>
                <a:lnTo>
                  <a:pt x="173069" y="66389"/>
                </a:lnTo>
                <a:lnTo>
                  <a:pt x="138874" y="100584"/>
                </a:lnTo>
                <a:lnTo>
                  <a:pt x="173069" y="134779"/>
                </a:lnTo>
                <a:lnTo>
                  <a:pt x="146113" y="161735"/>
                </a:lnTo>
                <a:lnTo>
                  <a:pt x="111919" y="127540"/>
                </a:lnTo>
                <a:lnTo>
                  <a:pt x="77724" y="161735"/>
                </a:lnTo>
                <a:lnTo>
                  <a:pt x="50768" y="134779"/>
                </a:lnTo>
                <a:close/>
                <a:moveTo>
                  <a:pt x="411099" y="87154"/>
                </a:moveTo>
                <a:lnTo>
                  <a:pt x="384143" y="114110"/>
                </a:lnTo>
                <a:lnTo>
                  <a:pt x="349377" y="79343"/>
                </a:lnTo>
                <a:lnTo>
                  <a:pt x="349377" y="268224"/>
                </a:lnTo>
                <a:lnTo>
                  <a:pt x="91821" y="268224"/>
                </a:lnTo>
                <a:lnTo>
                  <a:pt x="92678" y="360521"/>
                </a:lnTo>
                <a:cubicBezTo>
                  <a:pt x="120301" y="368713"/>
                  <a:pt x="140494" y="394240"/>
                  <a:pt x="140494" y="424434"/>
                </a:cubicBezTo>
                <a:cubicBezTo>
                  <a:pt x="140494" y="461201"/>
                  <a:pt x="110585" y="491109"/>
                  <a:pt x="73819" y="491109"/>
                </a:cubicBezTo>
                <a:cubicBezTo>
                  <a:pt x="37052" y="491109"/>
                  <a:pt x="7144" y="461201"/>
                  <a:pt x="7144" y="424434"/>
                </a:cubicBezTo>
                <a:cubicBezTo>
                  <a:pt x="7144" y="394335"/>
                  <a:pt x="27146" y="368903"/>
                  <a:pt x="54578" y="360617"/>
                </a:cubicBezTo>
                <a:lnTo>
                  <a:pt x="53340" y="230124"/>
                </a:lnTo>
                <a:lnTo>
                  <a:pt x="311277" y="230124"/>
                </a:lnTo>
                <a:lnTo>
                  <a:pt x="311277" y="81058"/>
                </a:lnTo>
                <a:lnTo>
                  <a:pt x="278321" y="114014"/>
                </a:lnTo>
                <a:lnTo>
                  <a:pt x="251365" y="87059"/>
                </a:lnTo>
                <a:lnTo>
                  <a:pt x="331184" y="7144"/>
                </a:lnTo>
                <a:lnTo>
                  <a:pt x="411099" y="87154"/>
                </a:lnTo>
                <a:close/>
                <a:moveTo>
                  <a:pt x="73819" y="395859"/>
                </a:moveTo>
                <a:cubicBezTo>
                  <a:pt x="58103" y="395859"/>
                  <a:pt x="45244" y="408718"/>
                  <a:pt x="45244" y="424434"/>
                </a:cubicBezTo>
                <a:cubicBezTo>
                  <a:pt x="45244" y="440150"/>
                  <a:pt x="58103" y="453009"/>
                  <a:pt x="73819" y="453009"/>
                </a:cubicBezTo>
                <a:cubicBezTo>
                  <a:pt x="89535" y="453009"/>
                  <a:pt x="102394" y="440150"/>
                  <a:pt x="102394" y="424434"/>
                </a:cubicBezTo>
                <a:cubicBezTo>
                  <a:pt x="102394" y="408718"/>
                  <a:pt x="89535" y="395859"/>
                  <a:pt x="73819" y="395859"/>
                </a:cubicBezTo>
                <a:close/>
                <a:moveTo>
                  <a:pt x="327565" y="344329"/>
                </a:moveTo>
                <a:lnTo>
                  <a:pt x="293370" y="378524"/>
                </a:lnTo>
                <a:lnTo>
                  <a:pt x="259175" y="344329"/>
                </a:lnTo>
                <a:lnTo>
                  <a:pt x="232220" y="371285"/>
                </a:lnTo>
                <a:lnTo>
                  <a:pt x="266414" y="405479"/>
                </a:lnTo>
                <a:lnTo>
                  <a:pt x="232220" y="439674"/>
                </a:lnTo>
                <a:lnTo>
                  <a:pt x="259175" y="466630"/>
                </a:lnTo>
                <a:lnTo>
                  <a:pt x="293370" y="432435"/>
                </a:lnTo>
                <a:lnTo>
                  <a:pt x="327565" y="466630"/>
                </a:lnTo>
                <a:lnTo>
                  <a:pt x="354521" y="439674"/>
                </a:lnTo>
                <a:lnTo>
                  <a:pt x="320326" y="405479"/>
                </a:lnTo>
                <a:lnTo>
                  <a:pt x="354521" y="371285"/>
                </a:lnTo>
                <a:lnTo>
                  <a:pt x="327565" y="344329"/>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0" name="Freeform: Shape 29">
            <a:extLst>
              <a:ext uri="{FF2B5EF4-FFF2-40B4-BE49-F238E27FC236}">
                <a16:creationId xmlns:a16="http://schemas.microsoft.com/office/drawing/2014/main" id="{824D5B0D-D310-4A2C-90EA-1532EF611AFA}"/>
              </a:ext>
            </a:extLst>
          </p:cNvPr>
          <p:cNvSpPr/>
          <p:nvPr/>
        </p:nvSpPr>
        <p:spPr>
          <a:xfrm>
            <a:off x="4576746" y="4601547"/>
            <a:ext cx="489272" cy="415419"/>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1" name="Freeform: Shape 30">
            <a:extLst>
              <a:ext uri="{FF2B5EF4-FFF2-40B4-BE49-F238E27FC236}">
                <a16:creationId xmlns:a16="http://schemas.microsoft.com/office/drawing/2014/main" id="{228E7D30-FF54-4FE9-A60F-663C7CF597BF}"/>
              </a:ext>
            </a:extLst>
          </p:cNvPr>
          <p:cNvSpPr/>
          <p:nvPr/>
        </p:nvSpPr>
        <p:spPr>
          <a:xfrm>
            <a:off x="2067904" y="4573852"/>
            <a:ext cx="563124" cy="470809"/>
          </a:xfrm>
          <a:custGeom>
            <a:avLst/>
            <a:gdLst>
              <a:gd name="connsiteX0" fmla="*/ 537305 w 581025"/>
              <a:gd name="connsiteY0" fmla="*/ 187166 h 485775"/>
              <a:gd name="connsiteX1" fmla="*/ 539401 w 581025"/>
              <a:gd name="connsiteY1" fmla="*/ 167354 h 485775"/>
              <a:gd name="connsiteX2" fmla="*/ 463296 w 581025"/>
              <a:gd name="connsiteY2" fmla="*/ 72295 h 485775"/>
              <a:gd name="connsiteX3" fmla="*/ 371285 w 581025"/>
              <a:gd name="connsiteY3" fmla="*/ 7144 h 485775"/>
              <a:gd name="connsiteX4" fmla="*/ 292894 w 581025"/>
              <a:gd name="connsiteY4" fmla="*/ 46958 h 485775"/>
              <a:gd name="connsiteX5" fmla="*/ 214503 w 581025"/>
              <a:gd name="connsiteY5" fmla="*/ 7144 h 485775"/>
              <a:gd name="connsiteX6" fmla="*/ 122491 w 581025"/>
              <a:gd name="connsiteY6" fmla="*/ 72295 h 485775"/>
              <a:gd name="connsiteX7" fmla="*/ 46387 w 581025"/>
              <a:gd name="connsiteY7" fmla="*/ 167354 h 485775"/>
              <a:gd name="connsiteX8" fmla="*/ 48482 w 581025"/>
              <a:gd name="connsiteY8" fmla="*/ 187166 h 485775"/>
              <a:gd name="connsiteX9" fmla="*/ 7144 w 581025"/>
              <a:gd name="connsiteY9" fmla="*/ 284988 h 485775"/>
              <a:gd name="connsiteX10" fmla="*/ 108395 w 581025"/>
              <a:gd name="connsiteY10" fmla="*/ 416909 h 485775"/>
              <a:gd name="connsiteX11" fmla="*/ 206597 w 581025"/>
              <a:gd name="connsiteY11" fmla="*/ 484442 h 485775"/>
              <a:gd name="connsiteX12" fmla="*/ 292894 w 581025"/>
              <a:gd name="connsiteY12" fmla="*/ 439198 h 485775"/>
              <a:gd name="connsiteX13" fmla="*/ 379095 w 581025"/>
              <a:gd name="connsiteY13" fmla="*/ 484442 h 485775"/>
              <a:gd name="connsiteX14" fmla="*/ 477298 w 581025"/>
              <a:gd name="connsiteY14" fmla="*/ 416909 h 485775"/>
              <a:gd name="connsiteX15" fmla="*/ 578548 w 581025"/>
              <a:gd name="connsiteY15" fmla="*/ 284988 h 485775"/>
              <a:gd name="connsiteX16" fmla="*/ 537305 w 581025"/>
              <a:gd name="connsiteY16" fmla="*/ 187166 h 485775"/>
              <a:gd name="connsiteX17" fmla="*/ 273558 w 581025"/>
              <a:gd name="connsiteY17" fmla="*/ 383762 h 485775"/>
              <a:gd name="connsiteX18" fmla="*/ 206597 w 581025"/>
              <a:gd name="connsiteY18" fmla="*/ 446342 h 485775"/>
              <a:gd name="connsiteX19" fmla="*/ 141637 w 581025"/>
              <a:gd name="connsiteY19" fmla="*/ 395954 h 485775"/>
              <a:gd name="connsiteX20" fmla="*/ 138589 w 581025"/>
              <a:gd name="connsiteY20" fmla="*/ 384143 h 485775"/>
              <a:gd name="connsiteX21" fmla="*/ 126492 w 581025"/>
              <a:gd name="connsiteY21" fmla="*/ 382048 h 485775"/>
              <a:gd name="connsiteX22" fmla="*/ 45244 w 581025"/>
              <a:gd name="connsiteY22" fmla="*/ 285083 h 485775"/>
              <a:gd name="connsiteX23" fmla="*/ 81915 w 581025"/>
              <a:gd name="connsiteY23" fmla="*/ 208407 h 485775"/>
              <a:gd name="connsiteX24" fmla="*/ 92393 w 581025"/>
              <a:gd name="connsiteY24" fmla="*/ 199930 h 485775"/>
              <a:gd name="connsiteX25" fmla="*/ 87916 w 581025"/>
              <a:gd name="connsiteY25" fmla="*/ 187262 h 485775"/>
              <a:gd name="connsiteX26" fmla="*/ 84487 w 581025"/>
              <a:gd name="connsiteY26" fmla="*/ 167450 h 485775"/>
              <a:gd name="connsiteX27" fmla="*/ 139065 w 581025"/>
              <a:gd name="connsiteY27" fmla="*/ 108299 h 485775"/>
              <a:gd name="connsiteX28" fmla="*/ 153448 w 581025"/>
              <a:gd name="connsiteY28" fmla="*/ 107156 h 485775"/>
              <a:gd name="connsiteX29" fmla="*/ 156210 w 581025"/>
              <a:gd name="connsiteY29" fmla="*/ 93059 h 485775"/>
              <a:gd name="connsiteX30" fmla="*/ 214408 w 581025"/>
              <a:gd name="connsiteY30" fmla="*/ 45339 h 485775"/>
              <a:gd name="connsiteX31" fmla="*/ 273844 w 581025"/>
              <a:gd name="connsiteY31" fmla="*/ 104108 h 485775"/>
              <a:gd name="connsiteX32" fmla="*/ 273748 w 581025"/>
              <a:gd name="connsiteY32" fmla="*/ 106394 h 485775"/>
              <a:gd name="connsiteX33" fmla="*/ 273748 w 581025"/>
              <a:gd name="connsiteY33" fmla="*/ 107061 h 485775"/>
              <a:gd name="connsiteX34" fmla="*/ 273748 w 581025"/>
              <a:gd name="connsiteY34" fmla="*/ 108299 h 485775"/>
              <a:gd name="connsiteX35" fmla="*/ 273748 w 581025"/>
              <a:gd name="connsiteY35" fmla="*/ 112967 h 485775"/>
              <a:gd name="connsiteX36" fmla="*/ 273748 w 581025"/>
              <a:gd name="connsiteY36" fmla="*/ 295275 h 485775"/>
              <a:gd name="connsiteX37" fmla="*/ 231553 w 581025"/>
              <a:gd name="connsiteY37" fmla="*/ 280035 h 485775"/>
              <a:gd name="connsiteX38" fmla="*/ 197168 w 581025"/>
              <a:gd name="connsiteY38" fmla="*/ 296513 h 485775"/>
              <a:gd name="connsiteX39" fmla="*/ 260509 w 581025"/>
              <a:gd name="connsiteY39" fmla="*/ 336328 h 485775"/>
              <a:gd name="connsiteX40" fmla="*/ 273748 w 581025"/>
              <a:gd name="connsiteY40" fmla="*/ 334994 h 485775"/>
              <a:gd name="connsiteX41" fmla="*/ 273748 w 581025"/>
              <a:gd name="connsiteY41" fmla="*/ 379190 h 485775"/>
              <a:gd name="connsiteX42" fmla="*/ 273558 w 581025"/>
              <a:gd name="connsiteY42" fmla="*/ 383762 h 485775"/>
              <a:gd name="connsiteX43" fmla="*/ 459296 w 581025"/>
              <a:gd name="connsiteY43" fmla="*/ 381953 h 485775"/>
              <a:gd name="connsiteX44" fmla="*/ 447199 w 581025"/>
              <a:gd name="connsiteY44" fmla="*/ 384048 h 485775"/>
              <a:gd name="connsiteX45" fmla="*/ 444151 w 581025"/>
              <a:gd name="connsiteY45" fmla="*/ 395859 h 485775"/>
              <a:gd name="connsiteX46" fmla="*/ 379190 w 581025"/>
              <a:gd name="connsiteY46" fmla="*/ 446246 h 485775"/>
              <a:gd name="connsiteX47" fmla="*/ 312134 w 581025"/>
              <a:gd name="connsiteY47" fmla="*/ 383191 h 485775"/>
              <a:gd name="connsiteX48" fmla="*/ 311944 w 581025"/>
              <a:gd name="connsiteY48" fmla="*/ 379000 h 485775"/>
              <a:gd name="connsiteX49" fmla="*/ 311944 w 581025"/>
              <a:gd name="connsiteY49" fmla="*/ 112871 h 485775"/>
              <a:gd name="connsiteX50" fmla="*/ 311944 w 581025"/>
              <a:gd name="connsiteY50" fmla="*/ 108204 h 485775"/>
              <a:gd name="connsiteX51" fmla="*/ 311944 w 581025"/>
              <a:gd name="connsiteY51" fmla="*/ 106966 h 485775"/>
              <a:gd name="connsiteX52" fmla="*/ 311944 w 581025"/>
              <a:gd name="connsiteY52" fmla="*/ 105918 h 485775"/>
              <a:gd name="connsiteX53" fmla="*/ 311848 w 581025"/>
              <a:gd name="connsiteY53" fmla="*/ 104584 h 485775"/>
              <a:gd name="connsiteX54" fmla="*/ 371285 w 581025"/>
              <a:gd name="connsiteY54" fmla="*/ 45244 h 485775"/>
              <a:gd name="connsiteX55" fmla="*/ 429482 w 581025"/>
              <a:gd name="connsiteY55" fmla="*/ 92964 h 485775"/>
              <a:gd name="connsiteX56" fmla="*/ 432245 w 581025"/>
              <a:gd name="connsiteY56" fmla="*/ 107061 h 485775"/>
              <a:gd name="connsiteX57" fmla="*/ 446627 w 581025"/>
              <a:gd name="connsiteY57" fmla="*/ 108204 h 485775"/>
              <a:gd name="connsiteX58" fmla="*/ 501205 w 581025"/>
              <a:gd name="connsiteY58" fmla="*/ 167354 h 485775"/>
              <a:gd name="connsiteX59" fmla="*/ 497777 w 581025"/>
              <a:gd name="connsiteY59" fmla="*/ 187166 h 485775"/>
              <a:gd name="connsiteX60" fmla="*/ 493300 w 581025"/>
              <a:gd name="connsiteY60" fmla="*/ 199835 h 485775"/>
              <a:gd name="connsiteX61" fmla="*/ 503777 w 581025"/>
              <a:gd name="connsiteY61" fmla="*/ 208312 h 485775"/>
              <a:gd name="connsiteX62" fmla="*/ 540448 w 581025"/>
              <a:gd name="connsiteY62" fmla="*/ 284988 h 485775"/>
              <a:gd name="connsiteX63" fmla="*/ 459296 w 581025"/>
              <a:gd name="connsiteY63" fmla="*/ 381953 h 485775"/>
              <a:gd name="connsiteX64" fmla="*/ 363760 w 581025"/>
              <a:gd name="connsiteY64" fmla="*/ 147447 h 485775"/>
              <a:gd name="connsiteX65" fmla="*/ 399860 w 581025"/>
              <a:gd name="connsiteY65" fmla="*/ 159639 h 485775"/>
              <a:gd name="connsiteX66" fmla="*/ 419862 w 581025"/>
              <a:gd name="connsiteY66" fmla="*/ 200216 h 485775"/>
              <a:gd name="connsiteX67" fmla="*/ 407575 w 581025"/>
              <a:gd name="connsiteY67" fmla="*/ 236315 h 485775"/>
              <a:gd name="connsiteX68" fmla="*/ 363760 w 581025"/>
              <a:gd name="connsiteY68" fmla="*/ 147447 h 485775"/>
              <a:gd name="connsiteX69" fmla="*/ 447104 w 581025"/>
              <a:gd name="connsiteY69" fmla="*/ 324041 h 485775"/>
              <a:gd name="connsiteX70" fmla="*/ 410051 w 581025"/>
              <a:gd name="connsiteY70" fmla="*/ 332994 h 485775"/>
              <a:gd name="connsiteX71" fmla="*/ 371380 w 581025"/>
              <a:gd name="connsiteY71" fmla="*/ 309467 h 485775"/>
              <a:gd name="connsiteX72" fmla="*/ 362426 w 581025"/>
              <a:gd name="connsiteY72" fmla="*/ 272415 h 485775"/>
              <a:gd name="connsiteX73" fmla="*/ 415480 w 581025"/>
              <a:gd name="connsiteY73" fmla="*/ 280702 h 485775"/>
              <a:gd name="connsiteX74" fmla="*/ 447104 w 581025"/>
              <a:gd name="connsiteY74" fmla="*/ 324041 h 485775"/>
              <a:gd name="connsiteX75" fmla="*/ 215932 w 581025"/>
              <a:gd name="connsiteY75" fmla="*/ 236887 h 485775"/>
              <a:gd name="connsiteX76" fmla="*/ 178879 w 581025"/>
              <a:gd name="connsiteY76" fmla="*/ 245650 h 485775"/>
              <a:gd name="connsiteX77" fmla="*/ 131731 w 581025"/>
              <a:gd name="connsiteY77" fmla="*/ 216599 h 485775"/>
              <a:gd name="connsiteX78" fmla="*/ 122968 w 581025"/>
              <a:gd name="connsiteY78" fmla="*/ 179546 h 485775"/>
              <a:gd name="connsiteX79" fmla="*/ 215932 w 581025"/>
              <a:gd name="connsiteY79" fmla="*/ 236887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81025" h="485775">
                <a:moveTo>
                  <a:pt x="537305" y="187166"/>
                </a:moveTo>
                <a:cubicBezTo>
                  <a:pt x="538639" y="180594"/>
                  <a:pt x="539401" y="174022"/>
                  <a:pt x="539401" y="167354"/>
                </a:cubicBezTo>
                <a:cubicBezTo>
                  <a:pt x="539401" y="121539"/>
                  <a:pt x="506921" y="82201"/>
                  <a:pt x="463296" y="72295"/>
                </a:cubicBezTo>
                <a:cubicBezTo>
                  <a:pt x="449771" y="33909"/>
                  <a:pt x="413099" y="7144"/>
                  <a:pt x="371285" y="7144"/>
                </a:cubicBezTo>
                <a:cubicBezTo>
                  <a:pt x="339090" y="7144"/>
                  <a:pt x="310610" y="22860"/>
                  <a:pt x="292894" y="46958"/>
                </a:cubicBezTo>
                <a:cubicBezTo>
                  <a:pt x="275082" y="22860"/>
                  <a:pt x="246602" y="7144"/>
                  <a:pt x="214503" y="7144"/>
                </a:cubicBezTo>
                <a:cubicBezTo>
                  <a:pt x="172784" y="7144"/>
                  <a:pt x="136017" y="33909"/>
                  <a:pt x="122491" y="72295"/>
                </a:cubicBezTo>
                <a:cubicBezTo>
                  <a:pt x="78867" y="82201"/>
                  <a:pt x="46387" y="121539"/>
                  <a:pt x="46387" y="167354"/>
                </a:cubicBezTo>
                <a:cubicBezTo>
                  <a:pt x="46387" y="174022"/>
                  <a:pt x="47054" y="180594"/>
                  <a:pt x="48482" y="187166"/>
                </a:cubicBezTo>
                <a:cubicBezTo>
                  <a:pt x="22098" y="212789"/>
                  <a:pt x="7144" y="247841"/>
                  <a:pt x="7144" y="284988"/>
                </a:cubicBezTo>
                <a:cubicBezTo>
                  <a:pt x="7144" y="347377"/>
                  <a:pt x="49054" y="401098"/>
                  <a:pt x="108395" y="416909"/>
                </a:cubicBezTo>
                <a:cubicBezTo>
                  <a:pt x="123825" y="457200"/>
                  <a:pt x="162687" y="484442"/>
                  <a:pt x="206597" y="484442"/>
                </a:cubicBezTo>
                <a:cubicBezTo>
                  <a:pt x="242126" y="484442"/>
                  <a:pt x="273844" y="466535"/>
                  <a:pt x="292894" y="439198"/>
                </a:cubicBezTo>
                <a:cubicBezTo>
                  <a:pt x="312039" y="466535"/>
                  <a:pt x="343662" y="484442"/>
                  <a:pt x="379095" y="484442"/>
                </a:cubicBezTo>
                <a:cubicBezTo>
                  <a:pt x="423005" y="484442"/>
                  <a:pt x="461867" y="457200"/>
                  <a:pt x="477298" y="416909"/>
                </a:cubicBezTo>
                <a:cubicBezTo>
                  <a:pt x="536638" y="401098"/>
                  <a:pt x="578548" y="347377"/>
                  <a:pt x="578548" y="284988"/>
                </a:cubicBezTo>
                <a:cubicBezTo>
                  <a:pt x="578644" y="247841"/>
                  <a:pt x="563689" y="212884"/>
                  <a:pt x="537305" y="187166"/>
                </a:cubicBezTo>
                <a:close/>
                <a:moveTo>
                  <a:pt x="273558" y="383762"/>
                </a:moveTo>
                <a:cubicBezTo>
                  <a:pt x="271177" y="418814"/>
                  <a:pt x="241745" y="446342"/>
                  <a:pt x="206597" y="446342"/>
                </a:cubicBezTo>
                <a:cubicBezTo>
                  <a:pt x="176022" y="446342"/>
                  <a:pt x="149257" y="425577"/>
                  <a:pt x="141637" y="395954"/>
                </a:cubicBezTo>
                <a:lnTo>
                  <a:pt x="138589" y="384143"/>
                </a:lnTo>
                <a:lnTo>
                  <a:pt x="126492" y="382048"/>
                </a:lnTo>
                <a:cubicBezTo>
                  <a:pt x="79438" y="373666"/>
                  <a:pt x="45244" y="332899"/>
                  <a:pt x="45244" y="285083"/>
                </a:cubicBezTo>
                <a:cubicBezTo>
                  <a:pt x="45244" y="255175"/>
                  <a:pt x="58579" y="227267"/>
                  <a:pt x="81915" y="208407"/>
                </a:cubicBezTo>
                <a:lnTo>
                  <a:pt x="92393" y="199930"/>
                </a:lnTo>
                <a:lnTo>
                  <a:pt x="87916" y="187262"/>
                </a:lnTo>
                <a:cubicBezTo>
                  <a:pt x="85630" y="180785"/>
                  <a:pt x="84487" y="174117"/>
                  <a:pt x="84487" y="167450"/>
                </a:cubicBezTo>
                <a:cubicBezTo>
                  <a:pt x="84487" y="136779"/>
                  <a:pt x="108490" y="110776"/>
                  <a:pt x="139065" y="108299"/>
                </a:cubicBezTo>
                <a:lnTo>
                  <a:pt x="153448" y="107156"/>
                </a:lnTo>
                <a:lnTo>
                  <a:pt x="156210" y="93059"/>
                </a:lnTo>
                <a:cubicBezTo>
                  <a:pt x="161735" y="65437"/>
                  <a:pt x="186214" y="45339"/>
                  <a:pt x="214408" y="45339"/>
                </a:cubicBezTo>
                <a:cubicBezTo>
                  <a:pt x="247174" y="45339"/>
                  <a:pt x="273748" y="72009"/>
                  <a:pt x="273844" y="104108"/>
                </a:cubicBezTo>
                <a:lnTo>
                  <a:pt x="273748" y="106394"/>
                </a:lnTo>
                <a:lnTo>
                  <a:pt x="273748" y="107061"/>
                </a:lnTo>
                <a:cubicBezTo>
                  <a:pt x="273748" y="107537"/>
                  <a:pt x="273748" y="107918"/>
                  <a:pt x="273748" y="108299"/>
                </a:cubicBezTo>
                <a:cubicBezTo>
                  <a:pt x="273748" y="110395"/>
                  <a:pt x="273748" y="112109"/>
                  <a:pt x="273748" y="112967"/>
                </a:cubicBezTo>
                <a:lnTo>
                  <a:pt x="273748" y="295275"/>
                </a:lnTo>
                <a:cubicBezTo>
                  <a:pt x="257937" y="302609"/>
                  <a:pt x="239078" y="295847"/>
                  <a:pt x="231553" y="280035"/>
                </a:cubicBezTo>
                <a:lnTo>
                  <a:pt x="197168" y="296513"/>
                </a:lnTo>
                <a:cubicBezTo>
                  <a:pt x="209169" y="321659"/>
                  <a:pt x="234315" y="336328"/>
                  <a:pt x="260509" y="336328"/>
                </a:cubicBezTo>
                <a:cubicBezTo>
                  <a:pt x="264890" y="336328"/>
                  <a:pt x="269367" y="335851"/>
                  <a:pt x="273748" y="334994"/>
                </a:cubicBezTo>
                <a:lnTo>
                  <a:pt x="273748" y="379190"/>
                </a:lnTo>
                <a:cubicBezTo>
                  <a:pt x="273844" y="380619"/>
                  <a:pt x="273748" y="381953"/>
                  <a:pt x="273558" y="383762"/>
                </a:cubicBezTo>
                <a:close/>
                <a:moveTo>
                  <a:pt x="459296" y="381953"/>
                </a:moveTo>
                <a:lnTo>
                  <a:pt x="447199" y="384048"/>
                </a:lnTo>
                <a:lnTo>
                  <a:pt x="444151" y="395859"/>
                </a:lnTo>
                <a:cubicBezTo>
                  <a:pt x="436531" y="425482"/>
                  <a:pt x="409765" y="446246"/>
                  <a:pt x="379190" y="446246"/>
                </a:cubicBezTo>
                <a:cubicBezTo>
                  <a:pt x="344043" y="446246"/>
                  <a:pt x="314611" y="418719"/>
                  <a:pt x="312134" y="383191"/>
                </a:cubicBezTo>
                <a:cubicBezTo>
                  <a:pt x="312039" y="381857"/>
                  <a:pt x="311944" y="380524"/>
                  <a:pt x="311944" y="379000"/>
                </a:cubicBezTo>
                <a:lnTo>
                  <a:pt x="311944" y="112871"/>
                </a:lnTo>
                <a:cubicBezTo>
                  <a:pt x="311944" y="112109"/>
                  <a:pt x="311944" y="110300"/>
                  <a:pt x="311944" y="108204"/>
                </a:cubicBezTo>
                <a:cubicBezTo>
                  <a:pt x="311944" y="107728"/>
                  <a:pt x="311944" y="107442"/>
                  <a:pt x="311944" y="106966"/>
                </a:cubicBezTo>
                <a:lnTo>
                  <a:pt x="311944" y="105918"/>
                </a:lnTo>
                <a:cubicBezTo>
                  <a:pt x="311944" y="105251"/>
                  <a:pt x="311944" y="104584"/>
                  <a:pt x="311848" y="104584"/>
                </a:cubicBezTo>
                <a:cubicBezTo>
                  <a:pt x="311944" y="71914"/>
                  <a:pt x="338614" y="45244"/>
                  <a:pt x="371285" y="45244"/>
                </a:cubicBezTo>
                <a:cubicBezTo>
                  <a:pt x="399479" y="45244"/>
                  <a:pt x="424053" y="65342"/>
                  <a:pt x="429482" y="92964"/>
                </a:cubicBezTo>
                <a:lnTo>
                  <a:pt x="432245" y="107061"/>
                </a:lnTo>
                <a:lnTo>
                  <a:pt x="446627" y="108204"/>
                </a:lnTo>
                <a:cubicBezTo>
                  <a:pt x="477203" y="110681"/>
                  <a:pt x="501205" y="136589"/>
                  <a:pt x="501205" y="167354"/>
                </a:cubicBezTo>
                <a:cubicBezTo>
                  <a:pt x="501205" y="174022"/>
                  <a:pt x="500063" y="180689"/>
                  <a:pt x="497777" y="187166"/>
                </a:cubicBezTo>
                <a:lnTo>
                  <a:pt x="493300" y="199835"/>
                </a:lnTo>
                <a:lnTo>
                  <a:pt x="503777" y="208312"/>
                </a:lnTo>
                <a:cubicBezTo>
                  <a:pt x="527113" y="227171"/>
                  <a:pt x="540448" y="255080"/>
                  <a:pt x="540448" y="284988"/>
                </a:cubicBezTo>
                <a:cubicBezTo>
                  <a:pt x="540544" y="332804"/>
                  <a:pt x="506349" y="373666"/>
                  <a:pt x="459296" y="381953"/>
                </a:cubicBezTo>
                <a:close/>
                <a:moveTo>
                  <a:pt x="363760" y="147447"/>
                </a:moveTo>
                <a:lnTo>
                  <a:pt x="399860" y="159639"/>
                </a:lnTo>
                <a:cubicBezTo>
                  <a:pt x="394240" y="176308"/>
                  <a:pt x="403193" y="194596"/>
                  <a:pt x="419862" y="200216"/>
                </a:cubicBezTo>
                <a:lnTo>
                  <a:pt x="407575" y="236315"/>
                </a:lnTo>
                <a:cubicBezTo>
                  <a:pt x="371094" y="223933"/>
                  <a:pt x="351377" y="184023"/>
                  <a:pt x="363760" y="147447"/>
                </a:cubicBezTo>
                <a:close/>
                <a:moveTo>
                  <a:pt x="447104" y="324041"/>
                </a:moveTo>
                <a:lnTo>
                  <a:pt x="410051" y="332994"/>
                </a:lnTo>
                <a:cubicBezTo>
                  <a:pt x="405860" y="315849"/>
                  <a:pt x="388525" y="305372"/>
                  <a:pt x="371380" y="309467"/>
                </a:cubicBezTo>
                <a:lnTo>
                  <a:pt x="362426" y="272415"/>
                </a:lnTo>
                <a:cubicBezTo>
                  <a:pt x="380619" y="268034"/>
                  <a:pt x="399479" y="270986"/>
                  <a:pt x="415480" y="280702"/>
                </a:cubicBezTo>
                <a:cubicBezTo>
                  <a:pt x="431482" y="290513"/>
                  <a:pt x="442722" y="305848"/>
                  <a:pt x="447104" y="324041"/>
                </a:cubicBezTo>
                <a:close/>
                <a:moveTo>
                  <a:pt x="215932" y="236887"/>
                </a:moveTo>
                <a:lnTo>
                  <a:pt x="178879" y="245650"/>
                </a:lnTo>
                <a:cubicBezTo>
                  <a:pt x="173927" y="224600"/>
                  <a:pt x="152686" y="211550"/>
                  <a:pt x="131731" y="216599"/>
                </a:cubicBezTo>
                <a:lnTo>
                  <a:pt x="122968" y="179546"/>
                </a:lnTo>
                <a:cubicBezTo>
                  <a:pt x="164402" y="169736"/>
                  <a:pt x="206121" y="195453"/>
                  <a:pt x="215932" y="236887"/>
                </a:cubicBezTo>
                <a:close/>
              </a:path>
            </a:pathLst>
          </a:custGeom>
          <a:solidFill>
            <a:srgbClr val="6F7878"/>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30D22B3E-E8C5-4D1A-991B-163B746BA026}"/>
              </a:ext>
            </a:extLst>
          </p:cNvPr>
          <p:cNvSpPr/>
          <p:nvPr/>
        </p:nvSpPr>
        <p:spPr>
          <a:xfrm>
            <a:off x="10064475" y="4546157"/>
            <a:ext cx="526198" cy="526198"/>
          </a:xfrm>
          <a:custGeom>
            <a:avLst/>
            <a:gdLst>
              <a:gd name="connsiteX0" fmla="*/ 462415 w 542925"/>
              <a:gd name="connsiteY0" fmla="*/ 85249 h 542925"/>
              <a:gd name="connsiteX1" fmla="*/ 273820 w 542925"/>
              <a:gd name="connsiteY1" fmla="*/ 7144 h 542925"/>
              <a:gd name="connsiteX2" fmla="*/ 85225 w 542925"/>
              <a:gd name="connsiteY2" fmla="*/ 85249 h 542925"/>
              <a:gd name="connsiteX3" fmla="*/ 85225 w 542925"/>
              <a:gd name="connsiteY3" fmla="*/ 462439 h 542925"/>
              <a:gd name="connsiteX4" fmla="*/ 273820 w 542925"/>
              <a:gd name="connsiteY4" fmla="*/ 540544 h 542925"/>
              <a:gd name="connsiteX5" fmla="*/ 462415 w 542925"/>
              <a:gd name="connsiteY5" fmla="*/ 462439 h 542925"/>
              <a:gd name="connsiteX6" fmla="*/ 462415 w 542925"/>
              <a:gd name="connsiteY6" fmla="*/ 85249 h 542925"/>
              <a:gd name="connsiteX7" fmla="*/ 112181 w 542925"/>
              <a:gd name="connsiteY7" fmla="*/ 112205 h 542925"/>
              <a:gd name="connsiteX8" fmla="*/ 143423 w 542925"/>
              <a:gd name="connsiteY8" fmla="*/ 86106 h 542925"/>
              <a:gd name="connsiteX9" fmla="*/ 250007 w 542925"/>
              <a:gd name="connsiteY9" fmla="*/ 270701 h 542925"/>
              <a:gd name="connsiteX10" fmla="*/ 99417 w 542925"/>
              <a:gd name="connsiteY10" fmla="*/ 421291 h 542925"/>
              <a:gd name="connsiteX11" fmla="*/ 112181 w 542925"/>
              <a:gd name="connsiteY11" fmla="*/ 112205 h 542925"/>
              <a:gd name="connsiteX12" fmla="*/ 254770 w 542925"/>
              <a:gd name="connsiteY12" fmla="*/ 501587 h 542925"/>
              <a:gd name="connsiteX13" fmla="*/ 126278 w 542925"/>
              <a:gd name="connsiteY13" fmla="*/ 448342 h 542925"/>
              <a:gd name="connsiteX14" fmla="*/ 254770 w 542925"/>
              <a:gd name="connsiteY14" fmla="*/ 319850 h 542925"/>
              <a:gd name="connsiteX15" fmla="*/ 254770 w 542925"/>
              <a:gd name="connsiteY15" fmla="*/ 501587 h 542925"/>
              <a:gd name="connsiteX16" fmla="*/ 435459 w 542925"/>
              <a:gd name="connsiteY16" fmla="*/ 435483 h 542925"/>
              <a:gd name="connsiteX17" fmla="*/ 292870 w 542925"/>
              <a:gd name="connsiteY17" fmla="*/ 501587 h 542925"/>
              <a:gd name="connsiteX18" fmla="*/ 292870 w 542925"/>
              <a:gd name="connsiteY18" fmla="*/ 268700 h 542925"/>
              <a:gd name="connsiteX19" fmla="*/ 176284 w 542925"/>
              <a:gd name="connsiteY19" fmla="*/ 66961 h 542925"/>
              <a:gd name="connsiteX20" fmla="*/ 273820 w 542925"/>
              <a:gd name="connsiteY20" fmla="*/ 45244 h 542925"/>
              <a:gd name="connsiteX21" fmla="*/ 435459 w 542925"/>
              <a:gd name="connsiteY21" fmla="*/ 112205 h 542925"/>
              <a:gd name="connsiteX22" fmla="*/ 435459 w 542925"/>
              <a:gd name="connsiteY22" fmla="*/ 435483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925" h="542925">
                <a:moveTo>
                  <a:pt x="462415" y="85249"/>
                </a:moveTo>
                <a:cubicBezTo>
                  <a:pt x="410313" y="33147"/>
                  <a:pt x="342114" y="7144"/>
                  <a:pt x="273820" y="7144"/>
                </a:cubicBezTo>
                <a:cubicBezTo>
                  <a:pt x="205526" y="7144"/>
                  <a:pt x="137327" y="33147"/>
                  <a:pt x="85225" y="85249"/>
                </a:cubicBezTo>
                <a:cubicBezTo>
                  <a:pt x="-18883" y="189357"/>
                  <a:pt x="-18883" y="358235"/>
                  <a:pt x="85225" y="462439"/>
                </a:cubicBezTo>
                <a:cubicBezTo>
                  <a:pt x="137327" y="514541"/>
                  <a:pt x="205526" y="540544"/>
                  <a:pt x="273820" y="540544"/>
                </a:cubicBezTo>
                <a:cubicBezTo>
                  <a:pt x="342114" y="540544"/>
                  <a:pt x="410313" y="514541"/>
                  <a:pt x="462415" y="462439"/>
                </a:cubicBezTo>
                <a:cubicBezTo>
                  <a:pt x="566523" y="358235"/>
                  <a:pt x="566523" y="189452"/>
                  <a:pt x="462415" y="85249"/>
                </a:cubicBezTo>
                <a:close/>
                <a:moveTo>
                  <a:pt x="112181" y="112205"/>
                </a:moveTo>
                <a:cubicBezTo>
                  <a:pt x="121896" y="102489"/>
                  <a:pt x="132374" y="93821"/>
                  <a:pt x="143423" y="86106"/>
                </a:cubicBezTo>
                <a:lnTo>
                  <a:pt x="250007" y="270701"/>
                </a:lnTo>
                <a:lnTo>
                  <a:pt x="99417" y="421291"/>
                </a:lnTo>
                <a:cubicBezTo>
                  <a:pt x="23408" y="331661"/>
                  <a:pt x="27599" y="196787"/>
                  <a:pt x="112181" y="112205"/>
                </a:cubicBezTo>
                <a:close/>
                <a:moveTo>
                  <a:pt x="254770" y="501587"/>
                </a:moveTo>
                <a:cubicBezTo>
                  <a:pt x="207240" y="497681"/>
                  <a:pt x="162663" y="479203"/>
                  <a:pt x="126278" y="448342"/>
                </a:cubicBezTo>
                <a:lnTo>
                  <a:pt x="254770" y="319850"/>
                </a:lnTo>
                <a:lnTo>
                  <a:pt x="254770" y="501587"/>
                </a:lnTo>
                <a:close/>
                <a:moveTo>
                  <a:pt x="435459" y="435483"/>
                </a:moveTo>
                <a:cubicBezTo>
                  <a:pt x="396788" y="474155"/>
                  <a:pt x="346782" y="497205"/>
                  <a:pt x="292870" y="501587"/>
                </a:cubicBezTo>
                <a:lnTo>
                  <a:pt x="292870" y="268700"/>
                </a:lnTo>
                <a:lnTo>
                  <a:pt x="176284" y="66961"/>
                </a:lnTo>
                <a:cubicBezTo>
                  <a:pt x="206383" y="52769"/>
                  <a:pt x="239530" y="45244"/>
                  <a:pt x="273820" y="45244"/>
                </a:cubicBezTo>
                <a:cubicBezTo>
                  <a:pt x="334875" y="45244"/>
                  <a:pt x="392311" y="69056"/>
                  <a:pt x="435459" y="112205"/>
                </a:cubicBezTo>
                <a:cubicBezTo>
                  <a:pt x="524613" y="201359"/>
                  <a:pt x="524613" y="346329"/>
                  <a:pt x="435459" y="435483"/>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3" name="Freeform: Shape 32">
            <a:extLst>
              <a:ext uri="{FF2B5EF4-FFF2-40B4-BE49-F238E27FC236}">
                <a16:creationId xmlns:a16="http://schemas.microsoft.com/office/drawing/2014/main" id="{DB7CE8CC-01FA-4DF4-8230-CABE3DB221BF}"/>
              </a:ext>
            </a:extLst>
          </p:cNvPr>
          <p:cNvSpPr/>
          <p:nvPr/>
        </p:nvSpPr>
        <p:spPr>
          <a:xfrm>
            <a:off x="5829406" y="4587699"/>
            <a:ext cx="489272" cy="443115"/>
          </a:xfrm>
          <a:custGeom>
            <a:avLst/>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chemeClr val="tx1"/>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4" name="Freeform: Shape 33">
            <a:extLst>
              <a:ext uri="{FF2B5EF4-FFF2-40B4-BE49-F238E27FC236}">
                <a16:creationId xmlns:a16="http://schemas.microsoft.com/office/drawing/2014/main" id="{BA76D6B4-5106-4A01-BE66-1D5BA9D764C5}"/>
              </a:ext>
            </a:extLst>
          </p:cNvPr>
          <p:cNvSpPr/>
          <p:nvPr/>
        </p:nvSpPr>
        <p:spPr>
          <a:xfrm>
            <a:off x="3357708" y="4615394"/>
            <a:ext cx="544661" cy="387725"/>
          </a:xfrm>
          <a:custGeom>
            <a:avLst/>
            <a:gdLst>
              <a:gd name="connsiteX0" fmla="*/ 511969 w 561975"/>
              <a:gd name="connsiteY0" fmla="*/ 73819 h 400050"/>
              <a:gd name="connsiteX1" fmla="*/ 559594 w 561975"/>
              <a:gd name="connsiteY1" fmla="*/ 73819 h 400050"/>
              <a:gd name="connsiteX2" fmla="*/ 559594 w 561975"/>
              <a:gd name="connsiteY2" fmla="*/ 35719 h 400050"/>
              <a:gd name="connsiteX3" fmla="*/ 473869 w 561975"/>
              <a:gd name="connsiteY3" fmla="*/ 35719 h 400050"/>
              <a:gd name="connsiteX4" fmla="*/ 473869 w 561975"/>
              <a:gd name="connsiteY4" fmla="*/ 64770 h 400050"/>
              <a:gd name="connsiteX5" fmla="*/ 382429 w 561975"/>
              <a:gd name="connsiteY5" fmla="*/ 26670 h 400050"/>
              <a:gd name="connsiteX6" fmla="*/ 292513 w 561975"/>
              <a:gd name="connsiteY6" fmla="*/ 26670 h 400050"/>
              <a:gd name="connsiteX7" fmla="*/ 247364 w 561975"/>
              <a:gd name="connsiteY7" fmla="*/ 45244 h 400050"/>
              <a:gd name="connsiteX8" fmla="*/ 92869 w 561975"/>
              <a:gd name="connsiteY8" fmla="*/ 45244 h 400050"/>
              <a:gd name="connsiteX9" fmla="*/ 92869 w 561975"/>
              <a:gd name="connsiteY9" fmla="*/ 7144 h 400050"/>
              <a:gd name="connsiteX10" fmla="*/ 7144 w 561975"/>
              <a:gd name="connsiteY10" fmla="*/ 7144 h 400050"/>
              <a:gd name="connsiteX11" fmla="*/ 7144 w 561975"/>
              <a:gd name="connsiteY11" fmla="*/ 45244 h 400050"/>
              <a:gd name="connsiteX12" fmla="*/ 54769 w 561975"/>
              <a:gd name="connsiteY12" fmla="*/ 45244 h 400050"/>
              <a:gd name="connsiteX13" fmla="*/ 54769 w 561975"/>
              <a:gd name="connsiteY13" fmla="*/ 264319 h 400050"/>
              <a:gd name="connsiteX14" fmla="*/ 7144 w 561975"/>
              <a:gd name="connsiteY14" fmla="*/ 264319 h 400050"/>
              <a:gd name="connsiteX15" fmla="*/ 7144 w 561975"/>
              <a:gd name="connsiteY15" fmla="*/ 302419 h 400050"/>
              <a:gd name="connsiteX16" fmla="*/ 92869 w 561975"/>
              <a:gd name="connsiteY16" fmla="*/ 302419 h 400050"/>
              <a:gd name="connsiteX17" fmla="*/ 92869 w 561975"/>
              <a:gd name="connsiteY17" fmla="*/ 273844 h 400050"/>
              <a:gd name="connsiteX18" fmla="*/ 110966 w 561975"/>
              <a:gd name="connsiteY18" fmla="*/ 273844 h 400050"/>
              <a:gd name="connsiteX19" fmla="*/ 162592 w 561975"/>
              <a:gd name="connsiteY19" fmla="*/ 354997 h 400050"/>
              <a:gd name="connsiteX20" fmla="*/ 195167 w 561975"/>
              <a:gd name="connsiteY20" fmla="*/ 384429 h 400050"/>
              <a:gd name="connsiteX21" fmla="*/ 231934 w 561975"/>
              <a:gd name="connsiteY21" fmla="*/ 393097 h 400050"/>
              <a:gd name="connsiteX22" fmla="*/ 255651 w 561975"/>
              <a:gd name="connsiteY22" fmla="*/ 389573 h 400050"/>
              <a:gd name="connsiteX23" fmla="*/ 381381 w 561975"/>
              <a:gd name="connsiteY23" fmla="*/ 351854 h 400050"/>
              <a:gd name="connsiteX24" fmla="*/ 446532 w 561975"/>
              <a:gd name="connsiteY24" fmla="*/ 302800 h 400050"/>
              <a:gd name="connsiteX25" fmla="*/ 473869 w 561975"/>
              <a:gd name="connsiteY25" fmla="*/ 302800 h 400050"/>
              <a:gd name="connsiteX26" fmla="*/ 473869 w 561975"/>
              <a:gd name="connsiteY26" fmla="*/ 330899 h 400050"/>
              <a:gd name="connsiteX27" fmla="*/ 559594 w 561975"/>
              <a:gd name="connsiteY27" fmla="*/ 330899 h 400050"/>
              <a:gd name="connsiteX28" fmla="*/ 559594 w 561975"/>
              <a:gd name="connsiteY28" fmla="*/ 292799 h 400050"/>
              <a:gd name="connsiteX29" fmla="*/ 511969 w 561975"/>
              <a:gd name="connsiteY29" fmla="*/ 292799 h 400050"/>
              <a:gd name="connsiteX30" fmla="*/ 511969 w 561975"/>
              <a:gd name="connsiteY30" fmla="*/ 80582 h 400050"/>
              <a:gd name="connsiteX31" fmla="*/ 511969 w 561975"/>
              <a:gd name="connsiteY31" fmla="*/ 73819 h 400050"/>
              <a:gd name="connsiteX32" fmla="*/ 370427 w 561975"/>
              <a:gd name="connsiteY32" fmla="*/ 315468 h 400050"/>
              <a:gd name="connsiteX33" fmla="*/ 244697 w 561975"/>
              <a:gd name="connsiteY33" fmla="*/ 353187 h 400050"/>
              <a:gd name="connsiteX34" fmla="*/ 212217 w 561975"/>
              <a:gd name="connsiteY34" fmla="*/ 350425 h 400050"/>
              <a:gd name="connsiteX35" fmla="*/ 194691 w 561975"/>
              <a:gd name="connsiteY35" fmla="*/ 334613 h 400050"/>
              <a:gd name="connsiteX36" fmla="*/ 131826 w 561975"/>
              <a:gd name="connsiteY36" fmla="*/ 235839 h 400050"/>
              <a:gd name="connsiteX37" fmla="*/ 92869 w 561975"/>
              <a:gd name="connsiteY37" fmla="*/ 235839 h 400050"/>
              <a:gd name="connsiteX38" fmla="*/ 92869 w 561975"/>
              <a:gd name="connsiteY38" fmla="*/ 83439 h 400050"/>
              <a:gd name="connsiteX39" fmla="*/ 209264 w 561975"/>
              <a:gd name="connsiteY39" fmla="*/ 83439 h 400050"/>
              <a:gd name="connsiteX40" fmla="*/ 132683 w 561975"/>
              <a:gd name="connsiteY40" fmla="*/ 160020 h 400050"/>
              <a:gd name="connsiteX41" fmla="*/ 156020 w 561975"/>
              <a:gd name="connsiteY41" fmla="*/ 183547 h 400050"/>
              <a:gd name="connsiteX42" fmla="*/ 216694 w 561975"/>
              <a:gd name="connsiteY42" fmla="*/ 208883 h 400050"/>
              <a:gd name="connsiteX43" fmla="*/ 216694 w 561975"/>
              <a:gd name="connsiteY43" fmla="*/ 208883 h 400050"/>
              <a:gd name="connsiteX44" fmla="*/ 277368 w 561975"/>
              <a:gd name="connsiteY44" fmla="*/ 183642 h 400050"/>
              <a:gd name="connsiteX45" fmla="*/ 300800 w 561975"/>
              <a:gd name="connsiteY45" fmla="*/ 160115 h 400050"/>
              <a:gd name="connsiteX46" fmla="*/ 330327 w 561975"/>
              <a:gd name="connsiteY46" fmla="*/ 160115 h 400050"/>
              <a:gd name="connsiteX47" fmla="*/ 413099 w 561975"/>
              <a:gd name="connsiteY47" fmla="*/ 284321 h 400050"/>
              <a:gd name="connsiteX48" fmla="*/ 370427 w 561975"/>
              <a:gd name="connsiteY48" fmla="*/ 315468 h 400050"/>
              <a:gd name="connsiteX49" fmla="*/ 445961 w 561975"/>
              <a:gd name="connsiteY49" fmla="*/ 264795 h 400050"/>
              <a:gd name="connsiteX50" fmla="*/ 350711 w 561975"/>
              <a:gd name="connsiteY50" fmla="*/ 121920 h 400050"/>
              <a:gd name="connsiteX51" fmla="*/ 284988 w 561975"/>
              <a:gd name="connsiteY51" fmla="*/ 121920 h 400050"/>
              <a:gd name="connsiteX52" fmla="*/ 250412 w 561975"/>
              <a:gd name="connsiteY52" fmla="*/ 156686 h 400050"/>
              <a:gd name="connsiteX53" fmla="*/ 216789 w 561975"/>
              <a:gd name="connsiteY53" fmla="*/ 170688 h 400050"/>
              <a:gd name="connsiteX54" fmla="*/ 216789 w 561975"/>
              <a:gd name="connsiteY54" fmla="*/ 170688 h 400050"/>
              <a:gd name="connsiteX55" fmla="*/ 186690 w 561975"/>
              <a:gd name="connsiteY55" fmla="*/ 159925 h 400050"/>
              <a:gd name="connsiteX56" fmla="*/ 274225 w 561975"/>
              <a:gd name="connsiteY56" fmla="*/ 72390 h 400050"/>
              <a:gd name="connsiteX57" fmla="*/ 292608 w 561975"/>
              <a:gd name="connsiteY57" fmla="*/ 64770 h 400050"/>
              <a:gd name="connsiteX58" fmla="*/ 374904 w 561975"/>
              <a:gd name="connsiteY58" fmla="*/ 64770 h 400050"/>
              <a:gd name="connsiteX59" fmla="*/ 473964 w 561975"/>
              <a:gd name="connsiteY59" fmla="*/ 106013 h 400050"/>
              <a:gd name="connsiteX60" fmla="*/ 473964 w 561975"/>
              <a:gd name="connsiteY60" fmla="*/ 264795 h 400050"/>
              <a:gd name="connsiteX61" fmla="*/ 445961 w 561975"/>
              <a:gd name="connsiteY61" fmla="*/ 26479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61975" h="400050">
                <a:moveTo>
                  <a:pt x="511969" y="73819"/>
                </a:moveTo>
                <a:lnTo>
                  <a:pt x="559594" y="73819"/>
                </a:lnTo>
                <a:lnTo>
                  <a:pt x="559594" y="35719"/>
                </a:lnTo>
                <a:lnTo>
                  <a:pt x="473869" y="35719"/>
                </a:lnTo>
                <a:lnTo>
                  <a:pt x="473869" y="64770"/>
                </a:lnTo>
                <a:lnTo>
                  <a:pt x="382429" y="26670"/>
                </a:lnTo>
                <a:lnTo>
                  <a:pt x="292513" y="26670"/>
                </a:lnTo>
                <a:cubicBezTo>
                  <a:pt x="275463" y="26670"/>
                  <a:pt x="259461" y="33242"/>
                  <a:pt x="247364" y="45244"/>
                </a:cubicBezTo>
                <a:lnTo>
                  <a:pt x="92869" y="45244"/>
                </a:lnTo>
                <a:lnTo>
                  <a:pt x="92869" y="7144"/>
                </a:lnTo>
                <a:lnTo>
                  <a:pt x="7144" y="7144"/>
                </a:lnTo>
                <a:lnTo>
                  <a:pt x="7144" y="45244"/>
                </a:lnTo>
                <a:lnTo>
                  <a:pt x="54769" y="45244"/>
                </a:lnTo>
                <a:lnTo>
                  <a:pt x="54769" y="264319"/>
                </a:lnTo>
                <a:lnTo>
                  <a:pt x="7144" y="264319"/>
                </a:lnTo>
                <a:lnTo>
                  <a:pt x="7144" y="302419"/>
                </a:lnTo>
                <a:lnTo>
                  <a:pt x="92869" y="302419"/>
                </a:lnTo>
                <a:lnTo>
                  <a:pt x="92869" y="273844"/>
                </a:lnTo>
                <a:lnTo>
                  <a:pt x="110966" y="273844"/>
                </a:lnTo>
                <a:lnTo>
                  <a:pt x="162592" y="354997"/>
                </a:lnTo>
                <a:cubicBezTo>
                  <a:pt x="170593" y="367570"/>
                  <a:pt x="181833" y="377762"/>
                  <a:pt x="195167" y="384429"/>
                </a:cubicBezTo>
                <a:cubicBezTo>
                  <a:pt x="206693" y="390239"/>
                  <a:pt x="219266" y="393097"/>
                  <a:pt x="231934" y="393097"/>
                </a:cubicBezTo>
                <a:cubicBezTo>
                  <a:pt x="239839" y="393097"/>
                  <a:pt x="247841" y="391954"/>
                  <a:pt x="255651" y="389573"/>
                </a:cubicBezTo>
                <a:lnTo>
                  <a:pt x="381381" y="351854"/>
                </a:lnTo>
                <a:cubicBezTo>
                  <a:pt x="408241" y="343757"/>
                  <a:pt x="431387" y="326136"/>
                  <a:pt x="446532" y="302800"/>
                </a:cubicBezTo>
                <a:lnTo>
                  <a:pt x="473869" y="302800"/>
                </a:lnTo>
                <a:lnTo>
                  <a:pt x="473869" y="330899"/>
                </a:lnTo>
                <a:lnTo>
                  <a:pt x="559594" y="330899"/>
                </a:lnTo>
                <a:lnTo>
                  <a:pt x="559594" y="292799"/>
                </a:lnTo>
                <a:lnTo>
                  <a:pt x="511969" y="292799"/>
                </a:lnTo>
                <a:lnTo>
                  <a:pt x="511969" y="80582"/>
                </a:lnTo>
                <a:lnTo>
                  <a:pt x="511969" y="73819"/>
                </a:lnTo>
                <a:close/>
                <a:moveTo>
                  <a:pt x="370427" y="315468"/>
                </a:moveTo>
                <a:lnTo>
                  <a:pt x="244697" y="353187"/>
                </a:lnTo>
                <a:cubicBezTo>
                  <a:pt x="233839" y="356426"/>
                  <a:pt x="222314" y="355473"/>
                  <a:pt x="212217" y="350425"/>
                </a:cubicBezTo>
                <a:cubicBezTo>
                  <a:pt x="205074" y="346805"/>
                  <a:pt x="198977" y="341376"/>
                  <a:pt x="194691" y="334613"/>
                </a:cubicBezTo>
                <a:lnTo>
                  <a:pt x="131826" y="235839"/>
                </a:lnTo>
                <a:lnTo>
                  <a:pt x="92869" y="235839"/>
                </a:lnTo>
                <a:lnTo>
                  <a:pt x="92869" y="83439"/>
                </a:lnTo>
                <a:lnTo>
                  <a:pt x="209264" y="83439"/>
                </a:lnTo>
                <a:lnTo>
                  <a:pt x="132683" y="160020"/>
                </a:lnTo>
                <a:lnTo>
                  <a:pt x="156020" y="183547"/>
                </a:lnTo>
                <a:cubicBezTo>
                  <a:pt x="172212" y="199835"/>
                  <a:pt x="193739" y="208788"/>
                  <a:pt x="216694" y="208883"/>
                </a:cubicBezTo>
                <a:cubicBezTo>
                  <a:pt x="216694" y="208883"/>
                  <a:pt x="216694" y="208883"/>
                  <a:pt x="216694" y="208883"/>
                </a:cubicBezTo>
                <a:cubicBezTo>
                  <a:pt x="239649" y="208883"/>
                  <a:pt x="261175" y="199930"/>
                  <a:pt x="277368" y="183642"/>
                </a:cubicBezTo>
                <a:lnTo>
                  <a:pt x="300800" y="160115"/>
                </a:lnTo>
                <a:lnTo>
                  <a:pt x="330327" y="160115"/>
                </a:lnTo>
                <a:lnTo>
                  <a:pt x="413099" y="284321"/>
                </a:lnTo>
                <a:cubicBezTo>
                  <a:pt x="402907" y="298990"/>
                  <a:pt x="387858" y="310229"/>
                  <a:pt x="370427" y="315468"/>
                </a:cubicBezTo>
                <a:close/>
                <a:moveTo>
                  <a:pt x="445961" y="264795"/>
                </a:moveTo>
                <a:lnTo>
                  <a:pt x="350711" y="121920"/>
                </a:lnTo>
                <a:lnTo>
                  <a:pt x="284988" y="121920"/>
                </a:lnTo>
                <a:lnTo>
                  <a:pt x="250412" y="156686"/>
                </a:lnTo>
                <a:cubicBezTo>
                  <a:pt x="241459" y="165735"/>
                  <a:pt x="229458" y="170688"/>
                  <a:pt x="216789" y="170688"/>
                </a:cubicBezTo>
                <a:cubicBezTo>
                  <a:pt x="216789" y="170688"/>
                  <a:pt x="216789" y="170688"/>
                  <a:pt x="216789" y="170688"/>
                </a:cubicBezTo>
                <a:cubicBezTo>
                  <a:pt x="205645" y="170688"/>
                  <a:pt x="195167" y="166878"/>
                  <a:pt x="186690" y="159925"/>
                </a:cubicBezTo>
                <a:lnTo>
                  <a:pt x="274225" y="72390"/>
                </a:lnTo>
                <a:cubicBezTo>
                  <a:pt x="279082" y="67532"/>
                  <a:pt x="285655" y="64770"/>
                  <a:pt x="292608" y="64770"/>
                </a:cubicBezTo>
                <a:lnTo>
                  <a:pt x="374904" y="64770"/>
                </a:lnTo>
                <a:lnTo>
                  <a:pt x="473964" y="106013"/>
                </a:lnTo>
                <a:lnTo>
                  <a:pt x="473964" y="264795"/>
                </a:lnTo>
                <a:lnTo>
                  <a:pt x="445961" y="264795"/>
                </a:lnTo>
                <a:close/>
              </a:path>
            </a:pathLst>
          </a:custGeom>
          <a:solidFill>
            <a:srgbClr val="6F7878"/>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5" name="Freeform: Shape 34">
            <a:extLst>
              <a:ext uri="{FF2B5EF4-FFF2-40B4-BE49-F238E27FC236}">
                <a16:creationId xmlns:a16="http://schemas.microsoft.com/office/drawing/2014/main" id="{18B892D4-3E98-435B-B563-4EAF6F908083}"/>
              </a:ext>
            </a:extLst>
          </p:cNvPr>
          <p:cNvSpPr/>
          <p:nvPr/>
        </p:nvSpPr>
        <p:spPr>
          <a:xfrm>
            <a:off x="11061714" y="4564620"/>
            <a:ext cx="480040" cy="489272"/>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6" name="Freeform: Shape 35">
            <a:extLst>
              <a:ext uri="{FF2B5EF4-FFF2-40B4-BE49-F238E27FC236}">
                <a16:creationId xmlns:a16="http://schemas.microsoft.com/office/drawing/2014/main" id="{6A461E2A-E1DF-434D-A21B-10EECF82A1C9}"/>
              </a:ext>
            </a:extLst>
          </p:cNvPr>
          <p:cNvSpPr/>
          <p:nvPr/>
        </p:nvSpPr>
        <p:spPr>
          <a:xfrm>
            <a:off x="8157080" y="4564620"/>
            <a:ext cx="507735" cy="489272"/>
          </a:xfrm>
          <a:custGeom>
            <a:avLst/>
            <a:gdLst>
              <a:gd name="connsiteX0" fmla="*/ 517450 w 523875"/>
              <a:gd name="connsiteY0" fmla="*/ 191167 h 504825"/>
              <a:gd name="connsiteX1" fmla="*/ 479541 w 523875"/>
              <a:gd name="connsiteY1" fmla="*/ 146780 h 504825"/>
              <a:gd name="connsiteX2" fmla="*/ 421439 w 523875"/>
              <a:gd name="connsiteY2" fmla="*/ 142208 h 504825"/>
              <a:gd name="connsiteX3" fmla="*/ 377052 w 523875"/>
              <a:gd name="connsiteY3" fmla="*/ 180118 h 504825"/>
              <a:gd name="connsiteX4" fmla="*/ 368956 w 523875"/>
              <a:gd name="connsiteY4" fmla="*/ 219361 h 504825"/>
              <a:gd name="connsiteX5" fmla="*/ 329141 w 523875"/>
              <a:gd name="connsiteY5" fmla="*/ 232315 h 504825"/>
              <a:gd name="connsiteX6" fmla="*/ 283231 w 523875"/>
              <a:gd name="connsiteY6" fmla="*/ 198311 h 504825"/>
              <a:gd name="connsiteX7" fmla="*/ 283231 w 523875"/>
              <a:gd name="connsiteY7" fmla="*/ 157067 h 504825"/>
              <a:gd name="connsiteX8" fmla="*/ 340381 w 523875"/>
              <a:gd name="connsiteY8" fmla="*/ 83344 h 504825"/>
              <a:gd name="connsiteX9" fmla="*/ 264181 w 523875"/>
              <a:gd name="connsiteY9" fmla="*/ 7144 h 504825"/>
              <a:gd name="connsiteX10" fmla="*/ 187981 w 523875"/>
              <a:gd name="connsiteY10" fmla="*/ 83344 h 504825"/>
              <a:gd name="connsiteX11" fmla="*/ 245131 w 523875"/>
              <a:gd name="connsiteY11" fmla="*/ 157067 h 504825"/>
              <a:gd name="connsiteX12" fmla="*/ 245131 w 523875"/>
              <a:gd name="connsiteY12" fmla="*/ 198215 h 504825"/>
              <a:gd name="connsiteX13" fmla="*/ 199220 w 523875"/>
              <a:gd name="connsiteY13" fmla="*/ 232220 h 504825"/>
              <a:gd name="connsiteX14" fmla="*/ 159406 w 523875"/>
              <a:gd name="connsiteY14" fmla="*/ 219266 h 504825"/>
              <a:gd name="connsiteX15" fmla="*/ 151310 w 523875"/>
              <a:gd name="connsiteY15" fmla="*/ 180023 h 504825"/>
              <a:gd name="connsiteX16" fmla="*/ 106923 w 523875"/>
              <a:gd name="connsiteY16" fmla="*/ 142113 h 504825"/>
              <a:gd name="connsiteX17" fmla="*/ 48821 w 523875"/>
              <a:gd name="connsiteY17" fmla="*/ 146685 h 504825"/>
              <a:gd name="connsiteX18" fmla="*/ 10911 w 523875"/>
              <a:gd name="connsiteY18" fmla="*/ 191072 h 504825"/>
              <a:gd name="connsiteX19" fmla="*/ 15483 w 523875"/>
              <a:gd name="connsiteY19" fmla="*/ 249174 h 504825"/>
              <a:gd name="connsiteX20" fmla="*/ 59870 w 523875"/>
              <a:gd name="connsiteY20" fmla="*/ 287084 h 504825"/>
              <a:gd name="connsiteX21" fmla="*/ 83492 w 523875"/>
              <a:gd name="connsiteY21" fmla="*/ 290894 h 504825"/>
              <a:gd name="connsiteX22" fmla="*/ 117972 w 523875"/>
              <a:gd name="connsiteY22" fmla="*/ 282512 h 504825"/>
              <a:gd name="connsiteX23" fmla="*/ 147595 w 523875"/>
              <a:gd name="connsiteY23" fmla="*/ 255556 h 504825"/>
              <a:gd name="connsiteX24" fmla="*/ 188076 w 523875"/>
              <a:gd name="connsiteY24" fmla="*/ 268700 h 504825"/>
              <a:gd name="connsiteX25" fmla="*/ 187886 w 523875"/>
              <a:gd name="connsiteY25" fmla="*/ 271939 h 504825"/>
              <a:gd name="connsiteX26" fmla="*/ 205888 w 523875"/>
              <a:gd name="connsiteY26" fmla="*/ 321088 h 504825"/>
              <a:gd name="connsiteX27" fmla="*/ 180266 w 523875"/>
              <a:gd name="connsiteY27" fmla="*/ 356330 h 504825"/>
              <a:gd name="connsiteX28" fmla="*/ 140451 w 523875"/>
              <a:gd name="connsiteY28" fmla="*/ 351949 h 504825"/>
              <a:gd name="connsiteX29" fmla="*/ 90731 w 523875"/>
              <a:gd name="connsiteY29" fmla="*/ 382429 h 504825"/>
              <a:gd name="connsiteX30" fmla="*/ 77110 w 523875"/>
              <a:gd name="connsiteY30" fmla="*/ 439103 h 504825"/>
              <a:gd name="connsiteX31" fmla="*/ 107590 w 523875"/>
              <a:gd name="connsiteY31" fmla="*/ 488823 h 504825"/>
              <a:gd name="connsiteX32" fmla="*/ 152262 w 523875"/>
              <a:gd name="connsiteY32" fmla="*/ 503396 h 504825"/>
              <a:gd name="connsiteX33" fmla="*/ 164359 w 523875"/>
              <a:gd name="connsiteY33" fmla="*/ 502444 h 504825"/>
              <a:gd name="connsiteX34" fmla="*/ 214079 w 523875"/>
              <a:gd name="connsiteY34" fmla="*/ 471964 h 504825"/>
              <a:gd name="connsiteX35" fmla="*/ 227700 w 523875"/>
              <a:gd name="connsiteY35" fmla="*/ 415290 h 504825"/>
              <a:gd name="connsiteX36" fmla="*/ 211222 w 523875"/>
              <a:gd name="connsiteY36" fmla="*/ 378809 h 504825"/>
              <a:gd name="connsiteX37" fmla="*/ 237130 w 523875"/>
              <a:gd name="connsiteY37" fmla="*/ 343186 h 504825"/>
              <a:gd name="connsiteX38" fmla="*/ 264181 w 523875"/>
              <a:gd name="connsiteY38" fmla="*/ 348234 h 504825"/>
              <a:gd name="connsiteX39" fmla="*/ 291232 w 523875"/>
              <a:gd name="connsiteY39" fmla="*/ 343186 h 504825"/>
              <a:gd name="connsiteX40" fmla="*/ 317140 w 523875"/>
              <a:gd name="connsiteY40" fmla="*/ 378809 h 504825"/>
              <a:gd name="connsiteX41" fmla="*/ 300662 w 523875"/>
              <a:gd name="connsiteY41" fmla="*/ 415290 h 504825"/>
              <a:gd name="connsiteX42" fmla="*/ 314282 w 523875"/>
              <a:gd name="connsiteY42" fmla="*/ 471964 h 504825"/>
              <a:gd name="connsiteX43" fmla="*/ 364003 w 523875"/>
              <a:gd name="connsiteY43" fmla="*/ 502444 h 504825"/>
              <a:gd name="connsiteX44" fmla="*/ 376100 w 523875"/>
              <a:gd name="connsiteY44" fmla="*/ 503396 h 504825"/>
              <a:gd name="connsiteX45" fmla="*/ 420677 w 523875"/>
              <a:gd name="connsiteY45" fmla="*/ 488823 h 504825"/>
              <a:gd name="connsiteX46" fmla="*/ 451157 w 523875"/>
              <a:gd name="connsiteY46" fmla="*/ 439103 h 504825"/>
              <a:gd name="connsiteX47" fmla="*/ 437536 w 523875"/>
              <a:gd name="connsiteY47" fmla="*/ 382429 h 504825"/>
              <a:gd name="connsiteX48" fmla="*/ 387815 w 523875"/>
              <a:gd name="connsiteY48" fmla="*/ 351949 h 504825"/>
              <a:gd name="connsiteX49" fmla="*/ 348001 w 523875"/>
              <a:gd name="connsiteY49" fmla="*/ 356330 h 504825"/>
              <a:gd name="connsiteX50" fmla="*/ 322379 w 523875"/>
              <a:gd name="connsiteY50" fmla="*/ 321088 h 504825"/>
              <a:gd name="connsiteX51" fmla="*/ 340381 w 523875"/>
              <a:gd name="connsiteY51" fmla="*/ 271939 h 504825"/>
              <a:gd name="connsiteX52" fmla="*/ 340190 w 523875"/>
              <a:gd name="connsiteY52" fmla="*/ 268700 h 504825"/>
              <a:gd name="connsiteX53" fmla="*/ 380672 w 523875"/>
              <a:gd name="connsiteY53" fmla="*/ 255556 h 504825"/>
              <a:gd name="connsiteX54" fmla="*/ 410294 w 523875"/>
              <a:gd name="connsiteY54" fmla="*/ 282512 h 504825"/>
              <a:gd name="connsiteX55" fmla="*/ 444775 w 523875"/>
              <a:gd name="connsiteY55" fmla="*/ 290894 h 504825"/>
              <a:gd name="connsiteX56" fmla="*/ 468397 w 523875"/>
              <a:gd name="connsiteY56" fmla="*/ 287084 h 504825"/>
              <a:gd name="connsiteX57" fmla="*/ 512783 w 523875"/>
              <a:gd name="connsiteY57" fmla="*/ 249174 h 504825"/>
              <a:gd name="connsiteX58" fmla="*/ 517450 w 523875"/>
              <a:gd name="connsiteY58" fmla="*/ 191167 h 504825"/>
              <a:gd name="connsiteX59" fmla="*/ 119782 w 523875"/>
              <a:gd name="connsiteY59" fmla="*/ 226409 h 504825"/>
              <a:gd name="connsiteX60" fmla="*/ 100827 w 523875"/>
              <a:gd name="connsiteY60" fmla="*/ 248603 h 504825"/>
              <a:gd name="connsiteX61" fmla="*/ 71776 w 523875"/>
              <a:gd name="connsiteY61" fmla="*/ 250889 h 504825"/>
              <a:gd name="connsiteX62" fmla="*/ 49583 w 523875"/>
              <a:gd name="connsiteY62" fmla="*/ 231934 h 504825"/>
              <a:gd name="connsiteX63" fmla="*/ 47297 w 523875"/>
              <a:gd name="connsiteY63" fmla="*/ 202883 h 504825"/>
              <a:gd name="connsiteX64" fmla="*/ 66251 w 523875"/>
              <a:gd name="connsiteY64" fmla="*/ 180689 h 504825"/>
              <a:gd name="connsiteX65" fmla="*/ 83492 w 523875"/>
              <a:gd name="connsiteY65" fmla="*/ 176498 h 504825"/>
              <a:gd name="connsiteX66" fmla="*/ 95303 w 523875"/>
              <a:gd name="connsiteY66" fmla="*/ 178403 h 504825"/>
              <a:gd name="connsiteX67" fmla="*/ 95303 w 523875"/>
              <a:gd name="connsiteY67" fmla="*/ 178403 h 504825"/>
              <a:gd name="connsiteX68" fmla="*/ 117496 w 523875"/>
              <a:gd name="connsiteY68" fmla="*/ 197358 h 504825"/>
              <a:gd name="connsiteX69" fmla="*/ 119782 w 523875"/>
              <a:gd name="connsiteY69" fmla="*/ 226409 h 504825"/>
              <a:gd name="connsiteX70" fmla="*/ 226176 w 523875"/>
              <a:gd name="connsiteY70" fmla="*/ 83344 h 504825"/>
              <a:gd name="connsiteX71" fmla="*/ 264276 w 523875"/>
              <a:gd name="connsiteY71" fmla="*/ 45244 h 504825"/>
              <a:gd name="connsiteX72" fmla="*/ 302376 w 523875"/>
              <a:gd name="connsiteY72" fmla="*/ 83344 h 504825"/>
              <a:gd name="connsiteX73" fmla="*/ 264276 w 523875"/>
              <a:gd name="connsiteY73" fmla="*/ 121444 h 504825"/>
              <a:gd name="connsiteX74" fmla="*/ 226176 w 523875"/>
              <a:gd name="connsiteY74" fmla="*/ 83344 h 504825"/>
              <a:gd name="connsiteX75" fmla="*/ 183409 w 523875"/>
              <a:gd name="connsiteY75" fmla="*/ 449485 h 504825"/>
              <a:gd name="connsiteX76" fmla="*/ 158549 w 523875"/>
              <a:gd name="connsiteY76" fmla="*/ 464725 h 504825"/>
              <a:gd name="connsiteX77" fmla="*/ 130164 w 523875"/>
              <a:gd name="connsiteY77" fmla="*/ 457962 h 504825"/>
              <a:gd name="connsiteX78" fmla="*/ 114924 w 523875"/>
              <a:gd name="connsiteY78" fmla="*/ 433102 h 504825"/>
              <a:gd name="connsiteX79" fmla="*/ 121687 w 523875"/>
              <a:gd name="connsiteY79" fmla="*/ 404717 h 504825"/>
              <a:gd name="connsiteX80" fmla="*/ 146547 w 523875"/>
              <a:gd name="connsiteY80" fmla="*/ 389477 h 504825"/>
              <a:gd name="connsiteX81" fmla="*/ 152548 w 523875"/>
              <a:gd name="connsiteY81" fmla="*/ 389001 h 504825"/>
              <a:gd name="connsiteX82" fmla="*/ 174836 w 523875"/>
              <a:gd name="connsiteY82" fmla="*/ 396335 h 504825"/>
              <a:gd name="connsiteX83" fmla="*/ 190076 w 523875"/>
              <a:gd name="connsiteY83" fmla="*/ 421196 h 504825"/>
              <a:gd name="connsiteX84" fmla="*/ 183409 w 523875"/>
              <a:gd name="connsiteY84" fmla="*/ 449485 h 504825"/>
              <a:gd name="connsiteX85" fmla="*/ 226176 w 523875"/>
              <a:gd name="connsiteY85" fmla="*/ 271939 h 504825"/>
              <a:gd name="connsiteX86" fmla="*/ 264276 w 523875"/>
              <a:gd name="connsiteY86" fmla="*/ 233839 h 504825"/>
              <a:gd name="connsiteX87" fmla="*/ 302376 w 523875"/>
              <a:gd name="connsiteY87" fmla="*/ 271939 h 504825"/>
              <a:gd name="connsiteX88" fmla="*/ 264276 w 523875"/>
              <a:gd name="connsiteY88" fmla="*/ 310039 h 504825"/>
              <a:gd name="connsiteX89" fmla="*/ 226176 w 523875"/>
              <a:gd name="connsiteY89" fmla="*/ 271939 h 504825"/>
              <a:gd name="connsiteX90" fmla="*/ 375814 w 523875"/>
              <a:gd name="connsiteY90" fmla="*/ 389001 h 504825"/>
              <a:gd name="connsiteX91" fmla="*/ 381815 w 523875"/>
              <a:gd name="connsiteY91" fmla="*/ 389477 h 504825"/>
              <a:gd name="connsiteX92" fmla="*/ 406675 w 523875"/>
              <a:gd name="connsiteY92" fmla="*/ 404717 h 504825"/>
              <a:gd name="connsiteX93" fmla="*/ 413438 w 523875"/>
              <a:gd name="connsiteY93" fmla="*/ 433102 h 504825"/>
              <a:gd name="connsiteX94" fmla="*/ 398198 w 523875"/>
              <a:gd name="connsiteY94" fmla="*/ 457962 h 504825"/>
              <a:gd name="connsiteX95" fmla="*/ 369813 w 523875"/>
              <a:gd name="connsiteY95" fmla="*/ 464725 h 504825"/>
              <a:gd name="connsiteX96" fmla="*/ 344953 w 523875"/>
              <a:gd name="connsiteY96" fmla="*/ 449485 h 504825"/>
              <a:gd name="connsiteX97" fmla="*/ 338190 w 523875"/>
              <a:gd name="connsiteY97" fmla="*/ 421100 h 504825"/>
              <a:gd name="connsiteX98" fmla="*/ 353430 w 523875"/>
              <a:gd name="connsiteY98" fmla="*/ 396240 h 504825"/>
              <a:gd name="connsiteX99" fmla="*/ 375814 w 523875"/>
              <a:gd name="connsiteY99" fmla="*/ 389001 h 504825"/>
              <a:gd name="connsiteX100" fmla="*/ 478874 w 523875"/>
              <a:gd name="connsiteY100" fmla="*/ 231934 h 504825"/>
              <a:gd name="connsiteX101" fmla="*/ 456681 w 523875"/>
              <a:gd name="connsiteY101" fmla="*/ 250889 h 504825"/>
              <a:gd name="connsiteX102" fmla="*/ 456681 w 523875"/>
              <a:gd name="connsiteY102" fmla="*/ 250889 h 504825"/>
              <a:gd name="connsiteX103" fmla="*/ 427630 w 523875"/>
              <a:gd name="connsiteY103" fmla="*/ 248603 h 504825"/>
              <a:gd name="connsiteX104" fmla="*/ 408675 w 523875"/>
              <a:gd name="connsiteY104" fmla="*/ 226409 h 504825"/>
              <a:gd name="connsiteX105" fmla="*/ 410961 w 523875"/>
              <a:gd name="connsiteY105" fmla="*/ 197358 h 504825"/>
              <a:gd name="connsiteX106" fmla="*/ 433154 w 523875"/>
              <a:gd name="connsiteY106" fmla="*/ 178403 h 504825"/>
              <a:gd name="connsiteX107" fmla="*/ 444965 w 523875"/>
              <a:gd name="connsiteY107" fmla="*/ 176498 h 504825"/>
              <a:gd name="connsiteX108" fmla="*/ 462206 w 523875"/>
              <a:gd name="connsiteY108" fmla="*/ 180689 h 504825"/>
              <a:gd name="connsiteX109" fmla="*/ 481160 w 523875"/>
              <a:gd name="connsiteY109" fmla="*/ 202883 h 504825"/>
              <a:gd name="connsiteX110" fmla="*/ 478874 w 523875"/>
              <a:gd name="connsiteY110" fmla="*/ 23193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23875" h="504825">
                <a:moveTo>
                  <a:pt x="517450" y="191167"/>
                </a:moveTo>
                <a:cubicBezTo>
                  <a:pt x="511164" y="171831"/>
                  <a:pt x="497734" y="156020"/>
                  <a:pt x="479541" y="146780"/>
                </a:cubicBezTo>
                <a:cubicBezTo>
                  <a:pt x="461444" y="137541"/>
                  <a:pt x="440774" y="135922"/>
                  <a:pt x="421439" y="142208"/>
                </a:cubicBezTo>
                <a:cubicBezTo>
                  <a:pt x="402103" y="148495"/>
                  <a:pt x="386291" y="161925"/>
                  <a:pt x="377052" y="180118"/>
                </a:cubicBezTo>
                <a:cubicBezTo>
                  <a:pt x="370766" y="192405"/>
                  <a:pt x="368099" y="205931"/>
                  <a:pt x="368956" y="219361"/>
                </a:cubicBezTo>
                <a:lnTo>
                  <a:pt x="329141" y="232315"/>
                </a:lnTo>
                <a:cubicBezTo>
                  <a:pt x="318950" y="215646"/>
                  <a:pt x="302567" y="203264"/>
                  <a:pt x="283231" y="198311"/>
                </a:cubicBezTo>
                <a:lnTo>
                  <a:pt x="283231" y="157067"/>
                </a:lnTo>
                <a:cubicBezTo>
                  <a:pt x="315997" y="148590"/>
                  <a:pt x="340381" y="118777"/>
                  <a:pt x="340381" y="83344"/>
                </a:cubicBezTo>
                <a:cubicBezTo>
                  <a:pt x="340381" y="41339"/>
                  <a:pt x="306186" y="7144"/>
                  <a:pt x="264181" y="7144"/>
                </a:cubicBezTo>
                <a:cubicBezTo>
                  <a:pt x="222176" y="7144"/>
                  <a:pt x="187981" y="41339"/>
                  <a:pt x="187981" y="83344"/>
                </a:cubicBezTo>
                <a:cubicBezTo>
                  <a:pt x="187981" y="118777"/>
                  <a:pt x="212365" y="148590"/>
                  <a:pt x="245131" y="157067"/>
                </a:cubicBezTo>
                <a:lnTo>
                  <a:pt x="245131" y="198215"/>
                </a:lnTo>
                <a:cubicBezTo>
                  <a:pt x="225795" y="203264"/>
                  <a:pt x="209412" y="215646"/>
                  <a:pt x="199220" y="232220"/>
                </a:cubicBezTo>
                <a:lnTo>
                  <a:pt x="159406" y="219266"/>
                </a:lnTo>
                <a:cubicBezTo>
                  <a:pt x="160263" y="205835"/>
                  <a:pt x="157596" y="192310"/>
                  <a:pt x="151310" y="180023"/>
                </a:cubicBezTo>
                <a:cubicBezTo>
                  <a:pt x="142070" y="161925"/>
                  <a:pt x="126354" y="148400"/>
                  <a:pt x="106923" y="142113"/>
                </a:cubicBezTo>
                <a:cubicBezTo>
                  <a:pt x="87587" y="135827"/>
                  <a:pt x="66918" y="137446"/>
                  <a:pt x="48821" y="146685"/>
                </a:cubicBezTo>
                <a:cubicBezTo>
                  <a:pt x="30723" y="155924"/>
                  <a:pt x="17198" y="171641"/>
                  <a:pt x="10911" y="191072"/>
                </a:cubicBezTo>
                <a:cubicBezTo>
                  <a:pt x="4625" y="210407"/>
                  <a:pt x="6244" y="231077"/>
                  <a:pt x="15483" y="249174"/>
                </a:cubicBezTo>
                <a:cubicBezTo>
                  <a:pt x="24722" y="267272"/>
                  <a:pt x="40439" y="280797"/>
                  <a:pt x="59870" y="287084"/>
                </a:cubicBezTo>
                <a:cubicBezTo>
                  <a:pt x="67585" y="289560"/>
                  <a:pt x="75586" y="290894"/>
                  <a:pt x="83492" y="290894"/>
                </a:cubicBezTo>
                <a:cubicBezTo>
                  <a:pt x="95398" y="290894"/>
                  <a:pt x="107114" y="288131"/>
                  <a:pt x="117972" y="282512"/>
                </a:cubicBezTo>
                <a:cubicBezTo>
                  <a:pt x="130259" y="276225"/>
                  <a:pt x="140356" y="266891"/>
                  <a:pt x="147595" y="255556"/>
                </a:cubicBezTo>
                <a:lnTo>
                  <a:pt x="188076" y="268700"/>
                </a:lnTo>
                <a:cubicBezTo>
                  <a:pt x="188076" y="269748"/>
                  <a:pt x="187886" y="270796"/>
                  <a:pt x="187886" y="271939"/>
                </a:cubicBezTo>
                <a:cubicBezTo>
                  <a:pt x="187886" y="290608"/>
                  <a:pt x="194648" y="307753"/>
                  <a:pt x="205888" y="321088"/>
                </a:cubicBezTo>
                <a:lnTo>
                  <a:pt x="180266" y="356330"/>
                </a:lnTo>
                <a:cubicBezTo>
                  <a:pt x="167693" y="351377"/>
                  <a:pt x="154072" y="349758"/>
                  <a:pt x="140451" y="351949"/>
                </a:cubicBezTo>
                <a:cubicBezTo>
                  <a:pt x="120353" y="355092"/>
                  <a:pt x="102732" y="365951"/>
                  <a:pt x="90731" y="382429"/>
                </a:cubicBezTo>
                <a:cubicBezTo>
                  <a:pt x="78729" y="398907"/>
                  <a:pt x="73967" y="419005"/>
                  <a:pt x="77110" y="439103"/>
                </a:cubicBezTo>
                <a:cubicBezTo>
                  <a:pt x="80253" y="459200"/>
                  <a:pt x="91112" y="476822"/>
                  <a:pt x="107590" y="488823"/>
                </a:cubicBezTo>
                <a:cubicBezTo>
                  <a:pt x="120734" y="498348"/>
                  <a:pt x="136260" y="503396"/>
                  <a:pt x="152262" y="503396"/>
                </a:cubicBezTo>
                <a:cubicBezTo>
                  <a:pt x="156263" y="503396"/>
                  <a:pt x="160263" y="503111"/>
                  <a:pt x="164359" y="502444"/>
                </a:cubicBezTo>
                <a:cubicBezTo>
                  <a:pt x="184457" y="499301"/>
                  <a:pt x="202078" y="488442"/>
                  <a:pt x="214079" y="471964"/>
                </a:cubicBezTo>
                <a:cubicBezTo>
                  <a:pt x="226081" y="455486"/>
                  <a:pt x="230843" y="435388"/>
                  <a:pt x="227700" y="415290"/>
                </a:cubicBezTo>
                <a:cubicBezTo>
                  <a:pt x="225509" y="401669"/>
                  <a:pt x="219794" y="389192"/>
                  <a:pt x="211222" y="378809"/>
                </a:cubicBezTo>
                <a:lnTo>
                  <a:pt x="237130" y="343186"/>
                </a:lnTo>
                <a:cubicBezTo>
                  <a:pt x="245512" y="346424"/>
                  <a:pt x="254656" y="348234"/>
                  <a:pt x="264181" y="348234"/>
                </a:cubicBezTo>
                <a:cubicBezTo>
                  <a:pt x="273706" y="348234"/>
                  <a:pt x="282850" y="346424"/>
                  <a:pt x="291232" y="343186"/>
                </a:cubicBezTo>
                <a:lnTo>
                  <a:pt x="317140" y="378809"/>
                </a:lnTo>
                <a:cubicBezTo>
                  <a:pt x="308567" y="389192"/>
                  <a:pt x="302757" y="401669"/>
                  <a:pt x="300662" y="415290"/>
                </a:cubicBezTo>
                <a:cubicBezTo>
                  <a:pt x="297518" y="435388"/>
                  <a:pt x="302281" y="455581"/>
                  <a:pt x="314282" y="471964"/>
                </a:cubicBezTo>
                <a:cubicBezTo>
                  <a:pt x="326284" y="488442"/>
                  <a:pt x="343905" y="499205"/>
                  <a:pt x="364003" y="502444"/>
                </a:cubicBezTo>
                <a:cubicBezTo>
                  <a:pt x="368003" y="503111"/>
                  <a:pt x="372099" y="503396"/>
                  <a:pt x="376100" y="503396"/>
                </a:cubicBezTo>
                <a:cubicBezTo>
                  <a:pt x="392102" y="503396"/>
                  <a:pt x="407532" y="498348"/>
                  <a:pt x="420677" y="488823"/>
                </a:cubicBezTo>
                <a:cubicBezTo>
                  <a:pt x="437155" y="476822"/>
                  <a:pt x="448013" y="459200"/>
                  <a:pt x="451157" y="439103"/>
                </a:cubicBezTo>
                <a:cubicBezTo>
                  <a:pt x="454300" y="419005"/>
                  <a:pt x="449537" y="398812"/>
                  <a:pt x="437536" y="382429"/>
                </a:cubicBezTo>
                <a:cubicBezTo>
                  <a:pt x="425534" y="365951"/>
                  <a:pt x="407913" y="355187"/>
                  <a:pt x="387815" y="351949"/>
                </a:cubicBezTo>
                <a:cubicBezTo>
                  <a:pt x="374195" y="349758"/>
                  <a:pt x="360479" y="351377"/>
                  <a:pt x="348001" y="356330"/>
                </a:cubicBezTo>
                <a:lnTo>
                  <a:pt x="322379" y="321088"/>
                </a:lnTo>
                <a:cubicBezTo>
                  <a:pt x="333618" y="307848"/>
                  <a:pt x="340381" y="290703"/>
                  <a:pt x="340381" y="271939"/>
                </a:cubicBezTo>
                <a:cubicBezTo>
                  <a:pt x="340381" y="270891"/>
                  <a:pt x="340286" y="269843"/>
                  <a:pt x="340190" y="268700"/>
                </a:cubicBezTo>
                <a:lnTo>
                  <a:pt x="380672" y="255556"/>
                </a:lnTo>
                <a:cubicBezTo>
                  <a:pt x="387911" y="266891"/>
                  <a:pt x="398007" y="276225"/>
                  <a:pt x="410294" y="282512"/>
                </a:cubicBezTo>
                <a:cubicBezTo>
                  <a:pt x="421153" y="288036"/>
                  <a:pt x="432964" y="290894"/>
                  <a:pt x="444775" y="290894"/>
                </a:cubicBezTo>
                <a:cubicBezTo>
                  <a:pt x="452681" y="290894"/>
                  <a:pt x="460682" y="289655"/>
                  <a:pt x="468397" y="287084"/>
                </a:cubicBezTo>
                <a:cubicBezTo>
                  <a:pt x="487733" y="280797"/>
                  <a:pt x="503544" y="267367"/>
                  <a:pt x="512783" y="249174"/>
                </a:cubicBezTo>
                <a:cubicBezTo>
                  <a:pt x="522118" y="231172"/>
                  <a:pt x="523737" y="210503"/>
                  <a:pt x="517450" y="191167"/>
                </a:cubicBezTo>
                <a:close/>
                <a:moveTo>
                  <a:pt x="119782" y="226409"/>
                </a:moveTo>
                <a:cubicBezTo>
                  <a:pt x="116639" y="236125"/>
                  <a:pt x="109876" y="243935"/>
                  <a:pt x="100827" y="248603"/>
                </a:cubicBezTo>
                <a:cubicBezTo>
                  <a:pt x="91778" y="253175"/>
                  <a:pt x="81396" y="254032"/>
                  <a:pt x="71776" y="250889"/>
                </a:cubicBezTo>
                <a:cubicBezTo>
                  <a:pt x="62060" y="247745"/>
                  <a:pt x="54250" y="240983"/>
                  <a:pt x="49583" y="231934"/>
                </a:cubicBezTo>
                <a:cubicBezTo>
                  <a:pt x="45011" y="222885"/>
                  <a:pt x="44153" y="212503"/>
                  <a:pt x="47297" y="202883"/>
                </a:cubicBezTo>
                <a:cubicBezTo>
                  <a:pt x="50440" y="193167"/>
                  <a:pt x="57203" y="185357"/>
                  <a:pt x="66251" y="180689"/>
                </a:cubicBezTo>
                <a:cubicBezTo>
                  <a:pt x="71681" y="177927"/>
                  <a:pt x="77586" y="176498"/>
                  <a:pt x="83492" y="176498"/>
                </a:cubicBezTo>
                <a:cubicBezTo>
                  <a:pt x="87492" y="176498"/>
                  <a:pt x="91397" y="177165"/>
                  <a:pt x="95303" y="178403"/>
                </a:cubicBezTo>
                <a:lnTo>
                  <a:pt x="95303" y="178403"/>
                </a:lnTo>
                <a:cubicBezTo>
                  <a:pt x="105018" y="181547"/>
                  <a:pt x="112829" y="188309"/>
                  <a:pt x="117496" y="197358"/>
                </a:cubicBezTo>
                <a:cubicBezTo>
                  <a:pt x="122068" y="206407"/>
                  <a:pt x="122925" y="216789"/>
                  <a:pt x="119782" y="226409"/>
                </a:cubicBezTo>
                <a:close/>
                <a:moveTo>
                  <a:pt x="226176" y="83344"/>
                </a:moveTo>
                <a:cubicBezTo>
                  <a:pt x="226176" y="62294"/>
                  <a:pt x="243226" y="45244"/>
                  <a:pt x="264276" y="45244"/>
                </a:cubicBezTo>
                <a:cubicBezTo>
                  <a:pt x="285326" y="45244"/>
                  <a:pt x="302376" y="62294"/>
                  <a:pt x="302376" y="83344"/>
                </a:cubicBezTo>
                <a:cubicBezTo>
                  <a:pt x="302376" y="104394"/>
                  <a:pt x="285326" y="121444"/>
                  <a:pt x="264276" y="121444"/>
                </a:cubicBezTo>
                <a:cubicBezTo>
                  <a:pt x="243226" y="121444"/>
                  <a:pt x="226176" y="104394"/>
                  <a:pt x="226176" y="83344"/>
                </a:cubicBezTo>
                <a:close/>
                <a:moveTo>
                  <a:pt x="183409" y="449485"/>
                </a:moveTo>
                <a:cubicBezTo>
                  <a:pt x="177408" y="457676"/>
                  <a:pt x="168645" y="463106"/>
                  <a:pt x="158549" y="464725"/>
                </a:cubicBezTo>
                <a:cubicBezTo>
                  <a:pt x="148547" y="466344"/>
                  <a:pt x="138451" y="463868"/>
                  <a:pt x="130164" y="457962"/>
                </a:cubicBezTo>
                <a:cubicBezTo>
                  <a:pt x="121973" y="451961"/>
                  <a:pt x="116543" y="443198"/>
                  <a:pt x="114924" y="433102"/>
                </a:cubicBezTo>
                <a:cubicBezTo>
                  <a:pt x="113305" y="423101"/>
                  <a:pt x="115781" y="413004"/>
                  <a:pt x="121687" y="404717"/>
                </a:cubicBezTo>
                <a:cubicBezTo>
                  <a:pt x="127688" y="396526"/>
                  <a:pt x="136546" y="391097"/>
                  <a:pt x="146547" y="389477"/>
                </a:cubicBezTo>
                <a:cubicBezTo>
                  <a:pt x="148547" y="389192"/>
                  <a:pt x="150548" y="389001"/>
                  <a:pt x="152548" y="389001"/>
                </a:cubicBezTo>
                <a:cubicBezTo>
                  <a:pt x="160549" y="389001"/>
                  <a:pt x="168264" y="391478"/>
                  <a:pt x="174836" y="396335"/>
                </a:cubicBezTo>
                <a:cubicBezTo>
                  <a:pt x="183028" y="402336"/>
                  <a:pt x="188457" y="411099"/>
                  <a:pt x="190076" y="421196"/>
                </a:cubicBezTo>
                <a:cubicBezTo>
                  <a:pt x="191791" y="431197"/>
                  <a:pt x="189314" y="441293"/>
                  <a:pt x="183409" y="449485"/>
                </a:cubicBezTo>
                <a:close/>
                <a:moveTo>
                  <a:pt x="226176" y="271939"/>
                </a:moveTo>
                <a:cubicBezTo>
                  <a:pt x="226176" y="250889"/>
                  <a:pt x="243226" y="233839"/>
                  <a:pt x="264276" y="233839"/>
                </a:cubicBezTo>
                <a:cubicBezTo>
                  <a:pt x="285326" y="233839"/>
                  <a:pt x="302376" y="250889"/>
                  <a:pt x="302376" y="271939"/>
                </a:cubicBezTo>
                <a:cubicBezTo>
                  <a:pt x="302376" y="292989"/>
                  <a:pt x="285326" y="310039"/>
                  <a:pt x="264276" y="310039"/>
                </a:cubicBezTo>
                <a:cubicBezTo>
                  <a:pt x="243226" y="310039"/>
                  <a:pt x="226176" y="292894"/>
                  <a:pt x="226176" y="271939"/>
                </a:cubicBezTo>
                <a:close/>
                <a:moveTo>
                  <a:pt x="375814" y="389001"/>
                </a:moveTo>
                <a:cubicBezTo>
                  <a:pt x="377814" y="389001"/>
                  <a:pt x="379814" y="389192"/>
                  <a:pt x="381815" y="389477"/>
                </a:cubicBezTo>
                <a:cubicBezTo>
                  <a:pt x="391911" y="391097"/>
                  <a:pt x="400674" y="396526"/>
                  <a:pt x="406675" y="404717"/>
                </a:cubicBezTo>
                <a:cubicBezTo>
                  <a:pt x="412676" y="412909"/>
                  <a:pt x="415057" y="423005"/>
                  <a:pt x="413438" y="433102"/>
                </a:cubicBezTo>
                <a:cubicBezTo>
                  <a:pt x="411818" y="443198"/>
                  <a:pt x="406389" y="451961"/>
                  <a:pt x="398198" y="457962"/>
                </a:cubicBezTo>
                <a:cubicBezTo>
                  <a:pt x="390006" y="463963"/>
                  <a:pt x="379910" y="466344"/>
                  <a:pt x="369813" y="464725"/>
                </a:cubicBezTo>
                <a:cubicBezTo>
                  <a:pt x="359717" y="463106"/>
                  <a:pt x="350954" y="457676"/>
                  <a:pt x="344953" y="449485"/>
                </a:cubicBezTo>
                <a:cubicBezTo>
                  <a:pt x="338952" y="441293"/>
                  <a:pt x="336571" y="431197"/>
                  <a:pt x="338190" y="421100"/>
                </a:cubicBezTo>
                <a:cubicBezTo>
                  <a:pt x="339809" y="411004"/>
                  <a:pt x="345143" y="402241"/>
                  <a:pt x="353430" y="396240"/>
                </a:cubicBezTo>
                <a:cubicBezTo>
                  <a:pt x="360098" y="391573"/>
                  <a:pt x="367908" y="389001"/>
                  <a:pt x="375814" y="389001"/>
                </a:cubicBezTo>
                <a:close/>
                <a:moveTo>
                  <a:pt x="478874" y="231934"/>
                </a:moveTo>
                <a:cubicBezTo>
                  <a:pt x="474207" y="240983"/>
                  <a:pt x="466397" y="247745"/>
                  <a:pt x="456681" y="250889"/>
                </a:cubicBezTo>
                <a:lnTo>
                  <a:pt x="456681" y="250889"/>
                </a:lnTo>
                <a:cubicBezTo>
                  <a:pt x="446966" y="254032"/>
                  <a:pt x="436679" y="253270"/>
                  <a:pt x="427630" y="248603"/>
                </a:cubicBezTo>
                <a:cubicBezTo>
                  <a:pt x="418581" y="243935"/>
                  <a:pt x="411818" y="236125"/>
                  <a:pt x="408675" y="226409"/>
                </a:cubicBezTo>
                <a:cubicBezTo>
                  <a:pt x="405532" y="216694"/>
                  <a:pt x="406294" y="206407"/>
                  <a:pt x="410961" y="197358"/>
                </a:cubicBezTo>
                <a:cubicBezTo>
                  <a:pt x="415533" y="188309"/>
                  <a:pt x="423439" y="181547"/>
                  <a:pt x="433154" y="178403"/>
                </a:cubicBezTo>
                <a:cubicBezTo>
                  <a:pt x="437060" y="177165"/>
                  <a:pt x="440965" y="176498"/>
                  <a:pt x="444965" y="176498"/>
                </a:cubicBezTo>
                <a:cubicBezTo>
                  <a:pt x="450871" y="176498"/>
                  <a:pt x="456776" y="177927"/>
                  <a:pt x="462206" y="180689"/>
                </a:cubicBezTo>
                <a:cubicBezTo>
                  <a:pt x="471254" y="185357"/>
                  <a:pt x="478017" y="193167"/>
                  <a:pt x="481160" y="202883"/>
                </a:cubicBezTo>
                <a:cubicBezTo>
                  <a:pt x="484304" y="212598"/>
                  <a:pt x="483542" y="222885"/>
                  <a:pt x="478874" y="231934"/>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7" name="Freeform: Shape 36">
            <a:extLst>
              <a:ext uri="{FF2B5EF4-FFF2-40B4-BE49-F238E27FC236}">
                <a16:creationId xmlns:a16="http://schemas.microsoft.com/office/drawing/2014/main" id="{61152E61-93C6-4C3D-A2FD-93201705DC0B}"/>
              </a:ext>
            </a:extLst>
          </p:cNvPr>
          <p:cNvSpPr/>
          <p:nvPr/>
        </p:nvSpPr>
        <p:spPr>
          <a:xfrm>
            <a:off x="7060952" y="4624625"/>
            <a:ext cx="526198" cy="369262"/>
          </a:xfrm>
          <a:custGeom>
            <a:avLst/>
            <a:gdLst>
              <a:gd name="connsiteX0" fmla="*/ 540544 w 542925"/>
              <a:gd name="connsiteY0" fmla="*/ 154019 h 381000"/>
              <a:gd name="connsiteX1" fmla="*/ 329089 w 542925"/>
              <a:gd name="connsiteY1" fmla="*/ 154019 h 381000"/>
              <a:gd name="connsiteX2" fmla="*/ 411194 w 542925"/>
              <a:gd name="connsiteY2" fmla="*/ 236887 h 381000"/>
              <a:gd name="connsiteX3" fmla="*/ 384143 w 542925"/>
              <a:gd name="connsiteY3" fmla="*/ 263652 h 381000"/>
              <a:gd name="connsiteX4" fmla="*/ 256508 w 542925"/>
              <a:gd name="connsiteY4" fmla="*/ 134874 h 381000"/>
              <a:gd name="connsiteX5" fmla="*/ 384239 w 542925"/>
              <a:gd name="connsiteY5" fmla="*/ 7144 h 381000"/>
              <a:gd name="connsiteX6" fmla="*/ 411194 w 542925"/>
              <a:gd name="connsiteY6" fmla="*/ 34100 h 381000"/>
              <a:gd name="connsiteX7" fmla="*/ 329375 w 542925"/>
              <a:gd name="connsiteY7" fmla="*/ 115919 h 381000"/>
              <a:gd name="connsiteX8" fmla="*/ 540544 w 542925"/>
              <a:gd name="connsiteY8" fmla="*/ 115919 h 381000"/>
              <a:gd name="connsiteX9" fmla="*/ 540544 w 542925"/>
              <a:gd name="connsiteY9" fmla="*/ 154019 h 381000"/>
              <a:gd name="connsiteX10" fmla="*/ 136493 w 542925"/>
              <a:gd name="connsiteY10" fmla="*/ 147352 h 381000"/>
              <a:gd name="connsiteX11" fmla="*/ 218599 w 542925"/>
              <a:gd name="connsiteY11" fmla="*/ 230219 h 381000"/>
              <a:gd name="connsiteX12" fmla="*/ 7144 w 542925"/>
              <a:gd name="connsiteY12" fmla="*/ 230219 h 381000"/>
              <a:gd name="connsiteX13" fmla="*/ 7144 w 542925"/>
              <a:gd name="connsiteY13" fmla="*/ 268319 h 381000"/>
              <a:gd name="connsiteX14" fmla="*/ 218313 w 542925"/>
              <a:gd name="connsiteY14" fmla="*/ 268319 h 381000"/>
              <a:gd name="connsiteX15" fmla="*/ 136493 w 542925"/>
              <a:gd name="connsiteY15" fmla="*/ 350139 h 381000"/>
              <a:gd name="connsiteX16" fmla="*/ 163449 w 542925"/>
              <a:gd name="connsiteY16" fmla="*/ 377095 h 381000"/>
              <a:gd name="connsiteX17" fmla="*/ 291179 w 542925"/>
              <a:gd name="connsiteY17" fmla="*/ 249364 h 381000"/>
              <a:gd name="connsiteX18" fmla="*/ 163544 w 542925"/>
              <a:gd name="connsiteY18" fmla="*/ 120491 h 381000"/>
              <a:gd name="connsiteX19" fmla="*/ 136493 w 542925"/>
              <a:gd name="connsiteY19" fmla="*/ 147352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5" h="381000">
                <a:moveTo>
                  <a:pt x="540544" y="154019"/>
                </a:moveTo>
                <a:lnTo>
                  <a:pt x="329089" y="154019"/>
                </a:lnTo>
                <a:lnTo>
                  <a:pt x="411194" y="236887"/>
                </a:lnTo>
                <a:lnTo>
                  <a:pt x="384143" y="263652"/>
                </a:lnTo>
                <a:lnTo>
                  <a:pt x="256508" y="134874"/>
                </a:lnTo>
                <a:lnTo>
                  <a:pt x="384239" y="7144"/>
                </a:lnTo>
                <a:lnTo>
                  <a:pt x="411194" y="34100"/>
                </a:lnTo>
                <a:lnTo>
                  <a:pt x="329375" y="115919"/>
                </a:lnTo>
                <a:lnTo>
                  <a:pt x="540544" y="115919"/>
                </a:lnTo>
                <a:lnTo>
                  <a:pt x="540544" y="154019"/>
                </a:lnTo>
                <a:close/>
                <a:moveTo>
                  <a:pt x="136493" y="147352"/>
                </a:moveTo>
                <a:lnTo>
                  <a:pt x="218599" y="230219"/>
                </a:lnTo>
                <a:lnTo>
                  <a:pt x="7144" y="230219"/>
                </a:lnTo>
                <a:lnTo>
                  <a:pt x="7144" y="268319"/>
                </a:lnTo>
                <a:lnTo>
                  <a:pt x="218313" y="268319"/>
                </a:lnTo>
                <a:lnTo>
                  <a:pt x="136493" y="350139"/>
                </a:lnTo>
                <a:lnTo>
                  <a:pt x="163449" y="377095"/>
                </a:lnTo>
                <a:lnTo>
                  <a:pt x="291179" y="249364"/>
                </a:lnTo>
                <a:lnTo>
                  <a:pt x="163544" y="120491"/>
                </a:lnTo>
                <a:lnTo>
                  <a:pt x="136493" y="147352"/>
                </a:lnTo>
                <a:close/>
              </a:path>
            </a:pathLst>
          </a:custGeom>
          <a:solidFill>
            <a:srgbClr val="009AD7"/>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38" name="Freeform: Shape 37">
            <a:extLst>
              <a:ext uri="{FF2B5EF4-FFF2-40B4-BE49-F238E27FC236}">
                <a16:creationId xmlns:a16="http://schemas.microsoft.com/office/drawing/2014/main" id="{38221424-6BD6-403E-B875-DD3E255417D2}"/>
              </a:ext>
            </a:extLst>
          </p:cNvPr>
          <p:cNvSpPr/>
          <p:nvPr/>
        </p:nvSpPr>
        <p:spPr>
          <a:xfrm>
            <a:off x="815026" y="4546157"/>
            <a:ext cx="526198" cy="526198"/>
          </a:xfrm>
          <a:custGeom>
            <a:avLst/>
            <a:gdLst>
              <a:gd name="connsiteX0" fmla="*/ 273844 w 542925"/>
              <a:gd name="connsiteY0" fmla="*/ 7144 h 542925"/>
              <a:gd name="connsiteX1" fmla="*/ 7144 w 542925"/>
              <a:gd name="connsiteY1" fmla="*/ 273844 h 542925"/>
              <a:gd name="connsiteX2" fmla="*/ 273844 w 542925"/>
              <a:gd name="connsiteY2" fmla="*/ 540544 h 542925"/>
              <a:gd name="connsiteX3" fmla="*/ 540544 w 542925"/>
              <a:gd name="connsiteY3" fmla="*/ 273844 h 542925"/>
              <a:gd name="connsiteX4" fmla="*/ 273844 w 542925"/>
              <a:gd name="connsiteY4" fmla="*/ 7144 h 542925"/>
              <a:gd name="connsiteX5" fmla="*/ 273844 w 542925"/>
              <a:gd name="connsiteY5" fmla="*/ 502444 h 542925"/>
              <a:gd name="connsiteX6" fmla="*/ 45244 w 542925"/>
              <a:gd name="connsiteY6" fmla="*/ 273844 h 542925"/>
              <a:gd name="connsiteX7" fmla="*/ 273844 w 542925"/>
              <a:gd name="connsiteY7" fmla="*/ 45244 h 542925"/>
              <a:gd name="connsiteX8" fmla="*/ 502444 w 542925"/>
              <a:gd name="connsiteY8" fmla="*/ 273844 h 542925"/>
              <a:gd name="connsiteX9" fmla="*/ 273844 w 542925"/>
              <a:gd name="connsiteY9" fmla="*/ 502444 h 542925"/>
              <a:gd name="connsiteX10" fmla="*/ 401574 w 542925"/>
              <a:gd name="connsiteY10" fmla="*/ 172974 h 542925"/>
              <a:gd name="connsiteX11" fmla="*/ 300800 w 542925"/>
              <a:gd name="connsiteY11" fmla="*/ 273844 h 542925"/>
              <a:gd name="connsiteX12" fmla="*/ 401669 w 542925"/>
              <a:gd name="connsiteY12" fmla="*/ 374714 h 542925"/>
              <a:gd name="connsiteX13" fmla="*/ 374713 w 542925"/>
              <a:gd name="connsiteY13" fmla="*/ 401669 h 542925"/>
              <a:gd name="connsiteX14" fmla="*/ 273844 w 542925"/>
              <a:gd name="connsiteY14" fmla="*/ 300800 h 542925"/>
              <a:gd name="connsiteX15" fmla="*/ 172974 w 542925"/>
              <a:gd name="connsiteY15" fmla="*/ 401669 h 542925"/>
              <a:gd name="connsiteX16" fmla="*/ 146018 w 542925"/>
              <a:gd name="connsiteY16" fmla="*/ 374714 h 542925"/>
              <a:gd name="connsiteX17" fmla="*/ 246888 w 542925"/>
              <a:gd name="connsiteY17" fmla="*/ 273844 h 542925"/>
              <a:gd name="connsiteX18" fmla="*/ 146018 w 542925"/>
              <a:gd name="connsiteY18" fmla="*/ 172974 h 542925"/>
              <a:gd name="connsiteX19" fmla="*/ 172974 w 542925"/>
              <a:gd name="connsiteY19" fmla="*/ 146018 h 542925"/>
              <a:gd name="connsiteX20" fmla="*/ 273844 w 542925"/>
              <a:gd name="connsiteY20" fmla="*/ 246888 h 542925"/>
              <a:gd name="connsiteX21" fmla="*/ 374713 w 542925"/>
              <a:gd name="connsiteY21" fmla="*/ 146018 h 542925"/>
              <a:gd name="connsiteX22" fmla="*/ 401574 w 542925"/>
              <a:gd name="connsiteY22" fmla="*/ 17297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925" h="542925">
                <a:moveTo>
                  <a:pt x="273844" y="7144"/>
                </a:moveTo>
                <a:cubicBezTo>
                  <a:pt x="126587" y="7144"/>
                  <a:pt x="7144" y="126587"/>
                  <a:pt x="7144" y="273844"/>
                </a:cubicBezTo>
                <a:cubicBezTo>
                  <a:pt x="7144" y="421100"/>
                  <a:pt x="126587" y="540544"/>
                  <a:pt x="273844" y="540544"/>
                </a:cubicBezTo>
                <a:cubicBezTo>
                  <a:pt x="421100" y="540544"/>
                  <a:pt x="540544" y="421100"/>
                  <a:pt x="540544" y="273844"/>
                </a:cubicBezTo>
                <a:cubicBezTo>
                  <a:pt x="540544" y="126587"/>
                  <a:pt x="421100" y="7144"/>
                  <a:pt x="273844" y="7144"/>
                </a:cubicBezTo>
                <a:close/>
                <a:moveTo>
                  <a:pt x="273844" y="502444"/>
                </a:moveTo>
                <a:cubicBezTo>
                  <a:pt x="147828" y="502444"/>
                  <a:pt x="45244" y="399860"/>
                  <a:pt x="45244" y="273844"/>
                </a:cubicBezTo>
                <a:cubicBezTo>
                  <a:pt x="45244" y="147828"/>
                  <a:pt x="147828" y="45244"/>
                  <a:pt x="273844" y="45244"/>
                </a:cubicBezTo>
                <a:cubicBezTo>
                  <a:pt x="399859" y="45244"/>
                  <a:pt x="502444" y="147828"/>
                  <a:pt x="502444" y="273844"/>
                </a:cubicBezTo>
                <a:cubicBezTo>
                  <a:pt x="502444" y="399860"/>
                  <a:pt x="399859" y="502444"/>
                  <a:pt x="273844" y="502444"/>
                </a:cubicBezTo>
                <a:close/>
                <a:moveTo>
                  <a:pt x="401574" y="172974"/>
                </a:moveTo>
                <a:lnTo>
                  <a:pt x="300800" y="273844"/>
                </a:lnTo>
                <a:lnTo>
                  <a:pt x="401669" y="374714"/>
                </a:lnTo>
                <a:lnTo>
                  <a:pt x="374713" y="401669"/>
                </a:lnTo>
                <a:lnTo>
                  <a:pt x="273844" y="300800"/>
                </a:lnTo>
                <a:lnTo>
                  <a:pt x="172974" y="401669"/>
                </a:lnTo>
                <a:lnTo>
                  <a:pt x="146018" y="374714"/>
                </a:lnTo>
                <a:lnTo>
                  <a:pt x="246888" y="273844"/>
                </a:lnTo>
                <a:lnTo>
                  <a:pt x="146018" y="172974"/>
                </a:lnTo>
                <a:lnTo>
                  <a:pt x="172974" y="146018"/>
                </a:lnTo>
                <a:lnTo>
                  <a:pt x="273844" y="246888"/>
                </a:lnTo>
                <a:lnTo>
                  <a:pt x="374713" y="146018"/>
                </a:lnTo>
                <a:lnTo>
                  <a:pt x="401574" y="172974"/>
                </a:lnTo>
                <a:close/>
              </a:path>
            </a:pathLst>
          </a:custGeom>
          <a:solidFill>
            <a:srgbClr val="6F7878"/>
          </a:solid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41" name="Rounded Rectangle 1">
            <a:extLst>
              <a:ext uri="{FF2B5EF4-FFF2-40B4-BE49-F238E27FC236}">
                <a16:creationId xmlns:a16="http://schemas.microsoft.com/office/drawing/2014/main" id="{D5E9C275-8C7A-4271-AE26-50D24D3BB4A6}"/>
              </a:ext>
            </a:extLst>
          </p:cNvPr>
          <p:cNvSpPr/>
          <p:nvPr/>
        </p:nvSpPr>
        <p:spPr>
          <a:xfrm>
            <a:off x="4700559" y="1735126"/>
            <a:ext cx="5653800" cy="4624071"/>
          </a:xfrm>
          <a:prstGeom prst="rect">
            <a:avLst/>
          </a:prstGeom>
          <a:noFill/>
          <a:ln w="25400">
            <a:no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42" name="Text Box 91">
            <a:extLst>
              <a:ext uri="{FF2B5EF4-FFF2-40B4-BE49-F238E27FC236}">
                <a16:creationId xmlns:a16="http://schemas.microsoft.com/office/drawing/2014/main" id="{CAADFBE0-55C8-371C-62EC-21EF21E84E4B}"/>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8" name="object 8">
            <a:extLst>
              <a:ext uri="{FF2B5EF4-FFF2-40B4-BE49-F238E27FC236}">
                <a16:creationId xmlns:a16="http://schemas.microsoft.com/office/drawing/2014/main" id="{4A51B4E9-18BA-49D8-B748-22BDC418BD07}"/>
              </a:ext>
            </a:extLst>
          </p:cNvPr>
          <p:cNvSpPr/>
          <p:nvPr/>
        </p:nvSpPr>
        <p:spPr>
          <a:xfrm>
            <a:off x="468489" y="1991327"/>
            <a:ext cx="3695622" cy="398519"/>
          </a:xfrm>
          <a:custGeom>
            <a:avLst/>
            <a:gdLst/>
            <a:ahLst/>
            <a:cxnLst/>
            <a:rect l="l" t="t" r="r" b="b"/>
            <a:pathLst>
              <a:path w="2766060" h="362585">
                <a:moveTo>
                  <a:pt x="0" y="362165"/>
                </a:moveTo>
                <a:lnTo>
                  <a:pt x="2765856" y="362165"/>
                </a:lnTo>
                <a:lnTo>
                  <a:pt x="2765856" y="0"/>
                </a:lnTo>
                <a:lnTo>
                  <a:pt x="0" y="0"/>
                </a:lnTo>
                <a:lnTo>
                  <a:pt x="0" y="362165"/>
                </a:lnTo>
                <a:close/>
              </a:path>
            </a:pathLst>
          </a:custGeom>
          <a:solidFill>
            <a:srgbClr val="6F7878"/>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Cost</a:t>
            </a:r>
            <a:r>
              <a:rPr kumimoji="0" lang="en-US" sz="1600" b="1" i="0" u="none" strike="noStrike" kern="1200" cap="none" spc="-71"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Cutting</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object 6">
            <a:extLst>
              <a:ext uri="{FF2B5EF4-FFF2-40B4-BE49-F238E27FC236}">
                <a16:creationId xmlns:a16="http://schemas.microsoft.com/office/drawing/2014/main" id="{19B0797D-0E30-4805-B56C-A8093178D635}"/>
              </a:ext>
            </a:extLst>
          </p:cNvPr>
          <p:cNvSpPr/>
          <p:nvPr/>
        </p:nvSpPr>
        <p:spPr>
          <a:xfrm>
            <a:off x="4226706" y="1991327"/>
            <a:ext cx="3694773" cy="398519"/>
          </a:xfrm>
          <a:custGeom>
            <a:avLst/>
            <a:gdLst/>
            <a:ahLst/>
            <a:cxnLst/>
            <a:rect l="l" t="t" r="r" b="b"/>
            <a:pathLst>
              <a:path w="2765425" h="362585">
                <a:moveTo>
                  <a:pt x="0" y="362165"/>
                </a:moveTo>
                <a:lnTo>
                  <a:pt x="2765132" y="362165"/>
                </a:lnTo>
                <a:lnTo>
                  <a:pt x="2765132" y="0"/>
                </a:lnTo>
                <a:lnTo>
                  <a:pt x="0" y="0"/>
                </a:lnTo>
                <a:lnTo>
                  <a:pt x="0" y="362165"/>
                </a:lnTo>
                <a:close/>
              </a:path>
            </a:pathLst>
          </a:custGeom>
          <a:solidFill>
            <a:srgbClr val="009AD7"/>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Cost</a:t>
            </a:r>
            <a:r>
              <a:rPr kumimoji="0" lang="en-US" sz="1600" b="1" i="0" u="none" strike="noStrike" kern="1200" cap="none" spc="-3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5"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Optimization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object 40">
            <a:extLst>
              <a:ext uri="{FF2B5EF4-FFF2-40B4-BE49-F238E27FC236}">
                <a16:creationId xmlns:a16="http://schemas.microsoft.com/office/drawing/2014/main" id="{FB724820-71FE-4B3A-BA2A-D0246465BE40}"/>
              </a:ext>
            </a:extLst>
          </p:cNvPr>
          <p:cNvSpPr/>
          <p:nvPr/>
        </p:nvSpPr>
        <p:spPr>
          <a:xfrm>
            <a:off x="7983972" y="1991327"/>
            <a:ext cx="3764341" cy="398519"/>
          </a:xfrm>
          <a:custGeom>
            <a:avLst/>
            <a:gdLst/>
            <a:ahLst/>
            <a:cxnLst/>
            <a:rect l="l" t="t" r="r" b="b"/>
            <a:pathLst>
              <a:path w="2817495" h="362585">
                <a:moveTo>
                  <a:pt x="0" y="362165"/>
                </a:moveTo>
                <a:lnTo>
                  <a:pt x="2816936" y="362165"/>
                </a:lnTo>
                <a:lnTo>
                  <a:pt x="2816936" y="0"/>
                </a:lnTo>
                <a:lnTo>
                  <a:pt x="0" y="0"/>
                </a:lnTo>
                <a:lnTo>
                  <a:pt x="0" y="362165"/>
                </a:lnTo>
                <a:close/>
              </a:path>
            </a:pathLst>
          </a:custGeom>
          <a:solidFill>
            <a:srgbClr val="002856"/>
          </a:solidFill>
        </p:spPr>
        <p:txBody>
          <a:bodyPr wrap="square" lIns="0" tIns="0" rIns="0" bIns="0" rtlCol="0" anchor="ctr"/>
          <a:lstStyle/>
          <a:p>
            <a:pPr marL="12700" marR="0" lvl="0" indent="0" algn="ctr" defTabSz="4572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1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Value</a:t>
            </a:r>
            <a:r>
              <a:rPr kumimoji="0" lang="en-US" sz="1600" b="1" i="0" u="none" strike="noStrike" kern="1200" cap="none" spc="-3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600" b="1" i="0" u="none" strike="noStrike" kern="1200" cap="none" spc="-5"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Optimization</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01060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a:spLocks noGrp="1"/>
          </p:cNvSpPr>
          <p:nvPr>
            <p:ph type="title"/>
          </p:nvPr>
        </p:nvSpPr>
        <p:spPr>
          <a:xfrm>
            <a:off x="457200" y="361950"/>
            <a:ext cx="11274552" cy="9158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Manage Talent Strategies With Data Insights </a:t>
            </a:r>
            <a:br>
              <a:rPr lang="en-US" dirty="0"/>
            </a:br>
            <a:r>
              <a:rPr lang="en-US" dirty="0"/>
              <a:t>… and Know What You’re Good at</a:t>
            </a:r>
          </a:p>
        </p:txBody>
      </p:sp>
      <p:sp>
        <p:nvSpPr>
          <p:cNvPr id="245" name="Google Shape;245;p13"/>
          <p:cNvSpPr txBox="1"/>
          <p:nvPr/>
        </p:nvSpPr>
        <p:spPr>
          <a:xfrm>
            <a:off x="469731" y="3083835"/>
            <a:ext cx="2167128" cy="1683991"/>
          </a:xfrm>
          <a:prstGeom prst="rect">
            <a:avLst/>
          </a:prstGeom>
          <a:noFill/>
          <a:ln>
            <a:noFill/>
          </a:ln>
        </p:spPr>
        <p:txBody>
          <a:bodyPr spcFirstLastPara="1" wrap="square" lIns="0" tIns="9144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600" i="0" u="none" strike="noStrike" cap="none" dirty="0">
                <a:latin typeface="Arial"/>
                <a:ea typeface="Arial"/>
                <a:cs typeface="Arial"/>
                <a:sym typeface="Arial"/>
              </a:rPr>
              <a:t>Attraction drivers </a:t>
            </a:r>
            <a:r>
              <a:rPr lang="en-US" sz="1600" i="0" u="none" strike="noStrike" cap="none" dirty="0">
                <a:solidFill>
                  <a:schemeClr val="dk1"/>
                </a:solidFill>
                <a:latin typeface="Arial"/>
                <a:ea typeface="Arial"/>
                <a:cs typeface="Arial"/>
                <a:sym typeface="Arial"/>
              </a:rPr>
              <a:t>are employment attributes that employees rated</a:t>
            </a:r>
            <a:br>
              <a:rPr lang="en-US" sz="1600" i="0" u="none" strike="noStrike" cap="none" dirty="0">
                <a:solidFill>
                  <a:schemeClr val="dk1"/>
                </a:solidFill>
                <a:latin typeface="Arial"/>
                <a:ea typeface="Arial"/>
                <a:cs typeface="Arial"/>
                <a:sym typeface="Arial"/>
              </a:rPr>
            </a:br>
            <a:r>
              <a:rPr lang="en-US" sz="1600" i="0" u="none" strike="noStrike" cap="none" dirty="0">
                <a:solidFill>
                  <a:schemeClr val="dk1"/>
                </a:solidFill>
                <a:latin typeface="Arial"/>
                <a:ea typeface="Arial"/>
                <a:cs typeface="Arial"/>
                <a:sym typeface="Arial"/>
              </a:rPr>
              <a:t>as most important when considering a potential employer.</a:t>
            </a:r>
            <a:endParaRPr lang="en-US" sz="1600" i="0" u="none" strike="noStrike" cap="none" dirty="0">
              <a:solidFill>
                <a:srgbClr val="000000"/>
              </a:solidFill>
              <a:latin typeface="Arial"/>
              <a:ea typeface="Arial"/>
              <a:cs typeface="Arial"/>
              <a:sym typeface="Arial"/>
            </a:endParaRPr>
          </a:p>
        </p:txBody>
      </p:sp>
      <p:sp>
        <p:nvSpPr>
          <p:cNvPr id="254" name="Google Shape;254;p13"/>
          <p:cNvSpPr txBox="1"/>
          <p:nvPr/>
        </p:nvSpPr>
        <p:spPr>
          <a:xfrm>
            <a:off x="9572845" y="3083835"/>
            <a:ext cx="2167128" cy="1683991"/>
          </a:xfrm>
          <a:prstGeom prst="rect">
            <a:avLst/>
          </a:prstGeom>
          <a:noFill/>
          <a:ln>
            <a:noFill/>
          </a:ln>
        </p:spPr>
        <p:txBody>
          <a:bodyPr spcFirstLastPara="1" wrap="square" lIns="0" tIns="9144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600" i="0" u="none" strike="noStrike" cap="none" dirty="0">
                <a:latin typeface="Arial"/>
                <a:ea typeface="Arial"/>
                <a:cs typeface="Arial"/>
                <a:sym typeface="Arial"/>
              </a:rPr>
              <a:t>Attrition drivers </a:t>
            </a:r>
            <a:r>
              <a:rPr lang="en-US" sz="1600" i="0" u="none" strike="noStrike" cap="none" dirty="0">
                <a:solidFill>
                  <a:srgbClr val="000000"/>
                </a:solidFill>
                <a:latin typeface="Arial"/>
                <a:ea typeface="Arial"/>
                <a:cs typeface="Arial"/>
                <a:sym typeface="Arial"/>
              </a:rPr>
              <a:t>are employment attributes that employees were dissatisfied with while working for their previous organization</a:t>
            </a:r>
            <a:r>
              <a:rPr lang="en-US" sz="1600" i="0" u="none" strike="noStrike" cap="none" dirty="0">
                <a:solidFill>
                  <a:srgbClr val="FF540A"/>
                </a:solidFill>
                <a:latin typeface="Arial"/>
                <a:ea typeface="Arial"/>
                <a:cs typeface="Arial"/>
                <a:sym typeface="Arial"/>
              </a:rPr>
              <a:t>.</a:t>
            </a:r>
            <a:endParaRPr lang="en-US" sz="160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5BA24D6D-E9A0-5537-BFE4-3B9C804E409D}"/>
              </a:ext>
            </a:extLst>
          </p:cNvPr>
          <p:cNvSpPr txBox="1"/>
          <p:nvPr/>
        </p:nvSpPr>
        <p:spPr>
          <a:xfrm>
            <a:off x="463423" y="5710276"/>
            <a:ext cx="9256310" cy="492443"/>
          </a:xfrm>
          <a:prstGeom prst="rect">
            <a:avLst/>
          </a:prstGeom>
          <a:noFill/>
        </p:spPr>
        <p:txBody>
          <a:bodyPr wrap="square" lIns="0" rIns="0" rtlCol="0">
            <a:spAutoFit/>
          </a:bodyPr>
          <a:lstStyle/>
          <a:p>
            <a:r>
              <a:rPr lang="en-US" sz="1400" dirty="0"/>
              <a:t>n varies; MSE responses</a:t>
            </a:r>
          </a:p>
          <a:p>
            <a:r>
              <a:rPr lang="en-US" sz="1200" dirty="0">
                <a:solidFill>
                  <a:srgbClr val="6F7878"/>
                </a:solidFill>
              </a:rPr>
              <a:t>Source: 4Q22 Global Labor Market Survey </a:t>
            </a:r>
          </a:p>
        </p:txBody>
      </p:sp>
      <p:sp>
        <p:nvSpPr>
          <p:cNvPr id="5" name="TextBox 4">
            <a:extLst>
              <a:ext uri="{FF2B5EF4-FFF2-40B4-BE49-F238E27FC236}">
                <a16:creationId xmlns:a16="http://schemas.microsoft.com/office/drawing/2014/main" id="{CD2244DB-ACD8-EC53-D1D5-7C7BDF305482}"/>
              </a:ext>
            </a:extLst>
          </p:cNvPr>
          <p:cNvSpPr txBox="1"/>
          <p:nvPr/>
        </p:nvSpPr>
        <p:spPr>
          <a:xfrm>
            <a:off x="5265055" y="2870088"/>
            <a:ext cx="1721900" cy="1877437"/>
          </a:xfrm>
          <a:prstGeom prst="rect">
            <a:avLst/>
          </a:prstGeom>
          <a:noFill/>
        </p:spPr>
        <p:txBody>
          <a:bodyPr wrap="square" lIns="0" rIns="0" rtlCol="0" anchor="ctr" anchorCtr="0">
            <a:spAutoFit/>
          </a:bodyPr>
          <a:lstStyle/>
          <a:p>
            <a:pPr algn="ctr">
              <a:spcBef>
                <a:spcPts val="600"/>
              </a:spcBef>
            </a:pPr>
            <a:r>
              <a:rPr lang="en-US" sz="1600" dirty="0"/>
              <a:t>Compensation</a:t>
            </a:r>
          </a:p>
          <a:p>
            <a:pPr algn="ctr">
              <a:spcBef>
                <a:spcPts val="600"/>
              </a:spcBef>
            </a:pPr>
            <a:r>
              <a:rPr lang="en-US" sz="1600" dirty="0"/>
              <a:t>Location</a:t>
            </a:r>
          </a:p>
          <a:p>
            <a:pPr algn="ctr">
              <a:spcBef>
                <a:spcPts val="600"/>
              </a:spcBef>
            </a:pPr>
            <a:r>
              <a:rPr lang="en-US" sz="1600" dirty="0"/>
              <a:t>Respect</a:t>
            </a:r>
          </a:p>
          <a:p>
            <a:pPr algn="ctr">
              <a:spcBef>
                <a:spcPts val="600"/>
              </a:spcBef>
            </a:pPr>
            <a:r>
              <a:rPr lang="en-US" sz="1600" dirty="0"/>
              <a:t>Technology Level</a:t>
            </a:r>
          </a:p>
          <a:p>
            <a:pPr algn="ctr">
              <a:spcBef>
                <a:spcPts val="600"/>
              </a:spcBef>
            </a:pPr>
            <a:r>
              <a:rPr lang="en-US" sz="1600" dirty="0"/>
              <a:t>Development Opportunity</a:t>
            </a:r>
          </a:p>
        </p:txBody>
      </p:sp>
      <p:sp>
        <p:nvSpPr>
          <p:cNvPr id="6" name="TextBox 5">
            <a:extLst>
              <a:ext uri="{FF2B5EF4-FFF2-40B4-BE49-F238E27FC236}">
                <a16:creationId xmlns:a16="http://schemas.microsoft.com/office/drawing/2014/main" id="{F0FA6852-4EA4-0198-80BB-F18A688A9CF3}"/>
              </a:ext>
            </a:extLst>
          </p:cNvPr>
          <p:cNvSpPr txBox="1"/>
          <p:nvPr/>
        </p:nvSpPr>
        <p:spPr>
          <a:xfrm>
            <a:off x="3116499" y="2870088"/>
            <a:ext cx="1949607" cy="1877437"/>
          </a:xfrm>
          <a:prstGeom prst="rect">
            <a:avLst/>
          </a:prstGeom>
          <a:noFill/>
        </p:spPr>
        <p:txBody>
          <a:bodyPr wrap="square" lIns="0" rIns="0" rtlCol="0" anchor="ctr" anchorCtr="0">
            <a:spAutoFit/>
          </a:bodyPr>
          <a:lstStyle/>
          <a:p>
            <a:pPr algn="l">
              <a:spcBef>
                <a:spcPts val="600"/>
              </a:spcBef>
            </a:pPr>
            <a:r>
              <a:rPr lang="en-US" sz="1600" dirty="0"/>
              <a:t>Work-Life Harmonization</a:t>
            </a:r>
          </a:p>
          <a:p>
            <a:pPr algn="l">
              <a:spcBef>
                <a:spcPts val="600"/>
              </a:spcBef>
            </a:pPr>
            <a:r>
              <a:rPr lang="en-US" sz="1600" dirty="0"/>
              <a:t>Organization Stability</a:t>
            </a:r>
          </a:p>
          <a:p>
            <a:pPr algn="l">
              <a:spcBef>
                <a:spcPts val="600"/>
              </a:spcBef>
            </a:pPr>
            <a:r>
              <a:rPr lang="en-US" sz="1600" dirty="0"/>
              <a:t>Health Benefits</a:t>
            </a:r>
          </a:p>
          <a:p>
            <a:pPr algn="l">
              <a:spcBef>
                <a:spcPts val="600"/>
              </a:spcBef>
            </a:pPr>
            <a:r>
              <a:rPr lang="en-US" sz="1600" dirty="0"/>
              <a:t>Vacation</a:t>
            </a:r>
          </a:p>
          <a:p>
            <a:pPr algn="l">
              <a:spcBef>
                <a:spcPts val="600"/>
              </a:spcBef>
            </a:pPr>
            <a:r>
              <a:rPr lang="en-US" sz="1600" dirty="0"/>
              <a:t>Retirement Benefits</a:t>
            </a:r>
          </a:p>
        </p:txBody>
      </p:sp>
      <p:sp>
        <p:nvSpPr>
          <p:cNvPr id="8" name="TextBox 7">
            <a:extLst>
              <a:ext uri="{FF2B5EF4-FFF2-40B4-BE49-F238E27FC236}">
                <a16:creationId xmlns:a16="http://schemas.microsoft.com/office/drawing/2014/main" id="{B9320CB1-721B-BE2E-077A-CC3121592A2E}"/>
              </a:ext>
            </a:extLst>
          </p:cNvPr>
          <p:cNvSpPr txBox="1"/>
          <p:nvPr/>
        </p:nvSpPr>
        <p:spPr>
          <a:xfrm>
            <a:off x="7177851" y="2870087"/>
            <a:ext cx="2118983" cy="1877437"/>
          </a:xfrm>
          <a:prstGeom prst="rect">
            <a:avLst/>
          </a:prstGeom>
          <a:noFill/>
        </p:spPr>
        <p:txBody>
          <a:bodyPr wrap="square" lIns="0" rIns="0" rtlCol="0" anchor="ctr" anchorCtr="0">
            <a:spAutoFit/>
          </a:bodyPr>
          <a:lstStyle/>
          <a:p>
            <a:pPr algn="l">
              <a:spcBef>
                <a:spcPts val="600"/>
              </a:spcBef>
            </a:pPr>
            <a:r>
              <a:rPr lang="en-US" sz="1600" dirty="0"/>
              <a:t>Manager Quality</a:t>
            </a:r>
          </a:p>
          <a:p>
            <a:pPr algn="l">
              <a:spcBef>
                <a:spcPts val="600"/>
              </a:spcBef>
            </a:pPr>
            <a:r>
              <a:rPr lang="en-US" sz="1600" dirty="0"/>
              <a:t>Employer Recognition</a:t>
            </a:r>
          </a:p>
          <a:p>
            <a:pPr algn="l">
              <a:spcBef>
                <a:spcPts val="600"/>
              </a:spcBef>
            </a:pPr>
            <a:r>
              <a:rPr lang="en-US" sz="1600" dirty="0"/>
              <a:t>Future Career Opportunity</a:t>
            </a:r>
          </a:p>
          <a:p>
            <a:pPr algn="l">
              <a:spcBef>
                <a:spcPts val="600"/>
              </a:spcBef>
            </a:pPr>
            <a:r>
              <a:rPr lang="en-US" sz="1600" dirty="0"/>
              <a:t>People Management</a:t>
            </a:r>
          </a:p>
          <a:p>
            <a:pPr algn="l">
              <a:spcBef>
                <a:spcPts val="600"/>
              </a:spcBef>
            </a:pPr>
            <a:r>
              <a:rPr lang="en-US" sz="1600" dirty="0"/>
              <a:t>Growth Rate</a:t>
            </a:r>
          </a:p>
        </p:txBody>
      </p:sp>
      <p:grpSp>
        <p:nvGrpSpPr>
          <p:cNvPr id="14" name="Group 13">
            <a:extLst>
              <a:ext uri="{FF2B5EF4-FFF2-40B4-BE49-F238E27FC236}">
                <a16:creationId xmlns:a16="http://schemas.microsoft.com/office/drawing/2014/main" id="{A93F747D-CCB0-2C21-7B4F-17B3F094EF7D}"/>
              </a:ext>
            </a:extLst>
          </p:cNvPr>
          <p:cNvGrpSpPr/>
          <p:nvPr/>
        </p:nvGrpSpPr>
        <p:grpSpPr>
          <a:xfrm>
            <a:off x="2799147" y="1956287"/>
            <a:ext cx="6593706" cy="3690804"/>
            <a:chOff x="2771944" y="1889381"/>
            <a:chExt cx="6593706" cy="3690804"/>
          </a:xfrm>
        </p:grpSpPr>
        <p:sp>
          <p:nvSpPr>
            <p:cNvPr id="3" name="Oval 2">
              <a:extLst>
                <a:ext uri="{FF2B5EF4-FFF2-40B4-BE49-F238E27FC236}">
                  <a16:creationId xmlns:a16="http://schemas.microsoft.com/office/drawing/2014/main" id="{91E0664E-AED7-4F6E-F806-CC209AAA3CDA}"/>
                </a:ext>
              </a:extLst>
            </p:cNvPr>
            <p:cNvSpPr/>
            <p:nvPr/>
          </p:nvSpPr>
          <p:spPr>
            <a:xfrm>
              <a:off x="5081824" y="1889381"/>
              <a:ext cx="4283826" cy="3690804"/>
            </a:xfrm>
            <a:prstGeom prst="ellipse">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976C9886-2743-DE6E-0D7E-5357E8227CD3}"/>
                </a:ext>
              </a:extLst>
            </p:cNvPr>
            <p:cNvSpPr/>
            <p:nvPr/>
          </p:nvSpPr>
          <p:spPr>
            <a:xfrm>
              <a:off x="2771944" y="1889381"/>
              <a:ext cx="4283826" cy="3690804"/>
            </a:xfrm>
            <a:prstGeom prst="ellipse">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cxnSp>
        <p:nvCxnSpPr>
          <p:cNvPr id="13" name="Google Shape;365;p7">
            <a:extLst>
              <a:ext uri="{FF2B5EF4-FFF2-40B4-BE49-F238E27FC236}">
                <a16:creationId xmlns:a16="http://schemas.microsoft.com/office/drawing/2014/main" id="{591DB0EA-CAB4-D0BF-4F0F-BE8721AC2AE5}"/>
              </a:ext>
            </a:extLst>
          </p:cNvPr>
          <p:cNvCxnSpPr>
            <a:cxnSpLocks/>
          </p:cNvCxnSpPr>
          <p:nvPr/>
        </p:nvCxnSpPr>
        <p:spPr>
          <a:xfrm>
            <a:off x="6096000" y="1760716"/>
            <a:ext cx="0" cy="1064768"/>
          </a:xfrm>
          <a:prstGeom prst="straightConnector1">
            <a:avLst/>
          </a:prstGeom>
          <a:noFill/>
          <a:ln w="25400" cap="flat" cmpd="sng">
            <a:solidFill>
              <a:srgbClr val="009AD7"/>
            </a:solidFill>
            <a:prstDash val="solid"/>
            <a:round/>
            <a:headEnd type="none" w="sm" len="sm"/>
            <a:tailEnd type="triangle" w="lg" len="med"/>
          </a:ln>
        </p:spPr>
      </p:cxnSp>
      <p:sp>
        <p:nvSpPr>
          <p:cNvPr id="249" name="Google Shape;249;p13"/>
          <p:cNvSpPr txBox="1"/>
          <p:nvPr/>
        </p:nvSpPr>
        <p:spPr>
          <a:xfrm>
            <a:off x="4698252" y="1356839"/>
            <a:ext cx="2930845" cy="677078"/>
          </a:xfrm>
          <a:prstGeom prst="rect">
            <a:avLst/>
          </a:pr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defPPr>
              <a:defRPr lang="en-US"/>
            </a:defPPr>
            <a:lvl1pPr marR="0" lvl="0" indent="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defRPr>
            </a:lvl1pPr>
          </a:lstStyle>
          <a:p>
            <a:pPr algn="ctr"/>
            <a:r>
              <a:rPr lang="en-US" dirty="0">
                <a:sym typeface="Arial"/>
              </a:rPr>
              <a:t>Five of the 10 top attrition and attraction drivers overlap.</a:t>
            </a:r>
          </a:p>
        </p:txBody>
      </p:sp>
      <p:sp>
        <p:nvSpPr>
          <p:cNvPr id="247" name="Google Shape;247;p13"/>
          <p:cNvSpPr txBox="1"/>
          <p:nvPr/>
        </p:nvSpPr>
        <p:spPr>
          <a:xfrm>
            <a:off x="469731" y="2746977"/>
            <a:ext cx="2167128" cy="312817"/>
          </a:xfrm>
          <a:prstGeom prst="rect">
            <a:avLst/>
          </a:prstGeom>
          <a:solidFill>
            <a:schemeClr val="accent5"/>
          </a:solidFill>
          <a:ln w="25400" cap="flat" cmpd="sng">
            <a:noFill/>
            <a:prstDash val="solid"/>
            <a:round/>
            <a:headEnd type="none" w="sm" len="sm"/>
            <a:tailEnd type="none" w="sm" len="sm"/>
          </a:ln>
        </p:spPr>
        <p:txBody>
          <a:bodyPr spcFirstLastPara="1" wrap="square" lIns="91440" tIns="91440" rIns="91440" bIns="9144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600" b="1" i="0" u="none" strike="noStrike" cap="none" dirty="0">
                <a:latin typeface="Arial"/>
                <a:ea typeface="Arial"/>
                <a:cs typeface="Arial"/>
                <a:sym typeface="Arial"/>
              </a:rPr>
              <a:t>Attraction Drivers</a:t>
            </a:r>
          </a:p>
        </p:txBody>
      </p:sp>
      <p:sp>
        <p:nvSpPr>
          <p:cNvPr id="243" name="Google Shape;243;p13"/>
          <p:cNvSpPr txBox="1"/>
          <p:nvPr/>
        </p:nvSpPr>
        <p:spPr>
          <a:xfrm>
            <a:off x="9572845" y="2746977"/>
            <a:ext cx="2165130" cy="312819"/>
          </a:xfrm>
          <a:prstGeom prst="rect">
            <a:avLst/>
          </a:prstGeom>
          <a:solidFill>
            <a:srgbClr val="002856"/>
          </a:solidFill>
          <a:ln w="25400" cap="flat" cmpd="sng">
            <a:noFill/>
            <a:prstDash val="solid"/>
            <a:round/>
            <a:headEnd type="none" w="sm" len="sm"/>
            <a:tailEnd type="none" w="sm" len="sm"/>
          </a:ln>
        </p:spPr>
        <p:txBody>
          <a:bodyPr spcFirstLastPara="1" wrap="square" lIns="91440" tIns="91440" rIns="91440" bIns="91440" anchor="ctr" anchorCtr="0">
            <a:noAutofit/>
          </a:bodyPr>
          <a:lstStyle/>
          <a:p>
            <a:pPr marL="0" marR="0" lvl="0" indent="0" rtl="0">
              <a:lnSpc>
                <a:spcPct val="100000"/>
              </a:lnSpc>
              <a:spcBef>
                <a:spcPts val="0"/>
              </a:spcBef>
              <a:spcAft>
                <a:spcPts val="0"/>
              </a:spcAft>
              <a:buClr>
                <a:srgbClr val="000000"/>
              </a:buClr>
              <a:buSzPts val="1800"/>
              <a:buFont typeface="Arial"/>
              <a:buNone/>
            </a:pPr>
            <a:r>
              <a:rPr lang="en-US" sz="1600" b="1" i="0" u="none" strike="noStrike" cap="none" dirty="0">
                <a:solidFill>
                  <a:schemeClr val="lt1"/>
                </a:solidFill>
                <a:latin typeface="Arial"/>
                <a:ea typeface="Arial"/>
                <a:cs typeface="Arial"/>
                <a:sym typeface="Arial"/>
              </a:rPr>
              <a:t>Attrition Drivers</a:t>
            </a:r>
            <a:endParaRPr lang="en-US" sz="1600" b="1"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9" name="Google Shape;644;p31">
            <a:extLst>
              <a:ext uri="{FF2B5EF4-FFF2-40B4-BE49-F238E27FC236}">
                <a16:creationId xmlns:a16="http://schemas.microsoft.com/office/drawing/2014/main" id="{AF7F6749-595D-A42A-E4CA-E02392DC4DDD}"/>
              </a:ext>
            </a:extLst>
          </p:cNvPr>
          <p:cNvSpPr txBox="1"/>
          <p:nvPr/>
        </p:nvSpPr>
        <p:spPr>
          <a:xfrm>
            <a:off x="468489" y="5544887"/>
            <a:ext cx="11269485" cy="769411"/>
          </a:xfrm>
          <a:prstGeom prst="rect">
            <a:avLst/>
          </a:prstGeom>
          <a:noFill/>
          <a:ln>
            <a:noFill/>
          </a:ln>
        </p:spPr>
        <p:txBody>
          <a:bodyPr spcFirstLastPara="1" wrap="square" lIns="0" tIns="91425" rIns="91425" bIns="91425" anchor="b" anchorCtr="0">
            <a:sp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n = 357 Midsize CIOs and technology executives answering, excluding “not sure”</a:t>
            </a:r>
          </a:p>
          <a:p>
            <a:pPr marL="0" marR="0" lvl="0" indent="0" algn="l" rtl="0">
              <a:spcBef>
                <a:spcPts val="0"/>
              </a:spcBef>
              <a:spcAft>
                <a:spcPts val="0"/>
              </a:spcAft>
              <a:buNone/>
            </a:pPr>
            <a:r>
              <a:rPr lang="en-US" sz="1200" dirty="0">
                <a:solidFill>
                  <a:srgbClr val="7F7F7F"/>
                </a:solidFill>
                <a:latin typeface="Arial"/>
                <a:ea typeface="Arial"/>
                <a:cs typeface="Arial"/>
                <a:sym typeface="Arial"/>
              </a:rPr>
              <a:t>Q. How would you describe the primary objectives of your enterprise’s [i.e., your business’s or government’s] digital technology investments in the last two years?</a:t>
            </a:r>
          </a:p>
          <a:p>
            <a:pPr marL="0" marR="0" lvl="0" indent="0" algn="l" rtl="0">
              <a:spcBef>
                <a:spcPts val="0"/>
              </a:spcBef>
              <a:spcAft>
                <a:spcPts val="0"/>
              </a:spcAft>
              <a:buNone/>
            </a:pPr>
            <a:r>
              <a:rPr lang="en-US" sz="1200" dirty="0">
                <a:solidFill>
                  <a:srgbClr val="6F7878"/>
                </a:solidFill>
                <a:cs typeface="Arial"/>
              </a:rPr>
              <a:t>Source: 2023 Gartner CIO and Technology Executive Survey</a:t>
            </a:r>
          </a:p>
        </p:txBody>
      </p:sp>
      <p:sp>
        <p:nvSpPr>
          <p:cNvPr id="2" name="TextBox 1">
            <a:extLst>
              <a:ext uri="{FF2B5EF4-FFF2-40B4-BE49-F238E27FC236}">
                <a16:creationId xmlns:a16="http://schemas.microsoft.com/office/drawing/2014/main" id="{16C808BA-7D6C-3F15-EDBF-FC85C16578C9}"/>
              </a:ext>
            </a:extLst>
          </p:cNvPr>
          <p:cNvSpPr txBox="1"/>
          <p:nvPr/>
        </p:nvSpPr>
        <p:spPr>
          <a:xfrm>
            <a:off x="7898422" y="2051538"/>
            <a:ext cx="180975" cy="361950"/>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l">
              <a:spcBef>
                <a:spcPts val="600"/>
              </a:spcBef>
            </a:pPr>
            <a:endParaRPr lang="en-US" dirty="0"/>
          </a:p>
        </p:txBody>
      </p:sp>
      <p:graphicFrame>
        <p:nvGraphicFramePr>
          <p:cNvPr id="8" name="SORTBYROW(R2) PINRIGHT{val=&quot;Other&quot;} DBC(R2){val=&quot;0%&quot;}">
            <a:extLst>
              <a:ext uri="{FF2B5EF4-FFF2-40B4-BE49-F238E27FC236}">
                <a16:creationId xmlns:a16="http://schemas.microsoft.com/office/drawing/2014/main" id="{E7EFD497-0D8B-EF83-2E4E-B070E308C098}"/>
              </a:ext>
            </a:extLst>
          </p:cNvPr>
          <p:cNvGraphicFramePr/>
          <p:nvPr>
            <p:extLst>
              <p:ext uri="{D42A27DB-BD31-4B8C-83A1-F6EECF244321}">
                <p14:modId xmlns:p14="http://schemas.microsoft.com/office/powerpoint/2010/main" val="2051645918"/>
              </p:ext>
            </p:extLst>
          </p:nvPr>
        </p:nvGraphicFramePr>
        <p:xfrm>
          <a:off x="419426" y="1949936"/>
          <a:ext cx="11318549" cy="3598985"/>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id="{65063B3B-1001-F3EC-8205-D33360AEED29}"/>
              </a:ext>
            </a:extLst>
          </p:cNvPr>
          <p:cNvSpPr>
            <a:spLocks noGrp="1"/>
          </p:cNvSpPr>
          <p:nvPr>
            <p:ph type="title"/>
          </p:nvPr>
        </p:nvSpPr>
        <p:spPr/>
        <p:txBody>
          <a:bodyPr/>
          <a:lstStyle/>
          <a:p>
            <a:r>
              <a:rPr lang="en-US" dirty="0"/>
              <a:t>Focus Digital Initiatives on Meeting Organizational Objectives</a:t>
            </a:r>
          </a:p>
        </p:txBody>
      </p:sp>
      <p:sp>
        <p:nvSpPr>
          <p:cNvPr id="6" name="Text Placeholder 5">
            <a:extLst>
              <a:ext uri="{FF2B5EF4-FFF2-40B4-BE49-F238E27FC236}">
                <a16:creationId xmlns:a16="http://schemas.microsoft.com/office/drawing/2014/main" id="{DC7D35F1-D23A-28F9-2F9E-08B7A14767E9}"/>
              </a:ext>
            </a:extLst>
          </p:cNvPr>
          <p:cNvSpPr>
            <a:spLocks noGrp="1"/>
          </p:cNvSpPr>
          <p:nvPr>
            <p:ph type="body" sz="quarter" idx="10"/>
          </p:nvPr>
        </p:nvSpPr>
        <p:spPr>
          <a:xfrm>
            <a:off x="468489" y="1326444"/>
            <a:ext cx="11274425" cy="247580"/>
          </a:xfrm>
        </p:spPr>
        <p:txBody>
          <a:bodyPr/>
          <a:lstStyle/>
          <a:p>
            <a:r>
              <a:rPr lang="en-US" dirty="0"/>
              <a:t>Objectives of Digital Investments Over Last Two Years</a:t>
            </a:r>
          </a:p>
        </p:txBody>
      </p:sp>
      <p:sp>
        <p:nvSpPr>
          <p:cNvPr id="7" name="Text Placeholder 6">
            <a:extLst>
              <a:ext uri="{FF2B5EF4-FFF2-40B4-BE49-F238E27FC236}">
                <a16:creationId xmlns:a16="http://schemas.microsoft.com/office/drawing/2014/main" id="{81C28F2D-5C44-831A-E3B5-E089D0BB0F1D}"/>
              </a:ext>
            </a:extLst>
          </p:cNvPr>
          <p:cNvSpPr>
            <a:spLocks noGrp="1"/>
          </p:cNvSpPr>
          <p:nvPr>
            <p:ph type="body" sz="quarter" idx="11"/>
          </p:nvPr>
        </p:nvSpPr>
        <p:spPr>
          <a:xfrm>
            <a:off x="468489" y="1607619"/>
            <a:ext cx="11274425" cy="247580"/>
          </a:xfrm>
        </p:spPr>
        <p:txBody>
          <a:bodyPr/>
          <a:lstStyle/>
          <a:p>
            <a:r>
              <a:rPr lang="en-US" dirty="0"/>
              <a:t>Percentage of Midsize Respondents</a:t>
            </a:r>
          </a:p>
        </p:txBody>
      </p:sp>
    </p:spTree>
  </p:cSld>
  <p:clrMapOvr>
    <a:masterClrMapping/>
  </p:clrMapOvr>
  <mc:AlternateContent xmlns:mc="http://schemas.openxmlformats.org/markup-compatibility/2006" xmlns:p14="http://schemas.microsoft.com/office/powerpoint/2010/main">
    <mc:Choice Requires="p14">
      <p:transition p14:dur="10"/>
    </mc:Choice>
    <mc:Fallback xmlns="" xmlns:a16="http://schemas.microsoft.com/office/drawing/2014/main" xmlns:c="http://schemas.openxmlformats.org/drawingml/2006/cha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a:extLst>
              <a:ext uri="{FF2B5EF4-FFF2-40B4-BE49-F238E27FC236}">
                <a16:creationId xmlns:a16="http://schemas.microsoft.com/office/drawing/2014/main" id="{14278375-92AF-3A14-8879-77779AEC4D6C}"/>
              </a:ext>
            </a:extLst>
          </p:cNvPr>
          <p:cNvSpPr/>
          <p:nvPr/>
        </p:nvSpPr>
        <p:spPr>
          <a:xfrm>
            <a:off x="1517422" y="1346040"/>
            <a:ext cx="5246793" cy="512064"/>
          </a:xfrm>
          <a:prstGeom prst="homePlate">
            <a:avLst>
              <a:gd name="adj" fmla="val 37115"/>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E2392C0-4522-41A9-9C8C-E6C232820D57}"/>
              </a:ext>
            </a:extLst>
          </p:cNvPr>
          <p:cNvSpPr>
            <a:spLocks noGrp="1"/>
          </p:cNvSpPr>
          <p:nvPr>
            <p:ph type="title"/>
          </p:nvPr>
        </p:nvSpPr>
        <p:spPr/>
        <p:txBody>
          <a:bodyPr/>
          <a:lstStyle/>
          <a:p>
            <a:r>
              <a:rPr lang="en-US" dirty="0"/>
              <a:t>Make Sure to Tell the Right Value Story</a:t>
            </a:r>
          </a:p>
        </p:txBody>
      </p:sp>
      <p:grpSp>
        <p:nvGrpSpPr>
          <p:cNvPr id="4" name="Group 3">
            <a:extLst>
              <a:ext uri="{FF2B5EF4-FFF2-40B4-BE49-F238E27FC236}">
                <a16:creationId xmlns:a16="http://schemas.microsoft.com/office/drawing/2014/main" id="{BDC43D55-BCD7-6941-C750-F104C6B59D8B}"/>
              </a:ext>
            </a:extLst>
          </p:cNvPr>
          <p:cNvGrpSpPr/>
          <p:nvPr/>
        </p:nvGrpSpPr>
        <p:grpSpPr>
          <a:xfrm>
            <a:off x="6848286" y="1312651"/>
            <a:ext cx="3835438" cy="578843"/>
            <a:chOff x="6848286" y="1312651"/>
            <a:chExt cx="3835438" cy="578843"/>
          </a:xfrm>
        </p:grpSpPr>
        <p:sp>
          <p:nvSpPr>
            <p:cNvPr id="5" name="TextBox 4">
              <a:extLst>
                <a:ext uri="{FF2B5EF4-FFF2-40B4-BE49-F238E27FC236}">
                  <a16:creationId xmlns:a16="http://schemas.microsoft.com/office/drawing/2014/main" id="{F471AC88-3E95-E324-E5C4-2E5C781D3C20}"/>
                </a:ext>
              </a:extLst>
            </p:cNvPr>
            <p:cNvSpPr txBox="1"/>
            <p:nvPr/>
          </p:nvSpPr>
          <p:spPr>
            <a:xfrm>
              <a:off x="6848286" y="1346040"/>
              <a:ext cx="3835438" cy="492412"/>
            </a:xfrm>
            <a:prstGeom prst="rect">
              <a:avLst/>
            </a:prstGeom>
            <a:solidFill>
              <a:srgbClr val="009AD7"/>
            </a:solidFill>
            <a:ln w="25400" cap="flat" cmpd="sng">
              <a:noFill/>
              <a:prstDash val="solid"/>
              <a:round/>
              <a:headEnd type="none" w="sm" len="sm"/>
              <a:tailEnd type="none" w="sm" len="sm"/>
            </a:ln>
          </p:spPr>
          <p:txBody>
            <a:bodyPr spcFirstLastPara="1" wrap="square" lIns="91425" tIns="91425" rIns="91425" bIns="91425" anchor="t" anchorCtr="0">
              <a:spAutoFit/>
            </a:bodyPr>
            <a:lstStyle>
              <a:defPPr>
                <a:defRPr lang="en-US"/>
              </a:defPPr>
              <a:lvl1pPr marR="0" lvl="0" indent="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defRPr>
              </a:lvl1pPr>
            </a:lstStyle>
            <a:p>
              <a:pPr algn="ctr"/>
              <a:r>
                <a:rPr lang="en-US" sz="2000" b="1" dirty="0"/>
                <a:t>… not ingredients</a:t>
              </a:r>
            </a:p>
          </p:txBody>
        </p:sp>
        <p:sp>
          <p:nvSpPr>
            <p:cNvPr id="6" name="Freeform 5">
              <a:extLst>
                <a:ext uri="{FF2B5EF4-FFF2-40B4-BE49-F238E27FC236}">
                  <a16:creationId xmlns:a16="http://schemas.microsoft.com/office/drawing/2014/main" id="{7FA88A0B-9EF3-C0DE-5C66-A48F5D71E481}"/>
                </a:ext>
              </a:extLst>
            </p:cNvPr>
            <p:cNvSpPr/>
            <p:nvPr/>
          </p:nvSpPr>
          <p:spPr>
            <a:xfrm>
              <a:off x="6848286" y="1312651"/>
              <a:ext cx="214162" cy="578843"/>
            </a:xfrm>
            <a:custGeom>
              <a:avLst/>
              <a:gdLst/>
              <a:ahLst/>
              <a:cxnLst/>
              <a:rect l="l" t="t" r="r" b="b"/>
              <a:pathLst>
                <a:path w="304038" h="608076">
                  <a:moveTo>
                    <a:pt x="304038" y="304038"/>
                  </a:moveTo>
                  <a:lnTo>
                    <a:pt x="0" y="0"/>
                  </a:lnTo>
                  <a:lnTo>
                    <a:pt x="0" y="608076"/>
                  </a:lnTo>
                  <a:close/>
                </a:path>
              </a:pathLst>
            </a:custGeom>
            <a:solidFill>
              <a:schemeClr val="bg1"/>
            </a:solidFill>
          </p:spPr>
          <p:txBody>
            <a:bodyPr/>
            <a:lstStyle/>
            <a:p>
              <a:endParaRPr lang="en-US"/>
            </a:p>
          </p:txBody>
        </p:sp>
      </p:grpSp>
      <p:sp>
        <p:nvSpPr>
          <p:cNvPr id="7" name="Text Placeholder 19">
            <a:extLst>
              <a:ext uri="{FF2B5EF4-FFF2-40B4-BE49-F238E27FC236}">
                <a16:creationId xmlns:a16="http://schemas.microsoft.com/office/drawing/2014/main" id="{487A6F7C-E4A9-0B51-2C25-5CE2091537BA}"/>
              </a:ext>
            </a:extLst>
          </p:cNvPr>
          <p:cNvSpPr txBox="1">
            <a:spLocks/>
          </p:cNvSpPr>
          <p:nvPr/>
        </p:nvSpPr>
        <p:spPr>
          <a:xfrm>
            <a:off x="6848286" y="2042747"/>
            <a:ext cx="3835439" cy="3102643"/>
          </a:xfrm>
          <a:prstGeom prst="rect">
            <a:avLst/>
          </a:prstGeom>
          <a:ln w="25400">
            <a:solidFill>
              <a:srgbClr val="6F7878"/>
            </a:solidFill>
          </a:ln>
        </p:spPr>
        <p:txBody>
          <a:bodyPr vert="horz" lIns="182880" tIns="182880" rIns="0" bIns="0" rtlCol="0">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dirty="0"/>
              <a:t>½ cup butter, softened</a:t>
            </a:r>
          </a:p>
          <a:p>
            <a:pPr marL="0" indent="0">
              <a:buFont typeface="Arial" panose="020B0604020202020204" pitchFamily="34" charset="0"/>
              <a:buNone/>
            </a:pPr>
            <a:r>
              <a:rPr lang="en-US" altLang="en-US" sz="1600" dirty="0"/>
              <a:t>⅓ cup packed dark brown sugar</a:t>
            </a:r>
          </a:p>
          <a:p>
            <a:pPr marL="0" indent="0">
              <a:buFont typeface="Arial" panose="020B0604020202020204" pitchFamily="34" charset="0"/>
              <a:buNone/>
            </a:pPr>
            <a:r>
              <a:rPr lang="en-US" altLang="en-US" sz="1600" dirty="0"/>
              <a:t>⅓ cup white sugar</a:t>
            </a:r>
          </a:p>
          <a:p>
            <a:pPr marL="0" indent="0">
              <a:buFont typeface="Arial" panose="020B0604020202020204" pitchFamily="34" charset="0"/>
              <a:buNone/>
            </a:pPr>
            <a:r>
              <a:rPr lang="en-US" altLang="en-US" sz="1600" dirty="0"/>
              <a:t>1 egg</a:t>
            </a:r>
          </a:p>
          <a:p>
            <a:pPr marL="0" indent="0">
              <a:buFont typeface="Arial" panose="020B0604020202020204" pitchFamily="34" charset="0"/>
              <a:buNone/>
            </a:pPr>
            <a:r>
              <a:rPr lang="en-US" altLang="en-US" sz="1600" dirty="0"/>
              <a:t>1 teaspoon vanilla extract</a:t>
            </a:r>
          </a:p>
          <a:p>
            <a:pPr marL="0" indent="0">
              <a:buFont typeface="Arial" panose="020B0604020202020204" pitchFamily="34" charset="0"/>
              <a:buNone/>
            </a:pPr>
            <a:r>
              <a:rPr lang="en-US" altLang="en-US" sz="1600" dirty="0"/>
              <a:t>1⅛ cups sifted all-purpose flour</a:t>
            </a:r>
          </a:p>
          <a:p>
            <a:pPr marL="0" indent="0">
              <a:buFont typeface="Arial" panose="020B0604020202020204" pitchFamily="34" charset="0"/>
              <a:buNone/>
            </a:pPr>
            <a:r>
              <a:rPr lang="en-US" altLang="en-US" sz="1600" dirty="0"/>
              <a:t>½ teaspoon baking soda</a:t>
            </a:r>
          </a:p>
        </p:txBody>
      </p:sp>
      <p:pic>
        <p:nvPicPr>
          <p:cNvPr id="8" name="Picture 2">
            <a:extLst>
              <a:ext uri="{FF2B5EF4-FFF2-40B4-BE49-F238E27FC236}">
                <a16:creationId xmlns:a16="http://schemas.microsoft.com/office/drawing/2014/main" id="{4AE7E13F-D2B1-C5BD-8EB7-AC14E3E33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439"/>
          <a:stretch/>
        </p:blipFill>
        <p:spPr bwMode="auto">
          <a:xfrm>
            <a:off x="1517422" y="2042747"/>
            <a:ext cx="5086641" cy="3102643"/>
          </a:xfrm>
          <a:prstGeom prst="rect">
            <a:avLst/>
          </a:prstGeom>
          <a:noFill/>
          <a:ln w="25400">
            <a:solidFill>
              <a:srgbClr val="6F7878"/>
            </a:solidFill>
          </a:ln>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24150F22-0E5A-54E9-C825-8A5F93229084}"/>
              </a:ext>
            </a:extLst>
          </p:cNvPr>
          <p:cNvGrpSpPr/>
          <p:nvPr/>
        </p:nvGrpSpPr>
        <p:grpSpPr>
          <a:xfrm>
            <a:off x="6848285" y="4882520"/>
            <a:ext cx="3835439" cy="391927"/>
            <a:chOff x="6234111" y="5424055"/>
            <a:chExt cx="5499101" cy="560185"/>
          </a:xfrm>
        </p:grpSpPr>
        <p:sp>
          <p:nvSpPr>
            <p:cNvPr id="10" name="Freeform 38">
              <a:extLst>
                <a:ext uri="{FF2B5EF4-FFF2-40B4-BE49-F238E27FC236}">
                  <a16:creationId xmlns:a16="http://schemas.microsoft.com/office/drawing/2014/main" id="{61EAF803-3279-DBEA-668A-CB554611318E}"/>
                </a:ext>
              </a:extLst>
            </p:cNvPr>
            <p:cNvSpPr/>
            <p:nvPr/>
          </p:nvSpPr>
          <p:spPr>
            <a:xfrm>
              <a:off x="6234111" y="5432244"/>
              <a:ext cx="5499101" cy="551996"/>
            </a:xfrm>
            <a:custGeom>
              <a:avLst/>
              <a:gdLst>
                <a:gd name="connsiteX0" fmla="*/ 364944 w 4134161"/>
                <a:gd name="connsiteY0" fmla="*/ 0 h 410299"/>
                <a:gd name="connsiteX1" fmla="*/ 706937 w 4134161"/>
                <a:gd name="connsiteY1" fmla="*/ 266677 h 410299"/>
                <a:gd name="connsiteX2" fmla="*/ 1048930 w 4134161"/>
                <a:gd name="connsiteY2" fmla="*/ 0 h 410299"/>
                <a:gd name="connsiteX3" fmla="*/ 1390922 w 4134161"/>
                <a:gd name="connsiteY3" fmla="*/ 266677 h 410299"/>
                <a:gd name="connsiteX4" fmla="*/ 1732914 w 4134161"/>
                <a:gd name="connsiteY4" fmla="*/ 0 h 410299"/>
                <a:gd name="connsiteX5" fmla="*/ 2074908 w 4134161"/>
                <a:gd name="connsiteY5" fmla="*/ 266677 h 410299"/>
                <a:gd name="connsiteX6" fmla="*/ 2416900 w 4134161"/>
                <a:gd name="connsiteY6" fmla="*/ 0 h 410299"/>
                <a:gd name="connsiteX7" fmla="*/ 2758894 w 4134161"/>
                <a:gd name="connsiteY7" fmla="*/ 266677 h 410299"/>
                <a:gd name="connsiteX8" fmla="*/ 3100885 w 4134161"/>
                <a:gd name="connsiteY8" fmla="*/ 0 h 410299"/>
                <a:gd name="connsiteX9" fmla="*/ 3442879 w 4134161"/>
                <a:gd name="connsiteY9" fmla="*/ 266677 h 410299"/>
                <a:gd name="connsiteX10" fmla="*/ 3784871 w 4134161"/>
                <a:gd name="connsiteY10" fmla="*/ 0 h 410299"/>
                <a:gd name="connsiteX11" fmla="*/ 4126865 w 4134161"/>
                <a:gd name="connsiteY11" fmla="*/ 266677 h 410299"/>
                <a:gd name="connsiteX12" fmla="*/ 4134161 w 4134161"/>
                <a:gd name="connsiteY12" fmla="*/ 260988 h 410299"/>
                <a:gd name="connsiteX13" fmla="*/ 4134161 w 4134161"/>
                <a:gd name="connsiteY13" fmla="*/ 410299 h 410299"/>
                <a:gd name="connsiteX14" fmla="*/ 0 w 4134161"/>
                <a:gd name="connsiteY14" fmla="*/ 410299 h 410299"/>
                <a:gd name="connsiteX15" fmla="*/ 0 w 4134161"/>
                <a:gd name="connsiteY15" fmla="*/ 294468 h 410299"/>
                <a:gd name="connsiteX16" fmla="*/ 40874 w 4134161"/>
                <a:gd name="connsiteY16" fmla="*/ 257900 h 410299"/>
                <a:gd name="connsiteX17" fmla="*/ 364944 w 4134161"/>
                <a:gd name="connsiteY17" fmla="*/ 0 h 410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34161" h="410299">
                  <a:moveTo>
                    <a:pt x="364944" y="0"/>
                  </a:moveTo>
                  <a:lnTo>
                    <a:pt x="706937" y="266677"/>
                  </a:lnTo>
                  <a:lnTo>
                    <a:pt x="1048930" y="0"/>
                  </a:lnTo>
                  <a:lnTo>
                    <a:pt x="1390922" y="266677"/>
                  </a:lnTo>
                  <a:lnTo>
                    <a:pt x="1732914" y="0"/>
                  </a:lnTo>
                  <a:lnTo>
                    <a:pt x="2074908" y="266677"/>
                  </a:lnTo>
                  <a:lnTo>
                    <a:pt x="2416900" y="0"/>
                  </a:lnTo>
                  <a:lnTo>
                    <a:pt x="2758894" y="266677"/>
                  </a:lnTo>
                  <a:lnTo>
                    <a:pt x="3100885" y="0"/>
                  </a:lnTo>
                  <a:lnTo>
                    <a:pt x="3442879" y="266677"/>
                  </a:lnTo>
                  <a:lnTo>
                    <a:pt x="3784871" y="0"/>
                  </a:lnTo>
                  <a:lnTo>
                    <a:pt x="4126865" y="266677"/>
                  </a:lnTo>
                  <a:lnTo>
                    <a:pt x="4134161" y="260988"/>
                  </a:lnTo>
                  <a:lnTo>
                    <a:pt x="4134161" y="410299"/>
                  </a:lnTo>
                  <a:lnTo>
                    <a:pt x="0" y="410299"/>
                  </a:lnTo>
                  <a:lnTo>
                    <a:pt x="0" y="294468"/>
                  </a:lnTo>
                  <a:lnTo>
                    <a:pt x="40874" y="257900"/>
                  </a:lnTo>
                  <a:lnTo>
                    <a:pt x="364944"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1" name="Freeform 34">
              <a:extLst>
                <a:ext uri="{FF2B5EF4-FFF2-40B4-BE49-F238E27FC236}">
                  <a16:creationId xmlns:a16="http://schemas.microsoft.com/office/drawing/2014/main" id="{59A14564-68C6-9ECD-F78B-9F1EE8FD5DAB}"/>
                </a:ext>
              </a:extLst>
            </p:cNvPr>
            <p:cNvSpPr/>
            <p:nvPr/>
          </p:nvSpPr>
          <p:spPr>
            <a:xfrm>
              <a:off x="6251003" y="5424055"/>
              <a:ext cx="5472502" cy="379009"/>
            </a:xfrm>
            <a:custGeom>
              <a:avLst/>
              <a:gdLst>
                <a:gd name="connsiteX0" fmla="*/ 360454 w 12739414"/>
                <a:gd name="connsiteY0" fmla="*/ 0 h 267098"/>
                <a:gd name="connsiteX1" fmla="*/ 713602 w 12739414"/>
                <a:gd name="connsiteY1" fmla="*/ 261684 h 267098"/>
                <a:gd name="connsiteX2" fmla="*/ 1066750 w 12739414"/>
                <a:gd name="connsiteY2" fmla="*/ 0 h 267098"/>
                <a:gd name="connsiteX3" fmla="*/ 1419897 w 12739414"/>
                <a:gd name="connsiteY3" fmla="*/ 261684 h 267098"/>
                <a:gd name="connsiteX4" fmla="*/ 1773044 w 12739414"/>
                <a:gd name="connsiteY4" fmla="*/ 0 h 267098"/>
                <a:gd name="connsiteX5" fmla="*/ 2126193 w 12739414"/>
                <a:gd name="connsiteY5" fmla="*/ 261684 h 267098"/>
                <a:gd name="connsiteX6" fmla="*/ 2479341 w 12739414"/>
                <a:gd name="connsiteY6" fmla="*/ 0 h 267098"/>
                <a:gd name="connsiteX7" fmla="*/ 2832489 w 12739414"/>
                <a:gd name="connsiteY7" fmla="*/ 261684 h 267098"/>
                <a:gd name="connsiteX8" fmla="*/ 3185636 w 12739414"/>
                <a:gd name="connsiteY8" fmla="*/ 0 h 267098"/>
                <a:gd name="connsiteX9" fmla="*/ 3538784 w 12739414"/>
                <a:gd name="connsiteY9" fmla="*/ 261684 h 267098"/>
                <a:gd name="connsiteX10" fmla="*/ 3891932 w 12739414"/>
                <a:gd name="connsiteY10" fmla="*/ 0 h 267098"/>
                <a:gd name="connsiteX11" fmla="*/ 4245080 w 12739414"/>
                <a:gd name="connsiteY11" fmla="*/ 261684 h 267098"/>
                <a:gd name="connsiteX12" fmla="*/ 4598227 w 12739414"/>
                <a:gd name="connsiteY12" fmla="*/ 0 h 267098"/>
                <a:gd name="connsiteX13" fmla="*/ 4951375 w 12739414"/>
                <a:gd name="connsiteY13" fmla="*/ 261684 h 267098"/>
                <a:gd name="connsiteX14" fmla="*/ 5304524 w 12739414"/>
                <a:gd name="connsiteY14" fmla="*/ 0 h 267098"/>
                <a:gd name="connsiteX15" fmla="*/ 5657671 w 12739414"/>
                <a:gd name="connsiteY15" fmla="*/ 261684 h 267098"/>
                <a:gd name="connsiteX16" fmla="*/ 6010817 w 12739414"/>
                <a:gd name="connsiteY16" fmla="*/ 0 h 267098"/>
                <a:gd name="connsiteX17" fmla="*/ 6369707 w 12739414"/>
                <a:gd name="connsiteY17" fmla="*/ 265939 h 267098"/>
                <a:gd name="connsiteX18" fmla="*/ 6728597 w 12739414"/>
                <a:gd name="connsiteY18" fmla="*/ 0 h 267098"/>
                <a:gd name="connsiteX19" fmla="*/ 7081745 w 12739414"/>
                <a:gd name="connsiteY19" fmla="*/ 261684 h 267098"/>
                <a:gd name="connsiteX20" fmla="*/ 7434893 w 12739414"/>
                <a:gd name="connsiteY20" fmla="*/ 0 h 267098"/>
                <a:gd name="connsiteX21" fmla="*/ 7788039 w 12739414"/>
                <a:gd name="connsiteY21" fmla="*/ 261684 h 267098"/>
                <a:gd name="connsiteX22" fmla="*/ 8141187 w 12739414"/>
                <a:gd name="connsiteY22" fmla="*/ 0 h 267098"/>
                <a:gd name="connsiteX23" fmla="*/ 8494336 w 12739414"/>
                <a:gd name="connsiteY23" fmla="*/ 261684 h 267098"/>
                <a:gd name="connsiteX24" fmla="*/ 8847484 w 12739414"/>
                <a:gd name="connsiteY24" fmla="*/ 0 h 267098"/>
                <a:gd name="connsiteX25" fmla="*/ 9200631 w 12739414"/>
                <a:gd name="connsiteY25" fmla="*/ 261684 h 267098"/>
                <a:gd name="connsiteX26" fmla="*/ 9553779 w 12739414"/>
                <a:gd name="connsiteY26" fmla="*/ 0 h 267098"/>
                <a:gd name="connsiteX27" fmla="*/ 9906927 w 12739414"/>
                <a:gd name="connsiteY27" fmla="*/ 261684 h 267098"/>
                <a:gd name="connsiteX28" fmla="*/ 10260074 w 12739414"/>
                <a:gd name="connsiteY28" fmla="*/ 0 h 267098"/>
                <a:gd name="connsiteX29" fmla="*/ 10613222 w 12739414"/>
                <a:gd name="connsiteY29" fmla="*/ 261684 h 267098"/>
                <a:gd name="connsiteX30" fmla="*/ 10966370 w 12739414"/>
                <a:gd name="connsiteY30" fmla="*/ 0 h 267098"/>
                <a:gd name="connsiteX31" fmla="*/ 11319518 w 12739414"/>
                <a:gd name="connsiteY31" fmla="*/ 261684 h 267098"/>
                <a:gd name="connsiteX32" fmla="*/ 11672666 w 12739414"/>
                <a:gd name="connsiteY32" fmla="*/ 0 h 267098"/>
                <a:gd name="connsiteX33" fmla="*/ 12025814 w 12739414"/>
                <a:gd name="connsiteY33" fmla="*/ 261684 h 267098"/>
                <a:gd name="connsiteX34" fmla="*/ 12378960 w 12739414"/>
                <a:gd name="connsiteY34" fmla="*/ 0 h 267098"/>
                <a:gd name="connsiteX35" fmla="*/ 12739414 w 12739414"/>
                <a:gd name="connsiteY35" fmla="*/ 267098 h 267098"/>
                <a:gd name="connsiteX36" fmla="*/ 6371271 w 12739414"/>
                <a:gd name="connsiteY36" fmla="*/ 267098 h 267098"/>
                <a:gd name="connsiteX37" fmla="*/ 6368143 w 12739414"/>
                <a:gd name="connsiteY37" fmla="*/ 267098 h 267098"/>
                <a:gd name="connsiteX38" fmla="*/ 0 w 12739414"/>
                <a:gd name="connsiteY38" fmla="*/ 267098 h 267098"/>
                <a:gd name="connsiteX0" fmla="*/ 360454 w 12739414"/>
                <a:gd name="connsiteY0" fmla="*/ 0 h 699805"/>
                <a:gd name="connsiteX1" fmla="*/ 713602 w 12739414"/>
                <a:gd name="connsiteY1" fmla="*/ 261684 h 699805"/>
                <a:gd name="connsiteX2" fmla="*/ 1066750 w 12739414"/>
                <a:gd name="connsiteY2" fmla="*/ 0 h 699805"/>
                <a:gd name="connsiteX3" fmla="*/ 1419897 w 12739414"/>
                <a:gd name="connsiteY3" fmla="*/ 261684 h 699805"/>
                <a:gd name="connsiteX4" fmla="*/ 1773044 w 12739414"/>
                <a:gd name="connsiteY4" fmla="*/ 0 h 699805"/>
                <a:gd name="connsiteX5" fmla="*/ 2126193 w 12739414"/>
                <a:gd name="connsiteY5" fmla="*/ 261684 h 699805"/>
                <a:gd name="connsiteX6" fmla="*/ 2479341 w 12739414"/>
                <a:gd name="connsiteY6" fmla="*/ 0 h 699805"/>
                <a:gd name="connsiteX7" fmla="*/ 2832489 w 12739414"/>
                <a:gd name="connsiteY7" fmla="*/ 261684 h 699805"/>
                <a:gd name="connsiteX8" fmla="*/ 3185636 w 12739414"/>
                <a:gd name="connsiteY8" fmla="*/ 0 h 699805"/>
                <a:gd name="connsiteX9" fmla="*/ 3538784 w 12739414"/>
                <a:gd name="connsiteY9" fmla="*/ 261684 h 699805"/>
                <a:gd name="connsiteX10" fmla="*/ 3891932 w 12739414"/>
                <a:gd name="connsiteY10" fmla="*/ 0 h 699805"/>
                <a:gd name="connsiteX11" fmla="*/ 4245080 w 12739414"/>
                <a:gd name="connsiteY11" fmla="*/ 261684 h 699805"/>
                <a:gd name="connsiteX12" fmla="*/ 4598227 w 12739414"/>
                <a:gd name="connsiteY12" fmla="*/ 0 h 699805"/>
                <a:gd name="connsiteX13" fmla="*/ 4951375 w 12739414"/>
                <a:gd name="connsiteY13" fmla="*/ 261684 h 699805"/>
                <a:gd name="connsiteX14" fmla="*/ 5304524 w 12739414"/>
                <a:gd name="connsiteY14" fmla="*/ 0 h 699805"/>
                <a:gd name="connsiteX15" fmla="*/ 5657671 w 12739414"/>
                <a:gd name="connsiteY15" fmla="*/ 261684 h 699805"/>
                <a:gd name="connsiteX16" fmla="*/ 6010817 w 12739414"/>
                <a:gd name="connsiteY16" fmla="*/ 0 h 699805"/>
                <a:gd name="connsiteX17" fmla="*/ 6369707 w 12739414"/>
                <a:gd name="connsiteY17" fmla="*/ 265939 h 699805"/>
                <a:gd name="connsiteX18" fmla="*/ 6728597 w 12739414"/>
                <a:gd name="connsiteY18" fmla="*/ 0 h 699805"/>
                <a:gd name="connsiteX19" fmla="*/ 7081745 w 12739414"/>
                <a:gd name="connsiteY19" fmla="*/ 261684 h 699805"/>
                <a:gd name="connsiteX20" fmla="*/ 7434893 w 12739414"/>
                <a:gd name="connsiteY20" fmla="*/ 0 h 699805"/>
                <a:gd name="connsiteX21" fmla="*/ 7788039 w 12739414"/>
                <a:gd name="connsiteY21" fmla="*/ 261684 h 699805"/>
                <a:gd name="connsiteX22" fmla="*/ 8141187 w 12739414"/>
                <a:gd name="connsiteY22" fmla="*/ 0 h 699805"/>
                <a:gd name="connsiteX23" fmla="*/ 8494336 w 12739414"/>
                <a:gd name="connsiteY23" fmla="*/ 261684 h 699805"/>
                <a:gd name="connsiteX24" fmla="*/ 8847484 w 12739414"/>
                <a:gd name="connsiteY24" fmla="*/ 0 h 699805"/>
                <a:gd name="connsiteX25" fmla="*/ 9200631 w 12739414"/>
                <a:gd name="connsiteY25" fmla="*/ 261684 h 699805"/>
                <a:gd name="connsiteX26" fmla="*/ 9553779 w 12739414"/>
                <a:gd name="connsiteY26" fmla="*/ 0 h 699805"/>
                <a:gd name="connsiteX27" fmla="*/ 9906927 w 12739414"/>
                <a:gd name="connsiteY27" fmla="*/ 261684 h 699805"/>
                <a:gd name="connsiteX28" fmla="*/ 10260074 w 12739414"/>
                <a:gd name="connsiteY28" fmla="*/ 0 h 699805"/>
                <a:gd name="connsiteX29" fmla="*/ 10613222 w 12739414"/>
                <a:gd name="connsiteY29" fmla="*/ 261684 h 699805"/>
                <a:gd name="connsiteX30" fmla="*/ 10966370 w 12739414"/>
                <a:gd name="connsiteY30" fmla="*/ 0 h 699805"/>
                <a:gd name="connsiteX31" fmla="*/ 11319518 w 12739414"/>
                <a:gd name="connsiteY31" fmla="*/ 261684 h 699805"/>
                <a:gd name="connsiteX32" fmla="*/ 11672666 w 12739414"/>
                <a:gd name="connsiteY32" fmla="*/ 0 h 699805"/>
                <a:gd name="connsiteX33" fmla="*/ 12025814 w 12739414"/>
                <a:gd name="connsiteY33" fmla="*/ 261684 h 699805"/>
                <a:gd name="connsiteX34" fmla="*/ 12378960 w 12739414"/>
                <a:gd name="connsiteY34" fmla="*/ 0 h 699805"/>
                <a:gd name="connsiteX35" fmla="*/ 12739414 w 12739414"/>
                <a:gd name="connsiteY35" fmla="*/ 267098 h 699805"/>
                <a:gd name="connsiteX36" fmla="*/ 6371271 w 12739414"/>
                <a:gd name="connsiteY36" fmla="*/ 267098 h 699805"/>
                <a:gd name="connsiteX37" fmla="*/ 6359979 w 12739414"/>
                <a:gd name="connsiteY37" fmla="*/ 699805 h 699805"/>
                <a:gd name="connsiteX38" fmla="*/ 0 w 12739414"/>
                <a:gd name="connsiteY38" fmla="*/ 267098 h 699805"/>
                <a:gd name="connsiteX39" fmla="*/ 360454 w 12739414"/>
                <a:gd name="connsiteY39" fmla="*/ 0 h 699805"/>
                <a:gd name="connsiteX0" fmla="*/ 360454 w 12739414"/>
                <a:gd name="connsiteY0" fmla="*/ 0 h 699805"/>
                <a:gd name="connsiteX1" fmla="*/ 713602 w 12739414"/>
                <a:gd name="connsiteY1" fmla="*/ 261684 h 699805"/>
                <a:gd name="connsiteX2" fmla="*/ 1066750 w 12739414"/>
                <a:gd name="connsiteY2" fmla="*/ 0 h 699805"/>
                <a:gd name="connsiteX3" fmla="*/ 1419897 w 12739414"/>
                <a:gd name="connsiteY3" fmla="*/ 261684 h 699805"/>
                <a:gd name="connsiteX4" fmla="*/ 1773044 w 12739414"/>
                <a:gd name="connsiteY4" fmla="*/ 0 h 699805"/>
                <a:gd name="connsiteX5" fmla="*/ 2126193 w 12739414"/>
                <a:gd name="connsiteY5" fmla="*/ 261684 h 699805"/>
                <a:gd name="connsiteX6" fmla="*/ 2479341 w 12739414"/>
                <a:gd name="connsiteY6" fmla="*/ 0 h 699805"/>
                <a:gd name="connsiteX7" fmla="*/ 2832489 w 12739414"/>
                <a:gd name="connsiteY7" fmla="*/ 261684 h 699805"/>
                <a:gd name="connsiteX8" fmla="*/ 3185636 w 12739414"/>
                <a:gd name="connsiteY8" fmla="*/ 0 h 699805"/>
                <a:gd name="connsiteX9" fmla="*/ 3538784 w 12739414"/>
                <a:gd name="connsiteY9" fmla="*/ 261684 h 699805"/>
                <a:gd name="connsiteX10" fmla="*/ 3891932 w 12739414"/>
                <a:gd name="connsiteY10" fmla="*/ 0 h 699805"/>
                <a:gd name="connsiteX11" fmla="*/ 4245080 w 12739414"/>
                <a:gd name="connsiteY11" fmla="*/ 261684 h 699805"/>
                <a:gd name="connsiteX12" fmla="*/ 4598227 w 12739414"/>
                <a:gd name="connsiteY12" fmla="*/ 0 h 699805"/>
                <a:gd name="connsiteX13" fmla="*/ 4951375 w 12739414"/>
                <a:gd name="connsiteY13" fmla="*/ 261684 h 699805"/>
                <a:gd name="connsiteX14" fmla="*/ 5304524 w 12739414"/>
                <a:gd name="connsiteY14" fmla="*/ 0 h 699805"/>
                <a:gd name="connsiteX15" fmla="*/ 5657671 w 12739414"/>
                <a:gd name="connsiteY15" fmla="*/ 261684 h 699805"/>
                <a:gd name="connsiteX16" fmla="*/ 6010817 w 12739414"/>
                <a:gd name="connsiteY16" fmla="*/ 0 h 699805"/>
                <a:gd name="connsiteX17" fmla="*/ 6369707 w 12739414"/>
                <a:gd name="connsiteY17" fmla="*/ 265939 h 699805"/>
                <a:gd name="connsiteX18" fmla="*/ 6728597 w 12739414"/>
                <a:gd name="connsiteY18" fmla="*/ 0 h 699805"/>
                <a:gd name="connsiteX19" fmla="*/ 7081745 w 12739414"/>
                <a:gd name="connsiteY19" fmla="*/ 261684 h 699805"/>
                <a:gd name="connsiteX20" fmla="*/ 7434893 w 12739414"/>
                <a:gd name="connsiteY20" fmla="*/ 0 h 699805"/>
                <a:gd name="connsiteX21" fmla="*/ 7788039 w 12739414"/>
                <a:gd name="connsiteY21" fmla="*/ 261684 h 699805"/>
                <a:gd name="connsiteX22" fmla="*/ 8141187 w 12739414"/>
                <a:gd name="connsiteY22" fmla="*/ 0 h 699805"/>
                <a:gd name="connsiteX23" fmla="*/ 8494336 w 12739414"/>
                <a:gd name="connsiteY23" fmla="*/ 261684 h 699805"/>
                <a:gd name="connsiteX24" fmla="*/ 8847484 w 12739414"/>
                <a:gd name="connsiteY24" fmla="*/ 0 h 699805"/>
                <a:gd name="connsiteX25" fmla="*/ 9200631 w 12739414"/>
                <a:gd name="connsiteY25" fmla="*/ 261684 h 699805"/>
                <a:gd name="connsiteX26" fmla="*/ 9553779 w 12739414"/>
                <a:gd name="connsiteY26" fmla="*/ 0 h 699805"/>
                <a:gd name="connsiteX27" fmla="*/ 9906927 w 12739414"/>
                <a:gd name="connsiteY27" fmla="*/ 261684 h 699805"/>
                <a:gd name="connsiteX28" fmla="*/ 10260074 w 12739414"/>
                <a:gd name="connsiteY28" fmla="*/ 0 h 699805"/>
                <a:gd name="connsiteX29" fmla="*/ 10613222 w 12739414"/>
                <a:gd name="connsiteY29" fmla="*/ 261684 h 699805"/>
                <a:gd name="connsiteX30" fmla="*/ 10966370 w 12739414"/>
                <a:gd name="connsiteY30" fmla="*/ 0 h 699805"/>
                <a:gd name="connsiteX31" fmla="*/ 11319518 w 12739414"/>
                <a:gd name="connsiteY31" fmla="*/ 261684 h 699805"/>
                <a:gd name="connsiteX32" fmla="*/ 11672666 w 12739414"/>
                <a:gd name="connsiteY32" fmla="*/ 0 h 699805"/>
                <a:gd name="connsiteX33" fmla="*/ 12025814 w 12739414"/>
                <a:gd name="connsiteY33" fmla="*/ 261684 h 699805"/>
                <a:gd name="connsiteX34" fmla="*/ 12378960 w 12739414"/>
                <a:gd name="connsiteY34" fmla="*/ 0 h 699805"/>
                <a:gd name="connsiteX35" fmla="*/ 12739414 w 12739414"/>
                <a:gd name="connsiteY35" fmla="*/ 267098 h 699805"/>
                <a:gd name="connsiteX36" fmla="*/ 6510064 w 12739414"/>
                <a:gd name="connsiteY36" fmla="*/ 642655 h 699805"/>
                <a:gd name="connsiteX37" fmla="*/ 6359979 w 12739414"/>
                <a:gd name="connsiteY37" fmla="*/ 699805 h 699805"/>
                <a:gd name="connsiteX38" fmla="*/ 0 w 12739414"/>
                <a:gd name="connsiteY38" fmla="*/ 267098 h 699805"/>
                <a:gd name="connsiteX39" fmla="*/ 360454 w 12739414"/>
                <a:gd name="connsiteY39" fmla="*/ 0 h 699805"/>
                <a:gd name="connsiteX0" fmla="*/ 6510064 w 12739414"/>
                <a:gd name="connsiteY0" fmla="*/ 642655 h 734095"/>
                <a:gd name="connsiteX1" fmla="*/ 6359979 w 12739414"/>
                <a:gd name="connsiteY1" fmla="*/ 699805 h 734095"/>
                <a:gd name="connsiteX2" fmla="*/ 0 w 12739414"/>
                <a:gd name="connsiteY2" fmla="*/ 267098 h 734095"/>
                <a:gd name="connsiteX3" fmla="*/ 360454 w 12739414"/>
                <a:gd name="connsiteY3" fmla="*/ 0 h 734095"/>
                <a:gd name="connsiteX4" fmla="*/ 713602 w 12739414"/>
                <a:gd name="connsiteY4" fmla="*/ 261684 h 734095"/>
                <a:gd name="connsiteX5" fmla="*/ 1066750 w 12739414"/>
                <a:gd name="connsiteY5" fmla="*/ 0 h 734095"/>
                <a:gd name="connsiteX6" fmla="*/ 1419897 w 12739414"/>
                <a:gd name="connsiteY6" fmla="*/ 261684 h 734095"/>
                <a:gd name="connsiteX7" fmla="*/ 1773044 w 12739414"/>
                <a:gd name="connsiteY7" fmla="*/ 0 h 734095"/>
                <a:gd name="connsiteX8" fmla="*/ 2126193 w 12739414"/>
                <a:gd name="connsiteY8" fmla="*/ 261684 h 734095"/>
                <a:gd name="connsiteX9" fmla="*/ 2479341 w 12739414"/>
                <a:gd name="connsiteY9" fmla="*/ 0 h 734095"/>
                <a:gd name="connsiteX10" fmla="*/ 2832489 w 12739414"/>
                <a:gd name="connsiteY10" fmla="*/ 261684 h 734095"/>
                <a:gd name="connsiteX11" fmla="*/ 3185636 w 12739414"/>
                <a:gd name="connsiteY11" fmla="*/ 0 h 734095"/>
                <a:gd name="connsiteX12" fmla="*/ 3538784 w 12739414"/>
                <a:gd name="connsiteY12" fmla="*/ 261684 h 734095"/>
                <a:gd name="connsiteX13" fmla="*/ 3891932 w 12739414"/>
                <a:gd name="connsiteY13" fmla="*/ 0 h 734095"/>
                <a:gd name="connsiteX14" fmla="*/ 4245080 w 12739414"/>
                <a:gd name="connsiteY14" fmla="*/ 261684 h 734095"/>
                <a:gd name="connsiteX15" fmla="*/ 4598227 w 12739414"/>
                <a:gd name="connsiteY15" fmla="*/ 0 h 734095"/>
                <a:gd name="connsiteX16" fmla="*/ 4951375 w 12739414"/>
                <a:gd name="connsiteY16" fmla="*/ 261684 h 734095"/>
                <a:gd name="connsiteX17" fmla="*/ 5304524 w 12739414"/>
                <a:gd name="connsiteY17" fmla="*/ 0 h 734095"/>
                <a:gd name="connsiteX18" fmla="*/ 5657671 w 12739414"/>
                <a:gd name="connsiteY18" fmla="*/ 261684 h 734095"/>
                <a:gd name="connsiteX19" fmla="*/ 6010817 w 12739414"/>
                <a:gd name="connsiteY19" fmla="*/ 0 h 734095"/>
                <a:gd name="connsiteX20" fmla="*/ 6369707 w 12739414"/>
                <a:gd name="connsiteY20" fmla="*/ 265939 h 734095"/>
                <a:gd name="connsiteX21" fmla="*/ 6728597 w 12739414"/>
                <a:gd name="connsiteY21" fmla="*/ 0 h 734095"/>
                <a:gd name="connsiteX22" fmla="*/ 7081745 w 12739414"/>
                <a:gd name="connsiteY22" fmla="*/ 261684 h 734095"/>
                <a:gd name="connsiteX23" fmla="*/ 7434893 w 12739414"/>
                <a:gd name="connsiteY23" fmla="*/ 0 h 734095"/>
                <a:gd name="connsiteX24" fmla="*/ 7788039 w 12739414"/>
                <a:gd name="connsiteY24" fmla="*/ 261684 h 734095"/>
                <a:gd name="connsiteX25" fmla="*/ 8141187 w 12739414"/>
                <a:gd name="connsiteY25" fmla="*/ 0 h 734095"/>
                <a:gd name="connsiteX26" fmla="*/ 8494336 w 12739414"/>
                <a:gd name="connsiteY26" fmla="*/ 261684 h 734095"/>
                <a:gd name="connsiteX27" fmla="*/ 8847484 w 12739414"/>
                <a:gd name="connsiteY27" fmla="*/ 0 h 734095"/>
                <a:gd name="connsiteX28" fmla="*/ 9200631 w 12739414"/>
                <a:gd name="connsiteY28" fmla="*/ 261684 h 734095"/>
                <a:gd name="connsiteX29" fmla="*/ 9553779 w 12739414"/>
                <a:gd name="connsiteY29" fmla="*/ 0 h 734095"/>
                <a:gd name="connsiteX30" fmla="*/ 9906927 w 12739414"/>
                <a:gd name="connsiteY30" fmla="*/ 261684 h 734095"/>
                <a:gd name="connsiteX31" fmla="*/ 10260074 w 12739414"/>
                <a:gd name="connsiteY31" fmla="*/ 0 h 734095"/>
                <a:gd name="connsiteX32" fmla="*/ 10613222 w 12739414"/>
                <a:gd name="connsiteY32" fmla="*/ 261684 h 734095"/>
                <a:gd name="connsiteX33" fmla="*/ 10966370 w 12739414"/>
                <a:gd name="connsiteY33" fmla="*/ 0 h 734095"/>
                <a:gd name="connsiteX34" fmla="*/ 11319518 w 12739414"/>
                <a:gd name="connsiteY34" fmla="*/ 261684 h 734095"/>
                <a:gd name="connsiteX35" fmla="*/ 11672666 w 12739414"/>
                <a:gd name="connsiteY35" fmla="*/ 0 h 734095"/>
                <a:gd name="connsiteX36" fmla="*/ 12025814 w 12739414"/>
                <a:gd name="connsiteY36" fmla="*/ 261684 h 734095"/>
                <a:gd name="connsiteX37" fmla="*/ 12378960 w 12739414"/>
                <a:gd name="connsiteY37" fmla="*/ 0 h 734095"/>
                <a:gd name="connsiteX38" fmla="*/ 12739414 w 12739414"/>
                <a:gd name="connsiteY38" fmla="*/ 267098 h 734095"/>
                <a:gd name="connsiteX39" fmla="*/ 6601504 w 12739414"/>
                <a:gd name="connsiteY39" fmla="*/ 734095 h 734095"/>
                <a:gd name="connsiteX0" fmla="*/ 6510064 w 12739414"/>
                <a:gd name="connsiteY0" fmla="*/ 642655 h 699805"/>
                <a:gd name="connsiteX1" fmla="*/ 6359979 w 12739414"/>
                <a:gd name="connsiteY1" fmla="*/ 699805 h 699805"/>
                <a:gd name="connsiteX2" fmla="*/ 0 w 12739414"/>
                <a:gd name="connsiteY2" fmla="*/ 267098 h 699805"/>
                <a:gd name="connsiteX3" fmla="*/ 360454 w 12739414"/>
                <a:gd name="connsiteY3" fmla="*/ 0 h 699805"/>
                <a:gd name="connsiteX4" fmla="*/ 713602 w 12739414"/>
                <a:gd name="connsiteY4" fmla="*/ 261684 h 699805"/>
                <a:gd name="connsiteX5" fmla="*/ 1066750 w 12739414"/>
                <a:gd name="connsiteY5" fmla="*/ 0 h 699805"/>
                <a:gd name="connsiteX6" fmla="*/ 1419897 w 12739414"/>
                <a:gd name="connsiteY6" fmla="*/ 261684 h 699805"/>
                <a:gd name="connsiteX7" fmla="*/ 1773044 w 12739414"/>
                <a:gd name="connsiteY7" fmla="*/ 0 h 699805"/>
                <a:gd name="connsiteX8" fmla="*/ 2126193 w 12739414"/>
                <a:gd name="connsiteY8" fmla="*/ 261684 h 699805"/>
                <a:gd name="connsiteX9" fmla="*/ 2479341 w 12739414"/>
                <a:gd name="connsiteY9" fmla="*/ 0 h 699805"/>
                <a:gd name="connsiteX10" fmla="*/ 2832489 w 12739414"/>
                <a:gd name="connsiteY10" fmla="*/ 261684 h 699805"/>
                <a:gd name="connsiteX11" fmla="*/ 3185636 w 12739414"/>
                <a:gd name="connsiteY11" fmla="*/ 0 h 699805"/>
                <a:gd name="connsiteX12" fmla="*/ 3538784 w 12739414"/>
                <a:gd name="connsiteY12" fmla="*/ 261684 h 699805"/>
                <a:gd name="connsiteX13" fmla="*/ 3891932 w 12739414"/>
                <a:gd name="connsiteY13" fmla="*/ 0 h 699805"/>
                <a:gd name="connsiteX14" fmla="*/ 4245080 w 12739414"/>
                <a:gd name="connsiteY14" fmla="*/ 261684 h 699805"/>
                <a:gd name="connsiteX15" fmla="*/ 4598227 w 12739414"/>
                <a:gd name="connsiteY15" fmla="*/ 0 h 699805"/>
                <a:gd name="connsiteX16" fmla="*/ 4951375 w 12739414"/>
                <a:gd name="connsiteY16" fmla="*/ 261684 h 699805"/>
                <a:gd name="connsiteX17" fmla="*/ 5304524 w 12739414"/>
                <a:gd name="connsiteY17" fmla="*/ 0 h 699805"/>
                <a:gd name="connsiteX18" fmla="*/ 5657671 w 12739414"/>
                <a:gd name="connsiteY18" fmla="*/ 261684 h 699805"/>
                <a:gd name="connsiteX19" fmla="*/ 6010817 w 12739414"/>
                <a:gd name="connsiteY19" fmla="*/ 0 h 699805"/>
                <a:gd name="connsiteX20" fmla="*/ 6369707 w 12739414"/>
                <a:gd name="connsiteY20" fmla="*/ 265939 h 699805"/>
                <a:gd name="connsiteX21" fmla="*/ 6728597 w 12739414"/>
                <a:gd name="connsiteY21" fmla="*/ 0 h 699805"/>
                <a:gd name="connsiteX22" fmla="*/ 7081745 w 12739414"/>
                <a:gd name="connsiteY22" fmla="*/ 261684 h 699805"/>
                <a:gd name="connsiteX23" fmla="*/ 7434893 w 12739414"/>
                <a:gd name="connsiteY23" fmla="*/ 0 h 699805"/>
                <a:gd name="connsiteX24" fmla="*/ 7788039 w 12739414"/>
                <a:gd name="connsiteY24" fmla="*/ 261684 h 699805"/>
                <a:gd name="connsiteX25" fmla="*/ 8141187 w 12739414"/>
                <a:gd name="connsiteY25" fmla="*/ 0 h 699805"/>
                <a:gd name="connsiteX26" fmla="*/ 8494336 w 12739414"/>
                <a:gd name="connsiteY26" fmla="*/ 261684 h 699805"/>
                <a:gd name="connsiteX27" fmla="*/ 8847484 w 12739414"/>
                <a:gd name="connsiteY27" fmla="*/ 0 h 699805"/>
                <a:gd name="connsiteX28" fmla="*/ 9200631 w 12739414"/>
                <a:gd name="connsiteY28" fmla="*/ 261684 h 699805"/>
                <a:gd name="connsiteX29" fmla="*/ 9553779 w 12739414"/>
                <a:gd name="connsiteY29" fmla="*/ 0 h 699805"/>
                <a:gd name="connsiteX30" fmla="*/ 9906927 w 12739414"/>
                <a:gd name="connsiteY30" fmla="*/ 261684 h 699805"/>
                <a:gd name="connsiteX31" fmla="*/ 10260074 w 12739414"/>
                <a:gd name="connsiteY31" fmla="*/ 0 h 699805"/>
                <a:gd name="connsiteX32" fmla="*/ 10613222 w 12739414"/>
                <a:gd name="connsiteY32" fmla="*/ 261684 h 699805"/>
                <a:gd name="connsiteX33" fmla="*/ 10966370 w 12739414"/>
                <a:gd name="connsiteY33" fmla="*/ 0 h 699805"/>
                <a:gd name="connsiteX34" fmla="*/ 11319518 w 12739414"/>
                <a:gd name="connsiteY34" fmla="*/ 261684 h 699805"/>
                <a:gd name="connsiteX35" fmla="*/ 11672666 w 12739414"/>
                <a:gd name="connsiteY35" fmla="*/ 0 h 699805"/>
                <a:gd name="connsiteX36" fmla="*/ 12025814 w 12739414"/>
                <a:gd name="connsiteY36" fmla="*/ 261684 h 699805"/>
                <a:gd name="connsiteX37" fmla="*/ 12378960 w 12739414"/>
                <a:gd name="connsiteY37" fmla="*/ 0 h 699805"/>
                <a:gd name="connsiteX38" fmla="*/ 12739414 w 12739414"/>
                <a:gd name="connsiteY38" fmla="*/ 267098 h 699805"/>
                <a:gd name="connsiteX0" fmla="*/ 6359979 w 12739414"/>
                <a:gd name="connsiteY0" fmla="*/ 699805 h 699805"/>
                <a:gd name="connsiteX1" fmla="*/ 0 w 12739414"/>
                <a:gd name="connsiteY1" fmla="*/ 267098 h 699805"/>
                <a:gd name="connsiteX2" fmla="*/ 360454 w 12739414"/>
                <a:gd name="connsiteY2" fmla="*/ 0 h 699805"/>
                <a:gd name="connsiteX3" fmla="*/ 713602 w 12739414"/>
                <a:gd name="connsiteY3" fmla="*/ 261684 h 699805"/>
                <a:gd name="connsiteX4" fmla="*/ 1066750 w 12739414"/>
                <a:gd name="connsiteY4" fmla="*/ 0 h 699805"/>
                <a:gd name="connsiteX5" fmla="*/ 1419897 w 12739414"/>
                <a:gd name="connsiteY5" fmla="*/ 261684 h 699805"/>
                <a:gd name="connsiteX6" fmla="*/ 1773044 w 12739414"/>
                <a:gd name="connsiteY6" fmla="*/ 0 h 699805"/>
                <a:gd name="connsiteX7" fmla="*/ 2126193 w 12739414"/>
                <a:gd name="connsiteY7" fmla="*/ 261684 h 699805"/>
                <a:gd name="connsiteX8" fmla="*/ 2479341 w 12739414"/>
                <a:gd name="connsiteY8" fmla="*/ 0 h 699805"/>
                <a:gd name="connsiteX9" fmla="*/ 2832489 w 12739414"/>
                <a:gd name="connsiteY9" fmla="*/ 261684 h 699805"/>
                <a:gd name="connsiteX10" fmla="*/ 3185636 w 12739414"/>
                <a:gd name="connsiteY10" fmla="*/ 0 h 699805"/>
                <a:gd name="connsiteX11" fmla="*/ 3538784 w 12739414"/>
                <a:gd name="connsiteY11" fmla="*/ 261684 h 699805"/>
                <a:gd name="connsiteX12" fmla="*/ 3891932 w 12739414"/>
                <a:gd name="connsiteY12" fmla="*/ 0 h 699805"/>
                <a:gd name="connsiteX13" fmla="*/ 4245080 w 12739414"/>
                <a:gd name="connsiteY13" fmla="*/ 261684 h 699805"/>
                <a:gd name="connsiteX14" fmla="*/ 4598227 w 12739414"/>
                <a:gd name="connsiteY14" fmla="*/ 0 h 699805"/>
                <a:gd name="connsiteX15" fmla="*/ 4951375 w 12739414"/>
                <a:gd name="connsiteY15" fmla="*/ 261684 h 699805"/>
                <a:gd name="connsiteX16" fmla="*/ 5304524 w 12739414"/>
                <a:gd name="connsiteY16" fmla="*/ 0 h 699805"/>
                <a:gd name="connsiteX17" fmla="*/ 5657671 w 12739414"/>
                <a:gd name="connsiteY17" fmla="*/ 261684 h 699805"/>
                <a:gd name="connsiteX18" fmla="*/ 6010817 w 12739414"/>
                <a:gd name="connsiteY18" fmla="*/ 0 h 699805"/>
                <a:gd name="connsiteX19" fmla="*/ 6369707 w 12739414"/>
                <a:gd name="connsiteY19" fmla="*/ 265939 h 699805"/>
                <a:gd name="connsiteX20" fmla="*/ 6728597 w 12739414"/>
                <a:gd name="connsiteY20" fmla="*/ 0 h 699805"/>
                <a:gd name="connsiteX21" fmla="*/ 7081745 w 12739414"/>
                <a:gd name="connsiteY21" fmla="*/ 261684 h 699805"/>
                <a:gd name="connsiteX22" fmla="*/ 7434893 w 12739414"/>
                <a:gd name="connsiteY22" fmla="*/ 0 h 699805"/>
                <a:gd name="connsiteX23" fmla="*/ 7788039 w 12739414"/>
                <a:gd name="connsiteY23" fmla="*/ 261684 h 699805"/>
                <a:gd name="connsiteX24" fmla="*/ 8141187 w 12739414"/>
                <a:gd name="connsiteY24" fmla="*/ 0 h 699805"/>
                <a:gd name="connsiteX25" fmla="*/ 8494336 w 12739414"/>
                <a:gd name="connsiteY25" fmla="*/ 261684 h 699805"/>
                <a:gd name="connsiteX26" fmla="*/ 8847484 w 12739414"/>
                <a:gd name="connsiteY26" fmla="*/ 0 h 699805"/>
                <a:gd name="connsiteX27" fmla="*/ 9200631 w 12739414"/>
                <a:gd name="connsiteY27" fmla="*/ 261684 h 699805"/>
                <a:gd name="connsiteX28" fmla="*/ 9553779 w 12739414"/>
                <a:gd name="connsiteY28" fmla="*/ 0 h 699805"/>
                <a:gd name="connsiteX29" fmla="*/ 9906927 w 12739414"/>
                <a:gd name="connsiteY29" fmla="*/ 261684 h 699805"/>
                <a:gd name="connsiteX30" fmla="*/ 10260074 w 12739414"/>
                <a:gd name="connsiteY30" fmla="*/ 0 h 699805"/>
                <a:gd name="connsiteX31" fmla="*/ 10613222 w 12739414"/>
                <a:gd name="connsiteY31" fmla="*/ 261684 h 699805"/>
                <a:gd name="connsiteX32" fmla="*/ 10966370 w 12739414"/>
                <a:gd name="connsiteY32" fmla="*/ 0 h 699805"/>
                <a:gd name="connsiteX33" fmla="*/ 11319518 w 12739414"/>
                <a:gd name="connsiteY33" fmla="*/ 261684 h 699805"/>
                <a:gd name="connsiteX34" fmla="*/ 11672666 w 12739414"/>
                <a:gd name="connsiteY34" fmla="*/ 0 h 699805"/>
                <a:gd name="connsiteX35" fmla="*/ 12025814 w 12739414"/>
                <a:gd name="connsiteY35" fmla="*/ 261684 h 699805"/>
                <a:gd name="connsiteX36" fmla="*/ 12378960 w 12739414"/>
                <a:gd name="connsiteY36" fmla="*/ 0 h 699805"/>
                <a:gd name="connsiteX37" fmla="*/ 12739414 w 12739414"/>
                <a:gd name="connsiteY37" fmla="*/ 267098 h 699805"/>
                <a:gd name="connsiteX0" fmla="*/ 0 w 12739414"/>
                <a:gd name="connsiteY0" fmla="*/ 267098 h 267098"/>
                <a:gd name="connsiteX1" fmla="*/ 360454 w 12739414"/>
                <a:gd name="connsiteY1" fmla="*/ 0 h 267098"/>
                <a:gd name="connsiteX2" fmla="*/ 713602 w 12739414"/>
                <a:gd name="connsiteY2" fmla="*/ 261684 h 267098"/>
                <a:gd name="connsiteX3" fmla="*/ 1066750 w 12739414"/>
                <a:gd name="connsiteY3" fmla="*/ 0 h 267098"/>
                <a:gd name="connsiteX4" fmla="*/ 1419897 w 12739414"/>
                <a:gd name="connsiteY4" fmla="*/ 261684 h 267098"/>
                <a:gd name="connsiteX5" fmla="*/ 1773044 w 12739414"/>
                <a:gd name="connsiteY5" fmla="*/ 0 h 267098"/>
                <a:gd name="connsiteX6" fmla="*/ 2126193 w 12739414"/>
                <a:gd name="connsiteY6" fmla="*/ 261684 h 267098"/>
                <a:gd name="connsiteX7" fmla="*/ 2479341 w 12739414"/>
                <a:gd name="connsiteY7" fmla="*/ 0 h 267098"/>
                <a:gd name="connsiteX8" fmla="*/ 2832489 w 12739414"/>
                <a:gd name="connsiteY8" fmla="*/ 261684 h 267098"/>
                <a:gd name="connsiteX9" fmla="*/ 3185636 w 12739414"/>
                <a:gd name="connsiteY9" fmla="*/ 0 h 267098"/>
                <a:gd name="connsiteX10" fmla="*/ 3538784 w 12739414"/>
                <a:gd name="connsiteY10" fmla="*/ 261684 h 267098"/>
                <a:gd name="connsiteX11" fmla="*/ 3891932 w 12739414"/>
                <a:gd name="connsiteY11" fmla="*/ 0 h 267098"/>
                <a:gd name="connsiteX12" fmla="*/ 4245080 w 12739414"/>
                <a:gd name="connsiteY12" fmla="*/ 261684 h 267098"/>
                <a:gd name="connsiteX13" fmla="*/ 4598227 w 12739414"/>
                <a:gd name="connsiteY13" fmla="*/ 0 h 267098"/>
                <a:gd name="connsiteX14" fmla="*/ 4951375 w 12739414"/>
                <a:gd name="connsiteY14" fmla="*/ 261684 h 267098"/>
                <a:gd name="connsiteX15" fmla="*/ 5304524 w 12739414"/>
                <a:gd name="connsiteY15" fmla="*/ 0 h 267098"/>
                <a:gd name="connsiteX16" fmla="*/ 5657671 w 12739414"/>
                <a:gd name="connsiteY16" fmla="*/ 261684 h 267098"/>
                <a:gd name="connsiteX17" fmla="*/ 6010817 w 12739414"/>
                <a:gd name="connsiteY17" fmla="*/ 0 h 267098"/>
                <a:gd name="connsiteX18" fmla="*/ 6369707 w 12739414"/>
                <a:gd name="connsiteY18" fmla="*/ 265939 h 267098"/>
                <a:gd name="connsiteX19" fmla="*/ 6728597 w 12739414"/>
                <a:gd name="connsiteY19" fmla="*/ 0 h 267098"/>
                <a:gd name="connsiteX20" fmla="*/ 7081745 w 12739414"/>
                <a:gd name="connsiteY20" fmla="*/ 261684 h 267098"/>
                <a:gd name="connsiteX21" fmla="*/ 7434893 w 12739414"/>
                <a:gd name="connsiteY21" fmla="*/ 0 h 267098"/>
                <a:gd name="connsiteX22" fmla="*/ 7788039 w 12739414"/>
                <a:gd name="connsiteY22" fmla="*/ 261684 h 267098"/>
                <a:gd name="connsiteX23" fmla="*/ 8141187 w 12739414"/>
                <a:gd name="connsiteY23" fmla="*/ 0 h 267098"/>
                <a:gd name="connsiteX24" fmla="*/ 8494336 w 12739414"/>
                <a:gd name="connsiteY24" fmla="*/ 261684 h 267098"/>
                <a:gd name="connsiteX25" fmla="*/ 8847484 w 12739414"/>
                <a:gd name="connsiteY25" fmla="*/ 0 h 267098"/>
                <a:gd name="connsiteX26" fmla="*/ 9200631 w 12739414"/>
                <a:gd name="connsiteY26" fmla="*/ 261684 h 267098"/>
                <a:gd name="connsiteX27" fmla="*/ 9553779 w 12739414"/>
                <a:gd name="connsiteY27" fmla="*/ 0 h 267098"/>
                <a:gd name="connsiteX28" fmla="*/ 9906927 w 12739414"/>
                <a:gd name="connsiteY28" fmla="*/ 261684 h 267098"/>
                <a:gd name="connsiteX29" fmla="*/ 10260074 w 12739414"/>
                <a:gd name="connsiteY29" fmla="*/ 0 h 267098"/>
                <a:gd name="connsiteX30" fmla="*/ 10613222 w 12739414"/>
                <a:gd name="connsiteY30" fmla="*/ 261684 h 267098"/>
                <a:gd name="connsiteX31" fmla="*/ 10966370 w 12739414"/>
                <a:gd name="connsiteY31" fmla="*/ 0 h 267098"/>
                <a:gd name="connsiteX32" fmla="*/ 11319518 w 12739414"/>
                <a:gd name="connsiteY32" fmla="*/ 261684 h 267098"/>
                <a:gd name="connsiteX33" fmla="*/ 11672666 w 12739414"/>
                <a:gd name="connsiteY33" fmla="*/ 0 h 267098"/>
                <a:gd name="connsiteX34" fmla="*/ 12025814 w 12739414"/>
                <a:gd name="connsiteY34" fmla="*/ 261684 h 267098"/>
                <a:gd name="connsiteX35" fmla="*/ 12378960 w 12739414"/>
                <a:gd name="connsiteY35" fmla="*/ 0 h 267098"/>
                <a:gd name="connsiteX36" fmla="*/ 12739414 w 12739414"/>
                <a:gd name="connsiteY36" fmla="*/ 267098 h 267098"/>
                <a:gd name="connsiteX0" fmla="*/ 0 w 12378960"/>
                <a:gd name="connsiteY0" fmla="*/ 267098 h 267098"/>
                <a:gd name="connsiteX1" fmla="*/ 360454 w 12378960"/>
                <a:gd name="connsiteY1" fmla="*/ 0 h 267098"/>
                <a:gd name="connsiteX2" fmla="*/ 713602 w 12378960"/>
                <a:gd name="connsiteY2" fmla="*/ 261684 h 267098"/>
                <a:gd name="connsiteX3" fmla="*/ 1066750 w 12378960"/>
                <a:gd name="connsiteY3" fmla="*/ 0 h 267098"/>
                <a:gd name="connsiteX4" fmla="*/ 1419897 w 12378960"/>
                <a:gd name="connsiteY4" fmla="*/ 261684 h 267098"/>
                <a:gd name="connsiteX5" fmla="*/ 1773044 w 12378960"/>
                <a:gd name="connsiteY5" fmla="*/ 0 h 267098"/>
                <a:gd name="connsiteX6" fmla="*/ 2126193 w 12378960"/>
                <a:gd name="connsiteY6" fmla="*/ 261684 h 267098"/>
                <a:gd name="connsiteX7" fmla="*/ 2479341 w 12378960"/>
                <a:gd name="connsiteY7" fmla="*/ 0 h 267098"/>
                <a:gd name="connsiteX8" fmla="*/ 2832489 w 12378960"/>
                <a:gd name="connsiteY8" fmla="*/ 261684 h 267098"/>
                <a:gd name="connsiteX9" fmla="*/ 3185636 w 12378960"/>
                <a:gd name="connsiteY9" fmla="*/ 0 h 267098"/>
                <a:gd name="connsiteX10" fmla="*/ 3538784 w 12378960"/>
                <a:gd name="connsiteY10" fmla="*/ 261684 h 267098"/>
                <a:gd name="connsiteX11" fmla="*/ 3891932 w 12378960"/>
                <a:gd name="connsiteY11" fmla="*/ 0 h 267098"/>
                <a:gd name="connsiteX12" fmla="*/ 4245080 w 12378960"/>
                <a:gd name="connsiteY12" fmla="*/ 261684 h 267098"/>
                <a:gd name="connsiteX13" fmla="*/ 4598227 w 12378960"/>
                <a:gd name="connsiteY13" fmla="*/ 0 h 267098"/>
                <a:gd name="connsiteX14" fmla="*/ 4951375 w 12378960"/>
                <a:gd name="connsiteY14" fmla="*/ 261684 h 267098"/>
                <a:gd name="connsiteX15" fmla="*/ 5304524 w 12378960"/>
                <a:gd name="connsiteY15" fmla="*/ 0 h 267098"/>
                <a:gd name="connsiteX16" fmla="*/ 5657671 w 12378960"/>
                <a:gd name="connsiteY16" fmla="*/ 261684 h 267098"/>
                <a:gd name="connsiteX17" fmla="*/ 6010817 w 12378960"/>
                <a:gd name="connsiteY17" fmla="*/ 0 h 267098"/>
                <a:gd name="connsiteX18" fmla="*/ 6369707 w 12378960"/>
                <a:gd name="connsiteY18" fmla="*/ 265939 h 267098"/>
                <a:gd name="connsiteX19" fmla="*/ 6728597 w 12378960"/>
                <a:gd name="connsiteY19" fmla="*/ 0 h 267098"/>
                <a:gd name="connsiteX20" fmla="*/ 7081745 w 12378960"/>
                <a:gd name="connsiteY20" fmla="*/ 261684 h 267098"/>
                <a:gd name="connsiteX21" fmla="*/ 7434893 w 12378960"/>
                <a:gd name="connsiteY21" fmla="*/ 0 h 267098"/>
                <a:gd name="connsiteX22" fmla="*/ 7788039 w 12378960"/>
                <a:gd name="connsiteY22" fmla="*/ 261684 h 267098"/>
                <a:gd name="connsiteX23" fmla="*/ 8141187 w 12378960"/>
                <a:gd name="connsiteY23" fmla="*/ 0 h 267098"/>
                <a:gd name="connsiteX24" fmla="*/ 8494336 w 12378960"/>
                <a:gd name="connsiteY24" fmla="*/ 261684 h 267098"/>
                <a:gd name="connsiteX25" fmla="*/ 8847484 w 12378960"/>
                <a:gd name="connsiteY25" fmla="*/ 0 h 267098"/>
                <a:gd name="connsiteX26" fmla="*/ 9200631 w 12378960"/>
                <a:gd name="connsiteY26" fmla="*/ 261684 h 267098"/>
                <a:gd name="connsiteX27" fmla="*/ 9553779 w 12378960"/>
                <a:gd name="connsiteY27" fmla="*/ 0 h 267098"/>
                <a:gd name="connsiteX28" fmla="*/ 9906927 w 12378960"/>
                <a:gd name="connsiteY28" fmla="*/ 261684 h 267098"/>
                <a:gd name="connsiteX29" fmla="*/ 10260074 w 12378960"/>
                <a:gd name="connsiteY29" fmla="*/ 0 h 267098"/>
                <a:gd name="connsiteX30" fmla="*/ 10613222 w 12378960"/>
                <a:gd name="connsiteY30" fmla="*/ 261684 h 267098"/>
                <a:gd name="connsiteX31" fmla="*/ 10966370 w 12378960"/>
                <a:gd name="connsiteY31" fmla="*/ 0 h 267098"/>
                <a:gd name="connsiteX32" fmla="*/ 11319518 w 12378960"/>
                <a:gd name="connsiteY32" fmla="*/ 261684 h 267098"/>
                <a:gd name="connsiteX33" fmla="*/ 11672666 w 12378960"/>
                <a:gd name="connsiteY33" fmla="*/ 0 h 267098"/>
                <a:gd name="connsiteX34" fmla="*/ 12025814 w 12378960"/>
                <a:gd name="connsiteY34" fmla="*/ 261684 h 267098"/>
                <a:gd name="connsiteX35" fmla="*/ 12378960 w 12378960"/>
                <a:gd name="connsiteY35" fmla="*/ 0 h 267098"/>
                <a:gd name="connsiteX0" fmla="*/ 0 w 12025815"/>
                <a:gd name="connsiteY0" fmla="*/ 267098 h 267098"/>
                <a:gd name="connsiteX1" fmla="*/ 360454 w 12025815"/>
                <a:gd name="connsiteY1" fmla="*/ 0 h 267098"/>
                <a:gd name="connsiteX2" fmla="*/ 713602 w 12025815"/>
                <a:gd name="connsiteY2" fmla="*/ 261684 h 267098"/>
                <a:gd name="connsiteX3" fmla="*/ 1066750 w 12025815"/>
                <a:gd name="connsiteY3" fmla="*/ 0 h 267098"/>
                <a:gd name="connsiteX4" fmla="*/ 1419897 w 12025815"/>
                <a:gd name="connsiteY4" fmla="*/ 261684 h 267098"/>
                <a:gd name="connsiteX5" fmla="*/ 1773044 w 12025815"/>
                <a:gd name="connsiteY5" fmla="*/ 0 h 267098"/>
                <a:gd name="connsiteX6" fmla="*/ 2126193 w 12025815"/>
                <a:gd name="connsiteY6" fmla="*/ 261684 h 267098"/>
                <a:gd name="connsiteX7" fmla="*/ 2479341 w 12025815"/>
                <a:gd name="connsiteY7" fmla="*/ 0 h 267098"/>
                <a:gd name="connsiteX8" fmla="*/ 2832489 w 12025815"/>
                <a:gd name="connsiteY8" fmla="*/ 261684 h 267098"/>
                <a:gd name="connsiteX9" fmla="*/ 3185636 w 12025815"/>
                <a:gd name="connsiteY9" fmla="*/ 0 h 267098"/>
                <a:gd name="connsiteX10" fmla="*/ 3538784 w 12025815"/>
                <a:gd name="connsiteY10" fmla="*/ 261684 h 267098"/>
                <a:gd name="connsiteX11" fmla="*/ 3891932 w 12025815"/>
                <a:gd name="connsiteY11" fmla="*/ 0 h 267098"/>
                <a:gd name="connsiteX12" fmla="*/ 4245080 w 12025815"/>
                <a:gd name="connsiteY12" fmla="*/ 261684 h 267098"/>
                <a:gd name="connsiteX13" fmla="*/ 4598227 w 12025815"/>
                <a:gd name="connsiteY13" fmla="*/ 0 h 267098"/>
                <a:gd name="connsiteX14" fmla="*/ 4951375 w 12025815"/>
                <a:gd name="connsiteY14" fmla="*/ 261684 h 267098"/>
                <a:gd name="connsiteX15" fmla="*/ 5304524 w 12025815"/>
                <a:gd name="connsiteY15" fmla="*/ 0 h 267098"/>
                <a:gd name="connsiteX16" fmla="*/ 5657671 w 12025815"/>
                <a:gd name="connsiteY16" fmla="*/ 261684 h 267098"/>
                <a:gd name="connsiteX17" fmla="*/ 6010817 w 12025815"/>
                <a:gd name="connsiteY17" fmla="*/ 0 h 267098"/>
                <a:gd name="connsiteX18" fmla="*/ 6369707 w 12025815"/>
                <a:gd name="connsiteY18" fmla="*/ 265939 h 267098"/>
                <a:gd name="connsiteX19" fmla="*/ 6728597 w 12025815"/>
                <a:gd name="connsiteY19" fmla="*/ 0 h 267098"/>
                <a:gd name="connsiteX20" fmla="*/ 7081745 w 12025815"/>
                <a:gd name="connsiteY20" fmla="*/ 261684 h 267098"/>
                <a:gd name="connsiteX21" fmla="*/ 7434893 w 12025815"/>
                <a:gd name="connsiteY21" fmla="*/ 0 h 267098"/>
                <a:gd name="connsiteX22" fmla="*/ 7788039 w 12025815"/>
                <a:gd name="connsiteY22" fmla="*/ 261684 h 267098"/>
                <a:gd name="connsiteX23" fmla="*/ 8141187 w 12025815"/>
                <a:gd name="connsiteY23" fmla="*/ 0 h 267098"/>
                <a:gd name="connsiteX24" fmla="*/ 8494336 w 12025815"/>
                <a:gd name="connsiteY24" fmla="*/ 261684 h 267098"/>
                <a:gd name="connsiteX25" fmla="*/ 8847484 w 12025815"/>
                <a:gd name="connsiteY25" fmla="*/ 0 h 267098"/>
                <a:gd name="connsiteX26" fmla="*/ 9200631 w 12025815"/>
                <a:gd name="connsiteY26" fmla="*/ 261684 h 267098"/>
                <a:gd name="connsiteX27" fmla="*/ 9553779 w 12025815"/>
                <a:gd name="connsiteY27" fmla="*/ 0 h 267098"/>
                <a:gd name="connsiteX28" fmla="*/ 9906927 w 12025815"/>
                <a:gd name="connsiteY28" fmla="*/ 261684 h 267098"/>
                <a:gd name="connsiteX29" fmla="*/ 10260074 w 12025815"/>
                <a:gd name="connsiteY29" fmla="*/ 0 h 267098"/>
                <a:gd name="connsiteX30" fmla="*/ 10613222 w 12025815"/>
                <a:gd name="connsiteY30" fmla="*/ 261684 h 267098"/>
                <a:gd name="connsiteX31" fmla="*/ 10966370 w 12025815"/>
                <a:gd name="connsiteY31" fmla="*/ 0 h 267098"/>
                <a:gd name="connsiteX32" fmla="*/ 11319518 w 12025815"/>
                <a:gd name="connsiteY32" fmla="*/ 261684 h 267098"/>
                <a:gd name="connsiteX33" fmla="*/ 11672666 w 12025815"/>
                <a:gd name="connsiteY33" fmla="*/ 0 h 267098"/>
                <a:gd name="connsiteX34" fmla="*/ 12025814 w 12025815"/>
                <a:gd name="connsiteY34" fmla="*/ 261684 h 267098"/>
                <a:gd name="connsiteX0" fmla="*/ 0 w 11672666"/>
                <a:gd name="connsiteY0" fmla="*/ 267098 h 267098"/>
                <a:gd name="connsiteX1" fmla="*/ 360454 w 11672666"/>
                <a:gd name="connsiteY1" fmla="*/ 0 h 267098"/>
                <a:gd name="connsiteX2" fmla="*/ 713602 w 11672666"/>
                <a:gd name="connsiteY2" fmla="*/ 261684 h 267098"/>
                <a:gd name="connsiteX3" fmla="*/ 1066750 w 11672666"/>
                <a:gd name="connsiteY3" fmla="*/ 0 h 267098"/>
                <a:gd name="connsiteX4" fmla="*/ 1419897 w 11672666"/>
                <a:gd name="connsiteY4" fmla="*/ 261684 h 267098"/>
                <a:gd name="connsiteX5" fmla="*/ 1773044 w 11672666"/>
                <a:gd name="connsiteY5" fmla="*/ 0 h 267098"/>
                <a:gd name="connsiteX6" fmla="*/ 2126193 w 11672666"/>
                <a:gd name="connsiteY6" fmla="*/ 261684 h 267098"/>
                <a:gd name="connsiteX7" fmla="*/ 2479341 w 11672666"/>
                <a:gd name="connsiteY7" fmla="*/ 0 h 267098"/>
                <a:gd name="connsiteX8" fmla="*/ 2832489 w 11672666"/>
                <a:gd name="connsiteY8" fmla="*/ 261684 h 267098"/>
                <a:gd name="connsiteX9" fmla="*/ 3185636 w 11672666"/>
                <a:gd name="connsiteY9" fmla="*/ 0 h 267098"/>
                <a:gd name="connsiteX10" fmla="*/ 3538784 w 11672666"/>
                <a:gd name="connsiteY10" fmla="*/ 261684 h 267098"/>
                <a:gd name="connsiteX11" fmla="*/ 3891932 w 11672666"/>
                <a:gd name="connsiteY11" fmla="*/ 0 h 267098"/>
                <a:gd name="connsiteX12" fmla="*/ 4245080 w 11672666"/>
                <a:gd name="connsiteY12" fmla="*/ 261684 h 267098"/>
                <a:gd name="connsiteX13" fmla="*/ 4598227 w 11672666"/>
                <a:gd name="connsiteY13" fmla="*/ 0 h 267098"/>
                <a:gd name="connsiteX14" fmla="*/ 4951375 w 11672666"/>
                <a:gd name="connsiteY14" fmla="*/ 261684 h 267098"/>
                <a:gd name="connsiteX15" fmla="*/ 5304524 w 11672666"/>
                <a:gd name="connsiteY15" fmla="*/ 0 h 267098"/>
                <a:gd name="connsiteX16" fmla="*/ 5657671 w 11672666"/>
                <a:gd name="connsiteY16" fmla="*/ 261684 h 267098"/>
                <a:gd name="connsiteX17" fmla="*/ 6010817 w 11672666"/>
                <a:gd name="connsiteY17" fmla="*/ 0 h 267098"/>
                <a:gd name="connsiteX18" fmla="*/ 6369707 w 11672666"/>
                <a:gd name="connsiteY18" fmla="*/ 265939 h 267098"/>
                <a:gd name="connsiteX19" fmla="*/ 6728597 w 11672666"/>
                <a:gd name="connsiteY19" fmla="*/ 0 h 267098"/>
                <a:gd name="connsiteX20" fmla="*/ 7081745 w 11672666"/>
                <a:gd name="connsiteY20" fmla="*/ 261684 h 267098"/>
                <a:gd name="connsiteX21" fmla="*/ 7434893 w 11672666"/>
                <a:gd name="connsiteY21" fmla="*/ 0 h 267098"/>
                <a:gd name="connsiteX22" fmla="*/ 7788039 w 11672666"/>
                <a:gd name="connsiteY22" fmla="*/ 261684 h 267098"/>
                <a:gd name="connsiteX23" fmla="*/ 8141187 w 11672666"/>
                <a:gd name="connsiteY23" fmla="*/ 0 h 267098"/>
                <a:gd name="connsiteX24" fmla="*/ 8494336 w 11672666"/>
                <a:gd name="connsiteY24" fmla="*/ 261684 h 267098"/>
                <a:gd name="connsiteX25" fmla="*/ 8847484 w 11672666"/>
                <a:gd name="connsiteY25" fmla="*/ 0 h 267098"/>
                <a:gd name="connsiteX26" fmla="*/ 9200631 w 11672666"/>
                <a:gd name="connsiteY26" fmla="*/ 261684 h 267098"/>
                <a:gd name="connsiteX27" fmla="*/ 9553779 w 11672666"/>
                <a:gd name="connsiteY27" fmla="*/ 0 h 267098"/>
                <a:gd name="connsiteX28" fmla="*/ 9906927 w 11672666"/>
                <a:gd name="connsiteY28" fmla="*/ 261684 h 267098"/>
                <a:gd name="connsiteX29" fmla="*/ 10260074 w 11672666"/>
                <a:gd name="connsiteY29" fmla="*/ 0 h 267098"/>
                <a:gd name="connsiteX30" fmla="*/ 10613222 w 11672666"/>
                <a:gd name="connsiteY30" fmla="*/ 261684 h 267098"/>
                <a:gd name="connsiteX31" fmla="*/ 10966370 w 11672666"/>
                <a:gd name="connsiteY31" fmla="*/ 0 h 267098"/>
                <a:gd name="connsiteX32" fmla="*/ 11319518 w 11672666"/>
                <a:gd name="connsiteY32" fmla="*/ 261684 h 267098"/>
                <a:gd name="connsiteX33" fmla="*/ 11672666 w 11672666"/>
                <a:gd name="connsiteY33" fmla="*/ 0 h 267098"/>
                <a:gd name="connsiteX0" fmla="*/ 0 w 11319518"/>
                <a:gd name="connsiteY0" fmla="*/ 267098 h 267098"/>
                <a:gd name="connsiteX1" fmla="*/ 360454 w 11319518"/>
                <a:gd name="connsiteY1" fmla="*/ 0 h 267098"/>
                <a:gd name="connsiteX2" fmla="*/ 713602 w 11319518"/>
                <a:gd name="connsiteY2" fmla="*/ 261684 h 267098"/>
                <a:gd name="connsiteX3" fmla="*/ 1066750 w 11319518"/>
                <a:gd name="connsiteY3" fmla="*/ 0 h 267098"/>
                <a:gd name="connsiteX4" fmla="*/ 1419897 w 11319518"/>
                <a:gd name="connsiteY4" fmla="*/ 261684 h 267098"/>
                <a:gd name="connsiteX5" fmla="*/ 1773044 w 11319518"/>
                <a:gd name="connsiteY5" fmla="*/ 0 h 267098"/>
                <a:gd name="connsiteX6" fmla="*/ 2126193 w 11319518"/>
                <a:gd name="connsiteY6" fmla="*/ 261684 h 267098"/>
                <a:gd name="connsiteX7" fmla="*/ 2479341 w 11319518"/>
                <a:gd name="connsiteY7" fmla="*/ 0 h 267098"/>
                <a:gd name="connsiteX8" fmla="*/ 2832489 w 11319518"/>
                <a:gd name="connsiteY8" fmla="*/ 261684 h 267098"/>
                <a:gd name="connsiteX9" fmla="*/ 3185636 w 11319518"/>
                <a:gd name="connsiteY9" fmla="*/ 0 h 267098"/>
                <a:gd name="connsiteX10" fmla="*/ 3538784 w 11319518"/>
                <a:gd name="connsiteY10" fmla="*/ 261684 h 267098"/>
                <a:gd name="connsiteX11" fmla="*/ 3891932 w 11319518"/>
                <a:gd name="connsiteY11" fmla="*/ 0 h 267098"/>
                <a:gd name="connsiteX12" fmla="*/ 4245080 w 11319518"/>
                <a:gd name="connsiteY12" fmla="*/ 261684 h 267098"/>
                <a:gd name="connsiteX13" fmla="*/ 4598227 w 11319518"/>
                <a:gd name="connsiteY13" fmla="*/ 0 h 267098"/>
                <a:gd name="connsiteX14" fmla="*/ 4951375 w 11319518"/>
                <a:gd name="connsiteY14" fmla="*/ 261684 h 267098"/>
                <a:gd name="connsiteX15" fmla="*/ 5304524 w 11319518"/>
                <a:gd name="connsiteY15" fmla="*/ 0 h 267098"/>
                <a:gd name="connsiteX16" fmla="*/ 5657671 w 11319518"/>
                <a:gd name="connsiteY16" fmla="*/ 261684 h 267098"/>
                <a:gd name="connsiteX17" fmla="*/ 6010817 w 11319518"/>
                <a:gd name="connsiteY17" fmla="*/ 0 h 267098"/>
                <a:gd name="connsiteX18" fmla="*/ 6369707 w 11319518"/>
                <a:gd name="connsiteY18" fmla="*/ 265939 h 267098"/>
                <a:gd name="connsiteX19" fmla="*/ 6728597 w 11319518"/>
                <a:gd name="connsiteY19" fmla="*/ 0 h 267098"/>
                <a:gd name="connsiteX20" fmla="*/ 7081745 w 11319518"/>
                <a:gd name="connsiteY20" fmla="*/ 261684 h 267098"/>
                <a:gd name="connsiteX21" fmla="*/ 7434893 w 11319518"/>
                <a:gd name="connsiteY21" fmla="*/ 0 h 267098"/>
                <a:gd name="connsiteX22" fmla="*/ 7788039 w 11319518"/>
                <a:gd name="connsiteY22" fmla="*/ 261684 h 267098"/>
                <a:gd name="connsiteX23" fmla="*/ 8141187 w 11319518"/>
                <a:gd name="connsiteY23" fmla="*/ 0 h 267098"/>
                <a:gd name="connsiteX24" fmla="*/ 8494336 w 11319518"/>
                <a:gd name="connsiteY24" fmla="*/ 261684 h 267098"/>
                <a:gd name="connsiteX25" fmla="*/ 8847484 w 11319518"/>
                <a:gd name="connsiteY25" fmla="*/ 0 h 267098"/>
                <a:gd name="connsiteX26" fmla="*/ 9200631 w 11319518"/>
                <a:gd name="connsiteY26" fmla="*/ 261684 h 267098"/>
                <a:gd name="connsiteX27" fmla="*/ 9553779 w 11319518"/>
                <a:gd name="connsiteY27" fmla="*/ 0 h 267098"/>
                <a:gd name="connsiteX28" fmla="*/ 9906927 w 11319518"/>
                <a:gd name="connsiteY28" fmla="*/ 261684 h 267098"/>
                <a:gd name="connsiteX29" fmla="*/ 10260074 w 11319518"/>
                <a:gd name="connsiteY29" fmla="*/ 0 h 267098"/>
                <a:gd name="connsiteX30" fmla="*/ 10613222 w 11319518"/>
                <a:gd name="connsiteY30" fmla="*/ 261684 h 267098"/>
                <a:gd name="connsiteX31" fmla="*/ 10966370 w 11319518"/>
                <a:gd name="connsiteY31" fmla="*/ 0 h 267098"/>
                <a:gd name="connsiteX32" fmla="*/ 11319518 w 11319518"/>
                <a:gd name="connsiteY32" fmla="*/ 261684 h 267098"/>
                <a:gd name="connsiteX0" fmla="*/ 0 w 10966370"/>
                <a:gd name="connsiteY0" fmla="*/ 267098 h 267098"/>
                <a:gd name="connsiteX1" fmla="*/ 360454 w 10966370"/>
                <a:gd name="connsiteY1" fmla="*/ 0 h 267098"/>
                <a:gd name="connsiteX2" fmla="*/ 713602 w 10966370"/>
                <a:gd name="connsiteY2" fmla="*/ 261684 h 267098"/>
                <a:gd name="connsiteX3" fmla="*/ 1066750 w 10966370"/>
                <a:gd name="connsiteY3" fmla="*/ 0 h 267098"/>
                <a:gd name="connsiteX4" fmla="*/ 1419897 w 10966370"/>
                <a:gd name="connsiteY4" fmla="*/ 261684 h 267098"/>
                <a:gd name="connsiteX5" fmla="*/ 1773044 w 10966370"/>
                <a:gd name="connsiteY5" fmla="*/ 0 h 267098"/>
                <a:gd name="connsiteX6" fmla="*/ 2126193 w 10966370"/>
                <a:gd name="connsiteY6" fmla="*/ 261684 h 267098"/>
                <a:gd name="connsiteX7" fmla="*/ 2479341 w 10966370"/>
                <a:gd name="connsiteY7" fmla="*/ 0 h 267098"/>
                <a:gd name="connsiteX8" fmla="*/ 2832489 w 10966370"/>
                <a:gd name="connsiteY8" fmla="*/ 261684 h 267098"/>
                <a:gd name="connsiteX9" fmla="*/ 3185636 w 10966370"/>
                <a:gd name="connsiteY9" fmla="*/ 0 h 267098"/>
                <a:gd name="connsiteX10" fmla="*/ 3538784 w 10966370"/>
                <a:gd name="connsiteY10" fmla="*/ 261684 h 267098"/>
                <a:gd name="connsiteX11" fmla="*/ 3891932 w 10966370"/>
                <a:gd name="connsiteY11" fmla="*/ 0 h 267098"/>
                <a:gd name="connsiteX12" fmla="*/ 4245080 w 10966370"/>
                <a:gd name="connsiteY12" fmla="*/ 261684 h 267098"/>
                <a:gd name="connsiteX13" fmla="*/ 4598227 w 10966370"/>
                <a:gd name="connsiteY13" fmla="*/ 0 h 267098"/>
                <a:gd name="connsiteX14" fmla="*/ 4951375 w 10966370"/>
                <a:gd name="connsiteY14" fmla="*/ 261684 h 267098"/>
                <a:gd name="connsiteX15" fmla="*/ 5304524 w 10966370"/>
                <a:gd name="connsiteY15" fmla="*/ 0 h 267098"/>
                <a:gd name="connsiteX16" fmla="*/ 5657671 w 10966370"/>
                <a:gd name="connsiteY16" fmla="*/ 261684 h 267098"/>
                <a:gd name="connsiteX17" fmla="*/ 6010817 w 10966370"/>
                <a:gd name="connsiteY17" fmla="*/ 0 h 267098"/>
                <a:gd name="connsiteX18" fmla="*/ 6369707 w 10966370"/>
                <a:gd name="connsiteY18" fmla="*/ 265939 h 267098"/>
                <a:gd name="connsiteX19" fmla="*/ 6728597 w 10966370"/>
                <a:gd name="connsiteY19" fmla="*/ 0 h 267098"/>
                <a:gd name="connsiteX20" fmla="*/ 7081745 w 10966370"/>
                <a:gd name="connsiteY20" fmla="*/ 261684 h 267098"/>
                <a:gd name="connsiteX21" fmla="*/ 7434893 w 10966370"/>
                <a:gd name="connsiteY21" fmla="*/ 0 h 267098"/>
                <a:gd name="connsiteX22" fmla="*/ 7788039 w 10966370"/>
                <a:gd name="connsiteY22" fmla="*/ 261684 h 267098"/>
                <a:gd name="connsiteX23" fmla="*/ 8141187 w 10966370"/>
                <a:gd name="connsiteY23" fmla="*/ 0 h 267098"/>
                <a:gd name="connsiteX24" fmla="*/ 8494336 w 10966370"/>
                <a:gd name="connsiteY24" fmla="*/ 261684 h 267098"/>
                <a:gd name="connsiteX25" fmla="*/ 8847484 w 10966370"/>
                <a:gd name="connsiteY25" fmla="*/ 0 h 267098"/>
                <a:gd name="connsiteX26" fmla="*/ 9200631 w 10966370"/>
                <a:gd name="connsiteY26" fmla="*/ 261684 h 267098"/>
                <a:gd name="connsiteX27" fmla="*/ 9553779 w 10966370"/>
                <a:gd name="connsiteY27" fmla="*/ 0 h 267098"/>
                <a:gd name="connsiteX28" fmla="*/ 9906927 w 10966370"/>
                <a:gd name="connsiteY28" fmla="*/ 261684 h 267098"/>
                <a:gd name="connsiteX29" fmla="*/ 10260074 w 10966370"/>
                <a:gd name="connsiteY29" fmla="*/ 0 h 267098"/>
                <a:gd name="connsiteX30" fmla="*/ 10613222 w 10966370"/>
                <a:gd name="connsiteY30" fmla="*/ 261684 h 267098"/>
                <a:gd name="connsiteX31" fmla="*/ 10966370 w 10966370"/>
                <a:gd name="connsiteY31" fmla="*/ 0 h 267098"/>
                <a:gd name="connsiteX0" fmla="*/ 0 w 10613222"/>
                <a:gd name="connsiteY0" fmla="*/ 267098 h 267098"/>
                <a:gd name="connsiteX1" fmla="*/ 360454 w 10613222"/>
                <a:gd name="connsiteY1" fmla="*/ 0 h 267098"/>
                <a:gd name="connsiteX2" fmla="*/ 713602 w 10613222"/>
                <a:gd name="connsiteY2" fmla="*/ 261684 h 267098"/>
                <a:gd name="connsiteX3" fmla="*/ 1066750 w 10613222"/>
                <a:gd name="connsiteY3" fmla="*/ 0 h 267098"/>
                <a:gd name="connsiteX4" fmla="*/ 1419897 w 10613222"/>
                <a:gd name="connsiteY4" fmla="*/ 261684 h 267098"/>
                <a:gd name="connsiteX5" fmla="*/ 1773044 w 10613222"/>
                <a:gd name="connsiteY5" fmla="*/ 0 h 267098"/>
                <a:gd name="connsiteX6" fmla="*/ 2126193 w 10613222"/>
                <a:gd name="connsiteY6" fmla="*/ 261684 h 267098"/>
                <a:gd name="connsiteX7" fmla="*/ 2479341 w 10613222"/>
                <a:gd name="connsiteY7" fmla="*/ 0 h 267098"/>
                <a:gd name="connsiteX8" fmla="*/ 2832489 w 10613222"/>
                <a:gd name="connsiteY8" fmla="*/ 261684 h 267098"/>
                <a:gd name="connsiteX9" fmla="*/ 3185636 w 10613222"/>
                <a:gd name="connsiteY9" fmla="*/ 0 h 267098"/>
                <a:gd name="connsiteX10" fmla="*/ 3538784 w 10613222"/>
                <a:gd name="connsiteY10" fmla="*/ 261684 h 267098"/>
                <a:gd name="connsiteX11" fmla="*/ 3891932 w 10613222"/>
                <a:gd name="connsiteY11" fmla="*/ 0 h 267098"/>
                <a:gd name="connsiteX12" fmla="*/ 4245080 w 10613222"/>
                <a:gd name="connsiteY12" fmla="*/ 261684 h 267098"/>
                <a:gd name="connsiteX13" fmla="*/ 4598227 w 10613222"/>
                <a:gd name="connsiteY13" fmla="*/ 0 h 267098"/>
                <a:gd name="connsiteX14" fmla="*/ 4951375 w 10613222"/>
                <a:gd name="connsiteY14" fmla="*/ 261684 h 267098"/>
                <a:gd name="connsiteX15" fmla="*/ 5304524 w 10613222"/>
                <a:gd name="connsiteY15" fmla="*/ 0 h 267098"/>
                <a:gd name="connsiteX16" fmla="*/ 5657671 w 10613222"/>
                <a:gd name="connsiteY16" fmla="*/ 261684 h 267098"/>
                <a:gd name="connsiteX17" fmla="*/ 6010817 w 10613222"/>
                <a:gd name="connsiteY17" fmla="*/ 0 h 267098"/>
                <a:gd name="connsiteX18" fmla="*/ 6369707 w 10613222"/>
                <a:gd name="connsiteY18" fmla="*/ 265939 h 267098"/>
                <a:gd name="connsiteX19" fmla="*/ 6728597 w 10613222"/>
                <a:gd name="connsiteY19" fmla="*/ 0 h 267098"/>
                <a:gd name="connsiteX20" fmla="*/ 7081745 w 10613222"/>
                <a:gd name="connsiteY20" fmla="*/ 261684 h 267098"/>
                <a:gd name="connsiteX21" fmla="*/ 7434893 w 10613222"/>
                <a:gd name="connsiteY21" fmla="*/ 0 h 267098"/>
                <a:gd name="connsiteX22" fmla="*/ 7788039 w 10613222"/>
                <a:gd name="connsiteY22" fmla="*/ 261684 h 267098"/>
                <a:gd name="connsiteX23" fmla="*/ 8141187 w 10613222"/>
                <a:gd name="connsiteY23" fmla="*/ 0 h 267098"/>
                <a:gd name="connsiteX24" fmla="*/ 8494336 w 10613222"/>
                <a:gd name="connsiteY24" fmla="*/ 261684 h 267098"/>
                <a:gd name="connsiteX25" fmla="*/ 8847484 w 10613222"/>
                <a:gd name="connsiteY25" fmla="*/ 0 h 267098"/>
                <a:gd name="connsiteX26" fmla="*/ 9200631 w 10613222"/>
                <a:gd name="connsiteY26" fmla="*/ 261684 h 267098"/>
                <a:gd name="connsiteX27" fmla="*/ 9553779 w 10613222"/>
                <a:gd name="connsiteY27" fmla="*/ 0 h 267098"/>
                <a:gd name="connsiteX28" fmla="*/ 9906927 w 10613222"/>
                <a:gd name="connsiteY28" fmla="*/ 261684 h 267098"/>
                <a:gd name="connsiteX29" fmla="*/ 10260074 w 10613222"/>
                <a:gd name="connsiteY29" fmla="*/ 0 h 267098"/>
                <a:gd name="connsiteX30" fmla="*/ 10613222 w 10613222"/>
                <a:gd name="connsiteY30" fmla="*/ 261684 h 267098"/>
                <a:gd name="connsiteX0" fmla="*/ 0 w 10260074"/>
                <a:gd name="connsiteY0" fmla="*/ 267098 h 267098"/>
                <a:gd name="connsiteX1" fmla="*/ 360454 w 10260074"/>
                <a:gd name="connsiteY1" fmla="*/ 0 h 267098"/>
                <a:gd name="connsiteX2" fmla="*/ 713602 w 10260074"/>
                <a:gd name="connsiteY2" fmla="*/ 261684 h 267098"/>
                <a:gd name="connsiteX3" fmla="*/ 1066750 w 10260074"/>
                <a:gd name="connsiteY3" fmla="*/ 0 h 267098"/>
                <a:gd name="connsiteX4" fmla="*/ 1419897 w 10260074"/>
                <a:gd name="connsiteY4" fmla="*/ 261684 h 267098"/>
                <a:gd name="connsiteX5" fmla="*/ 1773044 w 10260074"/>
                <a:gd name="connsiteY5" fmla="*/ 0 h 267098"/>
                <a:gd name="connsiteX6" fmla="*/ 2126193 w 10260074"/>
                <a:gd name="connsiteY6" fmla="*/ 261684 h 267098"/>
                <a:gd name="connsiteX7" fmla="*/ 2479341 w 10260074"/>
                <a:gd name="connsiteY7" fmla="*/ 0 h 267098"/>
                <a:gd name="connsiteX8" fmla="*/ 2832489 w 10260074"/>
                <a:gd name="connsiteY8" fmla="*/ 261684 h 267098"/>
                <a:gd name="connsiteX9" fmla="*/ 3185636 w 10260074"/>
                <a:gd name="connsiteY9" fmla="*/ 0 h 267098"/>
                <a:gd name="connsiteX10" fmla="*/ 3538784 w 10260074"/>
                <a:gd name="connsiteY10" fmla="*/ 261684 h 267098"/>
                <a:gd name="connsiteX11" fmla="*/ 3891932 w 10260074"/>
                <a:gd name="connsiteY11" fmla="*/ 0 h 267098"/>
                <a:gd name="connsiteX12" fmla="*/ 4245080 w 10260074"/>
                <a:gd name="connsiteY12" fmla="*/ 261684 h 267098"/>
                <a:gd name="connsiteX13" fmla="*/ 4598227 w 10260074"/>
                <a:gd name="connsiteY13" fmla="*/ 0 h 267098"/>
                <a:gd name="connsiteX14" fmla="*/ 4951375 w 10260074"/>
                <a:gd name="connsiteY14" fmla="*/ 261684 h 267098"/>
                <a:gd name="connsiteX15" fmla="*/ 5304524 w 10260074"/>
                <a:gd name="connsiteY15" fmla="*/ 0 h 267098"/>
                <a:gd name="connsiteX16" fmla="*/ 5657671 w 10260074"/>
                <a:gd name="connsiteY16" fmla="*/ 261684 h 267098"/>
                <a:gd name="connsiteX17" fmla="*/ 6010817 w 10260074"/>
                <a:gd name="connsiteY17" fmla="*/ 0 h 267098"/>
                <a:gd name="connsiteX18" fmla="*/ 6369707 w 10260074"/>
                <a:gd name="connsiteY18" fmla="*/ 265939 h 267098"/>
                <a:gd name="connsiteX19" fmla="*/ 6728597 w 10260074"/>
                <a:gd name="connsiteY19" fmla="*/ 0 h 267098"/>
                <a:gd name="connsiteX20" fmla="*/ 7081745 w 10260074"/>
                <a:gd name="connsiteY20" fmla="*/ 261684 h 267098"/>
                <a:gd name="connsiteX21" fmla="*/ 7434893 w 10260074"/>
                <a:gd name="connsiteY21" fmla="*/ 0 h 267098"/>
                <a:gd name="connsiteX22" fmla="*/ 7788039 w 10260074"/>
                <a:gd name="connsiteY22" fmla="*/ 261684 h 267098"/>
                <a:gd name="connsiteX23" fmla="*/ 8141187 w 10260074"/>
                <a:gd name="connsiteY23" fmla="*/ 0 h 267098"/>
                <a:gd name="connsiteX24" fmla="*/ 8494336 w 10260074"/>
                <a:gd name="connsiteY24" fmla="*/ 261684 h 267098"/>
                <a:gd name="connsiteX25" fmla="*/ 8847484 w 10260074"/>
                <a:gd name="connsiteY25" fmla="*/ 0 h 267098"/>
                <a:gd name="connsiteX26" fmla="*/ 9200631 w 10260074"/>
                <a:gd name="connsiteY26" fmla="*/ 261684 h 267098"/>
                <a:gd name="connsiteX27" fmla="*/ 9553779 w 10260074"/>
                <a:gd name="connsiteY27" fmla="*/ 0 h 267098"/>
                <a:gd name="connsiteX28" fmla="*/ 9906927 w 10260074"/>
                <a:gd name="connsiteY28" fmla="*/ 261684 h 267098"/>
                <a:gd name="connsiteX29" fmla="*/ 10260074 w 10260074"/>
                <a:gd name="connsiteY29" fmla="*/ 0 h 267098"/>
                <a:gd name="connsiteX0" fmla="*/ 0 w 9906927"/>
                <a:gd name="connsiteY0" fmla="*/ 267098 h 267098"/>
                <a:gd name="connsiteX1" fmla="*/ 360454 w 9906927"/>
                <a:gd name="connsiteY1" fmla="*/ 0 h 267098"/>
                <a:gd name="connsiteX2" fmla="*/ 713602 w 9906927"/>
                <a:gd name="connsiteY2" fmla="*/ 261684 h 267098"/>
                <a:gd name="connsiteX3" fmla="*/ 1066750 w 9906927"/>
                <a:gd name="connsiteY3" fmla="*/ 0 h 267098"/>
                <a:gd name="connsiteX4" fmla="*/ 1419897 w 9906927"/>
                <a:gd name="connsiteY4" fmla="*/ 261684 h 267098"/>
                <a:gd name="connsiteX5" fmla="*/ 1773044 w 9906927"/>
                <a:gd name="connsiteY5" fmla="*/ 0 h 267098"/>
                <a:gd name="connsiteX6" fmla="*/ 2126193 w 9906927"/>
                <a:gd name="connsiteY6" fmla="*/ 261684 h 267098"/>
                <a:gd name="connsiteX7" fmla="*/ 2479341 w 9906927"/>
                <a:gd name="connsiteY7" fmla="*/ 0 h 267098"/>
                <a:gd name="connsiteX8" fmla="*/ 2832489 w 9906927"/>
                <a:gd name="connsiteY8" fmla="*/ 261684 h 267098"/>
                <a:gd name="connsiteX9" fmla="*/ 3185636 w 9906927"/>
                <a:gd name="connsiteY9" fmla="*/ 0 h 267098"/>
                <a:gd name="connsiteX10" fmla="*/ 3538784 w 9906927"/>
                <a:gd name="connsiteY10" fmla="*/ 261684 h 267098"/>
                <a:gd name="connsiteX11" fmla="*/ 3891932 w 9906927"/>
                <a:gd name="connsiteY11" fmla="*/ 0 h 267098"/>
                <a:gd name="connsiteX12" fmla="*/ 4245080 w 9906927"/>
                <a:gd name="connsiteY12" fmla="*/ 261684 h 267098"/>
                <a:gd name="connsiteX13" fmla="*/ 4598227 w 9906927"/>
                <a:gd name="connsiteY13" fmla="*/ 0 h 267098"/>
                <a:gd name="connsiteX14" fmla="*/ 4951375 w 9906927"/>
                <a:gd name="connsiteY14" fmla="*/ 261684 h 267098"/>
                <a:gd name="connsiteX15" fmla="*/ 5304524 w 9906927"/>
                <a:gd name="connsiteY15" fmla="*/ 0 h 267098"/>
                <a:gd name="connsiteX16" fmla="*/ 5657671 w 9906927"/>
                <a:gd name="connsiteY16" fmla="*/ 261684 h 267098"/>
                <a:gd name="connsiteX17" fmla="*/ 6010817 w 9906927"/>
                <a:gd name="connsiteY17" fmla="*/ 0 h 267098"/>
                <a:gd name="connsiteX18" fmla="*/ 6369707 w 9906927"/>
                <a:gd name="connsiteY18" fmla="*/ 265939 h 267098"/>
                <a:gd name="connsiteX19" fmla="*/ 6728597 w 9906927"/>
                <a:gd name="connsiteY19" fmla="*/ 0 h 267098"/>
                <a:gd name="connsiteX20" fmla="*/ 7081745 w 9906927"/>
                <a:gd name="connsiteY20" fmla="*/ 261684 h 267098"/>
                <a:gd name="connsiteX21" fmla="*/ 7434893 w 9906927"/>
                <a:gd name="connsiteY21" fmla="*/ 0 h 267098"/>
                <a:gd name="connsiteX22" fmla="*/ 7788039 w 9906927"/>
                <a:gd name="connsiteY22" fmla="*/ 261684 h 267098"/>
                <a:gd name="connsiteX23" fmla="*/ 8141187 w 9906927"/>
                <a:gd name="connsiteY23" fmla="*/ 0 h 267098"/>
                <a:gd name="connsiteX24" fmla="*/ 8494336 w 9906927"/>
                <a:gd name="connsiteY24" fmla="*/ 261684 h 267098"/>
                <a:gd name="connsiteX25" fmla="*/ 8847484 w 9906927"/>
                <a:gd name="connsiteY25" fmla="*/ 0 h 267098"/>
                <a:gd name="connsiteX26" fmla="*/ 9200631 w 9906927"/>
                <a:gd name="connsiteY26" fmla="*/ 261684 h 267098"/>
                <a:gd name="connsiteX27" fmla="*/ 9553779 w 9906927"/>
                <a:gd name="connsiteY27" fmla="*/ 0 h 267098"/>
                <a:gd name="connsiteX28" fmla="*/ 9906927 w 9906927"/>
                <a:gd name="connsiteY28" fmla="*/ 261684 h 267098"/>
                <a:gd name="connsiteX0" fmla="*/ 0 w 9553779"/>
                <a:gd name="connsiteY0" fmla="*/ 267098 h 267098"/>
                <a:gd name="connsiteX1" fmla="*/ 360454 w 9553779"/>
                <a:gd name="connsiteY1" fmla="*/ 0 h 267098"/>
                <a:gd name="connsiteX2" fmla="*/ 713602 w 9553779"/>
                <a:gd name="connsiteY2" fmla="*/ 261684 h 267098"/>
                <a:gd name="connsiteX3" fmla="*/ 1066750 w 9553779"/>
                <a:gd name="connsiteY3" fmla="*/ 0 h 267098"/>
                <a:gd name="connsiteX4" fmla="*/ 1419897 w 9553779"/>
                <a:gd name="connsiteY4" fmla="*/ 261684 h 267098"/>
                <a:gd name="connsiteX5" fmla="*/ 1773044 w 9553779"/>
                <a:gd name="connsiteY5" fmla="*/ 0 h 267098"/>
                <a:gd name="connsiteX6" fmla="*/ 2126193 w 9553779"/>
                <a:gd name="connsiteY6" fmla="*/ 261684 h 267098"/>
                <a:gd name="connsiteX7" fmla="*/ 2479341 w 9553779"/>
                <a:gd name="connsiteY7" fmla="*/ 0 h 267098"/>
                <a:gd name="connsiteX8" fmla="*/ 2832489 w 9553779"/>
                <a:gd name="connsiteY8" fmla="*/ 261684 h 267098"/>
                <a:gd name="connsiteX9" fmla="*/ 3185636 w 9553779"/>
                <a:gd name="connsiteY9" fmla="*/ 0 h 267098"/>
                <a:gd name="connsiteX10" fmla="*/ 3538784 w 9553779"/>
                <a:gd name="connsiteY10" fmla="*/ 261684 h 267098"/>
                <a:gd name="connsiteX11" fmla="*/ 3891932 w 9553779"/>
                <a:gd name="connsiteY11" fmla="*/ 0 h 267098"/>
                <a:gd name="connsiteX12" fmla="*/ 4245080 w 9553779"/>
                <a:gd name="connsiteY12" fmla="*/ 261684 h 267098"/>
                <a:gd name="connsiteX13" fmla="*/ 4598227 w 9553779"/>
                <a:gd name="connsiteY13" fmla="*/ 0 h 267098"/>
                <a:gd name="connsiteX14" fmla="*/ 4951375 w 9553779"/>
                <a:gd name="connsiteY14" fmla="*/ 261684 h 267098"/>
                <a:gd name="connsiteX15" fmla="*/ 5304524 w 9553779"/>
                <a:gd name="connsiteY15" fmla="*/ 0 h 267098"/>
                <a:gd name="connsiteX16" fmla="*/ 5657671 w 9553779"/>
                <a:gd name="connsiteY16" fmla="*/ 261684 h 267098"/>
                <a:gd name="connsiteX17" fmla="*/ 6010817 w 9553779"/>
                <a:gd name="connsiteY17" fmla="*/ 0 h 267098"/>
                <a:gd name="connsiteX18" fmla="*/ 6369707 w 9553779"/>
                <a:gd name="connsiteY18" fmla="*/ 265939 h 267098"/>
                <a:gd name="connsiteX19" fmla="*/ 6728597 w 9553779"/>
                <a:gd name="connsiteY19" fmla="*/ 0 h 267098"/>
                <a:gd name="connsiteX20" fmla="*/ 7081745 w 9553779"/>
                <a:gd name="connsiteY20" fmla="*/ 261684 h 267098"/>
                <a:gd name="connsiteX21" fmla="*/ 7434893 w 9553779"/>
                <a:gd name="connsiteY21" fmla="*/ 0 h 267098"/>
                <a:gd name="connsiteX22" fmla="*/ 7788039 w 9553779"/>
                <a:gd name="connsiteY22" fmla="*/ 261684 h 267098"/>
                <a:gd name="connsiteX23" fmla="*/ 8141187 w 9553779"/>
                <a:gd name="connsiteY23" fmla="*/ 0 h 267098"/>
                <a:gd name="connsiteX24" fmla="*/ 8494336 w 9553779"/>
                <a:gd name="connsiteY24" fmla="*/ 261684 h 267098"/>
                <a:gd name="connsiteX25" fmla="*/ 8847484 w 9553779"/>
                <a:gd name="connsiteY25" fmla="*/ 0 h 267098"/>
                <a:gd name="connsiteX26" fmla="*/ 9200631 w 9553779"/>
                <a:gd name="connsiteY26" fmla="*/ 261684 h 267098"/>
                <a:gd name="connsiteX27" fmla="*/ 9553779 w 9553779"/>
                <a:gd name="connsiteY27" fmla="*/ 0 h 267098"/>
                <a:gd name="connsiteX0" fmla="*/ 0 w 9200631"/>
                <a:gd name="connsiteY0" fmla="*/ 267098 h 267098"/>
                <a:gd name="connsiteX1" fmla="*/ 360454 w 9200631"/>
                <a:gd name="connsiteY1" fmla="*/ 0 h 267098"/>
                <a:gd name="connsiteX2" fmla="*/ 713602 w 9200631"/>
                <a:gd name="connsiteY2" fmla="*/ 261684 h 267098"/>
                <a:gd name="connsiteX3" fmla="*/ 1066750 w 9200631"/>
                <a:gd name="connsiteY3" fmla="*/ 0 h 267098"/>
                <a:gd name="connsiteX4" fmla="*/ 1419897 w 9200631"/>
                <a:gd name="connsiteY4" fmla="*/ 261684 h 267098"/>
                <a:gd name="connsiteX5" fmla="*/ 1773044 w 9200631"/>
                <a:gd name="connsiteY5" fmla="*/ 0 h 267098"/>
                <a:gd name="connsiteX6" fmla="*/ 2126193 w 9200631"/>
                <a:gd name="connsiteY6" fmla="*/ 261684 h 267098"/>
                <a:gd name="connsiteX7" fmla="*/ 2479341 w 9200631"/>
                <a:gd name="connsiteY7" fmla="*/ 0 h 267098"/>
                <a:gd name="connsiteX8" fmla="*/ 2832489 w 9200631"/>
                <a:gd name="connsiteY8" fmla="*/ 261684 h 267098"/>
                <a:gd name="connsiteX9" fmla="*/ 3185636 w 9200631"/>
                <a:gd name="connsiteY9" fmla="*/ 0 h 267098"/>
                <a:gd name="connsiteX10" fmla="*/ 3538784 w 9200631"/>
                <a:gd name="connsiteY10" fmla="*/ 261684 h 267098"/>
                <a:gd name="connsiteX11" fmla="*/ 3891932 w 9200631"/>
                <a:gd name="connsiteY11" fmla="*/ 0 h 267098"/>
                <a:gd name="connsiteX12" fmla="*/ 4245080 w 9200631"/>
                <a:gd name="connsiteY12" fmla="*/ 261684 h 267098"/>
                <a:gd name="connsiteX13" fmla="*/ 4598227 w 9200631"/>
                <a:gd name="connsiteY13" fmla="*/ 0 h 267098"/>
                <a:gd name="connsiteX14" fmla="*/ 4951375 w 9200631"/>
                <a:gd name="connsiteY14" fmla="*/ 261684 h 267098"/>
                <a:gd name="connsiteX15" fmla="*/ 5304524 w 9200631"/>
                <a:gd name="connsiteY15" fmla="*/ 0 h 267098"/>
                <a:gd name="connsiteX16" fmla="*/ 5657671 w 9200631"/>
                <a:gd name="connsiteY16" fmla="*/ 261684 h 267098"/>
                <a:gd name="connsiteX17" fmla="*/ 6010817 w 9200631"/>
                <a:gd name="connsiteY17" fmla="*/ 0 h 267098"/>
                <a:gd name="connsiteX18" fmla="*/ 6369707 w 9200631"/>
                <a:gd name="connsiteY18" fmla="*/ 265939 h 267098"/>
                <a:gd name="connsiteX19" fmla="*/ 6728597 w 9200631"/>
                <a:gd name="connsiteY19" fmla="*/ 0 h 267098"/>
                <a:gd name="connsiteX20" fmla="*/ 7081745 w 9200631"/>
                <a:gd name="connsiteY20" fmla="*/ 261684 h 267098"/>
                <a:gd name="connsiteX21" fmla="*/ 7434893 w 9200631"/>
                <a:gd name="connsiteY21" fmla="*/ 0 h 267098"/>
                <a:gd name="connsiteX22" fmla="*/ 7788039 w 9200631"/>
                <a:gd name="connsiteY22" fmla="*/ 261684 h 267098"/>
                <a:gd name="connsiteX23" fmla="*/ 8141187 w 9200631"/>
                <a:gd name="connsiteY23" fmla="*/ 0 h 267098"/>
                <a:gd name="connsiteX24" fmla="*/ 8494336 w 9200631"/>
                <a:gd name="connsiteY24" fmla="*/ 261684 h 267098"/>
                <a:gd name="connsiteX25" fmla="*/ 8847484 w 9200631"/>
                <a:gd name="connsiteY25" fmla="*/ 0 h 267098"/>
                <a:gd name="connsiteX26" fmla="*/ 9200631 w 9200631"/>
                <a:gd name="connsiteY26" fmla="*/ 261684 h 267098"/>
                <a:gd name="connsiteX0" fmla="*/ 0 w 8847484"/>
                <a:gd name="connsiteY0" fmla="*/ 267098 h 267098"/>
                <a:gd name="connsiteX1" fmla="*/ 360454 w 8847484"/>
                <a:gd name="connsiteY1" fmla="*/ 0 h 267098"/>
                <a:gd name="connsiteX2" fmla="*/ 713602 w 8847484"/>
                <a:gd name="connsiteY2" fmla="*/ 261684 h 267098"/>
                <a:gd name="connsiteX3" fmla="*/ 1066750 w 8847484"/>
                <a:gd name="connsiteY3" fmla="*/ 0 h 267098"/>
                <a:gd name="connsiteX4" fmla="*/ 1419897 w 8847484"/>
                <a:gd name="connsiteY4" fmla="*/ 261684 h 267098"/>
                <a:gd name="connsiteX5" fmla="*/ 1773044 w 8847484"/>
                <a:gd name="connsiteY5" fmla="*/ 0 h 267098"/>
                <a:gd name="connsiteX6" fmla="*/ 2126193 w 8847484"/>
                <a:gd name="connsiteY6" fmla="*/ 261684 h 267098"/>
                <a:gd name="connsiteX7" fmla="*/ 2479341 w 8847484"/>
                <a:gd name="connsiteY7" fmla="*/ 0 h 267098"/>
                <a:gd name="connsiteX8" fmla="*/ 2832489 w 8847484"/>
                <a:gd name="connsiteY8" fmla="*/ 261684 h 267098"/>
                <a:gd name="connsiteX9" fmla="*/ 3185636 w 8847484"/>
                <a:gd name="connsiteY9" fmla="*/ 0 h 267098"/>
                <a:gd name="connsiteX10" fmla="*/ 3538784 w 8847484"/>
                <a:gd name="connsiteY10" fmla="*/ 261684 h 267098"/>
                <a:gd name="connsiteX11" fmla="*/ 3891932 w 8847484"/>
                <a:gd name="connsiteY11" fmla="*/ 0 h 267098"/>
                <a:gd name="connsiteX12" fmla="*/ 4245080 w 8847484"/>
                <a:gd name="connsiteY12" fmla="*/ 261684 h 267098"/>
                <a:gd name="connsiteX13" fmla="*/ 4598227 w 8847484"/>
                <a:gd name="connsiteY13" fmla="*/ 0 h 267098"/>
                <a:gd name="connsiteX14" fmla="*/ 4951375 w 8847484"/>
                <a:gd name="connsiteY14" fmla="*/ 261684 h 267098"/>
                <a:gd name="connsiteX15" fmla="*/ 5304524 w 8847484"/>
                <a:gd name="connsiteY15" fmla="*/ 0 h 267098"/>
                <a:gd name="connsiteX16" fmla="*/ 5657671 w 8847484"/>
                <a:gd name="connsiteY16" fmla="*/ 261684 h 267098"/>
                <a:gd name="connsiteX17" fmla="*/ 6010817 w 8847484"/>
                <a:gd name="connsiteY17" fmla="*/ 0 h 267098"/>
                <a:gd name="connsiteX18" fmla="*/ 6369707 w 8847484"/>
                <a:gd name="connsiteY18" fmla="*/ 265939 h 267098"/>
                <a:gd name="connsiteX19" fmla="*/ 6728597 w 8847484"/>
                <a:gd name="connsiteY19" fmla="*/ 0 h 267098"/>
                <a:gd name="connsiteX20" fmla="*/ 7081745 w 8847484"/>
                <a:gd name="connsiteY20" fmla="*/ 261684 h 267098"/>
                <a:gd name="connsiteX21" fmla="*/ 7434893 w 8847484"/>
                <a:gd name="connsiteY21" fmla="*/ 0 h 267098"/>
                <a:gd name="connsiteX22" fmla="*/ 7788039 w 8847484"/>
                <a:gd name="connsiteY22" fmla="*/ 261684 h 267098"/>
                <a:gd name="connsiteX23" fmla="*/ 8141187 w 8847484"/>
                <a:gd name="connsiteY23" fmla="*/ 0 h 267098"/>
                <a:gd name="connsiteX24" fmla="*/ 8494336 w 8847484"/>
                <a:gd name="connsiteY24" fmla="*/ 261684 h 267098"/>
                <a:gd name="connsiteX25" fmla="*/ 8847484 w 8847484"/>
                <a:gd name="connsiteY25" fmla="*/ 0 h 267098"/>
                <a:gd name="connsiteX0" fmla="*/ 0 w 8494336"/>
                <a:gd name="connsiteY0" fmla="*/ 267098 h 267098"/>
                <a:gd name="connsiteX1" fmla="*/ 360454 w 8494336"/>
                <a:gd name="connsiteY1" fmla="*/ 0 h 267098"/>
                <a:gd name="connsiteX2" fmla="*/ 713602 w 8494336"/>
                <a:gd name="connsiteY2" fmla="*/ 261684 h 267098"/>
                <a:gd name="connsiteX3" fmla="*/ 1066750 w 8494336"/>
                <a:gd name="connsiteY3" fmla="*/ 0 h 267098"/>
                <a:gd name="connsiteX4" fmla="*/ 1419897 w 8494336"/>
                <a:gd name="connsiteY4" fmla="*/ 261684 h 267098"/>
                <a:gd name="connsiteX5" fmla="*/ 1773044 w 8494336"/>
                <a:gd name="connsiteY5" fmla="*/ 0 h 267098"/>
                <a:gd name="connsiteX6" fmla="*/ 2126193 w 8494336"/>
                <a:gd name="connsiteY6" fmla="*/ 261684 h 267098"/>
                <a:gd name="connsiteX7" fmla="*/ 2479341 w 8494336"/>
                <a:gd name="connsiteY7" fmla="*/ 0 h 267098"/>
                <a:gd name="connsiteX8" fmla="*/ 2832489 w 8494336"/>
                <a:gd name="connsiteY8" fmla="*/ 261684 h 267098"/>
                <a:gd name="connsiteX9" fmla="*/ 3185636 w 8494336"/>
                <a:gd name="connsiteY9" fmla="*/ 0 h 267098"/>
                <a:gd name="connsiteX10" fmla="*/ 3538784 w 8494336"/>
                <a:gd name="connsiteY10" fmla="*/ 261684 h 267098"/>
                <a:gd name="connsiteX11" fmla="*/ 3891932 w 8494336"/>
                <a:gd name="connsiteY11" fmla="*/ 0 h 267098"/>
                <a:gd name="connsiteX12" fmla="*/ 4245080 w 8494336"/>
                <a:gd name="connsiteY12" fmla="*/ 261684 h 267098"/>
                <a:gd name="connsiteX13" fmla="*/ 4598227 w 8494336"/>
                <a:gd name="connsiteY13" fmla="*/ 0 h 267098"/>
                <a:gd name="connsiteX14" fmla="*/ 4951375 w 8494336"/>
                <a:gd name="connsiteY14" fmla="*/ 261684 h 267098"/>
                <a:gd name="connsiteX15" fmla="*/ 5304524 w 8494336"/>
                <a:gd name="connsiteY15" fmla="*/ 0 h 267098"/>
                <a:gd name="connsiteX16" fmla="*/ 5657671 w 8494336"/>
                <a:gd name="connsiteY16" fmla="*/ 261684 h 267098"/>
                <a:gd name="connsiteX17" fmla="*/ 6010817 w 8494336"/>
                <a:gd name="connsiteY17" fmla="*/ 0 h 267098"/>
                <a:gd name="connsiteX18" fmla="*/ 6369707 w 8494336"/>
                <a:gd name="connsiteY18" fmla="*/ 265939 h 267098"/>
                <a:gd name="connsiteX19" fmla="*/ 6728597 w 8494336"/>
                <a:gd name="connsiteY19" fmla="*/ 0 h 267098"/>
                <a:gd name="connsiteX20" fmla="*/ 7081745 w 8494336"/>
                <a:gd name="connsiteY20" fmla="*/ 261684 h 267098"/>
                <a:gd name="connsiteX21" fmla="*/ 7434893 w 8494336"/>
                <a:gd name="connsiteY21" fmla="*/ 0 h 267098"/>
                <a:gd name="connsiteX22" fmla="*/ 7788039 w 8494336"/>
                <a:gd name="connsiteY22" fmla="*/ 261684 h 267098"/>
                <a:gd name="connsiteX23" fmla="*/ 8141187 w 8494336"/>
                <a:gd name="connsiteY23" fmla="*/ 0 h 267098"/>
                <a:gd name="connsiteX24" fmla="*/ 8494336 w 8494336"/>
                <a:gd name="connsiteY24" fmla="*/ 261684 h 267098"/>
                <a:gd name="connsiteX0" fmla="*/ 0 w 8507450"/>
                <a:gd name="connsiteY0" fmla="*/ 285791 h 285791"/>
                <a:gd name="connsiteX1" fmla="*/ 373568 w 8507450"/>
                <a:gd name="connsiteY1" fmla="*/ 0 h 285791"/>
                <a:gd name="connsiteX2" fmla="*/ 726716 w 8507450"/>
                <a:gd name="connsiteY2" fmla="*/ 261684 h 285791"/>
                <a:gd name="connsiteX3" fmla="*/ 1079864 w 8507450"/>
                <a:gd name="connsiteY3" fmla="*/ 0 h 285791"/>
                <a:gd name="connsiteX4" fmla="*/ 1433011 w 8507450"/>
                <a:gd name="connsiteY4" fmla="*/ 261684 h 285791"/>
                <a:gd name="connsiteX5" fmla="*/ 1786158 w 8507450"/>
                <a:gd name="connsiteY5" fmla="*/ 0 h 285791"/>
                <a:gd name="connsiteX6" fmla="*/ 2139307 w 8507450"/>
                <a:gd name="connsiteY6" fmla="*/ 261684 h 285791"/>
                <a:gd name="connsiteX7" fmla="*/ 2492455 w 8507450"/>
                <a:gd name="connsiteY7" fmla="*/ 0 h 285791"/>
                <a:gd name="connsiteX8" fmla="*/ 2845603 w 8507450"/>
                <a:gd name="connsiteY8" fmla="*/ 261684 h 285791"/>
                <a:gd name="connsiteX9" fmla="*/ 3198750 w 8507450"/>
                <a:gd name="connsiteY9" fmla="*/ 0 h 285791"/>
                <a:gd name="connsiteX10" fmla="*/ 3551898 w 8507450"/>
                <a:gd name="connsiteY10" fmla="*/ 261684 h 285791"/>
                <a:gd name="connsiteX11" fmla="*/ 3905046 w 8507450"/>
                <a:gd name="connsiteY11" fmla="*/ 0 h 285791"/>
                <a:gd name="connsiteX12" fmla="*/ 4258194 w 8507450"/>
                <a:gd name="connsiteY12" fmla="*/ 261684 h 285791"/>
                <a:gd name="connsiteX13" fmla="*/ 4611341 w 8507450"/>
                <a:gd name="connsiteY13" fmla="*/ 0 h 285791"/>
                <a:gd name="connsiteX14" fmla="*/ 4964489 w 8507450"/>
                <a:gd name="connsiteY14" fmla="*/ 261684 h 285791"/>
                <a:gd name="connsiteX15" fmla="*/ 5317638 w 8507450"/>
                <a:gd name="connsiteY15" fmla="*/ 0 h 285791"/>
                <a:gd name="connsiteX16" fmla="*/ 5670785 w 8507450"/>
                <a:gd name="connsiteY16" fmla="*/ 261684 h 285791"/>
                <a:gd name="connsiteX17" fmla="*/ 6023931 w 8507450"/>
                <a:gd name="connsiteY17" fmla="*/ 0 h 285791"/>
                <a:gd name="connsiteX18" fmla="*/ 6382821 w 8507450"/>
                <a:gd name="connsiteY18" fmla="*/ 265939 h 285791"/>
                <a:gd name="connsiteX19" fmla="*/ 6741711 w 8507450"/>
                <a:gd name="connsiteY19" fmla="*/ 0 h 285791"/>
                <a:gd name="connsiteX20" fmla="*/ 7094859 w 8507450"/>
                <a:gd name="connsiteY20" fmla="*/ 261684 h 285791"/>
                <a:gd name="connsiteX21" fmla="*/ 7448007 w 8507450"/>
                <a:gd name="connsiteY21" fmla="*/ 0 h 285791"/>
                <a:gd name="connsiteX22" fmla="*/ 7801153 w 8507450"/>
                <a:gd name="connsiteY22" fmla="*/ 261684 h 285791"/>
                <a:gd name="connsiteX23" fmla="*/ 8154301 w 8507450"/>
                <a:gd name="connsiteY23" fmla="*/ 0 h 285791"/>
                <a:gd name="connsiteX24" fmla="*/ 8507450 w 8507450"/>
                <a:gd name="connsiteY24" fmla="*/ 261684 h 285791"/>
                <a:gd name="connsiteX0" fmla="*/ 0 w 8494336"/>
                <a:gd name="connsiteY0" fmla="*/ 279560 h 279560"/>
                <a:gd name="connsiteX1" fmla="*/ 360454 w 8494336"/>
                <a:gd name="connsiteY1" fmla="*/ 0 h 279560"/>
                <a:gd name="connsiteX2" fmla="*/ 713602 w 8494336"/>
                <a:gd name="connsiteY2" fmla="*/ 261684 h 279560"/>
                <a:gd name="connsiteX3" fmla="*/ 1066750 w 8494336"/>
                <a:gd name="connsiteY3" fmla="*/ 0 h 279560"/>
                <a:gd name="connsiteX4" fmla="*/ 1419897 w 8494336"/>
                <a:gd name="connsiteY4" fmla="*/ 261684 h 279560"/>
                <a:gd name="connsiteX5" fmla="*/ 1773044 w 8494336"/>
                <a:gd name="connsiteY5" fmla="*/ 0 h 279560"/>
                <a:gd name="connsiteX6" fmla="*/ 2126193 w 8494336"/>
                <a:gd name="connsiteY6" fmla="*/ 261684 h 279560"/>
                <a:gd name="connsiteX7" fmla="*/ 2479341 w 8494336"/>
                <a:gd name="connsiteY7" fmla="*/ 0 h 279560"/>
                <a:gd name="connsiteX8" fmla="*/ 2832489 w 8494336"/>
                <a:gd name="connsiteY8" fmla="*/ 261684 h 279560"/>
                <a:gd name="connsiteX9" fmla="*/ 3185636 w 8494336"/>
                <a:gd name="connsiteY9" fmla="*/ 0 h 279560"/>
                <a:gd name="connsiteX10" fmla="*/ 3538784 w 8494336"/>
                <a:gd name="connsiteY10" fmla="*/ 261684 h 279560"/>
                <a:gd name="connsiteX11" fmla="*/ 3891932 w 8494336"/>
                <a:gd name="connsiteY11" fmla="*/ 0 h 279560"/>
                <a:gd name="connsiteX12" fmla="*/ 4245080 w 8494336"/>
                <a:gd name="connsiteY12" fmla="*/ 261684 h 279560"/>
                <a:gd name="connsiteX13" fmla="*/ 4598227 w 8494336"/>
                <a:gd name="connsiteY13" fmla="*/ 0 h 279560"/>
                <a:gd name="connsiteX14" fmla="*/ 4951375 w 8494336"/>
                <a:gd name="connsiteY14" fmla="*/ 261684 h 279560"/>
                <a:gd name="connsiteX15" fmla="*/ 5304524 w 8494336"/>
                <a:gd name="connsiteY15" fmla="*/ 0 h 279560"/>
                <a:gd name="connsiteX16" fmla="*/ 5657671 w 8494336"/>
                <a:gd name="connsiteY16" fmla="*/ 261684 h 279560"/>
                <a:gd name="connsiteX17" fmla="*/ 6010817 w 8494336"/>
                <a:gd name="connsiteY17" fmla="*/ 0 h 279560"/>
                <a:gd name="connsiteX18" fmla="*/ 6369707 w 8494336"/>
                <a:gd name="connsiteY18" fmla="*/ 265939 h 279560"/>
                <a:gd name="connsiteX19" fmla="*/ 6728597 w 8494336"/>
                <a:gd name="connsiteY19" fmla="*/ 0 h 279560"/>
                <a:gd name="connsiteX20" fmla="*/ 7081745 w 8494336"/>
                <a:gd name="connsiteY20" fmla="*/ 261684 h 279560"/>
                <a:gd name="connsiteX21" fmla="*/ 7434893 w 8494336"/>
                <a:gd name="connsiteY21" fmla="*/ 0 h 279560"/>
                <a:gd name="connsiteX22" fmla="*/ 7788039 w 8494336"/>
                <a:gd name="connsiteY22" fmla="*/ 261684 h 279560"/>
                <a:gd name="connsiteX23" fmla="*/ 8141187 w 8494336"/>
                <a:gd name="connsiteY23" fmla="*/ 0 h 279560"/>
                <a:gd name="connsiteX24" fmla="*/ 8494336 w 8494336"/>
                <a:gd name="connsiteY24" fmla="*/ 261684 h 279560"/>
                <a:gd name="connsiteX0" fmla="*/ 0 w 8533679"/>
                <a:gd name="connsiteY0" fmla="*/ 301369 h 301369"/>
                <a:gd name="connsiteX1" fmla="*/ 399797 w 8533679"/>
                <a:gd name="connsiteY1" fmla="*/ 0 h 301369"/>
                <a:gd name="connsiteX2" fmla="*/ 752945 w 8533679"/>
                <a:gd name="connsiteY2" fmla="*/ 261684 h 301369"/>
                <a:gd name="connsiteX3" fmla="*/ 1106093 w 8533679"/>
                <a:gd name="connsiteY3" fmla="*/ 0 h 301369"/>
                <a:gd name="connsiteX4" fmla="*/ 1459240 w 8533679"/>
                <a:gd name="connsiteY4" fmla="*/ 261684 h 301369"/>
                <a:gd name="connsiteX5" fmla="*/ 1812387 w 8533679"/>
                <a:gd name="connsiteY5" fmla="*/ 0 h 301369"/>
                <a:gd name="connsiteX6" fmla="*/ 2165536 w 8533679"/>
                <a:gd name="connsiteY6" fmla="*/ 261684 h 301369"/>
                <a:gd name="connsiteX7" fmla="*/ 2518684 w 8533679"/>
                <a:gd name="connsiteY7" fmla="*/ 0 h 301369"/>
                <a:gd name="connsiteX8" fmla="*/ 2871832 w 8533679"/>
                <a:gd name="connsiteY8" fmla="*/ 261684 h 301369"/>
                <a:gd name="connsiteX9" fmla="*/ 3224979 w 8533679"/>
                <a:gd name="connsiteY9" fmla="*/ 0 h 301369"/>
                <a:gd name="connsiteX10" fmla="*/ 3578127 w 8533679"/>
                <a:gd name="connsiteY10" fmla="*/ 261684 h 301369"/>
                <a:gd name="connsiteX11" fmla="*/ 3931275 w 8533679"/>
                <a:gd name="connsiteY11" fmla="*/ 0 h 301369"/>
                <a:gd name="connsiteX12" fmla="*/ 4284423 w 8533679"/>
                <a:gd name="connsiteY12" fmla="*/ 261684 h 301369"/>
                <a:gd name="connsiteX13" fmla="*/ 4637570 w 8533679"/>
                <a:gd name="connsiteY13" fmla="*/ 0 h 301369"/>
                <a:gd name="connsiteX14" fmla="*/ 4990718 w 8533679"/>
                <a:gd name="connsiteY14" fmla="*/ 261684 h 301369"/>
                <a:gd name="connsiteX15" fmla="*/ 5343867 w 8533679"/>
                <a:gd name="connsiteY15" fmla="*/ 0 h 301369"/>
                <a:gd name="connsiteX16" fmla="*/ 5697014 w 8533679"/>
                <a:gd name="connsiteY16" fmla="*/ 261684 h 301369"/>
                <a:gd name="connsiteX17" fmla="*/ 6050160 w 8533679"/>
                <a:gd name="connsiteY17" fmla="*/ 0 h 301369"/>
                <a:gd name="connsiteX18" fmla="*/ 6409050 w 8533679"/>
                <a:gd name="connsiteY18" fmla="*/ 265939 h 301369"/>
                <a:gd name="connsiteX19" fmla="*/ 6767940 w 8533679"/>
                <a:gd name="connsiteY19" fmla="*/ 0 h 301369"/>
                <a:gd name="connsiteX20" fmla="*/ 7121088 w 8533679"/>
                <a:gd name="connsiteY20" fmla="*/ 261684 h 301369"/>
                <a:gd name="connsiteX21" fmla="*/ 7474236 w 8533679"/>
                <a:gd name="connsiteY21" fmla="*/ 0 h 301369"/>
                <a:gd name="connsiteX22" fmla="*/ 7827382 w 8533679"/>
                <a:gd name="connsiteY22" fmla="*/ 261684 h 301369"/>
                <a:gd name="connsiteX23" fmla="*/ 8180530 w 8533679"/>
                <a:gd name="connsiteY23" fmla="*/ 0 h 301369"/>
                <a:gd name="connsiteX24" fmla="*/ 8533679 w 8533679"/>
                <a:gd name="connsiteY24" fmla="*/ 261684 h 301369"/>
                <a:gd name="connsiteX0" fmla="*/ 0 w 8500893"/>
                <a:gd name="connsiteY0" fmla="*/ 276444 h 276444"/>
                <a:gd name="connsiteX1" fmla="*/ 367011 w 8500893"/>
                <a:gd name="connsiteY1" fmla="*/ 0 h 276444"/>
                <a:gd name="connsiteX2" fmla="*/ 720159 w 8500893"/>
                <a:gd name="connsiteY2" fmla="*/ 261684 h 276444"/>
                <a:gd name="connsiteX3" fmla="*/ 1073307 w 8500893"/>
                <a:gd name="connsiteY3" fmla="*/ 0 h 276444"/>
                <a:gd name="connsiteX4" fmla="*/ 1426454 w 8500893"/>
                <a:gd name="connsiteY4" fmla="*/ 261684 h 276444"/>
                <a:gd name="connsiteX5" fmla="*/ 1779601 w 8500893"/>
                <a:gd name="connsiteY5" fmla="*/ 0 h 276444"/>
                <a:gd name="connsiteX6" fmla="*/ 2132750 w 8500893"/>
                <a:gd name="connsiteY6" fmla="*/ 261684 h 276444"/>
                <a:gd name="connsiteX7" fmla="*/ 2485898 w 8500893"/>
                <a:gd name="connsiteY7" fmla="*/ 0 h 276444"/>
                <a:gd name="connsiteX8" fmla="*/ 2839046 w 8500893"/>
                <a:gd name="connsiteY8" fmla="*/ 261684 h 276444"/>
                <a:gd name="connsiteX9" fmla="*/ 3192193 w 8500893"/>
                <a:gd name="connsiteY9" fmla="*/ 0 h 276444"/>
                <a:gd name="connsiteX10" fmla="*/ 3545341 w 8500893"/>
                <a:gd name="connsiteY10" fmla="*/ 261684 h 276444"/>
                <a:gd name="connsiteX11" fmla="*/ 3898489 w 8500893"/>
                <a:gd name="connsiteY11" fmla="*/ 0 h 276444"/>
                <a:gd name="connsiteX12" fmla="*/ 4251637 w 8500893"/>
                <a:gd name="connsiteY12" fmla="*/ 261684 h 276444"/>
                <a:gd name="connsiteX13" fmla="*/ 4604784 w 8500893"/>
                <a:gd name="connsiteY13" fmla="*/ 0 h 276444"/>
                <a:gd name="connsiteX14" fmla="*/ 4957932 w 8500893"/>
                <a:gd name="connsiteY14" fmla="*/ 261684 h 276444"/>
                <a:gd name="connsiteX15" fmla="*/ 5311081 w 8500893"/>
                <a:gd name="connsiteY15" fmla="*/ 0 h 276444"/>
                <a:gd name="connsiteX16" fmla="*/ 5664228 w 8500893"/>
                <a:gd name="connsiteY16" fmla="*/ 261684 h 276444"/>
                <a:gd name="connsiteX17" fmla="*/ 6017374 w 8500893"/>
                <a:gd name="connsiteY17" fmla="*/ 0 h 276444"/>
                <a:gd name="connsiteX18" fmla="*/ 6376264 w 8500893"/>
                <a:gd name="connsiteY18" fmla="*/ 265939 h 276444"/>
                <a:gd name="connsiteX19" fmla="*/ 6735154 w 8500893"/>
                <a:gd name="connsiteY19" fmla="*/ 0 h 276444"/>
                <a:gd name="connsiteX20" fmla="*/ 7088302 w 8500893"/>
                <a:gd name="connsiteY20" fmla="*/ 261684 h 276444"/>
                <a:gd name="connsiteX21" fmla="*/ 7441450 w 8500893"/>
                <a:gd name="connsiteY21" fmla="*/ 0 h 276444"/>
                <a:gd name="connsiteX22" fmla="*/ 7794596 w 8500893"/>
                <a:gd name="connsiteY22" fmla="*/ 261684 h 276444"/>
                <a:gd name="connsiteX23" fmla="*/ 8147744 w 8500893"/>
                <a:gd name="connsiteY23" fmla="*/ 0 h 276444"/>
                <a:gd name="connsiteX24" fmla="*/ 8500893 w 8500893"/>
                <a:gd name="connsiteY24"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4601505 w 8497614"/>
                <a:gd name="connsiteY13" fmla="*/ 0 h 276444"/>
                <a:gd name="connsiteX14" fmla="*/ 4954653 w 8497614"/>
                <a:gd name="connsiteY14" fmla="*/ 261684 h 276444"/>
                <a:gd name="connsiteX15" fmla="*/ 5307802 w 8497614"/>
                <a:gd name="connsiteY15" fmla="*/ 0 h 276444"/>
                <a:gd name="connsiteX16" fmla="*/ 5660949 w 8497614"/>
                <a:gd name="connsiteY16" fmla="*/ 261684 h 276444"/>
                <a:gd name="connsiteX17" fmla="*/ 6014095 w 8497614"/>
                <a:gd name="connsiteY17" fmla="*/ 0 h 276444"/>
                <a:gd name="connsiteX18" fmla="*/ 6372985 w 8497614"/>
                <a:gd name="connsiteY18" fmla="*/ 265939 h 276444"/>
                <a:gd name="connsiteX19" fmla="*/ 6731875 w 8497614"/>
                <a:gd name="connsiteY19" fmla="*/ 0 h 276444"/>
                <a:gd name="connsiteX20" fmla="*/ 7085023 w 8497614"/>
                <a:gd name="connsiteY20" fmla="*/ 261684 h 276444"/>
                <a:gd name="connsiteX21" fmla="*/ 7438171 w 8497614"/>
                <a:gd name="connsiteY21" fmla="*/ 0 h 276444"/>
                <a:gd name="connsiteX22" fmla="*/ 7791317 w 8497614"/>
                <a:gd name="connsiteY22" fmla="*/ 261684 h 276444"/>
                <a:gd name="connsiteX23" fmla="*/ 8144465 w 8497614"/>
                <a:gd name="connsiteY23" fmla="*/ 0 h 276444"/>
                <a:gd name="connsiteX24" fmla="*/ 8497614 w 8497614"/>
                <a:gd name="connsiteY24"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4954653 w 8497614"/>
                <a:gd name="connsiteY13" fmla="*/ 261684 h 276444"/>
                <a:gd name="connsiteX14" fmla="*/ 5307802 w 8497614"/>
                <a:gd name="connsiteY14" fmla="*/ 0 h 276444"/>
                <a:gd name="connsiteX15" fmla="*/ 5660949 w 8497614"/>
                <a:gd name="connsiteY15" fmla="*/ 261684 h 276444"/>
                <a:gd name="connsiteX16" fmla="*/ 6014095 w 8497614"/>
                <a:gd name="connsiteY16" fmla="*/ 0 h 276444"/>
                <a:gd name="connsiteX17" fmla="*/ 6372985 w 8497614"/>
                <a:gd name="connsiteY17" fmla="*/ 265939 h 276444"/>
                <a:gd name="connsiteX18" fmla="*/ 6731875 w 8497614"/>
                <a:gd name="connsiteY18" fmla="*/ 0 h 276444"/>
                <a:gd name="connsiteX19" fmla="*/ 7085023 w 8497614"/>
                <a:gd name="connsiteY19" fmla="*/ 261684 h 276444"/>
                <a:gd name="connsiteX20" fmla="*/ 7438171 w 8497614"/>
                <a:gd name="connsiteY20" fmla="*/ 0 h 276444"/>
                <a:gd name="connsiteX21" fmla="*/ 7791317 w 8497614"/>
                <a:gd name="connsiteY21" fmla="*/ 261684 h 276444"/>
                <a:gd name="connsiteX22" fmla="*/ 8144465 w 8497614"/>
                <a:gd name="connsiteY22" fmla="*/ 0 h 276444"/>
                <a:gd name="connsiteX23" fmla="*/ 8497614 w 8497614"/>
                <a:gd name="connsiteY23"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5307802 w 8497614"/>
                <a:gd name="connsiteY13" fmla="*/ 0 h 276444"/>
                <a:gd name="connsiteX14" fmla="*/ 5660949 w 8497614"/>
                <a:gd name="connsiteY14" fmla="*/ 261684 h 276444"/>
                <a:gd name="connsiteX15" fmla="*/ 6014095 w 8497614"/>
                <a:gd name="connsiteY15" fmla="*/ 0 h 276444"/>
                <a:gd name="connsiteX16" fmla="*/ 6372985 w 8497614"/>
                <a:gd name="connsiteY16" fmla="*/ 265939 h 276444"/>
                <a:gd name="connsiteX17" fmla="*/ 6731875 w 8497614"/>
                <a:gd name="connsiteY17" fmla="*/ 0 h 276444"/>
                <a:gd name="connsiteX18" fmla="*/ 7085023 w 8497614"/>
                <a:gd name="connsiteY18" fmla="*/ 261684 h 276444"/>
                <a:gd name="connsiteX19" fmla="*/ 7438171 w 8497614"/>
                <a:gd name="connsiteY19" fmla="*/ 0 h 276444"/>
                <a:gd name="connsiteX20" fmla="*/ 7791317 w 8497614"/>
                <a:gd name="connsiteY20" fmla="*/ 261684 h 276444"/>
                <a:gd name="connsiteX21" fmla="*/ 8144465 w 8497614"/>
                <a:gd name="connsiteY21" fmla="*/ 0 h 276444"/>
                <a:gd name="connsiteX22" fmla="*/ 8497614 w 8497614"/>
                <a:gd name="connsiteY22"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5660949 w 8497614"/>
                <a:gd name="connsiteY13" fmla="*/ 261684 h 276444"/>
                <a:gd name="connsiteX14" fmla="*/ 6014095 w 8497614"/>
                <a:gd name="connsiteY14" fmla="*/ 0 h 276444"/>
                <a:gd name="connsiteX15" fmla="*/ 6372985 w 8497614"/>
                <a:gd name="connsiteY15" fmla="*/ 265939 h 276444"/>
                <a:gd name="connsiteX16" fmla="*/ 6731875 w 8497614"/>
                <a:gd name="connsiteY16" fmla="*/ 0 h 276444"/>
                <a:gd name="connsiteX17" fmla="*/ 7085023 w 8497614"/>
                <a:gd name="connsiteY17" fmla="*/ 261684 h 276444"/>
                <a:gd name="connsiteX18" fmla="*/ 7438171 w 8497614"/>
                <a:gd name="connsiteY18" fmla="*/ 0 h 276444"/>
                <a:gd name="connsiteX19" fmla="*/ 7791317 w 8497614"/>
                <a:gd name="connsiteY19" fmla="*/ 261684 h 276444"/>
                <a:gd name="connsiteX20" fmla="*/ 8144465 w 8497614"/>
                <a:gd name="connsiteY20" fmla="*/ 0 h 276444"/>
                <a:gd name="connsiteX21" fmla="*/ 8497614 w 8497614"/>
                <a:gd name="connsiteY21"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6014095 w 8497614"/>
                <a:gd name="connsiteY13" fmla="*/ 0 h 276444"/>
                <a:gd name="connsiteX14" fmla="*/ 6372985 w 8497614"/>
                <a:gd name="connsiteY14" fmla="*/ 265939 h 276444"/>
                <a:gd name="connsiteX15" fmla="*/ 6731875 w 8497614"/>
                <a:gd name="connsiteY15" fmla="*/ 0 h 276444"/>
                <a:gd name="connsiteX16" fmla="*/ 7085023 w 8497614"/>
                <a:gd name="connsiteY16" fmla="*/ 261684 h 276444"/>
                <a:gd name="connsiteX17" fmla="*/ 7438171 w 8497614"/>
                <a:gd name="connsiteY17" fmla="*/ 0 h 276444"/>
                <a:gd name="connsiteX18" fmla="*/ 7791317 w 8497614"/>
                <a:gd name="connsiteY18" fmla="*/ 261684 h 276444"/>
                <a:gd name="connsiteX19" fmla="*/ 8144465 w 8497614"/>
                <a:gd name="connsiteY19" fmla="*/ 0 h 276444"/>
                <a:gd name="connsiteX20" fmla="*/ 8497614 w 8497614"/>
                <a:gd name="connsiteY20"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6372985 w 8497614"/>
                <a:gd name="connsiteY13" fmla="*/ 265939 h 276444"/>
                <a:gd name="connsiteX14" fmla="*/ 6731875 w 8497614"/>
                <a:gd name="connsiteY14" fmla="*/ 0 h 276444"/>
                <a:gd name="connsiteX15" fmla="*/ 7085023 w 8497614"/>
                <a:gd name="connsiteY15" fmla="*/ 261684 h 276444"/>
                <a:gd name="connsiteX16" fmla="*/ 7438171 w 8497614"/>
                <a:gd name="connsiteY16" fmla="*/ 0 h 276444"/>
                <a:gd name="connsiteX17" fmla="*/ 7791317 w 8497614"/>
                <a:gd name="connsiteY17" fmla="*/ 261684 h 276444"/>
                <a:gd name="connsiteX18" fmla="*/ 8144465 w 8497614"/>
                <a:gd name="connsiteY18" fmla="*/ 0 h 276444"/>
                <a:gd name="connsiteX19" fmla="*/ 8497614 w 8497614"/>
                <a:gd name="connsiteY19"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6731875 w 8497614"/>
                <a:gd name="connsiteY13" fmla="*/ 0 h 276444"/>
                <a:gd name="connsiteX14" fmla="*/ 7085023 w 8497614"/>
                <a:gd name="connsiteY14" fmla="*/ 261684 h 276444"/>
                <a:gd name="connsiteX15" fmla="*/ 7438171 w 8497614"/>
                <a:gd name="connsiteY15" fmla="*/ 0 h 276444"/>
                <a:gd name="connsiteX16" fmla="*/ 7791317 w 8497614"/>
                <a:gd name="connsiteY16" fmla="*/ 261684 h 276444"/>
                <a:gd name="connsiteX17" fmla="*/ 8144465 w 8497614"/>
                <a:gd name="connsiteY17" fmla="*/ 0 h 276444"/>
                <a:gd name="connsiteX18" fmla="*/ 8497614 w 8497614"/>
                <a:gd name="connsiteY18"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7085023 w 8497614"/>
                <a:gd name="connsiteY13" fmla="*/ 261684 h 276444"/>
                <a:gd name="connsiteX14" fmla="*/ 7438171 w 8497614"/>
                <a:gd name="connsiteY14" fmla="*/ 0 h 276444"/>
                <a:gd name="connsiteX15" fmla="*/ 7791317 w 8497614"/>
                <a:gd name="connsiteY15" fmla="*/ 261684 h 276444"/>
                <a:gd name="connsiteX16" fmla="*/ 8144465 w 8497614"/>
                <a:gd name="connsiteY16" fmla="*/ 0 h 276444"/>
                <a:gd name="connsiteX17" fmla="*/ 8497614 w 8497614"/>
                <a:gd name="connsiteY17"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7438171 w 8497614"/>
                <a:gd name="connsiteY13" fmla="*/ 0 h 276444"/>
                <a:gd name="connsiteX14" fmla="*/ 7791317 w 8497614"/>
                <a:gd name="connsiteY14" fmla="*/ 261684 h 276444"/>
                <a:gd name="connsiteX15" fmla="*/ 8144465 w 8497614"/>
                <a:gd name="connsiteY15" fmla="*/ 0 h 276444"/>
                <a:gd name="connsiteX16" fmla="*/ 8497614 w 8497614"/>
                <a:gd name="connsiteY16"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7791317 w 8497614"/>
                <a:gd name="connsiteY13" fmla="*/ 261684 h 276444"/>
                <a:gd name="connsiteX14" fmla="*/ 8144465 w 8497614"/>
                <a:gd name="connsiteY14" fmla="*/ 0 h 276444"/>
                <a:gd name="connsiteX15" fmla="*/ 8497614 w 8497614"/>
                <a:gd name="connsiteY15"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8144465 w 8497614"/>
                <a:gd name="connsiteY13" fmla="*/ 0 h 276444"/>
                <a:gd name="connsiteX14" fmla="*/ 8497614 w 8497614"/>
                <a:gd name="connsiteY14" fmla="*/ 261684 h 276444"/>
                <a:gd name="connsiteX0" fmla="*/ 0 w 8497614"/>
                <a:gd name="connsiteY0" fmla="*/ 276444 h 276444"/>
                <a:gd name="connsiteX1" fmla="*/ 363732 w 8497614"/>
                <a:gd name="connsiteY1" fmla="*/ 0 h 276444"/>
                <a:gd name="connsiteX2" fmla="*/ 716880 w 8497614"/>
                <a:gd name="connsiteY2" fmla="*/ 261684 h 276444"/>
                <a:gd name="connsiteX3" fmla="*/ 1070028 w 8497614"/>
                <a:gd name="connsiteY3" fmla="*/ 0 h 276444"/>
                <a:gd name="connsiteX4" fmla="*/ 1423175 w 8497614"/>
                <a:gd name="connsiteY4" fmla="*/ 261684 h 276444"/>
                <a:gd name="connsiteX5" fmla="*/ 1776322 w 8497614"/>
                <a:gd name="connsiteY5" fmla="*/ 0 h 276444"/>
                <a:gd name="connsiteX6" fmla="*/ 2129471 w 8497614"/>
                <a:gd name="connsiteY6" fmla="*/ 261684 h 276444"/>
                <a:gd name="connsiteX7" fmla="*/ 2482619 w 8497614"/>
                <a:gd name="connsiteY7" fmla="*/ 0 h 276444"/>
                <a:gd name="connsiteX8" fmla="*/ 2835767 w 8497614"/>
                <a:gd name="connsiteY8" fmla="*/ 261684 h 276444"/>
                <a:gd name="connsiteX9" fmla="*/ 3188914 w 8497614"/>
                <a:gd name="connsiteY9" fmla="*/ 0 h 276444"/>
                <a:gd name="connsiteX10" fmla="*/ 3542062 w 8497614"/>
                <a:gd name="connsiteY10" fmla="*/ 261684 h 276444"/>
                <a:gd name="connsiteX11" fmla="*/ 3895210 w 8497614"/>
                <a:gd name="connsiteY11" fmla="*/ 0 h 276444"/>
                <a:gd name="connsiteX12" fmla="*/ 4248358 w 8497614"/>
                <a:gd name="connsiteY12" fmla="*/ 261684 h 276444"/>
                <a:gd name="connsiteX13" fmla="*/ 8497614 w 8497614"/>
                <a:gd name="connsiteY13" fmla="*/ 261684 h 276444"/>
                <a:gd name="connsiteX0" fmla="*/ 0 w 4248358"/>
                <a:gd name="connsiteY0" fmla="*/ 276444 h 276444"/>
                <a:gd name="connsiteX1" fmla="*/ 363732 w 4248358"/>
                <a:gd name="connsiteY1" fmla="*/ 0 h 276444"/>
                <a:gd name="connsiteX2" fmla="*/ 716880 w 4248358"/>
                <a:gd name="connsiteY2" fmla="*/ 261684 h 276444"/>
                <a:gd name="connsiteX3" fmla="*/ 1070028 w 4248358"/>
                <a:gd name="connsiteY3" fmla="*/ 0 h 276444"/>
                <a:gd name="connsiteX4" fmla="*/ 1423175 w 4248358"/>
                <a:gd name="connsiteY4" fmla="*/ 261684 h 276444"/>
                <a:gd name="connsiteX5" fmla="*/ 1776322 w 4248358"/>
                <a:gd name="connsiteY5" fmla="*/ 0 h 276444"/>
                <a:gd name="connsiteX6" fmla="*/ 2129471 w 4248358"/>
                <a:gd name="connsiteY6" fmla="*/ 261684 h 276444"/>
                <a:gd name="connsiteX7" fmla="*/ 2482619 w 4248358"/>
                <a:gd name="connsiteY7" fmla="*/ 0 h 276444"/>
                <a:gd name="connsiteX8" fmla="*/ 2835767 w 4248358"/>
                <a:gd name="connsiteY8" fmla="*/ 261684 h 276444"/>
                <a:gd name="connsiteX9" fmla="*/ 3188914 w 4248358"/>
                <a:gd name="connsiteY9" fmla="*/ 0 h 276444"/>
                <a:gd name="connsiteX10" fmla="*/ 3542062 w 4248358"/>
                <a:gd name="connsiteY10" fmla="*/ 261684 h 276444"/>
                <a:gd name="connsiteX11" fmla="*/ 3895210 w 4248358"/>
                <a:gd name="connsiteY11" fmla="*/ 0 h 276444"/>
                <a:gd name="connsiteX12" fmla="*/ 4248358 w 4248358"/>
                <a:gd name="connsiteY12" fmla="*/ 261684 h 27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48358" h="276444">
                  <a:moveTo>
                    <a:pt x="0" y="276444"/>
                  </a:moveTo>
                  <a:lnTo>
                    <a:pt x="363732" y="0"/>
                  </a:lnTo>
                  <a:lnTo>
                    <a:pt x="716880" y="261684"/>
                  </a:lnTo>
                  <a:lnTo>
                    <a:pt x="1070028" y="0"/>
                  </a:lnTo>
                  <a:lnTo>
                    <a:pt x="1423175" y="261684"/>
                  </a:lnTo>
                  <a:lnTo>
                    <a:pt x="1776322" y="0"/>
                  </a:lnTo>
                  <a:lnTo>
                    <a:pt x="2129471" y="261684"/>
                  </a:lnTo>
                  <a:lnTo>
                    <a:pt x="2482619" y="0"/>
                  </a:lnTo>
                  <a:lnTo>
                    <a:pt x="2835767" y="261684"/>
                  </a:lnTo>
                  <a:lnTo>
                    <a:pt x="3188914" y="0"/>
                  </a:lnTo>
                  <a:lnTo>
                    <a:pt x="3542062" y="261684"/>
                  </a:lnTo>
                  <a:lnTo>
                    <a:pt x="3895210" y="0"/>
                  </a:lnTo>
                  <a:lnTo>
                    <a:pt x="4248358" y="261684"/>
                  </a:lnTo>
                </a:path>
              </a:pathLst>
            </a:cu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3" name="TextBox 12">
            <a:extLst>
              <a:ext uri="{FF2B5EF4-FFF2-40B4-BE49-F238E27FC236}">
                <a16:creationId xmlns:a16="http://schemas.microsoft.com/office/drawing/2014/main" id="{B6C375E0-0209-9716-2D87-7519C6EA7B33}"/>
              </a:ext>
            </a:extLst>
          </p:cNvPr>
          <p:cNvSpPr txBox="1"/>
          <p:nvPr/>
        </p:nvSpPr>
        <p:spPr>
          <a:xfrm>
            <a:off x="2233436" y="1355866"/>
            <a:ext cx="3654613" cy="492412"/>
          </a:xfrm>
          <a:prstGeom prst="rect">
            <a:avLst/>
          </a:prstGeom>
          <a:noFill/>
          <a:ln w="25400" cap="flat" cmpd="sng">
            <a:noFill/>
            <a:prstDash val="solid"/>
            <a:round/>
            <a:headEnd type="none" w="sm" len="sm"/>
            <a:tailEnd type="none" w="sm" len="sm"/>
          </a:ln>
        </p:spPr>
        <p:txBody>
          <a:bodyPr spcFirstLastPara="1" wrap="square" lIns="91425" tIns="91425" rIns="91425" bIns="91425" anchor="t" anchorCtr="0">
            <a:spAutoFit/>
          </a:bodyPr>
          <a:lstStyle>
            <a:defPPr>
              <a:defRPr lang="en-US"/>
            </a:defPPr>
            <a:lvl1pPr marR="0" lvl="0" indent="0">
              <a:lnSpc>
                <a:spcPct val="100000"/>
              </a:lnSpc>
              <a:spcBef>
                <a:spcPts val="0"/>
              </a:spcBef>
              <a:spcAft>
                <a:spcPts val="0"/>
              </a:spcAft>
              <a:buClr>
                <a:srgbClr val="000000"/>
              </a:buClr>
              <a:buSzPts val="1200"/>
              <a:buFont typeface="Arial"/>
              <a:buNone/>
              <a:defRPr sz="1600" b="0" i="0" u="none" strike="noStrike" cap="none">
                <a:solidFill>
                  <a:srgbClr val="000000"/>
                </a:solidFill>
                <a:latin typeface="Arial"/>
                <a:ea typeface="Arial"/>
                <a:cs typeface="Arial"/>
              </a:defRPr>
            </a:lvl1pPr>
          </a:lstStyle>
          <a:p>
            <a:pPr algn="ctr"/>
            <a:r>
              <a:rPr lang="en-US" sz="2000" b="1" dirty="0"/>
              <a:t>Sell outcomes and value …</a:t>
            </a:r>
          </a:p>
        </p:txBody>
      </p:sp>
    </p:spTree>
    <p:extLst>
      <p:ext uri="{BB962C8B-B14F-4D97-AF65-F5344CB8AC3E}">
        <p14:creationId xmlns:p14="http://schemas.microsoft.com/office/powerpoint/2010/main" val="192638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45FA-CA96-5C43-9DE4-E994524A30A4}"/>
              </a:ext>
            </a:extLst>
          </p:cNvPr>
          <p:cNvSpPr>
            <a:spLocks noGrp="1"/>
          </p:cNvSpPr>
          <p:nvPr>
            <p:ph type="title"/>
          </p:nvPr>
        </p:nvSpPr>
        <p:spPr/>
        <p:txBody>
          <a:bodyPr/>
          <a:lstStyle/>
          <a:p>
            <a:r>
              <a:rPr lang="en-US" dirty="0"/>
              <a:t>Understand the Dynamic Between Digital</a:t>
            </a:r>
            <a:br>
              <a:rPr lang="en-US" dirty="0"/>
            </a:br>
            <a:r>
              <a:rPr lang="en-US" dirty="0"/>
              <a:t>Initiatives and Cost Optimization</a:t>
            </a:r>
          </a:p>
        </p:txBody>
      </p:sp>
      <p:sp>
        <p:nvSpPr>
          <p:cNvPr id="12" name="Text Box 91">
            <a:extLst>
              <a:ext uri="{FF2B5EF4-FFF2-40B4-BE49-F238E27FC236}">
                <a16:creationId xmlns:a16="http://schemas.microsoft.com/office/drawing/2014/main" id="{D5DA5ACC-6CC8-5E77-9BA8-4DCA87927694}"/>
              </a:ext>
            </a:extLst>
          </p:cNvPr>
          <p:cNvSpPr txBox="1">
            <a:spLocks noChangeArrowheads="1"/>
          </p:cNvSpPr>
          <p:nvPr/>
        </p:nvSpPr>
        <p:spPr bwMode="gray">
          <a:xfrm>
            <a:off x="457200" y="5565178"/>
            <a:ext cx="8685444"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9" name="Group 8">
            <a:extLst>
              <a:ext uri="{FF2B5EF4-FFF2-40B4-BE49-F238E27FC236}">
                <a16:creationId xmlns:a16="http://schemas.microsoft.com/office/drawing/2014/main" id="{C4262915-FEFD-3059-63E9-B08807047C48}"/>
              </a:ext>
            </a:extLst>
          </p:cNvPr>
          <p:cNvGrpSpPr/>
          <p:nvPr/>
        </p:nvGrpSpPr>
        <p:grpSpPr>
          <a:xfrm>
            <a:off x="457199" y="1657006"/>
            <a:ext cx="11274553" cy="3857879"/>
            <a:chOff x="1120282" y="1889378"/>
            <a:chExt cx="9970759" cy="3411752"/>
          </a:xfrm>
        </p:grpSpPr>
        <p:grpSp>
          <p:nvGrpSpPr>
            <p:cNvPr id="6" name="Group 5">
              <a:extLst>
                <a:ext uri="{FF2B5EF4-FFF2-40B4-BE49-F238E27FC236}">
                  <a16:creationId xmlns:a16="http://schemas.microsoft.com/office/drawing/2014/main" id="{79B2A1DC-1C95-4E3E-475D-126DC113EC79}"/>
                </a:ext>
              </a:extLst>
            </p:cNvPr>
            <p:cNvGrpSpPr/>
            <p:nvPr/>
          </p:nvGrpSpPr>
          <p:grpSpPr>
            <a:xfrm>
              <a:off x="1120282" y="1953906"/>
              <a:ext cx="9970759" cy="3282696"/>
              <a:chOff x="1513302" y="1953906"/>
              <a:chExt cx="9185151" cy="3282696"/>
            </a:xfrm>
          </p:grpSpPr>
          <p:sp>
            <p:nvSpPr>
              <p:cNvPr id="8" name="Rectangle 7">
                <a:extLst>
                  <a:ext uri="{FF2B5EF4-FFF2-40B4-BE49-F238E27FC236}">
                    <a16:creationId xmlns:a16="http://schemas.microsoft.com/office/drawing/2014/main" id="{327AA767-44F8-009E-E6F0-6D60784C6D2B}"/>
                  </a:ext>
                </a:extLst>
              </p:cNvPr>
              <p:cNvSpPr/>
              <p:nvPr/>
            </p:nvSpPr>
            <p:spPr>
              <a:xfrm>
                <a:off x="1513302" y="1953906"/>
                <a:ext cx="4477648" cy="328269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E8F86FDD-70E5-B306-2B56-7DA2490C6FB8}"/>
                  </a:ext>
                </a:extLst>
              </p:cNvPr>
              <p:cNvSpPr/>
              <p:nvPr/>
            </p:nvSpPr>
            <p:spPr>
              <a:xfrm>
                <a:off x="6127214" y="1953906"/>
                <a:ext cx="4571239" cy="3282696"/>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3" name="Oval 52">
              <a:extLst>
                <a:ext uri="{FF2B5EF4-FFF2-40B4-BE49-F238E27FC236}">
                  <a16:creationId xmlns:a16="http://schemas.microsoft.com/office/drawing/2014/main" id="{01E276B4-8B26-AA40-A8E8-F148BB917066}"/>
                </a:ext>
              </a:extLst>
            </p:cNvPr>
            <p:cNvSpPr/>
            <p:nvPr/>
          </p:nvSpPr>
          <p:spPr>
            <a:xfrm>
              <a:off x="4323909" y="1889378"/>
              <a:ext cx="3544184" cy="341175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4" name="Group 3">
              <a:extLst>
                <a:ext uri="{FF2B5EF4-FFF2-40B4-BE49-F238E27FC236}">
                  <a16:creationId xmlns:a16="http://schemas.microsoft.com/office/drawing/2014/main" id="{A2212BC1-D03D-45CA-94A0-E7BD51078BEB}"/>
                </a:ext>
              </a:extLst>
            </p:cNvPr>
            <p:cNvGrpSpPr/>
            <p:nvPr/>
          </p:nvGrpSpPr>
          <p:grpSpPr>
            <a:xfrm>
              <a:off x="4368801" y="1939570"/>
              <a:ext cx="3454398" cy="3311368"/>
              <a:chOff x="4063682" y="1745130"/>
              <a:chExt cx="4064639" cy="3896342"/>
            </a:xfrm>
          </p:grpSpPr>
          <p:sp>
            <p:nvSpPr>
              <p:cNvPr id="49" name="Freeform 48">
                <a:extLst>
                  <a:ext uri="{FF2B5EF4-FFF2-40B4-BE49-F238E27FC236}">
                    <a16:creationId xmlns:a16="http://schemas.microsoft.com/office/drawing/2014/main" id="{E338E422-E033-374F-A13F-5BF80E746DEE}"/>
                  </a:ext>
                </a:extLst>
              </p:cNvPr>
              <p:cNvSpPr/>
              <p:nvPr/>
            </p:nvSpPr>
            <p:spPr>
              <a:xfrm rot="5400000">
                <a:off x="3238270" y="2570543"/>
                <a:ext cx="3896341" cy="2245518"/>
              </a:xfrm>
              <a:custGeom>
                <a:avLst/>
                <a:gdLst>
                  <a:gd name="connsiteX0" fmla="*/ 2 w 3965827"/>
                  <a:gd name="connsiteY0" fmla="*/ 262605 h 2245518"/>
                  <a:gd name="connsiteX1" fmla="*/ 507720 w 3965827"/>
                  <a:gd name="connsiteY1" fmla="*/ 0 h 2245518"/>
                  <a:gd name="connsiteX2" fmla="*/ 994884 w 3965827"/>
                  <a:gd name="connsiteY2" fmla="*/ 262605 h 2245518"/>
                  <a:gd name="connsiteX3" fmla="*/ 991458 w 3965827"/>
                  <a:gd name="connsiteY3" fmla="*/ 262605 h 2245518"/>
                  <a:gd name="connsiteX4" fmla="*/ 991458 w 3965827"/>
                  <a:gd name="connsiteY4" fmla="*/ 262605 h 2245518"/>
                  <a:gd name="connsiteX5" fmla="*/ 0 w 3965827"/>
                  <a:gd name="connsiteY5" fmla="*/ 262605 h 2245518"/>
                  <a:gd name="connsiteX6" fmla="*/ 2 w 3965827"/>
                  <a:gd name="connsiteY6" fmla="*/ 262605 h 2245518"/>
                  <a:gd name="connsiteX7" fmla="*/ 1 w 3965827"/>
                  <a:gd name="connsiteY7" fmla="*/ 262605 h 2245518"/>
                  <a:gd name="connsiteX8" fmla="*/ 991458 w 3965827"/>
                  <a:gd name="connsiteY8" fmla="*/ 262605 h 2245518"/>
                  <a:gd name="connsiteX9" fmla="*/ 1011601 w 3965827"/>
                  <a:gd name="connsiteY9" fmla="*/ 462418 h 2245518"/>
                  <a:gd name="connsiteX10" fmla="*/ 1982913 w 3965827"/>
                  <a:gd name="connsiteY10" fmla="*/ 1254061 h 2245518"/>
                  <a:gd name="connsiteX11" fmla="*/ 2969251 w 3965827"/>
                  <a:gd name="connsiteY11" fmla="*/ 363976 h 2245518"/>
                  <a:gd name="connsiteX12" fmla="*/ 2974279 w 3965827"/>
                  <a:gd name="connsiteY12" fmla="*/ 264404 h 2245518"/>
                  <a:gd name="connsiteX13" fmla="*/ 3458108 w 3965827"/>
                  <a:gd name="connsiteY13" fmla="*/ 525211 h 2245518"/>
                  <a:gd name="connsiteX14" fmla="*/ 3965827 w 3965827"/>
                  <a:gd name="connsiteY14" fmla="*/ 262606 h 2245518"/>
                  <a:gd name="connsiteX15" fmla="*/ 3955589 w 3965827"/>
                  <a:gd name="connsiteY15" fmla="*/ 465346 h 2245518"/>
                  <a:gd name="connsiteX16" fmla="*/ 1982913 w 3965827"/>
                  <a:gd name="connsiteY16" fmla="*/ 2245518 h 2245518"/>
                  <a:gd name="connsiteX17" fmla="*/ 0 w 3965827"/>
                  <a:gd name="connsiteY17" fmla="*/ 262605 h 224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65827" h="2245518">
                    <a:moveTo>
                      <a:pt x="2" y="262605"/>
                    </a:moveTo>
                    <a:lnTo>
                      <a:pt x="507720" y="0"/>
                    </a:lnTo>
                    <a:lnTo>
                      <a:pt x="994884" y="262605"/>
                    </a:lnTo>
                    <a:lnTo>
                      <a:pt x="991458" y="262605"/>
                    </a:lnTo>
                    <a:lnTo>
                      <a:pt x="991458" y="262605"/>
                    </a:lnTo>
                    <a:close/>
                    <a:moveTo>
                      <a:pt x="0" y="262605"/>
                    </a:moveTo>
                    <a:lnTo>
                      <a:pt x="2" y="262605"/>
                    </a:lnTo>
                    <a:lnTo>
                      <a:pt x="1" y="262605"/>
                    </a:lnTo>
                    <a:lnTo>
                      <a:pt x="991458" y="262605"/>
                    </a:lnTo>
                    <a:lnTo>
                      <a:pt x="1011601" y="462418"/>
                    </a:lnTo>
                    <a:cubicBezTo>
                      <a:pt x="1104050" y="914207"/>
                      <a:pt x="1503793" y="1254061"/>
                      <a:pt x="1982913" y="1254061"/>
                    </a:cubicBezTo>
                    <a:cubicBezTo>
                      <a:pt x="2496257" y="1254061"/>
                      <a:pt x="2918479" y="863923"/>
                      <a:pt x="2969251" y="363976"/>
                    </a:cubicBezTo>
                    <a:lnTo>
                      <a:pt x="2974279" y="264404"/>
                    </a:lnTo>
                    <a:lnTo>
                      <a:pt x="3458108" y="525211"/>
                    </a:lnTo>
                    <a:lnTo>
                      <a:pt x="3965827" y="262606"/>
                    </a:lnTo>
                    <a:lnTo>
                      <a:pt x="3955589" y="465346"/>
                    </a:lnTo>
                    <a:cubicBezTo>
                      <a:pt x="3854044" y="1465243"/>
                      <a:pt x="3009601" y="2245518"/>
                      <a:pt x="1982913" y="2245518"/>
                    </a:cubicBezTo>
                    <a:cubicBezTo>
                      <a:pt x="887780" y="2245518"/>
                      <a:pt x="0" y="1357738"/>
                      <a:pt x="0" y="262605"/>
                    </a:cubicBezTo>
                    <a:close/>
                  </a:path>
                </a:pathLst>
              </a:custGeom>
              <a:solidFill>
                <a:srgbClr val="002856"/>
              </a:solidFill>
              <a:ln w="25400">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50" name="Freeform 49">
                <a:extLst>
                  <a:ext uri="{FF2B5EF4-FFF2-40B4-BE49-F238E27FC236}">
                    <a16:creationId xmlns:a16="http://schemas.microsoft.com/office/drawing/2014/main" id="{3526D5F9-9494-D048-AC4F-E68629B9EB42}"/>
                  </a:ext>
                </a:extLst>
              </p:cNvPr>
              <p:cNvSpPr/>
              <p:nvPr/>
            </p:nvSpPr>
            <p:spPr>
              <a:xfrm rot="16200000">
                <a:off x="5057390" y="2570541"/>
                <a:ext cx="3896341" cy="2245520"/>
              </a:xfrm>
              <a:custGeom>
                <a:avLst/>
                <a:gdLst>
                  <a:gd name="connsiteX0" fmla="*/ 2 w 3965827"/>
                  <a:gd name="connsiteY0" fmla="*/ 262605 h 2245518"/>
                  <a:gd name="connsiteX1" fmla="*/ 507720 w 3965827"/>
                  <a:gd name="connsiteY1" fmla="*/ 0 h 2245518"/>
                  <a:gd name="connsiteX2" fmla="*/ 994884 w 3965827"/>
                  <a:gd name="connsiteY2" fmla="*/ 262605 h 2245518"/>
                  <a:gd name="connsiteX3" fmla="*/ 991458 w 3965827"/>
                  <a:gd name="connsiteY3" fmla="*/ 262605 h 2245518"/>
                  <a:gd name="connsiteX4" fmla="*/ 991458 w 3965827"/>
                  <a:gd name="connsiteY4" fmla="*/ 262605 h 2245518"/>
                  <a:gd name="connsiteX5" fmla="*/ 0 w 3965827"/>
                  <a:gd name="connsiteY5" fmla="*/ 262605 h 2245518"/>
                  <a:gd name="connsiteX6" fmla="*/ 2 w 3965827"/>
                  <a:gd name="connsiteY6" fmla="*/ 262605 h 2245518"/>
                  <a:gd name="connsiteX7" fmla="*/ 1 w 3965827"/>
                  <a:gd name="connsiteY7" fmla="*/ 262605 h 2245518"/>
                  <a:gd name="connsiteX8" fmla="*/ 991458 w 3965827"/>
                  <a:gd name="connsiteY8" fmla="*/ 262605 h 2245518"/>
                  <a:gd name="connsiteX9" fmla="*/ 1011601 w 3965827"/>
                  <a:gd name="connsiteY9" fmla="*/ 462418 h 2245518"/>
                  <a:gd name="connsiteX10" fmla="*/ 1982913 w 3965827"/>
                  <a:gd name="connsiteY10" fmla="*/ 1254061 h 2245518"/>
                  <a:gd name="connsiteX11" fmla="*/ 2969251 w 3965827"/>
                  <a:gd name="connsiteY11" fmla="*/ 363976 h 2245518"/>
                  <a:gd name="connsiteX12" fmla="*/ 2974279 w 3965827"/>
                  <a:gd name="connsiteY12" fmla="*/ 264404 h 2245518"/>
                  <a:gd name="connsiteX13" fmla="*/ 3458108 w 3965827"/>
                  <a:gd name="connsiteY13" fmla="*/ 525211 h 2245518"/>
                  <a:gd name="connsiteX14" fmla="*/ 3965827 w 3965827"/>
                  <a:gd name="connsiteY14" fmla="*/ 262606 h 2245518"/>
                  <a:gd name="connsiteX15" fmla="*/ 3955589 w 3965827"/>
                  <a:gd name="connsiteY15" fmla="*/ 465346 h 2245518"/>
                  <a:gd name="connsiteX16" fmla="*/ 1982913 w 3965827"/>
                  <a:gd name="connsiteY16" fmla="*/ 2245518 h 2245518"/>
                  <a:gd name="connsiteX17" fmla="*/ 0 w 3965827"/>
                  <a:gd name="connsiteY17" fmla="*/ 262605 h 224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65827" h="2245518">
                    <a:moveTo>
                      <a:pt x="2" y="262605"/>
                    </a:moveTo>
                    <a:lnTo>
                      <a:pt x="507720" y="0"/>
                    </a:lnTo>
                    <a:lnTo>
                      <a:pt x="994884" y="262605"/>
                    </a:lnTo>
                    <a:lnTo>
                      <a:pt x="991458" y="262605"/>
                    </a:lnTo>
                    <a:lnTo>
                      <a:pt x="991458" y="262605"/>
                    </a:lnTo>
                    <a:close/>
                    <a:moveTo>
                      <a:pt x="0" y="262605"/>
                    </a:moveTo>
                    <a:lnTo>
                      <a:pt x="2" y="262605"/>
                    </a:lnTo>
                    <a:lnTo>
                      <a:pt x="1" y="262605"/>
                    </a:lnTo>
                    <a:lnTo>
                      <a:pt x="991458" y="262605"/>
                    </a:lnTo>
                    <a:lnTo>
                      <a:pt x="1011601" y="462418"/>
                    </a:lnTo>
                    <a:cubicBezTo>
                      <a:pt x="1104050" y="914207"/>
                      <a:pt x="1503793" y="1254061"/>
                      <a:pt x="1982913" y="1254061"/>
                    </a:cubicBezTo>
                    <a:cubicBezTo>
                      <a:pt x="2496257" y="1254061"/>
                      <a:pt x="2918479" y="863923"/>
                      <a:pt x="2969251" y="363976"/>
                    </a:cubicBezTo>
                    <a:lnTo>
                      <a:pt x="2974279" y="264404"/>
                    </a:lnTo>
                    <a:lnTo>
                      <a:pt x="3458108" y="525211"/>
                    </a:lnTo>
                    <a:lnTo>
                      <a:pt x="3965827" y="262606"/>
                    </a:lnTo>
                    <a:lnTo>
                      <a:pt x="3955589" y="465346"/>
                    </a:lnTo>
                    <a:cubicBezTo>
                      <a:pt x="3854044" y="1465243"/>
                      <a:pt x="3009601" y="2245518"/>
                      <a:pt x="1982913" y="2245518"/>
                    </a:cubicBezTo>
                    <a:cubicBezTo>
                      <a:pt x="887780" y="2245518"/>
                      <a:pt x="0" y="1357738"/>
                      <a:pt x="0" y="262605"/>
                    </a:cubicBezTo>
                    <a:close/>
                  </a:path>
                </a:pathLst>
              </a:custGeom>
              <a:solidFill>
                <a:srgbClr val="009AD7"/>
              </a:solidFill>
              <a:ln w="254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55" name="TextBox 54">
              <a:extLst>
                <a:ext uri="{FF2B5EF4-FFF2-40B4-BE49-F238E27FC236}">
                  <a16:creationId xmlns:a16="http://schemas.microsoft.com/office/drawing/2014/main" id="{288059B3-36FD-FB4F-8503-78D3A7AAAFFD}"/>
                </a:ext>
              </a:extLst>
            </p:cNvPr>
            <p:cNvSpPr txBox="1"/>
            <p:nvPr/>
          </p:nvSpPr>
          <p:spPr>
            <a:xfrm>
              <a:off x="1304070" y="3064493"/>
              <a:ext cx="2926056" cy="106152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rgbClr val="FFFFFF"/>
                  </a:solidFill>
                  <a:effectLst/>
                  <a:uLnTx/>
                  <a:uFillTx/>
                  <a:latin typeface="Arial"/>
                  <a:ea typeface="+mn-ea"/>
                  <a:cs typeface="+mn-cs"/>
                </a:rPr>
                <a:t>Use strategic cost optimization to </a:t>
              </a:r>
              <a:r>
                <a:rPr kumimoji="0" lang="en-US" b="1" i="0" u="none" strike="noStrike" kern="1200" cap="none" spc="0" normalizeH="0" baseline="0" noProof="0" dirty="0">
                  <a:ln>
                    <a:noFill/>
                  </a:ln>
                  <a:solidFill>
                    <a:srgbClr val="FFFFFF"/>
                  </a:solidFill>
                  <a:effectLst/>
                  <a:uLnTx/>
                  <a:uFillTx/>
                  <a:latin typeface="Arial"/>
                  <a:ea typeface="+mn-ea"/>
                  <a:cs typeface="+mn-cs"/>
                </a:rPr>
                <a:t>improve near-term margins </a:t>
              </a:r>
              <a:r>
                <a:rPr kumimoji="0" lang="en-US" i="0" u="none" strike="noStrike" kern="1200" cap="none" spc="0" normalizeH="0" baseline="0" noProof="0" dirty="0">
                  <a:ln>
                    <a:noFill/>
                  </a:ln>
                  <a:solidFill>
                    <a:srgbClr val="FFFFFF"/>
                  </a:solidFill>
                  <a:effectLst/>
                  <a:uLnTx/>
                  <a:uFillTx/>
                  <a:latin typeface="Arial"/>
                  <a:ea typeface="+mn-ea"/>
                  <a:cs typeface="+mn-cs"/>
                </a:rPr>
                <a:t>and </a:t>
              </a:r>
              <a:r>
                <a:rPr kumimoji="0" lang="en-US" b="1" i="0" u="none" strike="noStrike" kern="1200" cap="none" spc="0" normalizeH="0" baseline="0" noProof="0" dirty="0">
                  <a:ln>
                    <a:noFill/>
                  </a:ln>
                  <a:solidFill>
                    <a:srgbClr val="FFFFFF"/>
                  </a:solidFill>
                  <a:effectLst/>
                  <a:uLnTx/>
                  <a:uFillTx/>
                  <a:latin typeface="Arial"/>
                  <a:ea typeface="+mn-ea"/>
                  <a:cs typeface="+mn-cs"/>
                </a:rPr>
                <a:t>reallocate resources </a:t>
              </a:r>
              <a:r>
                <a:rPr kumimoji="0" lang="en-US" i="0" u="none" strike="noStrike" kern="1200" cap="none" spc="0" normalizeH="0" baseline="0" noProof="0" dirty="0">
                  <a:ln>
                    <a:noFill/>
                  </a:ln>
                  <a:solidFill>
                    <a:srgbClr val="FFFFFF"/>
                  </a:solidFill>
                  <a:effectLst/>
                  <a:uLnTx/>
                  <a:uFillTx/>
                  <a:latin typeface="Arial"/>
                  <a:ea typeface="+mn-ea"/>
                  <a:cs typeface="+mn-cs"/>
                </a:rPr>
                <a:t>to drive profitable growth.</a:t>
              </a:r>
            </a:p>
          </p:txBody>
        </p:sp>
        <p:sp>
          <p:nvSpPr>
            <p:cNvPr id="58" name="TextBox 57">
              <a:extLst>
                <a:ext uri="{FF2B5EF4-FFF2-40B4-BE49-F238E27FC236}">
                  <a16:creationId xmlns:a16="http://schemas.microsoft.com/office/drawing/2014/main" id="{03B661BA-0C32-FC43-8DC1-D6A7341AECE3}"/>
                </a:ext>
              </a:extLst>
            </p:cNvPr>
            <p:cNvSpPr txBox="1"/>
            <p:nvPr/>
          </p:nvSpPr>
          <p:spPr>
            <a:xfrm>
              <a:off x="8016011" y="3064493"/>
              <a:ext cx="2989441" cy="106152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effectLst/>
                  <a:uLnTx/>
                  <a:uFillTx/>
                  <a:latin typeface="Arial"/>
                  <a:ea typeface="+mn-ea"/>
                  <a:cs typeface="+mn-cs"/>
                </a:rPr>
                <a:t>Fund the right digital investments </a:t>
              </a:r>
              <a:r>
                <a:rPr kumimoji="0" lang="en-US" b="1" i="0" u="none" strike="noStrike" kern="1200" cap="none" spc="0" normalizeH="0" baseline="0" noProof="0" dirty="0">
                  <a:ln>
                    <a:noFill/>
                  </a:ln>
                  <a:effectLst/>
                  <a:uLnTx/>
                  <a:uFillTx/>
                  <a:latin typeface="Arial"/>
                  <a:ea typeface="+mn-ea"/>
                  <a:cs typeface="+mn-cs"/>
                </a:rPr>
                <a:t>to lower the cost of doing business </a:t>
              </a:r>
              <a:r>
                <a:rPr kumimoji="0" lang="en-US" i="0" u="none" strike="noStrike" kern="1200" cap="none" spc="0" normalizeH="0" baseline="0" noProof="0" dirty="0">
                  <a:ln>
                    <a:noFill/>
                  </a:ln>
                  <a:effectLst/>
                  <a:uLnTx/>
                  <a:uFillTx/>
                  <a:latin typeface="Arial"/>
                  <a:ea typeface="+mn-ea"/>
                  <a:cs typeface="+mn-cs"/>
                </a:rPr>
                <a:t>and </a:t>
              </a:r>
              <a:r>
                <a:rPr kumimoji="0" lang="en-US" b="1" i="0" u="none" strike="noStrike" kern="1200" cap="none" spc="0" normalizeH="0" baseline="0" noProof="0" dirty="0">
                  <a:ln>
                    <a:noFill/>
                  </a:ln>
                  <a:effectLst/>
                  <a:uLnTx/>
                  <a:uFillTx/>
                  <a:latin typeface="Arial"/>
                  <a:ea typeface="+mn-ea"/>
                  <a:cs typeface="+mn-cs"/>
                </a:rPr>
                <a:t>take advantage of new opportunities.</a:t>
              </a:r>
            </a:p>
          </p:txBody>
        </p:sp>
        <p:sp>
          <p:nvSpPr>
            <p:cNvPr id="3" name="TextBox 2">
              <a:extLst>
                <a:ext uri="{FF2B5EF4-FFF2-40B4-BE49-F238E27FC236}">
                  <a16:creationId xmlns:a16="http://schemas.microsoft.com/office/drawing/2014/main" id="{4B1ECA07-CAF8-150F-EF84-E04C909D8CF7}"/>
                </a:ext>
              </a:extLst>
            </p:cNvPr>
            <p:cNvSpPr txBox="1"/>
            <p:nvPr/>
          </p:nvSpPr>
          <p:spPr>
            <a:xfrm rot="16200000">
              <a:off x="4609602" y="2555798"/>
              <a:ext cx="2474326" cy="2078914"/>
            </a:xfrm>
            <a:prstGeom prst="rect">
              <a:avLst/>
            </a:prstGeom>
            <a:noFill/>
            <a:ln w="12700">
              <a:noFill/>
            </a:ln>
          </p:spPr>
          <p:txBody>
            <a:bodyPr wrap="square" lIns="0" tIns="0" rIns="0" bIns="0" rtlCol="0" anchor="t" anchorCtr="0">
              <a:prstTxWarp prst="textArchUp">
                <a:avLst>
                  <a:gd name="adj" fmla="val 10729205"/>
                </a:avLst>
              </a:prstTxWarp>
              <a:noAutofit/>
            </a:bodyPr>
            <a:lstStyle/>
            <a:p>
              <a:pPr algn="ctr"/>
              <a:r>
                <a:rPr lang="en-US" b="1" dirty="0">
                  <a:solidFill>
                    <a:srgbClr val="FFFFFF"/>
                  </a:solidFill>
                </a:rPr>
                <a:t>Strategic Cost Optimization</a:t>
              </a:r>
            </a:p>
          </p:txBody>
        </p:sp>
        <p:sp>
          <p:nvSpPr>
            <p:cNvPr id="5" name="TextBox 4">
              <a:extLst>
                <a:ext uri="{FF2B5EF4-FFF2-40B4-BE49-F238E27FC236}">
                  <a16:creationId xmlns:a16="http://schemas.microsoft.com/office/drawing/2014/main" id="{2C1C1930-03B2-2029-3055-6176BB42BAD4}"/>
                </a:ext>
              </a:extLst>
            </p:cNvPr>
            <p:cNvSpPr txBox="1"/>
            <p:nvPr/>
          </p:nvSpPr>
          <p:spPr>
            <a:xfrm rot="5400000">
              <a:off x="5132030" y="2555797"/>
              <a:ext cx="2474326" cy="2078914"/>
            </a:xfrm>
            <a:prstGeom prst="rect">
              <a:avLst/>
            </a:prstGeom>
            <a:noFill/>
            <a:ln w="12700">
              <a:noFill/>
            </a:ln>
          </p:spPr>
          <p:txBody>
            <a:bodyPr wrap="square" lIns="0" tIns="0" rIns="0" bIns="0" rtlCol="0" anchor="t" anchorCtr="0">
              <a:prstTxWarp prst="textArchUp">
                <a:avLst>
                  <a:gd name="adj" fmla="val 10729205"/>
                </a:avLst>
              </a:prstTxWarp>
              <a:noAutofit/>
            </a:bodyPr>
            <a:lstStyle/>
            <a:p>
              <a:pPr algn="ctr"/>
              <a:r>
                <a:rPr lang="en-US" b="1" dirty="0">
                  <a:solidFill>
                    <a:srgbClr val="000000"/>
                  </a:solidFill>
                </a:rPr>
                <a:t>Digital Business Acceleration</a:t>
              </a:r>
            </a:p>
          </p:txBody>
        </p:sp>
        <p:sp>
          <p:nvSpPr>
            <p:cNvPr id="14" name="TextBox 13">
              <a:extLst>
                <a:ext uri="{FF2B5EF4-FFF2-40B4-BE49-F238E27FC236}">
                  <a16:creationId xmlns:a16="http://schemas.microsoft.com/office/drawing/2014/main" id="{80A6E004-457D-4D6C-9F20-C32A8C0B2F9E}"/>
                </a:ext>
              </a:extLst>
            </p:cNvPr>
            <p:cNvSpPr txBox="1"/>
            <p:nvPr/>
          </p:nvSpPr>
          <p:spPr>
            <a:xfrm>
              <a:off x="5426390" y="3227802"/>
              <a:ext cx="1339221" cy="734900"/>
            </a:xfrm>
            <a:prstGeom prst="rect">
              <a:avLst/>
            </a:prstGeom>
            <a:noFill/>
          </p:spPr>
          <p:txBody>
            <a:bodyPr wrap="square" lIns="0" tIns="0" rIns="0" bIns="0" anchor="ctr" anchorCtr="0">
              <a:spAutoFit/>
            </a:bodyPr>
            <a:lstStyle/>
            <a:p>
              <a:pPr algn="ctr"/>
              <a:r>
                <a:rPr lang="en-US" b="1" dirty="0">
                  <a:solidFill>
                    <a:srgbClr val="000000"/>
                  </a:solidFill>
                </a:rPr>
                <a:t>Profitable Digital Growth </a:t>
              </a:r>
            </a:p>
          </p:txBody>
        </p:sp>
      </p:grpSp>
    </p:spTree>
    <p:extLst>
      <p:ext uri="{BB962C8B-B14F-4D97-AF65-F5344CB8AC3E}">
        <p14:creationId xmlns:p14="http://schemas.microsoft.com/office/powerpoint/2010/main" val="3375915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p:txBody>
          <a:bodyPr/>
          <a:lstStyle/>
          <a:p>
            <a:pPr lvl="0"/>
            <a:r>
              <a:rPr lang="en-US" dirty="0"/>
              <a:t>Recommended Actions</a:t>
            </a:r>
          </a:p>
        </p:txBody>
      </p:sp>
      <p:sp>
        <p:nvSpPr>
          <p:cNvPr id="432" name="Google Shape;432;p13"/>
          <p:cNvSpPr txBox="1">
            <a:spLocks noGrp="1"/>
          </p:cNvSpPr>
          <p:nvPr>
            <p:ph type="body" sz="quarter" idx="10"/>
          </p:nvPr>
        </p:nvSpPr>
        <p:spPr>
          <a:xfrm>
            <a:off x="457200" y="1527047"/>
            <a:ext cx="11274552" cy="4590723"/>
          </a:xfrm>
        </p:spPr>
        <p:txBody>
          <a:bodyPr/>
          <a:lstStyle/>
          <a:p>
            <a:r>
              <a:rPr lang="en-US" dirty="0"/>
              <a:t>In difficult economic times, help your organization preserve resources by leveraging technology with business efficiency in mind.</a:t>
            </a:r>
          </a:p>
          <a:p>
            <a:r>
              <a:rPr lang="en-US" dirty="0"/>
              <a:t>Enhance your ability to attract and retain staff by using data as a starting point and then centering your strategy around your strengths as an organization.</a:t>
            </a:r>
          </a:p>
          <a:p>
            <a:r>
              <a:rPr lang="en-US" dirty="0"/>
              <a:t>Make the most of your digital investments by looking past technology and determining what business outcomes senior management values in light of business objectives.</a:t>
            </a:r>
          </a:p>
          <a:p>
            <a:r>
              <a:rPr lang="en-US" dirty="0"/>
              <a:t>Solidify senior management’s perception of return on digital investment by communicating business value in your digital initiatives.</a:t>
            </a:r>
          </a:p>
          <a:p>
            <a:r>
              <a:rPr lang="en-US" dirty="0"/>
              <a:t>Create maximum value in your organization by understanding the dynamic between the need to optimize costs and the need for strategic digital initiatives.</a:t>
            </a:r>
          </a:p>
        </p:txBody>
      </p:sp>
    </p:spTree>
    <p:extLst>
      <p:ext uri="{BB962C8B-B14F-4D97-AF65-F5344CB8AC3E}">
        <p14:creationId xmlns:p14="http://schemas.microsoft.com/office/powerpoint/2010/main" val="17452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2265-97F4-F244-AD01-4D57BA998334}"/>
              </a:ext>
            </a:extLst>
          </p:cNvPr>
          <p:cNvSpPr>
            <a:spLocks noGrp="1"/>
          </p:cNvSpPr>
          <p:nvPr>
            <p:ph type="title"/>
          </p:nvPr>
        </p:nvSpPr>
        <p:spPr/>
        <p:txBody>
          <a:bodyPr/>
          <a:lstStyle/>
          <a:p>
            <a:r>
              <a:rPr lang="en-US" dirty="0"/>
              <a:t>MSE IT Organization Fundamentals</a:t>
            </a:r>
          </a:p>
        </p:txBody>
      </p:sp>
      <p:sp>
        <p:nvSpPr>
          <p:cNvPr id="39" name="Text Box 91">
            <a:extLst>
              <a:ext uri="{FF2B5EF4-FFF2-40B4-BE49-F238E27FC236}">
                <a16:creationId xmlns:a16="http://schemas.microsoft.com/office/drawing/2014/main" id="{5B82D5E8-78AA-7344-8C8E-4F7DD3A77D69}"/>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cxnSp>
        <p:nvCxnSpPr>
          <p:cNvPr id="81" name="Google Shape;365;p7">
            <a:extLst>
              <a:ext uri="{FF2B5EF4-FFF2-40B4-BE49-F238E27FC236}">
                <a16:creationId xmlns:a16="http://schemas.microsoft.com/office/drawing/2014/main" id="{51F3E4AA-3837-6346-8B35-E0ABB7C97F4A}"/>
              </a:ext>
            </a:extLst>
          </p:cNvPr>
          <p:cNvCxnSpPr>
            <a:cxnSpLocks/>
          </p:cNvCxnSpPr>
          <p:nvPr/>
        </p:nvCxnSpPr>
        <p:spPr>
          <a:xfrm>
            <a:off x="2752273" y="1654327"/>
            <a:ext cx="2725287" cy="0"/>
          </a:xfrm>
          <a:prstGeom prst="straightConnector1">
            <a:avLst/>
          </a:prstGeom>
          <a:noFill/>
          <a:ln w="25400" cap="flat" cmpd="sng">
            <a:solidFill>
              <a:srgbClr val="009AD7"/>
            </a:solidFill>
            <a:prstDash val="solid"/>
            <a:round/>
            <a:headEnd type="none" w="sm" len="sm"/>
            <a:tailEnd type="triangle" w="lg" len="med"/>
          </a:ln>
        </p:spPr>
      </p:cxnSp>
      <p:sp>
        <p:nvSpPr>
          <p:cNvPr id="82" name="Google Shape;366;p7">
            <a:extLst>
              <a:ext uri="{FF2B5EF4-FFF2-40B4-BE49-F238E27FC236}">
                <a16:creationId xmlns:a16="http://schemas.microsoft.com/office/drawing/2014/main" id="{DE6615B7-DB17-C24D-BFFB-1F4B83CE8C7B}"/>
              </a:ext>
            </a:extLst>
          </p:cNvPr>
          <p:cNvSpPr/>
          <p:nvPr/>
        </p:nvSpPr>
        <p:spPr>
          <a:xfrm flipH="1">
            <a:off x="457199" y="1315788"/>
            <a:ext cx="3716210" cy="67707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lvl="0">
              <a:buClr>
                <a:srgbClr val="000000"/>
              </a:buClr>
              <a:buSzPts val="1200"/>
            </a:pPr>
            <a:r>
              <a:rPr lang="en-US" sz="1600" dirty="0">
                <a:solidFill>
                  <a:srgbClr val="000000"/>
                </a:solidFill>
                <a:ea typeface="Arial"/>
                <a:cs typeface="Arial"/>
                <a:sym typeface="Arial"/>
              </a:rPr>
              <a:t>MSE CIOs typically have close relationships with business executives.</a:t>
            </a:r>
            <a:endParaRPr lang="en-US" sz="1600" b="0" i="0" u="none" strike="noStrike" cap="none" dirty="0">
              <a:solidFill>
                <a:srgbClr val="000000"/>
              </a:solidFill>
              <a:latin typeface="Arial"/>
              <a:ea typeface="Arial"/>
              <a:cs typeface="Arial"/>
              <a:sym typeface="Arial"/>
            </a:endParaRPr>
          </a:p>
        </p:txBody>
      </p:sp>
      <p:sp>
        <p:nvSpPr>
          <p:cNvPr id="8" name="Rounded Rectangle 7">
            <a:extLst>
              <a:ext uri="{FF2B5EF4-FFF2-40B4-BE49-F238E27FC236}">
                <a16:creationId xmlns:a16="http://schemas.microsoft.com/office/drawing/2014/main" id="{9957DBC5-FF65-8745-81FC-771B727778A6}"/>
              </a:ext>
            </a:extLst>
          </p:cNvPr>
          <p:cNvSpPr/>
          <p:nvPr/>
        </p:nvSpPr>
        <p:spPr>
          <a:xfrm>
            <a:off x="2438400" y="2640330"/>
            <a:ext cx="7315200" cy="2846070"/>
          </a:xfrm>
          <a:prstGeom prst="roundRect">
            <a:avLst>
              <a:gd name="adj" fmla="val 50000"/>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TextBox 25">
            <a:extLst>
              <a:ext uri="{FF2B5EF4-FFF2-40B4-BE49-F238E27FC236}">
                <a16:creationId xmlns:a16="http://schemas.microsoft.com/office/drawing/2014/main" id="{C9EEC4AF-D8F1-CA42-859E-6185302C5514}"/>
              </a:ext>
            </a:extLst>
          </p:cNvPr>
          <p:cNvSpPr txBox="1"/>
          <p:nvPr/>
        </p:nvSpPr>
        <p:spPr>
          <a:xfrm>
            <a:off x="2596391" y="2058217"/>
            <a:ext cx="1587293" cy="584775"/>
          </a:xfrm>
          <a:prstGeom prst="rect">
            <a:avLst/>
          </a:prstGeom>
          <a:noFill/>
        </p:spPr>
        <p:txBody>
          <a:bodyPr wrap="none" lIns="91440" rIns="91440" rtlCol="0" anchor="ctr" anchorCtr="0">
            <a:spAutoFit/>
          </a:bodyPr>
          <a:lstStyle/>
          <a:p>
            <a:pPr algn="r">
              <a:spcBef>
                <a:spcPts val="600"/>
              </a:spcBef>
            </a:pPr>
            <a:r>
              <a:rPr lang="en-US" sz="1600" dirty="0"/>
              <a:t>Infrastructure</a:t>
            </a:r>
            <a:br>
              <a:rPr lang="en-US" sz="1600" dirty="0"/>
            </a:br>
            <a:r>
              <a:rPr lang="en-US" sz="1600" dirty="0"/>
              <a:t>and Operations</a:t>
            </a:r>
          </a:p>
        </p:txBody>
      </p:sp>
      <p:sp>
        <p:nvSpPr>
          <p:cNvPr id="35" name="TextBox 34">
            <a:extLst>
              <a:ext uri="{FF2B5EF4-FFF2-40B4-BE49-F238E27FC236}">
                <a16:creationId xmlns:a16="http://schemas.microsoft.com/office/drawing/2014/main" id="{D1204EA8-770D-FF40-99BF-54FC1EC79DE4}"/>
              </a:ext>
            </a:extLst>
          </p:cNvPr>
          <p:cNvSpPr txBox="1">
            <a:spLocks/>
          </p:cNvSpPr>
          <p:nvPr/>
        </p:nvSpPr>
        <p:spPr>
          <a:xfrm>
            <a:off x="5196416" y="5755294"/>
            <a:ext cx="1799169" cy="338554"/>
          </a:xfrm>
          <a:prstGeom prst="rect">
            <a:avLst/>
          </a:prstGeom>
          <a:noFill/>
        </p:spPr>
        <p:txBody>
          <a:bodyPr wrap="square" lIns="91440" rIns="91440" rtlCol="0" anchor="ctr" anchorCtr="0">
            <a:spAutoFit/>
          </a:bodyPr>
          <a:lstStyle/>
          <a:p>
            <a:pPr algn="ctr">
              <a:spcBef>
                <a:spcPts val="600"/>
              </a:spcBef>
            </a:pPr>
            <a:r>
              <a:rPr lang="en-US" sz="1600" dirty="0"/>
              <a:t>Security and Risk</a:t>
            </a:r>
          </a:p>
        </p:txBody>
      </p:sp>
      <p:sp>
        <p:nvSpPr>
          <p:cNvPr id="37" name="TextBox 36">
            <a:extLst>
              <a:ext uri="{FF2B5EF4-FFF2-40B4-BE49-F238E27FC236}">
                <a16:creationId xmlns:a16="http://schemas.microsoft.com/office/drawing/2014/main" id="{E023A77C-C68A-0842-A03A-95E3EAAA6D80}"/>
              </a:ext>
            </a:extLst>
          </p:cNvPr>
          <p:cNvSpPr txBox="1">
            <a:spLocks/>
          </p:cNvSpPr>
          <p:nvPr/>
        </p:nvSpPr>
        <p:spPr>
          <a:xfrm>
            <a:off x="9029607" y="5247518"/>
            <a:ext cx="1029910" cy="584775"/>
          </a:xfrm>
          <a:prstGeom prst="rect">
            <a:avLst/>
          </a:prstGeom>
          <a:noFill/>
        </p:spPr>
        <p:txBody>
          <a:bodyPr wrap="square" lIns="91440" rIns="91440" rtlCol="0" anchor="ctr" anchorCtr="0">
            <a:spAutoFit/>
          </a:bodyPr>
          <a:lstStyle/>
          <a:p>
            <a:pPr>
              <a:spcBef>
                <a:spcPts val="600"/>
              </a:spcBef>
            </a:pPr>
            <a:r>
              <a:rPr lang="en-US" sz="1600" dirty="0"/>
              <a:t>Data and Analytics</a:t>
            </a:r>
          </a:p>
        </p:txBody>
      </p:sp>
      <p:sp>
        <p:nvSpPr>
          <p:cNvPr id="38" name="TextBox 37">
            <a:extLst>
              <a:ext uri="{FF2B5EF4-FFF2-40B4-BE49-F238E27FC236}">
                <a16:creationId xmlns:a16="http://schemas.microsoft.com/office/drawing/2014/main" id="{602B7035-DD8E-FA43-8565-FE81811526E0}"/>
              </a:ext>
            </a:extLst>
          </p:cNvPr>
          <p:cNvSpPr txBox="1">
            <a:spLocks/>
          </p:cNvSpPr>
          <p:nvPr/>
        </p:nvSpPr>
        <p:spPr>
          <a:xfrm>
            <a:off x="457199" y="3497292"/>
            <a:ext cx="1742613" cy="1077218"/>
          </a:xfrm>
          <a:prstGeom prst="rect">
            <a:avLst/>
          </a:prstGeom>
          <a:noFill/>
        </p:spPr>
        <p:txBody>
          <a:bodyPr wrap="square" lIns="91440" rIns="91440" rtlCol="0" anchor="ctr" anchorCtr="0">
            <a:spAutoFit/>
          </a:bodyPr>
          <a:lstStyle/>
          <a:p>
            <a:pPr algn="r">
              <a:spcBef>
                <a:spcPts val="600"/>
              </a:spcBef>
            </a:pPr>
            <a:r>
              <a:rPr lang="en-US" sz="1600" dirty="0"/>
              <a:t>Enterprise Architecture and Technology Innovation</a:t>
            </a:r>
          </a:p>
        </p:txBody>
      </p:sp>
      <p:sp>
        <p:nvSpPr>
          <p:cNvPr id="66" name="TextBox 65">
            <a:extLst>
              <a:ext uri="{FF2B5EF4-FFF2-40B4-BE49-F238E27FC236}">
                <a16:creationId xmlns:a16="http://schemas.microsoft.com/office/drawing/2014/main" id="{36B34F65-940F-E849-8996-CB8CA2382C78}"/>
              </a:ext>
            </a:extLst>
          </p:cNvPr>
          <p:cNvSpPr txBox="1">
            <a:spLocks/>
          </p:cNvSpPr>
          <p:nvPr/>
        </p:nvSpPr>
        <p:spPr>
          <a:xfrm>
            <a:off x="706836" y="5255891"/>
            <a:ext cx="2467128" cy="584775"/>
          </a:xfrm>
          <a:prstGeom prst="rect">
            <a:avLst/>
          </a:prstGeom>
          <a:noFill/>
        </p:spPr>
        <p:txBody>
          <a:bodyPr wrap="square" lIns="91440" rIns="91440" rtlCol="0" anchor="ctr" anchorCtr="0">
            <a:spAutoFit/>
          </a:bodyPr>
          <a:lstStyle/>
          <a:p>
            <a:pPr algn="r">
              <a:spcBef>
                <a:spcPts val="600"/>
              </a:spcBef>
            </a:pPr>
            <a:r>
              <a:rPr lang="en-US" sz="1600" dirty="0"/>
              <a:t>Sourcing, Procurement and Vendor Management</a:t>
            </a:r>
          </a:p>
        </p:txBody>
      </p:sp>
      <p:sp>
        <p:nvSpPr>
          <p:cNvPr id="68" name="TextBox 67">
            <a:extLst>
              <a:ext uri="{FF2B5EF4-FFF2-40B4-BE49-F238E27FC236}">
                <a16:creationId xmlns:a16="http://schemas.microsoft.com/office/drawing/2014/main" id="{A13D16E1-8FBB-5C45-B5F2-5EB832E872D6}"/>
              </a:ext>
            </a:extLst>
          </p:cNvPr>
          <p:cNvSpPr txBox="1">
            <a:spLocks/>
          </p:cNvSpPr>
          <p:nvPr/>
        </p:nvSpPr>
        <p:spPr>
          <a:xfrm>
            <a:off x="7980553" y="2308502"/>
            <a:ext cx="1276971" cy="338554"/>
          </a:xfrm>
          <a:prstGeom prst="rect">
            <a:avLst/>
          </a:prstGeom>
          <a:noFill/>
        </p:spPr>
        <p:txBody>
          <a:bodyPr wrap="square" lIns="91440" rIns="91440" rtlCol="0" anchor="ctr" anchorCtr="0">
            <a:spAutoFit/>
          </a:bodyPr>
          <a:lstStyle/>
          <a:p>
            <a:pPr>
              <a:spcBef>
                <a:spcPts val="600"/>
              </a:spcBef>
            </a:pPr>
            <a:r>
              <a:rPr lang="en-US" sz="1600" dirty="0"/>
              <a:t>Applications</a:t>
            </a:r>
          </a:p>
        </p:txBody>
      </p:sp>
      <p:sp>
        <p:nvSpPr>
          <p:cNvPr id="89" name="TextBox 88">
            <a:extLst>
              <a:ext uri="{FF2B5EF4-FFF2-40B4-BE49-F238E27FC236}">
                <a16:creationId xmlns:a16="http://schemas.microsoft.com/office/drawing/2014/main" id="{3B084BF7-728C-394F-AE31-9466C36DBD28}"/>
              </a:ext>
            </a:extLst>
          </p:cNvPr>
          <p:cNvSpPr txBox="1"/>
          <p:nvPr/>
        </p:nvSpPr>
        <p:spPr>
          <a:xfrm>
            <a:off x="9933156" y="1561742"/>
            <a:ext cx="1809230" cy="938719"/>
          </a:xfrm>
          <a:prstGeom prst="rect">
            <a:avLst/>
          </a:prstGeom>
          <a:noFill/>
        </p:spPr>
        <p:txBody>
          <a:bodyPr wrap="square" lIns="0" tIns="0" rIns="0" bIns="0" rtlCol="0" anchor="ctr" anchorCtr="0">
            <a:spAutoFit/>
          </a:bodyPr>
          <a:lstStyle/>
          <a:p>
            <a:pPr marL="171450" indent="-171450">
              <a:spcBef>
                <a:spcPts val="600"/>
              </a:spcBef>
              <a:buClr>
                <a:srgbClr val="009AD7"/>
              </a:buClr>
              <a:buSzPct val="160000"/>
              <a:buFont typeface="System Font Regular"/>
              <a:buChar char="●"/>
            </a:pPr>
            <a:r>
              <a:rPr lang="en-US" sz="1400" dirty="0"/>
              <a:t>Typically a Physical Role in an MSE</a:t>
            </a:r>
          </a:p>
          <a:p>
            <a:pPr marL="171450" indent="-171450">
              <a:spcBef>
                <a:spcPts val="600"/>
              </a:spcBef>
              <a:buClr>
                <a:srgbClr val="6F7878"/>
              </a:buClr>
              <a:buSzPct val="160000"/>
              <a:buFont typeface="System Font Regular"/>
              <a:buChar char="●"/>
            </a:pPr>
            <a:r>
              <a:rPr lang="en-US" sz="1400" dirty="0"/>
              <a:t>Typically a Virtual Role in an MSE</a:t>
            </a:r>
          </a:p>
        </p:txBody>
      </p:sp>
      <p:grpSp>
        <p:nvGrpSpPr>
          <p:cNvPr id="45" name="Group 44">
            <a:extLst>
              <a:ext uri="{FF2B5EF4-FFF2-40B4-BE49-F238E27FC236}">
                <a16:creationId xmlns:a16="http://schemas.microsoft.com/office/drawing/2014/main" id="{B2ABF15E-BF08-E444-B27E-91F2CC21E2FE}"/>
              </a:ext>
            </a:extLst>
          </p:cNvPr>
          <p:cNvGrpSpPr/>
          <p:nvPr/>
        </p:nvGrpSpPr>
        <p:grpSpPr>
          <a:xfrm>
            <a:off x="2199813" y="3761581"/>
            <a:ext cx="548640" cy="548640"/>
            <a:chOff x="2460746" y="1737360"/>
            <a:chExt cx="548640" cy="548640"/>
          </a:xfrm>
        </p:grpSpPr>
        <p:sp>
          <p:nvSpPr>
            <p:cNvPr id="46" name="Oval 45">
              <a:extLst>
                <a:ext uri="{FF2B5EF4-FFF2-40B4-BE49-F238E27FC236}">
                  <a16:creationId xmlns:a16="http://schemas.microsoft.com/office/drawing/2014/main" id="{9DCF7AAC-7FC3-0048-9720-5B9AB98A75CA}"/>
                </a:ext>
              </a:extLst>
            </p:cNvPr>
            <p:cNvSpPr>
              <a:spLocks noChangeAspect="1"/>
            </p:cNvSpPr>
            <p:nvPr/>
          </p:nvSpPr>
          <p:spPr>
            <a:xfrm>
              <a:off x="2460746" y="1737360"/>
              <a:ext cx="548640" cy="548640"/>
            </a:xfrm>
            <a:prstGeom prst="ellips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7" name="Graphic 46">
              <a:extLst>
                <a:ext uri="{FF2B5EF4-FFF2-40B4-BE49-F238E27FC236}">
                  <a16:creationId xmlns:a16="http://schemas.microsoft.com/office/drawing/2014/main" id="{6D12BCED-DCEA-204A-95D7-CFAB60EE3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56" name="Group 55">
            <a:extLst>
              <a:ext uri="{FF2B5EF4-FFF2-40B4-BE49-F238E27FC236}">
                <a16:creationId xmlns:a16="http://schemas.microsoft.com/office/drawing/2014/main" id="{6B835136-E582-794E-8BD9-FA3D2D086669}"/>
              </a:ext>
            </a:extLst>
          </p:cNvPr>
          <p:cNvGrpSpPr/>
          <p:nvPr/>
        </p:nvGrpSpPr>
        <p:grpSpPr>
          <a:xfrm>
            <a:off x="4175760" y="2368768"/>
            <a:ext cx="548640" cy="548640"/>
            <a:chOff x="2460746" y="1737360"/>
            <a:chExt cx="548640" cy="548640"/>
          </a:xfrm>
        </p:grpSpPr>
        <p:sp>
          <p:nvSpPr>
            <p:cNvPr id="57" name="Oval 56">
              <a:extLst>
                <a:ext uri="{FF2B5EF4-FFF2-40B4-BE49-F238E27FC236}">
                  <a16:creationId xmlns:a16="http://schemas.microsoft.com/office/drawing/2014/main" id="{1EF8671D-2530-384E-A9E0-12A7F10726F5}"/>
                </a:ext>
              </a:extLst>
            </p:cNvPr>
            <p:cNvSpPr>
              <a:spLocks noChangeAspect="1"/>
            </p:cNvSpPr>
            <p:nvPr/>
          </p:nvSpPr>
          <p:spPr>
            <a:xfrm>
              <a:off x="2460746" y="1737360"/>
              <a:ext cx="548640" cy="54864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8" name="Graphic 57">
              <a:extLst>
                <a:ext uri="{FF2B5EF4-FFF2-40B4-BE49-F238E27FC236}">
                  <a16:creationId xmlns:a16="http://schemas.microsoft.com/office/drawing/2014/main" id="{988DC61B-85ED-7B4F-8FF7-1B2A6B694F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59" name="Group 58">
            <a:extLst>
              <a:ext uri="{FF2B5EF4-FFF2-40B4-BE49-F238E27FC236}">
                <a16:creationId xmlns:a16="http://schemas.microsoft.com/office/drawing/2014/main" id="{A612BE6D-36EA-134E-9AA0-2AD32D6B3E26}"/>
              </a:ext>
            </a:extLst>
          </p:cNvPr>
          <p:cNvGrpSpPr/>
          <p:nvPr/>
        </p:nvGrpSpPr>
        <p:grpSpPr>
          <a:xfrm>
            <a:off x="7461504" y="2368768"/>
            <a:ext cx="548640" cy="548640"/>
            <a:chOff x="2460746" y="1737360"/>
            <a:chExt cx="548640" cy="548640"/>
          </a:xfrm>
        </p:grpSpPr>
        <p:sp>
          <p:nvSpPr>
            <p:cNvPr id="60" name="Oval 59">
              <a:extLst>
                <a:ext uri="{FF2B5EF4-FFF2-40B4-BE49-F238E27FC236}">
                  <a16:creationId xmlns:a16="http://schemas.microsoft.com/office/drawing/2014/main" id="{F514E91D-77AA-CE4D-BEBD-A3BA216A75F5}"/>
                </a:ext>
              </a:extLst>
            </p:cNvPr>
            <p:cNvSpPr>
              <a:spLocks noChangeAspect="1"/>
            </p:cNvSpPr>
            <p:nvPr/>
          </p:nvSpPr>
          <p:spPr>
            <a:xfrm>
              <a:off x="2460746" y="1737360"/>
              <a:ext cx="548640" cy="548640"/>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1" name="Graphic 60">
              <a:extLst>
                <a:ext uri="{FF2B5EF4-FFF2-40B4-BE49-F238E27FC236}">
                  <a16:creationId xmlns:a16="http://schemas.microsoft.com/office/drawing/2014/main" id="{6D7A2491-5B81-3748-AE41-A95129944F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sp>
        <p:nvSpPr>
          <p:cNvPr id="24" name="TextBox 23">
            <a:extLst>
              <a:ext uri="{FF2B5EF4-FFF2-40B4-BE49-F238E27FC236}">
                <a16:creationId xmlns:a16="http://schemas.microsoft.com/office/drawing/2014/main" id="{1D1746D2-C1BF-264A-A493-8B7774927F70}"/>
              </a:ext>
            </a:extLst>
          </p:cNvPr>
          <p:cNvSpPr txBox="1"/>
          <p:nvPr/>
        </p:nvSpPr>
        <p:spPr>
          <a:xfrm>
            <a:off x="5642125" y="2096260"/>
            <a:ext cx="907750" cy="269416"/>
          </a:xfrm>
          <a:prstGeom prst="rect">
            <a:avLst/>
          </a:prstGeom>
          <a:noFill/>
        </p:spPr>
        <p:txBody>
          <a:bodyPr wrap="square" lIns="0" tIns="0" rIns="0" bIns="0" rtlCol="0" anchor="ctr" anchorCtr="0">
            <a:noAutofit/>
          </a:bodyPr>
          <a:lstStyle/>
          <a:p>
            <a:pPr algn="ctr">
              <a:spcBef>
                <a:spcPts val="600"/>
              </a:spcBef>
            </a:pPr>
            <a:r>
              <a:rPr lang="en-US" sz="1600" b="1" dirty="0"/>
              <a:t>CIO</a:t>
            </a:r>
          </a:p>
        </p:txBody>
      </p:sp>
      <p:grpSp>
        <p:nvGrpSpPr>
          <p:cNvPr id="53" name="Group 52">
            <a:extLst>
              <a:ext uri="{FF2B5EF4-FFF2-40B4-BE49-F238E27FC236}">
                <a16:creationId xmlns:a16="http://schemas.microsoft.com/office/drawing/2014/main" id="{D2013F42-09D6-6147-B09C-57F3C66EF952}"/>
              </a:ext>
            </a:extLst>
          </p:cNvPr>
          <p:cNvGrpSpPr/>
          <p:nvPr/>
        </p:nvGrpSpPr>
        <p:grpSpPr>
          <a:xfrm>
            <a:off x="5821680" y="2368768"/>
            <a:ext cx="548640" cy="548640"/>
            <a:chOff x="2460746" y="1737360"/>
            <a:chExt cx="548640" cy="548640"/>
          </a:xfrm>
        </p:grpSpPr>
        <p:sp>
          <p:nvSpPr>
            <p:cNvPr id="54" name="Oval 53">
              <a:extLst>
                <a:ext uri="{FF2B5EF4-FFF2-40B4-BE49-F238E27FC236}">
                  <a16:creationId xmlns:a16="http://schemas.microsoft.com/office/drawing/2014/main" id="{E6747C9D-996B-5448-8944-7F28ABCAA27F}"/>
                </a:ext>
              </a:extLst>
            </p:cNvPr>
            <p:cNvSpPr>
              <a:spLocks noChangeAspect="1"/>
            </p:cNvSpPr>
            <p:nvPr/>
          </p:nvSpPr>
          <p:spPr>
            <a:xfrm>
              <a:off x="2460746" y="1737360"/>
              <a:ext cx="548640" cy="5486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5" name="Graphic 54">
              <a:extLst>
                <a:ext uri="{FF2B5EF4-FFF2-40B4-BE49-F238E27FC236}">
                  <a16:creationId xmlns:a16="http://schemas.microsoft.com/office/drawing/2014/main" id="{BEBDCCEA-0092-C647-BE61-A466CF1F29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62" name="Group 61">
            <a:extLst>
              <a:ext uri="{FF2B5EF4-FFF2-40B4-BE49-F238E27FC236}">
                <a16:creationId xmlns:a16="http://schemas.microsoft.com/office/drawing/2014/main" id="{8A8C0EA3-B323-CD47-B370-6FF0DC27CCB4}"/>
              </a:ext>
            </a:extLst>
          </p:cNvPr>
          <p:cNvGrpSpPr/>
          <p:nvPr/>
        </p:nvGrpSpPr>
        <p:grpSpPr>
          <a:xfrm>
            <a:off x="5821680" y="1432765"/>
            <a:ext cx="548640" cy="548640"/>
            <a:chOff x="2479877" y="2005664"/>
            <a:chExt cx="548640" cy="548640"/>
          </a:xfrm>
        </p:grpSpPr>
        <p:sp>
          <p:nvSpPr>
            <p:cNvPr id="63" name="Oval 62">
              <a:extLst>
                <a:ext uri="{FF2B5EF4-FFF2-40B4-BE49-F238E27FC236}">
                  <a16:creationId xmlns:a16="http://schemas.microsoft.com/office/drawing/2014/main" id="{7B2C8DDA-8F79-A648-B749-5409915ACA53}"/>
                </a:ext>
              </a:extLst>
            </p:cNvPr>
            <p:cNvSpPr>
              <a:spLocks noChangeAspect="1"/>
            </p:cNvSpPr>
            <p:nvPr/>
          </p:nvSpPr>
          <p:spPr>
            <a:xfrm>
              <a:off x="2479877" y="2005664"/>
              <a:ext cx="548640" cy="54864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4" name="Graphic 63">
              <a:extLst>
                <a:ext uri="{FF2B5EF4-FFF2-40B4-BE49-F238E27FC236}">
                  <a16:creationId xmlns:a16="http://schemas.microsoft.com/office/drawing/2014/main" id="{77517AE0-7DD8-174C-8042-F78FD32D27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6912" y="2041510"/>
              <a:ext cx="480060" cy="373380"/>
            </a:xfrm>
            <a:prstGeom prst="rect">
              <a:avLst/>
            </a:prstGeom>
          </p:spPr>
        </p:pic>
      </p:grpSp>
      <p:sp>
        <p:nvSpPr>
          <p:cNvPr id="65" name="TextBox 64">
            <a:extLst>
              <a:ext uri="{FF2B5EF4-FFF2-40B4-BE49-F238E27FC236}">
                <a16:creationId xmlns:a16="http://schemas.microsoft.com/office/drawing/2014/main" id="{970D31B2-EA6E-BA42-8A59-5B58C095CAE8}"/>
              </a:ext>
            </a:extLst>
          </p:cNvPr>
          <p:cNvSpPr txBox="1"/>
          <p:nvPr/>
        </p:nvSpPr>
        <p:spPr>
          <a:xfrm>
            <a:off x="5548414" y="1153545"/>
            <a:ext cx="1095172" cy="264848"/>
          </a:xfrm>
          <a:prstGeom prst="rect">
            <a:avLst/>
          </a:prstGeom>
          <a:noFill/>
        </p:spPr>
        <p:txBody>
          <a:bodyPr wrap="square" lIns="0" tIns="0" rIns="0" bIns="0" rtlCol="0" anchor="ctr" anchorCtr="0">
            <a:noAutofit/>
          </a:bodyPr>
          <a:lstStyle/>
          <a:p>
            <a:pPr algn="ctr">
              <a:spcBef>
                <a:spcPts val="600"/>
              </a:spcBef>
            </a:pPr>
            <a:r>
              <a:rPr lang="en-US" sz="1600" b="1" dirty="0"/>
              <a:t>Business</a:t>
            </a:r>
          </a:p>
        </p:txBody>
      </p:sp>
      <p:sp>
        <p:nvSpPr>
          <p:cNvPr id="12" name="Rectangle 11">
            <a:extLst>
              <a:ext uri="{FF2B5EF4-FFF2-40B4-BE49-F238E27FC236}">
                <a16:creationId xmlns:a16="http://schemas.microsoft.com/office/drawing/2014/main" id="{7F2BB7C3-BE76-6F47-99D7-F42A408E911F}"/>
              </a:ext>
            </a:extLst>
          </p:cNvPr>
          <p:cNvSpPr/>
          <p:nvPr/>
        </p:nvSpPr>
        <p:spPr>
          <a:xfrm>
            <a:off x="5569800" y="1140883"/>
            <a:ext cx="1052399" cy="1861932"/>
          </a:xfrm>
          <a:prstGeom prst="rect">
            <a:avLst/>
          </a:prstGeom>
          <a:noFill/>
          <a:ln w="25400">
            <a:solidFill>
              <a:srgbClr val="009AD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3" name="Group 92">
            <a:extLst>
              <a:ext uri="{FF2B5EF4-FFF2-40B4-BE49-F238E27FC236}">
                <a16:creationId xmlns:a16="http://schemas.microsoft.com/office/drawing/2014/main" id="{D3D519B3-8542-CA4B-AD90-A184320FE618}"/>
              </a:ext>
            </a:extLst>
          </p:cNvPr>
          <p:cNvGrpSpPr/>
          <p:nvPr/>
        </p:nvGrpSpPr>
        <p:grpSpPr>
          <a:xfrm>
            <a:off x="3188268" y="5107872"/>
            <a:ext cx="548640" cy="548640"/>
            <a:chOff x="2460746" y="1737360"/>
            <a:chExt cx="548640" cy="548640"/>
          </a:xfrm>
        </p:grpSpPr>
        <p:sp>
          <p:nvSpPr>
            <p:cNvPr id="94" name="Oval 93">
              <a:extLst>
                <a:ext uri="{FF2B5EF4-FFF2-40B4-BE49-F238E27FC236}">
                  <a16:creationId xmlns:a16="http://schemas.microsoft.com/office/drawing/2014/main" id="{A08B78B4-BC41-6F48-B5B1-5E972C001B43}"/>
                </a:ext>
              </a:extLst>
            </p:cNvPr>
            <p:cNvSpPr>
              <a:spLocks noChangeAspect="1"/>
            </p:cNvSpPr>
            <p:nvPr/>
          </p:nvSpPr>
          <p:spPr>
            <a:xfrm>
              <a:off x="2460746" y="1737360"/>
              <a:ext cx="548640" cy="548640"/>
            </a:xfrm>
            <a:prstGeom prst="ellips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5" name="Graphic 94">
              <a:extLst>
                <a:ext uri="{FF2B5EF4-FFF2-40B4-BE49-F238E27FC236}">
                  <a16:creationId xmlns:a16="http://schemas.microsoft.com/office/drawing/2014/main" id="{16CAD101-36C1-D240-8348-A3458AB909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96" name="Group 95">
            <a:extLst>
              <a:ext uri="{FF2B5EF4-FFF2-40B4-BE49-F238E27FC236}">
                <a16:creationId xmlns:a16="http://schemas.microsoft.com/office/drawing/2014/main" id="{549668CE-EEF7-444F-8A41-33EFB825F157}"/>
              </a:ext>
            </a:extLst>
          </p:cNvPr>
          <p:cNvGrpSpPr/>
          <p:nvPr/>
        </p:nvGrpSpPr>
        <p:grpSpPr>
          <a:xfrm>
            <a:off x="5820156" y="5212080"/>
            <a:ext cx="548640" cy="548640"/>
            <a:chOff x="2460746" y="1737360"/>
            <a:chExt cx="548640" cy="548640"/>
          </a:xfrm>
        </p:grpSpPr>
        <p:sp>
          <p:nvSpPr>
            <p:cNvPr id="97" name="Oval 96">
              <a:extLst>
                <a:ext uri="{FF2B5EF4-FFF2-40B4-BE49-F238E27FC236}">
                  <a16:creationId xmlns:a16="http://schemas.microsoft.com/office/drawing/2014/main" id="{946F9BCD-34EF-AF40-AAAB-C90461EA665B}"/>
                </a:ext>
              </a:extLst>
            </p:cNvPr>
            <p:cNvSpPr>
              <a:spLocks noChangeAspect="1"/>
            </p:cNvSpPr>
            <p:nvPr/>
          </p:nvSpPr>
          <p:spPr>
            <a:xfrm>
              <a:off x="2460746" y="1737360"/>
              <a:ext cx="548640" cy="548640"/>
            </a:xfrm>
            <a:prstGeom prst="ellips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8" name="Graphic 97">
              <a:extLst>
                <a:ext uri="{FF2B5EF4-FFF2-40B4-BE49-F238E27FC236}">
                  <a16:creationId xmlns:a16="http://schemas.microsoft.com/office/drawing/2014/main" id="{4E9D0B4D-19E3-4C4E-BF9A-146B63D819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99" name="Group 98">
            <a:extLst>
              <a:ext uri="{FF2B5EF4-FFF2-40B4-BE49-F238E27FC236}">
                <a16:creationId xmlns:a16="http://schemas.microsoft.com/office/drawing/2014/main" id="{41029642-0842-6144-B02D-26647B1108CC}"/>
              </a:ext>
            </a:extLst>
          </p:cNvPr>
          <p:cNvGrpSpPr/>
          <p:nvPr/>
        </p:nvGrpSpPr>
        <p:grpSpPr>
          <a:xfrm>
            <a:off x="8458933" y="5107872"/>
            <a:ext cx="548640" cy="548640"/>
            <a:chOff x="2460746" y="1737360"/>
            <a:chExt cx="548640" cy="548640"/>
          </a:xfrm>
        </p:grpSpPr>
        <p:sp>
          <p:nvSpPr>
            <p:cNvPr id="100" name="Oval 99">
              <a:extLst>
                <a:ext uri="{FF2B5EF4-FFF2-40B4-BE49-F238E27FC236}">
                  <a16:creationId xmlns:a16="http://schemas.microsoft.com/office/drawing/2014/main" id="{DAA3CCF0-EF7C-8242-B039-C08CFCDAFE80}"/>
                </a:ext>
              </a:extLst>
            </p:cNvPr>
            <p:cNvSpPr>
              <a:spLocks noChangeAspect="1"/>
            </p:cNvSpPr>
            <p:nvPr/>
          </p:nvSpPr>
          <p:spPr>
            <a:xfrm>
              <a:off x="2460746" y="1737360"/>
              <a:ext cx="548640" cy="548640"/>
            </a:xfrm>
            <a:prstGeom prst="ellips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1" name="Graphic 100">
              <a:extLst>
                <a:ext uri="{FF2B5EF4-FFF2-40B4-BE49-F238E27FC236}">
                  <a16:creationId xmlns:a16="http://schemas.microsoft.com/office/drawing/2014/main" id="{75292C49-09CE-8C43-8BE2-17F01CF4C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grpSp>
        <p:nvGrpSpPr>
          <p:cNvPr id="110" name="Group 109">
            <a:extLst>
              <a:ext uri="{FF2B5EF4-FFF2-40B4-BE49-F238E27FC236}">
                <a16:creationId xmlns:a16="http://schemas.microsoft.com/office/drawing/2014/main" id="{4091AFF4-EEE9-5B40-9577-B45DF55BD09B}"/>
              </a:ext>
            </a:extLst>
          </p:cNvPr>
          <p:cNvGrpSpPr/>
          <p:nvPr/>
        </p:nvGrpSpPr>
        <p:grpSpPr>
          <a:xfrm>
            <a:off x="9463364" y="3761581"/>
            <a:ext cx="548640" cy="548640"/>
            <a:chOff x="2460746" y="1737360"/>
            <a:chExt cx="548640" cy="548640"/>
          </a:xfrm>
        </p:grpSpPr>
        <p:sp>
          <p:nvSpPr>
            <p:cNvPr id="111" name="Oval 110">
              <a:extLst>
                <a:ext uri="{FF2B5EF4-FFF2-40B4-BE49-F238E27FC236}">
                  <a16:creationId xmlns:a16="http://schemas.microsoft.com/office/drawing/2014/main" id="{FC37D620-E8A9-AB4C-A548-0D3611F40080}"/>
                </a:ext>
              </a:extLst>
            </p:cNvPr>
            <p:cNvSpPr>
              <a:spLocks noChangeAspect="1"/>
            </p:cNvSpPr>
            <p:nvPr/>
          </p:nvSpPr>
          <p:spPr>
            <a:xfrm>
              <a:off x="2460746" y="1737360"/>
              <a:ext cx="548640" cy="548640"/>
            </a:xfrm>
            <a:prstGeom prst="ellips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12" name="Graphic 111">
              <a:extLst>
                <a:ext uri="{FF2B5EF4-FFF2-40B4-BE49-F238E27FC236}">
                  <a16:creationId xmlns:a16="http://schemas.microsoft.com/office/drawing/2014/main" id="{98B2245A-6462-924C-A7DB-6409AF4F1B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95036" y="1810512"/>
              <a:ext cx="480060" cy="373380"/>
            </a:xfrm>
            <a:prstGeom prst="rect">
              <a:avLst/>
            </a:prstGeom>
          </p:spPr>
        </p:pic>
      </p:grpSp>
      <p:sp>
        <p:nvSpPr>
          <p:cNvPr id="113" name="TextBox 112">
            <a:extLst>
              <a:ext uri="{FF2B5EF4-FFF2-40B4-BE49-F238E27FC236}">
                <a16:creationId xmlns:a16="http://schemas.microsoft.com/office/drawing/2014/main" id="{2B07B255-1DE7-6746-9B45-6AE4E8D3AEE2}"/>
              </a:ext>
            </a:extLst>
          </p:cNvPr>
          <p:cNvSpPr txBox="1">
            <a:spLocks/>
          </p:cNvSpPr>
          <p:nvPr/>
        </p:nvSpPr>
        <p:spPr>
          <a:xfrm>
            <a:off x="10012004" y="3620403"/>
            <a:ext cx="1373718" cy="830997"/>
          </a:xfrm>
          <a:prstGeom prst="rect">
            <a:avLst/>
          </a:prstGeom>
          <a:noFill/>
        </p:spPr>
        <p:txBody>
          <a:bodyPr wrap="square" lIns="91440" rIns="91440" rtlCol="0" anchor="ctr" anchorCtr="0">
            <a:spAutoFit/>
          </a:bodyPr>
          <a:lstStyle/>
          <a:p>
            <a:pPr>
              <a:spcBef>
                <a:spcPts val="600"/>
              </a:spcBef>
            </a:pPr>
            <a:r>
              <a:rPr lang="en-US" sz="1600" dirty="0"/>
              <a:t>Program and </a:t>
            </a:r>
            <a:br>
              <a:rPr lang="en-US" sz="1600" dirty="0"/>
            </a:br>
            <a:r>
              <a:rPr lang="en-US" sz="1600" dirty="0"/>
              <a:t>Portfolio Management</a:t>
            </a:r>
          </a:p>
        </p:txBody>
      </p:sp>
      <p:graphicFrame>
        <p:nvGraphicFramePr>
          <p:cNvPr id="21" name="Chart 20">
            <a:extLst>
              <a:ext uri="{FF2B5EF4-FFF2-40B4-BE49-F238E27FC236}">
                <a16:creationId xmlns:a16="http://schemas.microsoft.com/office/drawing/2014/main" id="{92426D16-684F-2042-9D60-4DEF5E5B48AD}"/>
              </a:ext>
            </a:extLst>
          </p:cNvPr>
          <p:cNvGraphicFramePr/>
          <p:nvPr>
            <p:extLst>
              <p:ext uri="{D42A27DB-BD31-4B8C-83A1-F6EECF244321}">
                <p14:modId xmlns:p14="http://schemas.microsoft.com/office/powerpoint/2010/main" val="4219712555"/>
              </p:ext>
            </p:extLst>
          </p:nvPr>
        </p:nvGraphicFramePr>
        <p:xfrm>
          <a:off x="3215640" y="3710789"/>
          <a:ext cx="5760720" cy="1267570"/>
        </p:xfrm>
        <a:graphic>
          <a:graphicData uri="http://schemas.openxmlformats.org/drawingml/2006/chart">
            <c:chart xmlns:c="http://schemas.openxmlformats.org/drawingml/2006/chart" xmlns:r="http://schemas.openxmlformats.org/officeDocument/2006/relationships" r:id="rId5"/>
          </a:graphicData>
        </a:graphic>
      </p:graphicFrame>
      <p:sp>
        <p:nvSpPr>
          <p:cNvPr id="69" name="TextBox 68">
            <a:extLst>
              <a:ext uri="{FF2B5EF4-FFF2-40B4-BE49-F238E27FC236}">
                <a16:creationId xmlns:a16="http://schemas.microsoft.com/office/drawing/2014/main" id="{18D01E0F-888F-AB45-9FBE-ABC59FBA40FB}"/>
              </a:ext>
            </a:extLst>
          </p:cNvPr>
          <p:cNvSpPr txBox="1"/>
          <p:nvPr/>
        </p:nvSpPr>
        <p:spPr>
          <a:xfrm>
            <a:off x="3475696" y="3085890"/>
            <a:ext cx="5240608" cy="538609"/>
          </a:xfrm>
          <a:prstGeom prst="rect">
            <a:avLst/>
          </a:prstGeom>
          <a:noFill/>
        </p:spPr>
        <p:txBody>
          <a:bodyPr wrap="square" lIns="0" tIns="0" rIns="0" rtlCol="0" anchor="ctr" anchorCtr="0">
            <a:spAutoFit/>
          </a:bodyPr>
          <a:lstStyle/>
          <a:p>
            <a:pPr algn="ctr">
              <a:spcBef>
                <a:spcPts val="600"/>
              </a:spcBef>
            </a:pPr>
            <a:r>
              <a:rPr lang="en-US" sz="1600" b="1" dirty="0"/>
              <a:t>Midsize Enterprise IT Spend as a Percentage of Revenue (By Annual Revenue Size)</a:t>
            </a:r>
          </a:p>
        </p:txBody>
      </p:sp>
    </p:spTree>
    <p:extLst>
      <p:ext uri="{BB962C8B-B14F-4D97-AF65-F5344CB8AC3E}">
        <p14:creationId xmlns:p14="http://schemas.microsoft.com/office/powerpoint/2010/main" val="1942740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3" name="Text Placeholder 2">
            <a:extLst>
              <a:ext uri="{FF2B5EF4-FFF2-40B4-BE49-F238E27FC236}">
                <a16:creationId xmlns:a16="http://schemas.microsoft.com/office/drawing/2014/main" id="{FD17A952-6A0F-4343-86FD-A506304C267E}"/>
              </a:ext>
            </a:extLst>
          </p:cNvPr>
          <p:cNvSpPr>
            <a:spLocks noGrp="1"/>
          </p:cNvSpPr>
          <p:nvPr>
            <p:ph type="body" sz="quarter" idx="10"/>
          </p:nvPr>
        </p:nvSpPr>
        <p:spPr>
          <a:xfrm>
            <a:off x="457200" y="1435608"/>
            <a:ext cx="11276013" cy="4460873"/>
          </a:xfrm>
        </p:spPr>
        <p:txBody>
          <a:bodyPr/>
          <a:lstStyle/>
          <a:p>
            <a:r>
              <a:rPr lang="en-US" sz="2000" b="1" dirty="0">
                <a:hlinkClick r:id="rId3"/>
              </a:rPr>
              <a:t>Midsize Enterprise CIO Leadership Primer for 2023</a:t>
            </a:r>
            <a:br>
              <a:rPr lang="en-US" sz="2000" dirty="0"/>
            </a:br>
            <a:r>
              <a:rPr lang="en-US" sz="2000" dirty="0"/>
              <a:t>Joseph Provenza (G00779021)</a:t>
            </a:r>
          </a:p>
          <a:p>
            <a:r>
              <a:rPr lang="en-US" sz="2000" b="1" dirty="0">
                <a:hlinkClick r:id="rId4"/>
              </a:rPr>
              <a:t>3 Dynamics That Drive Midsize Enterprises</a:t>
            </a:r>
            <a:br>
              <a:rPr lang="en-US" sz="2000" dirty="0"/>
            </a:br>
            <a:r>
              <a:rPr lang="en-US" sz="2000" dirty="0"/>
              <a:t>Mike Cisek, Joseph Provenza (G00733610)</a:t>
            </a:r>
          </a:p>
          <a:p>
            <a:r>
              <a:rPr lang="en-US" sz="2000" b="1" dirty="0">
                <a:hlinkClick r:id="rId5"/>
              </a:rPr>
              <a:t>7 Rules for Demonstrating the Business Value of IT</a:t>
            </a:r>
            <a:br>
              <a:rPr lang="en-US" sz="2000" dirty="0">
                <a:hlinkClick r:id="rId5"/>
              </a:rPr>
            </a:br>
            <a:r>
              <a:rPr lang="en-US" sz="2000" dirty="0"/>
              <a:t>Robert Naegle, Chris Ganly, Galliopi Demetriou (G00766761)</a:t>
            </a:r>
          </a:p>
          <a:p>
            <a:r>
              <a:rPr lang="en-US" sz="2000" b="1" dirty="0">
                <a:hlinkClick r:id="rId6"/>
              </a:rPr>
              <a:t>Infographic: Top Priorities, Technologies and Challenges in Midsize Enterprises in 2023</a:t>
            </a:r>
            <a:br>
              <a:rPr lang="en-US" sz="2000" dirty="0"/>
            </a:br>
            <a:r>
              <a:rPr lang="en-US" sz="2000" dirty="0"/>
              <a:t>Mark Fabbi, Joseph Provenza (G00779593)</a:t>
            </a:r>
          </a:p>
          <a:p>
            <a:r>
              <a:rPr lang="en-US" sz="2000" b="1" dirty="0">
                <a:hlinkClick r:id="rId7"/>
              </a:rPr>
              <a:t>2023 Talent Outlook for Midsize Enterprises</a:t>
            </a:r>
            <a:br>
              <a:rPr lang="en-US" sz="2000" dirty="0"/>
            </a:br>
            <a:r>
              <a:rPr lang="en-US" sz="2000" dirty="0"/>
              <a:t>CIO Research Team (G00785459)</a:t>
            </a:r>
          </a:p>
          <a:p>
            <a:r>
              <a:rPr lang="en-US" sz="2000" b="1" dirty="0">
                <a:hlinkClick r:id="rId8"/>
              </a:rPr>
              <a:t>Midsize Enterprise IT Organizational Design: 3 Structural Archetypes to Meet Discrete Enterprise Needs</a:t>
            </a:r>
            <a:br>
              <a:rPr lang="en-US" sz="2000" b="1" dirty="0"/>
            </a:br>
            <a:r>
              <a:rPr lang="en-US" sz="2000" dirty="0"/>
              <a:t>Tomas Nielsen, Monika Sinha, Joseph Provenza, Roger Caleya, Simon Mingay (G00758303)</a:t>
            </a:r>
            <a:endParaRPr lang="en-US" sz="2000" b="1" dirty="0"/>
          </a:p>
        </p:txBody>
      </p:sp>
      <p:sp>
        <p:nvSpPr>
          <p:cNvPr id="4" name="Text Box 91">
            <a:extLst>
              <a:ext uri="{FF2B5EF4-FFF2-40B4-BE49-F238E27FC236}">
                <a16:creationId xmlns:a16="http://schemas.microsoft.com/office/drawing/2014/main" id="{C41280EB-C1B4-4B0D-AD32-86E9AA4EA58E}"/>
              </a:ext>
            </a:extLst>
          </p:cNvPr>
          <p:cNvSpPr txBox="1">
            <a:spLocks noChangeAspect="1" noChangeArrowheads="1"/>
          </p:cNvSpPr>
          <p:nvPr/>
        </p:nvSpPr>
        <p:spPr bwMode="gray">
          <a:xfrm>
            <a:off x="457200" y="6073777"/>
            <a:ext cx="6229673" cy="150811"/>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Tree>
    <p:extLst>
      <p:ext uri="{BB962C8B-B14F-4D97-AF65-F5344CB8AC3E}">
        <p14:creationId xmlns:p14="http://schemas.microsoft.com/office/powerpoint/2010/main" val="686551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D87C-C076-322F-447D-1100E9DF73C6}"/>
              </a:ext>
            </a:extLst>
          </p:cNvPr>
          <p:cNvSpPr>
            <a:spLocks noGrp="1"/>
          </p:cNvSpPr>
          <p:nvPr>
            <p:ph type="title"/>
          </p:nvPr>
        </p:nvSpPr>
        <p:spPr/>
        <p:txBody>
          <a:bodyPr/>
          <a:lstStyle/>
          <a:p>
            <a:r>
              <a:rPr lang="en-US" dirty="0"/>
              <a:t>Evidence</a:t>
            </a:r>
          </a:p>
        </p:txBody>
      </p:sp>
      <p:sp>
        <p:nvSpPr>
          <p:cNvPr id="3" name="Content Placeholder 2">
            <a:extLst>
              <a:ext uri="{FF2B5EF4-FFF2-40B4-BE49-F238E27FC236}">
                <a16:creationId xmlns:a16="http://schemas.microsoft.com/office/drawing/2014/main" id="{8E14E68E-2CF4-70DD-38CD-ECB30F89FD06}"/>
              </a:ext>
            </a:extLst>
          </p:cNvPr>
          <p:cNvSpPr>
            <a:spLocks noGrp="1"/>
          </p:cNvSpPr>
          <p:nvPr>
            <p:ph idx="1"/>
          </p:nvPr>
        </p:nvSpPr>
        <p:spPr>
          <a:xfrm>
            <a:off x="457200" y="1185851"/>
            <a:ext cx="11274552" cy="5023880"/>
          </a:xfrm>
        </p:spPr>
        <p:txBody>
          <a:bodyPr/>
          <a:lstStyle/>
          <a:p>
            <a:pPr rtl="0">
              <a:spcBef>
                <a:spcPts val="0"/>
              </a:spcBef>
              <a:spcAft>
                <a:spcPts val="0"/>
              </a:spcAft>
            </a:pPr>
            <a:r>
              <a:rPr lang="en-US" sz="1100" b="1" i="0" u="none" strike="noStrike" dirty="0">
                <a:solidFill>
                  <a:srgbClr val="000000"/>
                </a:solidFill>
                <a:effectLst/>
              </a:rPr>
              <a:t>2022 Gartner Global Labor Market Survey: </a:t>
            </a:r>
            <a:r>
              <a:rPr lang="en-US" sz="1100" b="0" i="0" u="none" strike="noStrike" dirty="0">
                <a:solidFill>
                  <a:srgbClr val="000000"/>
                </a:solidFill>
                <a:effectLst/>
              </a:rPr>
              <a:t>The survey is based on responses from 72,000 employees globally, including 7,004 IT employees. The </a:t>
            </a:r>
            <a:r>
              <a:rPr lang="en-US" sz="1100" b="0" i="0" u="none" strike="noStrike" dirty="0" err="1">
                <a:solidFill>
                  <a:srgbClr val="000000"/>
                </a:solidFill>
                <a:effectLst/>
              </a:rPr>
              <a:t>4Q22</a:t>
            </a:r>
            <a:r>
              <a:rPr lang="en-US" sz="1100" b="0" i="0" u="none" strike="noStrike" dirty="0">
                <a:solidFill>
                  <a:srgbClr val="000000"/>
                </a:solidFill>
                <a:effectLst/>
              </a:rPr>
              <a:t> Global Labor Market Survey was based on 18,009 employees globally, including 1,611 IT employees. Responses were collected monthly across 40 different countries in 15 languages and were then aggregated to generate yearly and quarterly findings.</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000000"/>
                </a:solidFill>
                <a:effectLst/>
              </a:rPr>
              <a:t>2022 Gartner Midsize Enterprise Baseline Survey:</a:t>
            </a:r>
            <a:r>
              <a:rPr lang="en-US" sz="1100" b="0" i="0" u="none" strike="noStrike" dirty="0">
                <a:solidFill>
                  <a:srgbClr val="000000"/>
                </a:solidFill>
                <a:effectLst/>
              </a:rPr>
              <a:t> The survey</a:t>
            </a:r>
            <a:r>
              <a:rPr lang="en-US" sz="1100" b="1" i="0" u="none" strike="noStrike" dirty="0">
                <a:solidFill>
                  <a:srgbClr val="000000"/>
                </a:solidFill>
                <a:effectLst/>
              </a:rPr>
              <a:t> </a:t>
            </a:r>
            <a:r>
              <a:rPr lang="en-US" sz="1100" b="0" i="0" u="none" strike="noStrike" dirty="0">
                <a:solidFill>
                  <a:srgbClr val="000000"/>
                </a:solidFill>
                <a:effectLst/>
              </a:rPr>
              <a:t>was conducted to understand the most critical market differentiators in the midmarket and discover what midsize enterprises are doing differently when it comes to investing and deploying technology. The research was conducted online from April through June 2022 among 607 CIOs or the most senior IT leaders in a midsize organization (that is, in organizations with an annual revenue of $50 million to less than $1 billion) in North America, Europe and Asia/Pacific across industries. Disclaimer: The results of this survey do not represent global findings or the market as a whole, but reflect the sentiments of the respondents and companies surveyed. </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000000"/>
                </a:solidFill>
                <a:effectLst/>
              </a:rPr>
              <a:t>2023 Gartner Board of Directors Survey on Business Strategy in an Uncertain World: </a:t>
            </a:r>
            <a:r>
              <a:rPr lang="en-US" sz="1100" b="0" i="0" u="none" strike="noStrike" dirty="0">
                <a:solidFill>
                  <a:srgbClr val="000000"/>
                </a:solidFill>
                <a:effectLst/>
              </a:rPr>
              <a:t>This survey was conducted to understand the new approaches adopted by nonexecutive boards of directors (</a:t>
            </a:r>
            <a:r>
              <a:rPr lang="en-US" sz="1100" b="0" i="0" u="none" strike="noStrike" dirty="0" err="1">
                <a:solidFill>
                  <a:srgbClr val="000000"/>
                </a:solidFill>
                <a:effectLst/>
              </a:rPr>
              <a:t>BoDs</a:t>
            </a:r>
            <a:r>
              <a:rPr lang="en-US" sz="1100" b="0" i="0" u="none" strike="noStrike" dirty="0">
                <a:solidFill>
                  <a:srgbClr val="000000"/>
                </a:solidFill>
                <a:effectLst/>
              </a:rPr>
              <a:t>) to drive growth in a rapidly changing business environment. The survey also sought to understand the </a:t>
            </a:r>
            <a:r>
              <a:rPr lang="en-US" sz="1100" b="0" i="0" u="none" strike="noStrike" dirty="0" err="1">
                <a:solidFill>
                  <a:srgbClr val="000000"/>
                </a:solidFill>
                <a:effectLst/>
              </a:rPr>
              <a:t>BoDs’</a:t>
            </a:r>
            <a:r>
              <a:rPr lang="en-US" sz="1100" b="0" i="0" u="none" strike="noStrike" dirty="0">
                <a:solidFill>
                  <a:srgbClr val="000000"/>
                </a:solidFill>
                <a:effectLst/>
              </a:rPr>
              <a:t> focus on investments in digital acceleration; sustainability; and diversity, equity and inclusion. The survey was conducted online from June through July 2022 among 281 respondents from North America, Latin America, Europe and Asia/Pacific. Respondents came from all industries, except governments, nonprofits, charities and NGOs, and from organizations with $50 million or more in annual revenue. Respondents were required to be a board director or a member of a corporate board of directors. If respondents served on multiple boards, they answered for the largest company, defined by its annual revenue, for which they are a board member. Disclaimer: The results of this survey do not represent global findings or the market as a whole, but reflect the sentiments of the respondents and companies surveyed. </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000000"/>
                </a:solidFill>
                <a:effectLst/>
              </a:rPr>
              <a:t>2023 Gartner CIO and Technology Executive Survey:</a:t>
            </a:r>
            <a:r>
              <a:rPr lang="en-US" sz="1100" b="0" i="0" u="none" strike="noStrike" dirty="0">
                <a:solidFill>
                  <a:srgbClr val="000000"/>
                </a:solidFill>
                <a:effectLst/>
              </a:rPr>
              <a:t> This survey was conducted to help CIOs and technology executives overcome digital execution gaps by empowering and enabling an ecosystem of internal and external digital technology producers. It was conducted online from 2 May through 25 June 2022 among Gartner Executive Programs members and other CIOs. Qualified respondents are each the most senior IT leader (e.g., CIO) for their overall organization or some part of their organization (for example, a business unit or region). The total sample is 2,203 respondents, with representation from all geographies and industry sectors (public and private), including 358 from midsize enterprises. Disclaimer: Results of this survey do not represent global findings or the market as a whole, but reflect the sentiments of the respondents and companies surveyed. </a:t>
            </a:r>
            <a:endParaRPr lang="en-US" sz="1100" b="0" dirty="0">
              <a:effectLst/>
            </a:endParaRPr>
          </a:p>
          <a:p>
            <a:pPr rtl="0">
              <a:spcBef>
                <a:spcPts val="0"/>
              </a:spcBef>
              <a:spcAft>
                <a:spcPts val="0"/>
              </a:spcAft>
            </a:pPr>
            <a:br>
              <a:rPr lang="en-US" sz="1100" b="0" dirty="0">
                <a:effectLst/>
              </a:rPr>
            </a:br>
            <a:r>
              <a:rPr lang="en-US" sz="1100" b="1" i="0" u="none" strike="noStrike" dirty="0">
                <a:solidFill>
                  <a:srgbClr val="000000"/>
                </a:solidFill>
                <a:effectLst/>
              </a:rPr>
              <a:t>2023 Gartner CEO and Senior Business Executive Survey:</a:t>
            </a:r>
            <a:r>
              <a:rPr lang="en-US" sz="1100" b="0" i="0" u="none" strike="noStrike" dirty="0">
                <a:solidFill>
                  <a:srgbClr val="000000"/>
                </a:solidFill>
                <a:effectLst/>
              </a:rPr>
              <a:t> This survey was conducted to examine CEO and senior business executive views on current business issues, as well as some areas of technology agenda impact. The survey was conducted from July 2022 through December 2022, with questions about the period from 2022 through 2024. One-quarter of the survey sample was collected in July and August 2022, and three-quarters was collected from October through December 2022. In total, 422 actively employed CEOs and other senior executive business leaders qualified and participated. The research was collected via 382 online surveys and 40 telephone interviews. The sample mix by role was CEOs (n = 277); CFOs (n = 95); COOs or other C-level executives (n = 19); and chairs, presidents or board directors (n = 31). The sample mix by location was North America (n = 169), Europe (n = 105), Asia/Pacific (n = 102), Latin America (n = 29), the Middle East (n = 11) and South Africa (n = 6). The sample mix by size was $10 million to less than $50 million (n = 3), $50 million to less than $250 million (n = 51), $250 million to less than $1 billion (n = 102), $1 billion to less than $10 billion (n = 190) and $10 billion or more (n = 76). Disclaimer: Results of this survey do not represent global findings or the market as a whole, but reflect the sentiments of the respondents and companies surveyed.</a:t>
            </a:r>
            <a:br>
              <a:rPr lang="en-US" sz="1100" dirty="0"/>
            </a:br>
            <a:endParaRPr lang="en-US" sz="1100" dirty="0"/>
          </a:p>
        </p:txBody>
      </p:sp>
    </p:spTree>
    <p:extLst>
      <p:ext uri="{BB962C8B-B14F-4D97-AF65-F5344CB8AC3E}">
        <p14:creationId xmlns:p14="http://schemas.microsoft.com/office/powerpoint/2010/main" val="50512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9E784D7-2844-4666-A6B3-8A52EC25F45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0" imgH="333" progId="TCLayout.ActiveDocument.1">
                  <p:embed/>
                </p:oleObj>
              </mc:Choice>
              <mc:Fallback>
                <p:oleObj name="think-cell Slide" r:id="rId6" imgW="340" imgH="333" progId="TCLayout.ActiveDocument.1">
                  <p:embed/>
                  <p:pic>
                    <p:nvPicPr>
                      <p:cNvPr id="4" name="Object 3" hidden="1">
                        <a:extLst>
                          <a:ext uri="{FF2B5EF4-FFF2-40B4-BE49-F238E27FC236}">
                            <a16:creationId xmlns:a16="http://schemas.microsoft.com/office/drawing/2014/main" id="{69E784D7-2844-4666-A6B3-8A52EC25F45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C266CB-DF44-459F-89AD-2555A15DE15C}"/>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aphicFrame>
        <p:nvGraphicFramePr>
          <p:cNvPr id="7" name="Chart 6">
            <a:extLst>
              <a:ext uri="{FF2B5EF4-FFF2-40B4-BE49-F238E27FC236}">
                <a16:creationId xmlns:a16="http://schemas.microsoft.com/office/drawing/2014/main" id="{F68F12EE-FE2A-224F-944E-D6EAB994F1FE}"/>
              </a:ext>
            </a:extLst>
          </p:cNvPr>
          <p:cNvGraphicFramePr/>
          <p:nvPr>
            <p:extLst>
              <p:ext uri="{D42A27DB-BD31-4B8C-83A1-F6EECF244321}">
                <p14:modId xmlns:p14="http://schemas.microsoft.com/office/powerpoint/2010/main" val="1899021323"/>
              </p:ext>
            </p:extLst>
          </p:nvPr>
        </p:nvGraphicFramePr>
        <p:xfrm>
          <a:off x="468489" y="2309043"/>
          <a:ext cx="11274425" cy="2788434"/>
        </p:xfrm>
        <a:graphic>
          <a:graphicData uri="http://schemas.openxmlformats.org/drawingml/2006/chart">
            <c:chart xmlns:c="http://schemas.openxmlformats.org/drawingml/2006/chart" xmlns:r="http://schemas.openxmlformats.org/officeDocument/2006/relationships" r:id="rId8"/>
          </a:graphicData>
        </a:graphic>
      </p:graphicFrame>
      <p:sp>
        <p:nvSpPr>
          <p:cNvPr id="42" name="TextBox 41">
            <a:extLst>
              <a:ext uri="{FF2B5EF4-FFF2-40B4-BE49-F238E27FC236}">
                <a16:creationId xmlns:a16="http://schemas.microsoft.com/office/drawing/2014/main" id="{C7AA4D17-E9DD-4121-BD94-C9A001500D71}"/>
              </a:ext>
            </a:extLst>
          </p:cNvPr>
          <p:cNvSpPr txBox="1"/>
          <p:nvPr/>
        </p:nvSpPr>
        <p:spPr>
          <a:xfrm>
            <a:off x="457199" y="5532562"/>
            <a:ext cx="9444789" cy="769441"/>
          </a:xfrm>
          <a:prstGeom prst="rect">
            <a:avLst/>
          </a:prstGeom>
          <a:noFill/>
        </p:spPr>
        <p:txBody>
          <a:bodyPr wrap="square" lIns="0" tIns="91440" rIns="91440" bIns="9144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n = 156, All MSE Respondents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F7F7F"/>
                </a:solidFill>
                <a:effectLst/>
                <a:uLnTx/>
                <a:uFillTx/>
                <a:latin typeface="Arial"/>
                <a:ea typeface="+mn-ea"/>
                <a:cs typeface="Arial"/>
              </a:rPr>
              <a:t>Q: To start, please tell us about your organization’s top 5 strategic business priorities for the next 2 years (2023/2024).</a:t>
            </a:r>
            <a:endPar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rPr>
              <a:t>Source: 2023 Gartner CEO and Senior Business Executive Survey</a:t>
            </a:r>
          </a:p>
        </p:txBody>
      </p:sp>
      <p:sp>
        <p:nvSpPr>
          <p:cNvPr id="18" name="Title 17">
            <a:extLst>
              <a:ext uri="{FF2B5EF4-FFF2-40B4-BE49-F238E27FC236}">
                <a16:creationId xmlns:a16="http://schemas.microsoft.com/office/drawing/2014/main" id="{709950CD-97FB-BCF1-1C46-408848C6F240}"/>
              </a:ext>
            </a:extLst>
          </p:cNvPr>
          <p:cNvSpPr>
            <a:spLocks noGrp="1"/>
          </p:cNvSpPr>
          <p:nvPr>
            <p:ph type="title"/>
          </p:nvPr>
        </p:nvSpPr>
        <p:spPr>
          <a:xfrm>
            <a:off x="457200" y="361950"/>
            <a:ext cx="11417968" cy="805469"/>
          </a:xfrm>
        </p:spPr>
        <p:txBody>
          <a:bodyPr/>
          <a:lstStyle/>
          <a:p>
            <a:r>
              <a:rPr lang="en-US" dirty="0"/>
              <a:t>Growth and Corporate Initiatives Are Top Priorities for Midsize Enterprise CEOs</a:t>
            </a:r>
          </a:p>
        </p:txBody>
      </p:sp>
      <p:sp>
        <p:nvSpPr>
          <p:cNvPr id="19" name="Text Placeholder 18">
            <a:extLst>
              <a:ext uri="{FF2B5EF4-FFF2-40B4-BE49-F238E27FC236}">
                <a16:creationId xmlns:a16="http://schemas.microsoft.com/office/drawing/2014/main" id="{BE8C8C60-8C5C-EE33-E6D5-6057D8BBD05E}"/>
              </a:ext>
            </a:extLst>
          </p:cNvPr>
          <p:cNvSpPr>
            <a:spLocks noGrp="1"/>
          </p:cNvSpPr>
          <p:nvPr>
            <p:ph type="body" sz="quarter" idx="10"/>
          </p:nvPr>
        </p:nvSpPr>
        <p:spPr>
          <a:xfrm>
            <a:off x="468489" y="1220239"/>
            <a:ext cx="11274425" cy="247580"/>
          </a:xfrm>
        </p:spPr>
        <p:txBody>
          <a:bodyPr/>
          <a:lstStyle/>
          <a:p>
            <a:r>
              <a:rPr lang="en-US" dirty="0"/>
              <a:t>CEO Business Priorities, 2023 and 2024 — Top 6</a:t>
            </a:r>
          </a:p>
        </p:txBody>
      </p:sp>
      <p:sp>
        <p:nvSpPr>
          <p:cNvPr id="20" name="Text Placeholder 19">
            <a:extLst>
              <a:ext uri="{FF2B5EF4-FFF2-40B4-BE49-F238E27FC236}">
                <a16:creationId xmlns:a16="http://schemas.microsoft.com/office/drawing/2014/main" id="{39A719FB-3186-DC30-D297-3DC8B20A5FE7}"/>
              </a:ext>
            </a:extLst>
          </p:cNvPr>
          <p:cNvSpPr>
            <a:spLocks noGrp="1"/>
          </p:cNvSpPr>
          <p:nvPr>
            <p:ph type="body" sz="quarter" idx="11"/>
          </p:nvPr>
        </p:nvSpPr>
        <p:spPr>
          <a:xfrm>
            <a:off x="468489" y="1501414"/>
            <a:ext cx="11274425" cy="247580"/>
          </a:xfrm>
        </p:spPr>
        <p:txBody>
          <a:bodyPr/>
          <a:lstStyle/>
          <a:p>
            <a:r>
              <a:rPr lang="en-US" dirty="0"/>
              <a:t>Summary Top Three Mentions, Coded Responses</a:t>
            </a:r>
          </a:p>
        </p:txBody>
      </p:sp>
      <p:sp>
        <p:nvSpPr>
          <p:cNvPr id="17" name="TextBox 16">
            <a:extLst>
              <a:ext uri="{FF2B5EF4-FFF2-40B4-BE49-F238E27FC236}">
                <a16:creationId xmlns:a16="http://schemas.microsoft.com/office/drawing/2014/main" id="{ACD5C313-A690-CD70-01F3-995DDECB071D}"/>
              </a:ext>
            </a:extLst>
          </p:cNvPr>
          <p:cNvSpPr txBox="1"/>
          <p:nvPr/>
        </p:nvSpPr>
        <p:spPr>
          <a:xfrm>
            <a:off x="4975435" y="5136324"/>
            <a:ext cx="992662" cy="181354"/>
          </a:xfrm>
          <a:prstGeom prst="rect">
            <a:avLst/>
          </a:prstGeom>
        </p:spPr>
        <p:txBody>
          <a:bodyPr lIns="0" tIns="0" rIns="0" bIns="0" anchor="t"/>
          <a:lstStyle/>
          <a:p>
            <a:pPr algn="ctr">
              <a:buClr>
                <a:srgbClr val="000000"/>
              </a:buClr>
              <a:buSzPts val="1100"/>
            </a:pPr>
            <a:r>
              <a:rPr lang="en-US" sz="1600" b="1" dirty="0">
                <a:solidFill>
                  <a:srgbClr val="DE0A01"/>
                </a:solidFill>
                <a:latin typeface="Wingdings 3" pitchFamily="2" charset="2"/>
              </a:rPr>
              <a:t>q</a:t>
            </a:r>
            <a:r>
              <a:rPr lang="en-US" sz="1600" b="1" dirty="0">
                <a:solidFill>
                  <a:srgbClr val="000000"/>
                </a:solidFill>
                <a:latin typeface="Arial"/>
              </a:rPr>
              <a:t> </a:t>
            </a:r>
            <a:r>
              <a:rPr lang="en-US" sz="1600" b="1" dirty="0">
                <a:solidFill>
                  <a:srgbClr val="000000"/>
                </a:solidFill>
              </a:rPr>
              <a:t>-16% </a:t>
            </a:r>
          </a:p>
        </p:txBody>
      </p:sp>
      <p:sp>
        <p:nvSpPr>
          <p:cNvPr id="21" name="TextBox 20">
            <a:extLst>
              <a:ext uri="{FF2B5EF4-FFF2-40B4-BE49-F238E27FC236}">
                <a16:creationId xmlns:a16="http://schemas.microsoft.com/office/drawing/2014/main" id="{386C6E3C-58D4-879C-EF67-BFFCBA1EFDBF}"/>
              </a:ext>
            </a:extLst>
          </p:cNvPr>
          <p:cNvSpPr txBox="1"/>
          <p:nvPr/>
        </p:nvSpPr>
        <p:spPr>
          <a:xfrm>
            <a:off x="3230637" y="5136324"/>
            <a:ext cx="992662" cy="181354"/>
          </a:xfrm>
          <a:prstGeom prst="rect">
            <a:avLst/>
          </a:prstGeom>
        </p:spPr>
        <p:txBody>
          <a:bodyPr lIns="0" tIns="0" rIns="0" bIns="0" anchor="t"/>
          <a:lstStyle/>
          <a:p>
            <a:pPr algn="ctr">
              <a:buClr>
                <a:srgbClr val="000000"/>
              </a:buClr>
              <a:buSzPts val="1100"/>
            </a:pPr>
            <a:r>
              <a:rPr lang="en-US" sz="1600" b="1" dirty="0">
                <a:solidFill>
                  <a:srgbClr val="00A76D"/>
                </a:solidFill>
                <a:latin typeface="Wingdings 3" pitchFamily="2" charset="2"/>
              </a:rPr>
              <a:t>p</a:t>
            </a:r>
            <a:r>
              <a:rPr lang="en-US" sz="1600" b="1" dirty="0">
                <a:solidFill>
                  <a:srgbClr val="000000"/>
                </a:solidFill>
                <a:latin typeface="Arial"/>
              </a:rPr>
              <a:t> </a:t>
            </a:r>
            <a:r>
              <a:rPr lang="en-US" sz="1600" b="1" dirty="0">
                <a:solidFill>
                  <a:srgbClr val="000000"/>
                </a:solidFill>
              </a:rPr>
              <a:t>+57% </a:t>
            </a:r>
          </a:p>
        </p:txBody>
      </p:sp>
      <p:sp>
        <p:nvSpPr>
          <p:cNvPr id="22" name="TextBox 21">
            <a:extLst>
              <a:ext uri="{FF2B5EF4-FFF2-40B4-BE49-F238E27FC236}">
                <a16:creationId xmlns:a16="http://schemas.microsoft.com/office/drawing/2014/main" id="{76C444C8-A39F-16EC-DEC9-FF03C3FBB71E}"/>
              </a:ext>
            </a:extLst>
          </p:cNvPr>
          <p:cNvSpPr txBox="1"/>
          <p:nvPr/>
        </p:nvSpPr>
        <p:spPr>
          <a:xfrm>
            <a:off x="6720233" y="5136324"/>
            <a:ext cx="992662" cy="181354"/>
          </a:xfrm>
          <a:prstGeom prst="rect">
            <a:avLst/>
          </a:prstGeom>
        </p:spPr>
        <p:txBody>
          <a:bodyPr lIns="0" tIns="0" rIns="0" bIns="0" anchor="t"/>
          <a:lstStyle/>
          <a:p>
            <a:pPr algn="ctr">
              <a:buClr>
                <a:srgbClr val="000000"/>
              </a:buClr>
              <a:buSzPts val="1100"/>
            </a:pPr>
            <a:r>
              <a:rPr lang="en-US" sz="1600" b="1" dirty="0">
                <a:solidFill>
                  <a:srgbClr val="DE0A01"/>
                </a:solidFill>
                <a:latin typeface="Wingdings 3" pitchFamily="2" charset="2"/>
              </a:rPr>
              <a:t>q</a:t>
            </a:r>
            <a:r>
              <a:rPr lang="en-US" sz="1600" b="1" dirty="0">
                <a:solidFill>
                  <a:srgbClr val="000000"/>
                </a:solidFill>
                <a:latin typeface="Arial"/>
              </a:rPr>
              <a:t> </a:t>
            </a:r>
            <a:r>
              <a:rPr lang="en-US" sz="1600" b="1" dirty="0">
                <a:solidFill>
                  <a:srgbClr val="000000"/>
                </a:solidFill>
              </a:rPr>
              <a:t>-16% </a:t>
            </a:r>
          </a:p>
        </p:txBody>
      </p:sp>
      <p:sp>
        <p:nvSpPr>
          <p:cNvPr id="24" name="TextBox 23">
            <a:extLst>
              <a:ext uri="{FF2B5EF4-FFF2-40B4-BE49-F238E27FC236}">
                <a16:creationId xmlns:a16="http://schemas.microsoft.com/office/drawing/2014/main" id="{F52773F4-5121-A8B7-FF47-91BBBC3D362C}"/>
              </a:ext>
            </a:extLst>
          </p:cNvPr>
          <p:cNvSpPr txBox="1"/>
          <p:nvPr/>
        </p:nvSpPr>
        <p:spPr>
          <a:xfrm>
            <a:off x="1485839" y="5136324"/>
            <a:ext cx="992662" cy="181354"/>
          </a:xfrm>
          <a:prstGeom prst="rect">
            <a:avLst/>
          </a:prstGeom>
        </p:spPr>
        <p:txBody>
          <a:bodyPr lIns="0" tIns="0" rIns="0" bIns="0" anchor="t"/>
          <a:lstStyle/>
          <a:p>
            <a:pPr algn="ctr">
              <a:buClr>
                <a:srgbClr val="000000"/>
              </a:buClr>
              <a:buSzPts val="1100"/>
            </a:pPr>
            <a:r>
              <a:rPr lang="en-US" sz="1600" b="1" dirty="0">
                <a:solidFill>
                  <a:srgbClr val="00A76D"/>
                </a:solidFill>
                <a:latin typeface="Wingdings 3" pitchFamily="2" charset="2"/>
              </a:rPr>
              <a:t>p</a:t>
            </a:r>
            <a:r>
              <a:rPr lang="en-US" sz="1600" b="1" dirty="0">
                <a:solidFill>
                  <a:srgbClr val="000000"/>
                </a:solidFill>
                <a:latin typeface="Arial"/>
              </a:rPr>
              <a:t> </a:t>
            </a:r>
            <a:r>
              <a:rPr lang="en-US" sz="1600" b="1" dirty="0">
                <a:solidFill>
                  <a:srgbClr val="000000"/>
                </a:solidFill>
              </a:rPr>
              <a:t>+23% </a:t>
            </a:r>
          </a:p>
        </p:txBody>
      </p:sp>
      <p:sp>
        <p:nvSpPr>
          <p:cNvPr id="30" name="TextBox 29">
            <a:extLst>
              <a:ext uri="{FF2B5EF4-FFF2-40B4-BE49-F238E27FC236}">
                <a16:creationId xmlns:a16="http://schemas.microsoft.com/office/drawing/2014/main" id="{03596FC4-C158-A631-F1F5-3EBF10F70816}"/>
              </a:ext>
            </a:extLst>
          </p:cNvPr>
          <p:cNvSpPr txBox="1"/>
          <p:nvPr/>
        </p:nvSpPr>
        <p:spPr>
          <a:xfrm>
            <a:off x="8465031" y="5136324"/>
            <a:ext cx="992662" cy="181354"/>
          </a:xfrm>
          <a:prstGeom prst="rect">
            <a:avLst/>
          </a:prstGeom>
        </p:spPr>
        <p:txBody>
          <a:bodyPr lIns="0" tIns="0" rIns="0" bIns="0" anchor="t"/>
          <a:lstStyle/>
          <a:p>
            <a:pPr algn="ctr">
              <a:buClr>
                <a:srgbClr val="000000"/>
              </a:buClr>
              <a:buSzPts val="1100"/>
            </a:pPr>
            <a:r>
              <a:rPr lang="en-US" sz="1600" b="1" dirty="0">
                <a:solidFill>
                  <a:srgbClr val="00A76D"/>
                </a:solidFill>
                <a:latin typeface="Wingdings 3" pitchFamily="2" charset="2"/>
              </a:rPr>
              <a:t>p</a:t>
            </a:r>
            <a:r>
              <a:rPr lang="en-US" sz="1600" b="1" dirty="0">
                <a:solidFill>
                  <a:srgbClr val="000000"/>
                </a:solidFill>
                <a:latin typeface="Arial"/>
              </a:rPr>
              <a:t> </a:t>
            </a:r>
            <a:r>
              <a:rPr lang="en-US" sz="1600" b="1" dirty="0">
                <a:solidFill>
                  <a:srgbClr val="000000"/>
                </a:solidFill>
              </a:rPr>
              <a:t>+19% </a:t>
            </a:r>
          </a:p>
        </p:txBody>
      </p:sp>
      <p:sp>
        <p:nvSpPr>
          <p:cNvPr id="31" name="TextBox 30">
            <a:extLst>
              <a:ext uri="{FF2B5EF4-FFF2-40B4-BE49-F238E27FC236}">
                <a16:creationId xmlns:a16="http://schemas.microsoft.com/office/drawing/2014/main" id="{4633E8C4-3419-16F8-E5D2-EDF018DA6F17}"/>
              </a:ext>
            </a:extLst>
          </p:cNvPr>
          <p:cNvSpPr txBox="1"/>
          <p:nvPr/>
        </p:nvSpPr>
        <p:spPr>
          <a:xfrm>
            <a:off x="10209830" y="5136324"/>
            <a:ext cx="992662" cy="181354"/>
          </a:xfrm>
          <a:prstGeom prst="rect">
            <a:avLst/>
          </a:prstGeom>
        </p:spPr>
        <p:txBody>
          <a:bodyPr lIns="0" tIns="0" rIns="0" bIns="0" anchor="t"/>
          <a:lstStyle/>
          <a:p>
            <a:pPr algn="ctr">
              <a:buClr>
                <a:srgbClr val="000000"/>
              </a:buClr>
              <a:buSzPts val="1100"/>
            </a:pPr>
            <a:r>
              <a:rPr lang="en-US" sz="1600" b="1" dirty="0">
                <a:solidFill>
                  <a:srgbClr val="00A76D"/>
                </a:solidFill>
                <a:latin typeface="Wingdings 3" pitchFamily="2" charset="2"/>
              </a:rPr>
              <a:t>p</a:t>
            </a:r>
            <a:r>
              <a:rPr lang="en-US" sz="1600" b="1" dirty="0">
                <a:solidFill>
                  <a:srgbClr val="000000"/>
                </a:solidFill>
                <a:latin typeface="Arial"/>
              </a:rPr>
              <a:t> </a:t>
            </a:r>
            <a:r>
              <a:rPr lang="en-US" sz="1600" b="1" dirty="0">
                <a:solidFill>
                  <a:srgbClr val="000000"/>
                </a:solidFill>
              </a:rPr>
              <a:t>+23% </a:t>
            </a:r>
          </a:p>
        </p:txBody>
      </p:sp>
      <p:sp>
        <p:nvSpPr>
          <p:cNvPr id="32" name="TextBox 31">
            <a:extLst>
              <a:ext uri="{FF2B5EF4-FFF2-40B4-BE49-F238E27FC236}">
                <a16:creationId xmlns:a16="http://schemas.microsoft.com/office/drawing/2014/main" id="{27456C08-FA98-770F-F7DA-5C35B87A9659}"/>
              </a:ext>
            </a:extLst>
          </p:cNvPr>
          <p:cNvSpPr txBox="1"/>
          <p:nvPr/>
        </p:nvSpPr>
        <p:spPr>
          <a:xfrm>
            <a:off x="1053138" y="1947955"/>
            <a:ext cx="1207822" cy="176982"/>
          </a:xfrm>
          <a:prstGeom prst="rect">
            <a:avLst/>
          </a:prstGeom>
        </p:spPr>
        <p:txBody>
          <a:bodyPr lIns="0" tIns="0" rIns="0" bIns="0" anchor="t"/>
          <a:lstStyle/>
          <a:p>
            <a:pPr>
              <a:buClr>
                <a:srgbClr val="000000"/>
              </a:buClr>
              <a:buSzPts val="1100"/>
            </a:pPr>
            <a:r>
              <a:rPr lang="en-US" sz="1400" b="1" dirty="0">
                <a:solidFill>
                  <a:srgbClr val="DE0A01"/>
                </a:solidFill>
                <a:latin typeface="Wingdings 3" pitchFamily="2" charset="2"/>
              </a:rPr>
              <a:t>q</a:t>
            </a:r>
            <a:r>
              <a:rPr lang="en-US" sz="1400" b="1" dirty="0">
                <a:solidFill>
                  <a:srgbClr val="000000"/>
                </a:solidFill>
                <a:latin typeface="Arial"/>
              </a:rPr>
              <a:t> </a:t>
            </a:r>
            <a:r>
              <a:rPr lang="en-US" sz="1400" dirty="0">
                <a:solidFill>
                  <a:srgbClr val="000000"/>
                </a:solidFill>
              </a:rPr>
              <a:t>Decrease</a:t>
            </a:r>
          </a:p>
        </p:txBody>
      </p:sp>
      <p:sp>
        <p:nvSpPr>
          <p:cNvPr id="34" name="TextBox 33">
            <a:extLst>
              <a:ext uri="{FF2B5EF4-FFF2-40B4-BE49-F238E27FC236}">
                <a16:creationId xmlns:a16="http://schemas.microsoft.com/office/drawing/2014/main" id="{CEFD5372-B92B-07D6-2452-0E2F573C79B7}"/>
              </a:ext>
            </a:extLst>
          </p:cNvPr>
          <p:cNvSpPr txBox="1"/>
          <p:nvPr/>
        </p:nvSpPr>
        <p:spPr>
          <a:xfrm>
            <a:off x="2272992" y="1947955"/>
            <a:ext cx="1207822" cy="176982"/>
          </a:xfrm>
          <a:prstGeom prst="rect">
            <a:avLst/>
          </a:prstGeom>
        </p:spPr>
        <p:txBody>
          <a:bodyPr lIns="0" tIns="0" rIns="0" bIns="0" anchor="t"/>
          <a:lstStyle/>
          <a:p>
            <a:pPr>
              <a:buClr>
                <a:srgbClr val="000000"/>
              </a:buClr>
              <a:buSzPts val="1100"/>
            </a:pPr>
            <a:r>
              <a:rPr lang="en-US" sz="1400" b="1" dirty="0">
                <a:solidFill>
                  <a:srgbClr val="00A76D"/>
                </a:solidFill>
                <a:latin typeface="Wingdings 3" pitchFamily="2" charset="2"/>
              </a:rPr>
              <a:t>p</a:t>
            </a:r>
            <a:r>
              <a:rPr lang="en-US" sz="1400" b="1" dirty="0">
                <a:solidFill>
                  <a:srgbClr val="000000"/>
                </a:solidFill>
                <a:latin typeface="Arial"/>
              </a:rPr>
              <a:t> </a:t>
            </a:r>
            <a:r>
              <a:rPr lang="en-US" sz="1400" dirty="0">
                <a:solidFill>
                  <a:srgbClr val="000000"/>
                </a:solidFill>
              </a:rPr>
              <a:t>Increase</a:t>
            </a:r>
          </a:p>
        </p:txBody>
      </p:sp>
    </p:spTree>
    <p:custDataLst>
      <p:tags r:id="rId1"/>
    </p:custDataLst>
    <p:extLst>
      <p:ext uri="{BB962C8B-B14F-4D97-AF65-F5344CB8AC3E}">
        <p14:creationId xmlns:p14="http://schemas.microsoft.com/office/powerpoint/2010/main" val="821635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ED281E3-1FB3-4645-B93D-98068B039F20}"/>
              </a:ext>
            </a:extLst>
          </p:cNvPr>
          <p:cNvSpPr/>
          <p:nvPr/>
        </p:nvSpPr>
        <p:spPr>
          <a:xfrm>
            <a:off x="320040" y="1422709"/>
            <a:ext cx="11521440" cy="50292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solidFill>
                  <a:srgbClr val="002856"/>
                </a:solidFill>
              </a:rPr>
              <a:t>Key Issues</a:t>
            </a:r>
            <a:endParaRPr lang="en-US" dirty="0">
              <a:solidFill>
                <a:srgbClr val="002856"/>
              </a:solidFill>
            </a:endParaRPr>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US" dirty="0">
                <a:solidFill>
                  <a:srgbClr val="FFFFFF"/>
                </a:solidFill>
              </a:rPr>
              <a:t>What are the major trends affecting CIOs in midsize enterprises?</a:t>
            </a:r>
          </a:p>
          <a:p>
            <a:pPr lvl="0"/>
            <a:r>
              <a:rPr lang="en-US" dirty="0">
                <a:solidFill>
                  <a:srgbClr val="6F7878"/>
                </a:solidFill>
              </a:rPr>
              <a:t>What are the top challenges for CIOs in midsize enterprises?</a:t>
            </a:r>
          </a:p>
          <a:p>
            <a:pPr lvl="0"/>
            <a:r>
              <a:rPr lang="en-US" dirty="0">
                <a:solidFill>
                  <a:srgbClr val="6F7878"/>
                </a:solidFill>
              </a:rPr>
              <a:t>What actions should a midsize enterprise CIO take to address these challenges?</a:t>
            </a:r>
          </a:p>
        </p:txBody>
      </p:sp>
    </p:spTree>
    <p:extLst>
      <p:ext uri="{BB962C8B-B14F-4D97-AF65-F5344CB8AC3E}">
        <p14:creationId xmlns:p14="http://schemas.microsoft.com/office/powerpoint/2010/main" val="114645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Chart 34">
            <a:extLst>
              <a:ext uri="{FF2B5EF4-FFF2-40B4-BE49-F238E27FC236}">
                <a16:creationId xmlns:a16="http://schemas.microsoft.com/office/drawing/2014/main" id="{A430321B-E3A2-F69D-0314-1571C7D8AB20}"/>
              </a:ext>
            </a:extLst>
          </p:cNvPr>
          <p:cNvGraphicFramePr/>
          <p:nvPr>
            <p:extLst>
              <p:ext uri="{D42A27DB-BD31-4B8C-83A1-F6EECF244321}">
                <p14:modId xmlns:p14="http://schemas.microsoft.com/office/powerpoint/2010/main" val="590529642"/>
              </p:ext>
            </p:extLst>
          </p:nvPr>
        </p:nvGraphicFramePr>
        <p:xfrm>
          <a:off x="1598019" y="2387660"/>
          <a:ext cx="3238760" cy="31407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784E65F5-9FE9-473C-9BBA-C272E803B492}"/>
              </a:ext>
            </a:extLst>
          </p:cNvPr>
          <p:cNvSpPr>
            <a:spLocks noGrp="1"/>
          </p:cNvSpPr>
          <p:nvPr>
            <p:ph type="title"/>
          </p:nvPr>
        </p:nvSpPr>
        <p:spPr/>
        <p:txBody>
          <a:bodyPr/>
          <a:lstStyle/>
          <a:p>
            <a:r>
              <a:rPr lang="en-US" dirty="0"/>
              <a:t>Money Continues to Be Available for Digital Investments</a:t>
            </a:r>
          </a:p>
        </p:txBody>
      </p:sp>
      <p:sp>
        <p:nvSpPr>
          <p:cNvPr id="39" name="Text Placeholder 38">
            <a:extLst>
              <a:ext uri="{FF2B5EF4-FFF2-40B4-BE49-F238E27FC236}">
                <a16:creationId xmlns:a16="http://schemas.microsoft.com/office/drawing/2014/main" id="{8909E3D1-45D6-2FFD-D625-9EC6F3E6671F}"/>
              </a:ext>
            </a:extLst>
          </p:cNvPr>
          <p:cNvSpPr>
            <a:spLocks noGrp="1"/>
          </p:cNvSpPr>
          <p:nvPr>
            <p:ph type="body" sz="quarter" idx="10"/>
          </p:nvPr>
        </p:nvSpPr>
        <p:spPr>
          <a:xfrm>
            <a:off x="468489" y="1353086"/>
            <a:ext cx="11274425" cy="247580"/>
          </a:xfrm>
        </p:spPr>
        <p:txBody>
          <a:bodyPr/>
          <a:lstStyle/>
          <a:p>
            <a:r>
              <a:rPr lang="en-US" dirty="0"/>
              <a:t>CEO Plans for Spending on Digital Initiatives</a:t>
            </a:r>
          </a:p>
        </p:txBody>
      </p:sp>
      <p:sp>
        <p:nvSpPr>
          <p:cNvPr id="5" name="TextBox 4">
            <a:extLst>
              <a:ext uri="{FF2B5EF4-FFF2-40B4-BE49-F238E27FC236}">
                <a16:creationId xmlns:a16="http://schemas.microsoft.com/office/drawing/2014/main" id="{D86AE955-0C0A-4236-A574-2AE3653C3733}"/>
              </a:ext>
            </a:extLst>
          </p:cNvPr>
          <p:cNvSpPr txBox="1"/>
          <p:nvPr/>
        </p:nvSpPr>
        <p:spPr>
          <a:xfrm>
            <a:off x="468216" y="5531347"/>
            <a:ext cx="9220570" cy="769441"/>
          </a:xfrm>
          <a:prstGeom prst="rect">
            <a:avLst/>
          </a:prstGeom>
          <a:noFill/>
        </p:spPr>
        <p:txBody>
          <a:bodyPr wrap="square" lIns="0" tIns="91440" rIns="91440" bIns="9144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n = 156, All MSE Respondents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rPr>
              <a:t>Source: 2023 Gartner CEO and Senior Business Executive Survey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7F7F7F"/>
                </a:solidFill>
                <a:effectLst/>
                <a:latin typeface="Arial" panose="020B0604020202020204" pitchFamily="34" charset="0"/>
              </a:rPr>
              <a:t>Note: Percentages may not add to 100% due to rounding</a:t>
            </a:r>
            <a:endPar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endParaRPr>
          </a:p>
        </p:txBody>
      </p:sp>
      <p:sp>
        <p:nvSpPr>
          <p:cNvPr id="11" name="Google Shape;367;p7">
            <a:extLst>
              <a:ext uri="{FF2B5EF4-FFF2-40B4-BE49-F238E27FC236}">
                <a16:creationId xmlns:a16="http://schemas.microsoft.com/office/drawing/2014/main" id="{1A1829D2-2B2D-7C3F-49DB-D75838B311AB}"/>
              </a:ext>
            </a:extLst>
          </p:cNvPr>
          <p:cNvSpPr/>
          <p:nvPr/>
        </p:nvSpPr>
        <p:spPr>
          <a:xfrm>
            <a:off x="5965889" y="1888198"/>
            <a:ext cx="5162754" cy="592744"/>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latin typeface="Arial"/>
                <a:ea typeface="Arial"/>
                <a:cs typeface="Arial"/>
                <a:sym typeface="Arial"/>
              </a:rPr>
              <a:t>Digital initiatives </a:t>
            </a:r>
            <a:r>
              <a:rPr lang="en-US" sz="1400" b="0" i="0" u="none" strike="noStrike" cap="none" dirty="0">
                <a:solidFill>
                  <a:srgbClr val="000000"/>
                </a:solidFill>
                <a:latin typeface="Arial"/>
                <a:ea typeface="Arial"/>
                <a:cs typeface="Arial"/>
                <a:sym typeface="Arial"/>
              </a:rPr>
              <a:t>are the things that an organization affects with technology. </a:t>
            </a: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The </a:t>
            </a:r>
            <a:r>
              <a:rPr lang="en-US" sz="1400" b="1" i="0" u="none" strike="noStrike" cap="none" dirty="0">
                <a:solidFill>
                  <a:srgbClr val="000000"/>
                </a:solidFill>
                <a:latin typeface="Arial"/>
                <a:ea typeface="Arial"/>
                <a:cs typeface="Arial"/>
                <a:sym typeface="Arial"/>
              </a:rPr>
              <a:t>three building blocks</a:t>
            </a:r>
            <a:r>
              <a:rPr lang="en-US" sz="1400" b="0" i="0" u="none" strike="noStrike" cap="none" dirty="0">
                <a:solidFill>
                  <a:srgbClr val="000000"/>
                </a:solidFill>
                <a:latin typeface="Arial"/>
                <a:ea typeface="Arial"/>
                <a:cs typeface="Arial"/>
                <a:sym typeface="Arial"/>
              </a:rPr>
              <a:t> are:</a:t>
            </a:r>
          </a:p>
        </p:txBody>
      </p:sp>
      <p:grpSp>
        <p:nvGrpSpPr>
          <p:cNvPr id="4" name="Group 3">
            <a:extLst>
              <a:ext uri="{FF2B5EF4-FFF2-40B4-BE49-F238E27FC236}">
                <a16:creationId xmlns:a16="http://schemas.microsoft.com/office/drawing/2014/main" id="{D2B6CFB8-BFBB-F2BE-D1EC-9F102096D412}"/>
              </a:ext>
            </a:extLst>
          </p:cNvPr>
          <p:cNvGrpSpPr/>
          <p:nvPr/>
        </p:nvGrpSpPr>
        <p:grpSpPr>
          <a:xfrm>
            <a:off x="5959022" y="4577613"/>
            <a:ext cx="5178678" cy="932968"/>
            <a:chOff x="5862259" y="4547389"/>
            <a:chExt cx="5875715" cy="932968"/>
          </a:xfrm>
        </p:grpSpPr>
        <p:grpSp>
          <p:nvGrpSpPr>
            <p:cNvPr id="28" name="Group 27">
              <a:extLst>
                <a:ext uri="{FF2B5EF4-FFF2-40B4-BE49-F238E27FC236}">
                  <a16:creationId xmlns:a16="http://schemas.microsoft.com/office/drawing/2014/main" id="{E786D5D7-7217-F9DF-D385-D956ACE1CFA3}"/>
                </a:ext>
              </a:extLst>
            </p:cNvPr>
            <p:cNvGrpSpPr/>
            <p:nvPr/>
          </p:nvGrpSpPr>
          <p:grpSpPr>
            <a:xfrm>
              <a:off x="6278343" y="4547389"/>
              <a:ext cx="2406594" cy="208344"/>
              <a:chOff x="6594762" y="3324828"/>
              <a:chExt cx="2254289" cy="208344"/>
            </a:xfrm>
            <a:solidFill>
              <a:srgbClr val="D3D3D3"/>
            </a:solidFill>
          </p:grpSpPr>
          <p:sp>
            <p:nvSpPr>
              <p:cNvPr id="29" name="Rectangle 28">
                <a:extLst>
                  <a:ext uri="{FF2B5EF4-FFF2-40B4-BE49-F238E27FC236}">
                    <a16:creationId xmlns:a16="http://schemas.microsoft.com/office/drawing/2014/main" id="{DD17CB6B-3F32-8CFE-355A-EB3A1B7FFA98}"/>
                  </a:ext>
                </a:extLst>
              </p:cNvPr>
              <p:cNvSpPr/>
              <p:nvPr/>
            </p:nvSpPr>
            <p:spPr>
              <a:xfrm>
                <a:off x="6594762"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0" name="Rectangle 29">
                <a:extLst>
                  <a:ext uri="{FF2B5EF4-FFF2-40B4-BE49-F238E27FC236}">
                    <a16:creationId xmlns:a16="http://schemas.microsoft.com/office/drawing/2014/main" id="{DED47B59-51E6-CBB6-A783-3B07B8A0995E}"/>
                  </a:ext>
                </a:extLst>
              </p:cNvPr>
              <p:cNvSpPr/>
              <p:nvPr/>
            </p:nvSpPr>
            <p:spPr>
              <a:xfrm>
                <a:off x="7484626"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1" name="Rectangle 30">
                <a:extLst>
                  <a:ext uri="{FF2B5EF4-FFF2-40B4-BE49-F238E27FC236}">
                    <a16:creationId xmlns:a16="http://schemas.microsoft.com/office/drawing/2014/main" id="{FA3C51E9-2779-F0BD-56D1-FBDDB451075B}"/>
                  </a:ext>
                </a:extLst>
              </p:cNvPr>
              <p:cNvSpPr/>
              <p:nvPr/>
            </p:nvSpPr>
            <p:spPr>
              <a:xfrm>
                <a:off x="8374489"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pSp>
        <p:grpSp>
          <p:nvGrpSpPr>
            <p:cNvPr id="32" name="Group 31">
              <a:extLst>
                <a:ext uri="{FF2B5EF4-FFF2-40B4-BE49-F238E27FC236}">
                  <a16:creationId xmlns:a16="http://schemas.microsoft.com/office/drawing/2014/main" id="{99298FE7-10F2-3C8F-E071-52EEBE3A1188}"/>
                </a:ext>
              </a:extLst>
            </p:cNvPr>
            <p:cNvGrpSpPr/>
            <p:nvPr/>
          </p:nvGrpSpPr>
          <p:grpSpPr>
            <a:xfrm>
              <a:off x="9688786" y="4547389"/>
              <a:ext cx="1604926" cy="208344"/>
              <a:chOff x="9772606" y="3324828"/>
              <a:chExt cx="1503356" cy="208344"/>
            </a:xfrm>
            <a:solidFill>
              <a:srgbClr val="D3D3D3"/>
            </a:solidFill>
          </p:grpSpPr>
          <p:sp>
            <p:nvSpPr>
              <p:cNvPr id="33" name="Rectangle 32">
                <a:extLst>
                  <a:ext uri="{FF2B5EF4-FFF2-40B4-BE49-F238E27FC236}">
                    <a16:creationId xmlns:a16="http://schemas.microsoft.com/office/drawing/2014/main" id="{083B4B1A-5711-B335-3CDD-28678CCAB578}"/>
                  </a:ext>
                </a:extLst>
              </p:cNvPr>
              <p:cNvSpPr/>
              <p:nvPr/>
            </p:nvSpPr>
            <p:spPr>
              <a:xfrm>
                <a:off x="9772606"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34" name="Rectangle 33">
                <a:extLst>
                  <a:ext uri="{FF2B5EF4-FFF2-40B4-BE49-F238E27FC236}">
                    <a16:creationId xmlns:a16="http://schemas.microsoft.com/office/drawing/2014/main" id="{202CED0E-28BF-029E-6528-E7869DCD4765}"/>
                  </a:ext>
                </a:extLst>
              </p:cNvPr>
              <p:cNvSpPr/>
              <p:nvPr/>
            </p:nvSpPr>
            <p:spPr>
              <a:xfrm>
                <a:off x="10801400"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pSp>
        <p:sp>
          <p:nvSpPr>
            <p:cNvPr id="12" name="Google Shape;367;p7">
              <a:extLst>
                <a:ext uri="{FF2B5EF4-FFF2-40B4-BE49-F238E27FC236}">
                  <a16:creationId xmlns:a16="http://schemas.microsoft.com/office/drawing/2014/main" id="{2F20106F-4A36-237F-3764-1539BB0275A2}"/>
                </a:ext>
              </a:extLst>
            </p:cNvPr>
            <p:cNvSpPr/>
            <p:nvPr/>
          </p:nvSpPr>
          <p:spPr>
            <a:xfrm>
              <a:off x="5862259" y="4649360"/>
              <a:ext cx="5875715" cy="83099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D3D3D3"/>
            </a:solidFill>
            <a:ln>
              <a:noFill/>
            </a:ln>
          </p:spPr>
          <p:txBody>
            <a:bodyPr spcFirstLastPara="1" wrap="square" lIns="91440" tIns="91440" rIns="91440" bIns="9144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latin typeface="Arial"/>
                  <a:ea typeface="Arial"/>
                  <a:cs typeface="Arial"/>
                  <a:sym typeface="Arial"/>
                </a:rPr>
                <a:t>Digital Technology Enablement </a:t>
              </a: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The technology platforms that IT builds and maintains to meet, and even anticipate, business need.</a:t>
              </a:r>
            </a:p>
          </p:txBody>
        </p:sp>
      </p:grpSp>
      <p:grpSp>
        <p:nvGrpSpPr>
          <p:cNvPr id="6" name="Group 5">
            <a:extLst>
              <a:ext uri="{FF2B5EF4-FFF2-40B4-BE49-F238E27FC236}">
                <a16:creationId xmlns:a16="http://schemas.microsoft.com/office/drawing/2014/main" id="{32ED915F-4AF1-E714-3D64-B84E51738186}"/>
              </a:ext>
            </a:extLst>
          </p:cNvPr>
          <p:cNvGrpSpPr/>
          <p:nvPr/>
        </p:nvGrpSpPr>
        <p:grpSpPr>
          <a:xfrm>
            <a:off x="5959022" y="2612822"/>
            <a:ext cx="5178678" cy="1817040"/>
            <a:chOff x="5862259" y="2392863"/>
            <a:chExt cx="5875715" cy="1817040"/>
          </a:xfrm>
        </p:grpSpPr>
        <p:grpSp>
          <p:nvGrpSpPr>
            <p:cNvPr id="21" name="Group 20">
              <a:extLst>
                <a:ext uri="{FF2B5EF4-FFF2-40B4-BE49-F238E27FC236}">
                  <a16:creationId xmlns:a16="http://schemas.microsoft.com/office/drawing/2014/main" id="{ABE9FB94-CE20-CA35-4310-3CE269CA6625}"/>
                </a:ext>
              </a:extLst>
            </p:cNvPr>
            <p:cNvGrpSpPr/>
            <p:nvPr/>
          </p:nvGrpSpPr>
          <p:grpSpPr>
            <a:xfrm>
              <a:off x="6278343" y="2392863"/>
              <a:ext cx="2406594" cy="208344"/>
              <a:chOff x="6594762" y="3324828"/>
              <a:chExt cx="2254289" cy="208344"/>
            </a:xfrm>
            <a:solidFill>
              <a:srgbClr val="D3D3D3"/>
            </a:solidFill>
          </p:grpSpPr>
          <p:sp>
            <p:nvSpPr>
              <p:cNvPr id="18" name="Rectangle 17">
                <a:extLst>
                  <a:ext uri="{FF2B5EF4-FFF2-40B4-BE49-F238E27FC236}">
                    <a16:creationId xmlns:a16="http://schemas.microsoft.com/office/drawing/2014/main" id="{64798268-851B-AE54-BF06-8D0A64FCA345}"/>
                  </a:ext>
                </a:extLst>
              </p:cNvPr>
              <p:cNvSpPr/>
              <p:nvPr/>
            </p:nvSpPr>
            <p:spPr>
              <a:xfrm>
                <a:off x="6594762"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9" name="Rectangle 18">
                <a:extLst>
                  <a:ext uri="{FF2B5EF4-FFF2-40B4-BE49-F238E27FC236}">
                    <a16:creationId xmlns:a16="http://schemas.microsoft.com/office/drawing/2014/main" id="{AE41411F-BCA9-9718-8A9F-910EE5E07A18}"/>
                  </a:ext>
                </a:extLst>
              </p:cNvPr>
              <p:cNvSpPr/>
              <p:nvPr/>
            </p:nvSpPr>
            <p:spPr>
              <a:xfrm>
                <a:off x="7484626"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20" name="Rectangle 19">
                <a:extLst>
                  <a:ext uri="{FF2B5EF4-FFF2-40B4-BE49-F238E27FC236}">
                    <a16:creationId xmlns:a16="http://schemas.microsoft.com/office/drawing/2014/main" id="{8CC34447-F223-C335-9E4E-2F8C9463B890}"/>
                  </a:ext>
                </a:extLst>
              </p:cNvPr>
              <p:cNvSpPr/>
              <p:nvPr/>
            </p:nvSpPr>
            <p:spPr>
              <a:xfrm>
                <a:off x="8374489"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pSp>
        <p:sp>
          <p:nvSpPr>
            <p:cNvPr id="14" name="Google Shape;367;p7">
              <a:extLst>
                <a:ext uri="{FF2B5EF4-FFF2-40B4-BE49-F238E27FC236}">
                  <a16:creationId xmlns:a16="http://schemas.microsoft.com/office/drawing/2014/main" id="{46E5807B-3417-E2CB-C573-D7E0619EFF0B}"/>
                </a:ext>
              </a:extLst>
            </p:cNvPr>
            <p:cNvSpPr/>
            <p:nvPr/>
          </p:nvSpPr>
          <p:spPr>
            <a:xfrm>
              <a:off x="5862259" y="2485747"/>
              <a:ext cx="3238761" cy="17241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D3D3D3"/>
            </a:solidFill>
            <a:ln>
              <a:noFill/>
            </a:ln>
          </p:spPr>
          <p:txBody>
            <a:bodyPr spcFirstLastPara="1" wrap="square" lIns="91440" tIns="91440" rIns="91440" bIns="9144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latin typeface="Arial"/>
                  <a:ea typeface="Arial"/>
                  <a:cs typeface="Arial"/>
                  <a:sym typeface="Arial"/>
                </a:rPr>
                <a:t>Digital Business Optimization</a:t>
              </a: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Improve operational excellence, including customer experience, employee experience, workflow, and cost and/or speed of operations, all without changing the business model.</a:t>
              </a:r>
            </a:p>
          </p:txBody>
        </p:sp>
        <p:grpSp>
          <p:nvGrpSpPr>
            <p:cNvPr id="22" name="Group 21">
              <a:extLst>
                <a:ext uri="{FF2B5EF4-FFF2-40B4-BE49-F238E27FC236}">
                  <a16:creationId xmlns:a16="http://schemas.microsoft.com/office/drawing/2014/main" id="{9433D07F-E65F-8993-A582-69D8E9004082}"/>
                </a:ext>
              </a:extLst>
            </p:cNvPr>
            <p:cNvGrpSpPr/>
            <p:nvPr/>
          </p:nvGrpSpPr>
          <p:grpSpPr>
            <a:xfrm>
              <a:off x="9688786" y="2392863"/>
              <a:ext cx="1604926" cy="208344"/>
              <a:chOff x="9772606" y="3324828"/>
              <a:chExt cx="1503356" cy="208344"/>
            </a:xfrm>
            <a:solidFill>
              <a:srgbClr val="D3D3D3"/>
            </a:solidFill>
          </p:grpSpPr>
          <p:sp>
            <p:nvSpPr>
              <p:cNvPr id="16" name="Rectangle 15">
                <a:extLst>
                  <a:ext uri="{FF2B5EF4-FFF2-40B4-BE49-F238E27FC236}">
                    <a16:creationId xmlns:a16="http://schemas.microsoft.com/office/drawing/2014/main" id="{598C6409-08D1-FF15-DB3D-24A2A1D5C410}"/>
                  </a:ext>
                </a:extLst>
              </p:cNvPr>
              <p:cNvSpPr/>
              <p:nvPr/>
            </p:nvSpPr>
            <p:spPr>
              <a:xfrm>
                <a:off x="9772606"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7" name="Rectangle 16">
                <a:extLst>
                  <a:ext uri="{FF2B5EF4-FFF2-40B4-BE49-F238E27FC236}">
                    <a16:creationId xmlns:a16="http://schemas.microsoft.com/office/drawing/2014/main" id="{A3F8E02F-0B64-A39D-6588-62D77EA3DDC5}"/>
                  </a:ext>
                </a:extLst>
              </p:cNvPr>
              <p:cNvSpPr/>
              <p:nvPr/>
            </p:nvSpPr>
            <p:spPr>
              <a:xfrm>
                <a:off x="10801400" y="3324828"/>
                <a:ext cx="474562" cy="2083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grpSp>
        <p:sp>
          <p:nvSpPr>
            <p:cNvPr id="15" name="Google Shape;367;p7">
              <a:extLst>
                <a:ext uri="{FF2B5EF4-FFF2-40B4-BE49-F238E27FC236}">
                  <a16:creationId xmlns:a16="http://schemas.microsoft.com/office/drawing/2014/main" id="{548C7382-23C5-3AED-A45D-F5DD6E9D21E3}"/>
                </a:ext>
              </a:extLst>
            </p:cNvPr>
            <p:cNvSpPr/>
            <p:nvPr/>
          </p:nvSpPr>
          <p:spPr>
            <a:xfrm>
              <a:off x="9244525" y="2485747"/>
              <a:ext cx="2493449" cy="17241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rgbClr val="D3D3D3"/>
            </a:solidFill>
            <a:ln>
              <a:noFill/>
            </a:ln>
          </p:spPr>
          <p:txBody>
            <a:bodyPr spcFirstLastPara="1" wrap="square" lIns="91440" tIns="91440" rIns="91440" bIns="9144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400" b="1" i="0" u="none" strike="noStrike" cap="none" dirty="0">
                  <a:solidFill>
                    <a:srgbClr val="000000"/>
                  </a:solidFill>
                  <a:latin typeface="Arial"/>
                  <a:ea typeface="Arial"/>
                  <a:cs typeface="Arial"/>
                  <a:sym typeface="Arial"/>
                </a:rPr>
                <a:t>Digital Business Transformation</a:t>
              </a: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Create new business opportunities and revenue streams to the degree that it requires business model change.</a:t>
              </a:r>
            </a:p>
          </p:txBody>
        </p:sp>
      </p:grpSp>
      <p:sp>
        <p:nvSpPr>
          <p:cNvPr id="24" name="Content Placeholder 2">
            <a:extLst>
              <a:ext uri="{FF2B5EF4-FFF2-40B4-BE49-F238E27FC236}">
                <a16:creationId xmlns:a16="http://schemas.microsoft.com/office/drawing/2014/main" id="{3B1BF8C4-05E3-9186-6FD5-B650B3346259}"/>
              </a:ext>
            </a:extLst>
          </p:cNvPr>
          <p:cNvSpPr txBox="1">
            <a:spLocks/>
          </p:cNvSpPr>
          <p:nvPr/>
        </p:nvSpPr>
        <p:spPr>
          <a:xfrm>
            <a:off x="1153757" y="2580368"/>
            <a:ext cx="912017" cy="443198"/>
          </a:xfrm>
          <a:prstGeom prst="rect">
            <a:avLst/>
          </a:prstGeom>
        </p:spPr>
        <p:txBody>
          <a:bodyPr vert="horz" wrap="square" lIns="45720" tIns="0" rIns="0" bIns="0" rtlCol="0">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600" b="1" dirty="0">
                <a:solidFill>
                  <a:srgbClr val="000000"/>
                </a:solidFill>
              </a:rPr>
              <a:t>16%</a:t>
            </a:r>
          </a:p>
          <a:p>
            <a:pPr marL="0" indent="0" algn="r">
              <a:spcBef>
                <a:spcPts val="0"/>
              </a:spcBef>
              <a:buFont typeface="Arial" panose="020B0604020202020204" pitchFamily="34" charset="0"/>
              <a:buNone/>
            </a:pPr>
            <a:r>
              <a:rPr lang="en-US" sz="1600" dirty="0">
                <a:solidFill>
                  <a:srgbClr val="000000"/>
                </a:solidFill>
              </a:rPr>
              <a:t>Maintain</a:t>
            </a:r>
          </a:p>
        </p:txBody>
      </p:sp>
      <p:sp>
        <p:nvSpPr>
          <p:cNvPr id="23" name="Content Placeholder 2">
            <a:extLst>
              <a:ext uri="{FF2B5EF4-FFF2-40B4-BE49-F238E27FC236}">
                <a16:creationId xmlns:a16="http://schemas.microsoft.com/office/drawing/2014/main" id="{C4355FB0-DC5D-E310-95A9-773ABD36ECC9}"/>
              </a:ext>
            </a:extLst>
          </p:cNvPr>
          <p:cNvSpPr txBox="1">
            <a:spLocks/>
          </p:cNvSpPr>
          <p:nvPr/>
        </p:nvSpPr>
        <p:spPr>
          <a:xfrm>
            <a:off x="4792852" y="3736411"/>
            <a:ext cx="959135" cy="443198"/>
          </a:xfrm>
          <a:prstGeom prst="rect">
            <a:avLst/>
          </a:prstGeom>
        </p:spPr>
        <p:txBody>
          <a:bodyPr vert="horz" wrap="square" lIns="45720" tIns="0" rIns="0" bIns="0" rtlCol="0">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b="1" dirty="0">
                <a:solidFill>
                  <a:srgbClr val="000000"/>
                </a:solidFill>
              </a:rPr>
              <a:t>79%</a:t>
            </a:r>
            <a:endParaRPr lang="en-US" sz="1600" dirty="0">
              <a:solidFill>
                <a:srgbClr val="000000"/>
              </a:solidFill>
            </a:endParaRPr>
          </a:p>
          <a:p>
            <a:pPr marL="0" indent="0">
              <a:spcBef>
                <a:spcPts val="0"/>
              </a:spcBef>
              <a:buFont typeface="Arial" panose="020B0604020202020204" pitchFamily="34" charset="0"/>
              <a:buNone/>
            </a:pPr>
            <a:r>
              <a:rPr lang="en-US" sz="1600" dirty="0">
                <a:solidFill>
                  <a:srgbClr val="000000"/>
                </a:solidFill>
              </a:rPr>
              <a:t>Increase</a:t>
            </a:r>
          </a:p>
        </p:txBody>
      </p:sp>
      <p:sp>
        <p:nvSpPr>
          <p:cNvPr id="25" name="Content Placeholder 2">
            <a:extLst>
              <a:ext uri="{FF2B5EF4-FFF2-40B4-BE49-F238E27FC236}">
                <a16:creationId xmlns:a16="http://schemas.microsoft.com/office/drawing/2014/main" id="{E3ACA26C-901B-07D5-1BBD-A7CDF0B253E4}"/>
              </a:ext>
            </a:extLst>
          </p:cNvPr>
          <p:cNvSpPr txBox="1">
            <a:spLocks/>
          </p:cNvSpPr>
          <p:nvPr/>
        </p:nvSpPr>
        <p:spPr>
          <a:xfrm>
            <a:off x="2241350" y="2011420"/>
            <a:ext cx="1000433" cy="443198"/>
          </a:xfrm>
          <a:prstGeom prst="rect">
            <a:avLst/>
          </a:prstGeom>
        </p:spPr>
        <p:txBody>
          <a:bodyPr vert="horz" wrap="square" lIns="45720" tIns="0" rIns="0" bIns="0" rtlCol="0">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600" b="1" dirty="0">
                <a:solidFill>
                  <a:srgbClr val="000000"/>
                </a:solidFill>
              </a:rPr>
              <a:t>4%</a:t>
            </a:r>
          </a:p>
          <a:p>
            <a:pPr marL="0" indent="0" algn="r">
              <a:spcBef>
                <a:spcPts val="0"/>
              </a:spcBef>
              <a:buFont typeface="Arial" panose="020B0604020202020204" pitchFamily="34" charset="0"/>
              <a:buNone/>
            </a:pPr>
            <a:r>
              <a:rPr lang="en-US" sz="1600" dirty="0">
                <a:solidFill>
                  <a:srgbClr val="000000"/>
                </a:solidFill>
              </a:rPr>
              <a:t>Decrease</a:t>
            </a:r>
          </a:p>
        </p:txBody>
      </p:sp>
    </p:spTree>
    <p:extLst>
      <p:ext uri="{BB962C8B-B14F-4D97-AF65-F5344CB8AC3E}">
        <p14:creationId xmlns:p14="http://schemas.microsoft.com/office/powerpoint/2010/main" val="2167856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SORT(R2C2){descending=true} DBR DEL(R2:LASTC2){val=&quot;-&quot; .or. val=”0%”}">
            <a:extLst>
              <a:ext uri="{FF2B5EF4-FFF2-40B4-BE49-F238E27FC236}">
                <a16:creationId xmlns:a16="http://schemas.microsoft.com/office/drawing/2014/main" id="{142EBA84-F884-330C-BED8-2B18CFD457C6}"/>
              </a:ext>
            </a:extLst>
          </p:cNvPr>
          <p:cNvGraphicFramePr/>
          <p:nvPr>
            <p:extLst>
              <p:ext uri="{D42A27DB-BD31-4B8C-83A1-F6EECF244321}">
                <p14:modId xmlns:p14="http://schemas.microsoft.com/office/powerpoint/2010/main" val="1266012885"/>
              </p:ext>
            </p:extLst>
          </p:nvPr>
        </p:nvGraphicFramePr>
        <p:xfrm>
          <a:off x="457200" y="2413859"/>
          <a:ext cx="11274424" cy="312060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A236CFB3-A7F0-40BA-AA9D-66C1DC16C907}"/>
              </a:ext>
            </a:extLst>
          </p:cNvPr>
          <p:cNvSpPr txBox="1"/>
          <p:nvPr/>
        </p:nvSpPr>
        <p:spPr>
          <a:xfrm>
            <a:off x="457200" y="5374938"/>
            <a:ext cx="10234246" cy="984885"/>
          </a:xfrm>
          <a:prstGeom prst="rect">
            <a:avLst/>
          </a:prstGeom>
          <a:noFill/>
        </p:spPr>
        <p:txBody>
          <a:bodyPr wrap="square" lIns="0" tIns="91440" rIns="91440" bIns="9144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a:ea typeface="+mn-ea"/>
                <a:cs typeface="+mn-cs"/>
              </a:rPr>
              <a:t>n varies; MSE Nonexecutive Board of Directors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F7878"/>
                </a:solidFill>
                <a:effectLst/>
                <a:uLnTx/>
                <a:uFillTx/>
                <a:latin typeface="Arial"/>
                <a:ea typeface="+mn-ea"/>
                <a:cs typeface="Arial" panose="020B0604020202020204" pitchFamily="34" charset="0"/>
              </a:rPr>
              <a:t>Q: Which of these best describes the stage of your organization's digital business initiative — i.e., your organization's digitalization efforts?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F7878"/>
                </a:solidFill>
                <a:effectLst/>
                <a:uLnTx/>
                <a:uFillTx/>
                <a:latin typeface="Arial"/>
                <a:ea typeface="+mn-ea"/>
                <a:cs typeface="Arial" panose="020B0604020202020204" pitchFamily="34" charset="0"/>
              </a:rPr>
              <a:t>Source: 2023 Gartner Board of Directors Survey on Business Strategy in an Uncertain World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F7878"/>
                </a:solidFill>
                <a:effectLst/>
                <a:uLnTx/>
                <a:uFillTx/>
                <a:latin typeface="Arial" panose="020B0604020202020204" pitchFamily="34" charset="0"/>
                <a:ea typeface="+mn-ea"/>
                <a:cs typeface="Arial" panose="020B0604020202020204" pitchFamily="34" charset="0"/>
              </a:rPr>
              <a:t>Note: Years on the chart reflect the title of the board of directors surveys</a:t>
            </a:r>
            <a:endParaRPr kumimoji="0" lang="en-US" sz="1200" b="0" i="0" u="none" strike="noStrike" kern="1200" cap="none" spc="0" normalizeH="0" baseline="0" noProof="0" dirty="0">
              <a:ln>
                <a:noFill/>
              </a:ln>
              <a:solidFill>
                <a:srgbClr val="6F7878"/>
              </a:solidFill>
              <a:effectLst/>
              <a:uLnTx/>
              <a:uFillTx/>
              <a:latin typeface="Arial"/>
              <a:ea typeface="+mn-ea"/>
              <a:cs typeface="Arial" panose="020B0604020202020204" pitchFamily="34" charset="0"/>
            </a:endParaRPr>
          </a:p>
        </p:txBody>
      </p:sp>
      <p:sp>
        <p:nvSpPr>
          <p:cNvPr id="5" name="Title 4">
            <a:extLst>
              <a:ext uri="{FF2B5EF4-FFF2-40B4-BE49-F238E27FC236}">
                <a16:creationId xmlns:a16="http://schemas.microsoft.com/office/drawing/2014/main" id="{BE58FC88-E1A4-40C1-5603-F2F246DC5FC6}"/>
              </a:ext>
            </a:extLst>
          </p:cNvPr>
          <p:cNvSpPr>
            <a:spLocks noGrp="1"/>
          </p:cNvSpPr>
          <p:nvPr>
            <p:ph type="title"/>
          </p:nvPr>
        </p:nvSpPr>
        <p:spPr>
          <a:xfrm>
            <a:off x="457200" y="361950"/>
            <a:ext cx="8987742" cy="822960"/>
          </a:xfrm>
        </p:spPr>
        <p:txBody>
          <a:bodyPr/>
          <a:lstStyle/>
          <a:p>
            <a:r>
              <a:rPr lang="en-US"/>
              <a:t>Midsize Enterprises </a:t>
            </a:r>
            <a:r>
              <a:rPr lang="en-US" dirty="0"/>
              <a:t>Are Becoming More Digitally Mature</a:t>
            </a:r>
          </a:p>
        </p:txBody>
      </p:sp>
      <p:sp>
        <p:nvSpPr>
          <p:cNvPr id="6" name="Text Placeholder 5">
            <a:extLst>
              <a:ext uri="{FF2B5EF4-FFF2-40B4-BE49-F238E27FC236}">
                <a16:creationId xmlns:a16="http://schemas.microsoft.com/office/drawing/2014/main" id="{111307A5-5F52-B251-A275-EF98DB02B5A1}"/>
              </a:ext>
            </a:extLst>
          </p:cNvPr>
          <p:cNvSpPr>
            <a:spLocks noGrp="1"/>
          </p:cNvSpPr>
          <p:nvPr>
            <p:ph type="body" sz="quarter" idx="10"/>
          </p:nvPr>
        </p:nvSpPr>
        <p:spPr>
          <a:xfrm>
            <a:off x="468489" y="1346758"/>
            <a:ext cx="11274425" cy="247580"/>
          </a:xfrm>
        </p:spPr>
        <p:txBody>
          <a:bodyPr/>
          <a:lstStyle/>
          <a:p>
            <a:r>
              <a:rPr lang="en-US" dirty="0"/>
              <a:t>Stage of Organizations’ Digital Initiative — YoY Comparison</a:t>
            </a:r>
          </a:p>
        </p:txBody>
      </p:sp>
      <p:grpSp>
        <p:nvGrpSpPr>
          <p:cNvPr id="2" name="Group 1">
            <a:extLst>
              <a:ext uri="{FF2B5EF4-FFF2-40B4-BE49-F238E27FC236}">
                <a16:creationId xmlns:a16="http://schemas.microsoft.com/office/drawing/2014/main" id="{F123054F-320C-A76F-DEDA-DCE6C2B0A554}"/>
              </a:ext>
            </a:extLst>
          </p:cNvPr>
          <p:cNvGrpSpPr/>
          <p:nvPr/>
        </p:nvGrpSpPr>
        <p:grpSpPr>
          <a:xfrm>
            <a:off x="1063784" y="1779273"/>
            <a:ext cx="6362454" cy="215444"/>
            <a:chOff x="1063784" y="1708935"/>
            <a:chExt cx="6362454" cy="215444"/>
          </a:xfrm>
        </p:grpSpPr>
        <p:sp>
          <p:nvSpPr>
            <p:cNvPr id="19" name="Rectangle 18">
              <a:extLst>
                <a:ext uri="{FF2B5EF4-FFF2-40B4-BE49-F238E27FC236}">
                  <a16:creationId xmlns:a16="http://schemas.microsoft.com/office/drawing/2014/main" id="{F847ED47-B25E-365C-39ED-E0CC1492D262}"/>
                </a:ext>
              </a:extLst>
            </p:cNvPr>
            <p:cNvSpPr/>
            <p:nvPr/>
          </p:nvSpPr>
          <p:spPr>
            <a:xfrm>
              <a:off x="1063784" y="1735570"/>
              <a:ext cx="162174" cy="16217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1" name="TextBox 20">
              <a:extLst>
                <a:ext uri="{FF2B5EF4-FFF2-40B4-BE49-F238E27FC236}">
                  <a16:creationId xmlns:a16="http://schemas.microsoft.com/office/drawing/2014/main" id="{79DF36DC-6FC5-FFB9-75DD-C5357BCC1647}"/>
                </a:ext>
              </a:extLst>
            </p:cNvPr>
            <p:cNvSpPr txBox="1"/>
            <p:nvPr/>
          </p:nvSpPr>
          <p:spPr>
            <a:xfrm>
              <a:off x="1246664" y="1708935"/>
              <a:ext cx="1306631" cy="215444"/>
            </a:xfrm>
            <a:prstGeom prst="rect">
              <a:avLst/>
            </a:prstGeom>
            <a:noFill/>
          </p:spPr>
          <p:txBody>
            <a:bodyPr wrap="square" lIns="91440" tIns="0" rIns="91440" bIns="0" rtlCol="0" anchor="ctr" anchorCtr="0">
              <a:spAutoFit/>
            </a:bodyPr>
            <a:lstStyle/>
            <a:p>
              <a:r>
                <a:rPr lang="en-US" sz="1400" dirty="0"/>
                <a:t>2020 (n = 40)</a:t>
              </a:r>
            </a:p>
          </p:txBody>
        </p:sp>
        <p:sp>
          <p:nvSpPr>
            <p:cNvPr id="23" name="Rectangle 22">
              <a:extLst>
                <a:ext uri="{FF2B5EF4-FFF2-40B4-BE49-F238E27FC236}">
                  <a16:creationId xmlns:a16="http://schemas.microsoft.com/office/drawing/2014/main" id="{4BFBBE62-5976-E733-F5F3-EDA7D12BE8B2}"/>
                </a:ext>
              </a:extLst>
            </p:cNvPr>
            <p:cNvSpPr/>
            <p:nvPr/>
          </p:nvSpPr>
          <p:spPr>
            <a:xfrm>
              <a:off x="2591639" y="1735570"/>
              <a:ext cx="162174" cy="162174"/>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TextBox 23">
              <a:extLst>
                <a:ext uri="{FF2B5EF4-FFF2-40B4-BE49-F238E27FC236}">
                  <a16:creationId xmlns:a16="http://schemas.microsoft.com/office/drawing/2014/main" id="{C9EFA760-DFFF-6B0C-9C54-0BC0975917B7}"/>
                </a:ext>
              </a:extLst>
            </p:cNvPr>
            <p:cNvSpPr txBox="1"/>
            <p:nvPr/>
          </p:nvSpPr>
          <p:spPr>
            <a:xfrm>
              <a:off x="2774519" y="1708935"/>
              <a:ext cx="1399231" cy="215444"/>
            </a:xfrm>
            <a:prstGeom prst="rect">
              <a:avLst/>
            </a:prstGeom>
            <a:noFill/>
          </p:spPr>
          <p:txBody>
            <a:bodyPr wrap="square" lIns="91440" tIns="0" rIns="91440" bIns="0" rtlCol="0" anchor="ctr" anchorCtr="0">
              <a:spAutoFit/>
            </a:bodyPr>
            <a:lstStyle/>
            <a:p>
              <a:r>
                <a:rPr lang="en-US" sz="1400" dirty="0"/>
                <a:t>2021 (n = 145)</a:t>
              </a:r>
            </a:p>
          </p:txBody>
        </p:sp>
        <p:sp>
          <p:nvSpPr>
            <p:cNvPr id="25" name="Rectangle 24">
              <a:extLst>
                <a:ext uri="{FF2B5EF4-FFF2-40B4-BE49-F238E27FC236}">
                  <a16:creationId xmlns:a16="http://schemas.microsoft.com/office/drawing/2014/main" id="{EF788253-6B72-5EEB-16B5-BA686DF11F4A}"/>
                </a:ext>
              </a:extLst>
            </p:cNvPr>
            <p:cNvSpPr/>
            <p:nvPr/>
          </p:nvSpPr>
          <p:spPr>
            <a:xfrm>
              <a:off x="4235245" y="1735570"/>
              <a:ext cx="162174" cy="162174"/>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6" name="TextBox 25">
              <a:extLst>
                <a:ext uri="{FF2B5EF4-FFF2-40B4-BE49-F238E27FC236}">
                  <a16:creationId xmlns:a16="http://schemas.microsoft.com/office/drawing/2014/main" id="{43684CCB-978A-EA22-B187-22AB8ED11D2B}"/>
                </a:ext>
              </a:extLst>
            </p:cNvPr>
            <p:cNvSpPr txBox="1"/>
            <p:nvPr/>
          </p:nvSpPr>
          <p:spPr>
            <a:xfrm>
              <a:off x="4418125" y="1708935"/>
              <a:ext cx="1399231" cy="215444"/>
            </a:xfrm>
            <a:prstGeom prst="rect">
              <a:avLst/>
            </a:prstGeom>
            <a:noFill/>
          </p:spPr>
          <p:txBody>
            <a:bodyPr wrap="square" lIns="91440" tIns="0" rIns="91440" bIns="0" rtlCol="0" anchor="ctr" anchorCtr="0">
              <a:spAutoFit/>
            </a:bodyPr>
            <a:lstStyle/>
            <a:p>
              <a:r>
                <a:rPr lang="en-US" sz="1400" dirty="0"/>
                <a:t>2022 (n = 106)</a:t>
              </a:r>
            </a:p>
          </p:txBody>
        </p:sp>
        <p:sp>
          <p:nvSpPr>
            <p:cNvPr id="27" name="Rectangle 26">
              <a:extLst>
                <a:ext uri="{FF2B5EF4-FFF2-40B4-BE49-F238E27FC236}">
                  <a16:creationId xmlns:a16="http://schemas.microsoft.com/office/drawing/2014/main" id="{17FA7DFC-4007-8AF2-5980-865803B70997}"/>
                </a:ext>
              </a:extLst>
            </p:cNvPr>
            <p:cNvSpPr/>
            <p:nvPr/>
          </p:nvSpPr>
          <p:spPr>
            <a:xfrm>
              <a:off x="5844127" y="1735570"/>
              <a:ext cx="162174" cy="162174"/>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8" name="TextBox 27">
              <a:extLst>
                <a:ext uri="{FF2B5EF4-FFF2-40B4-BE49-F238E27FC236}">
                  <a16:creationId xmlns:a16="http://schemas.microsoft.com/office/drawing/2014/main" id="{8D6AA4D9-95F3-9E78-A8DC-E3B6FA600965}"/>
                </a:ext>
              </a:extLst>
            </p:cNvPr>
            <p:cNvSpPr txBox="1"/>
            <p:nvPr/>
          </p:nvSpPr>
          <p:spPr>
            <a:xfrm>
              <a:off x="6027007" y="1708935"/>
              <a:ext cx="1399231" cy="215444"/>
            </a:xfrm>
            <a:prstGeom prst="rect">
              <a:avLst/>
            </a:prstGeom>
            <a:noFill/>
          </p:spPr>
          <p:txBody>
            <a:bodyPr wrap="square" lIns="91440" tIns="0" rIns="91440" bIns="0" rtlCol="0" anchor="ctr" anchorCtr="0">
              <a:spAutoFit/>
            </a:bodyPr>
            <a:lstStyle/>
            <a:p>
              <a:r>
                <a:rPr lang="en-US" sz="1400" dirty="0"/>
                <a:t>2023 (n = 57)</a:t>
              </a:r>
            </a:p>
          </p:txBody>
        </p:sp>
      </p:grpSp>
      <p:grpSp>
        <p:nvGrpSpPr>
          <p:cNvPr id="35" name="Google Shape;368;p7">
            <a:extLst>
              <a:ext uri="{FF2B5EF4-FFF2-40B4-BE49-F238E27FC236}">
                <a16:creationId xmlns:a16="http://schemas.microsoft.com/office/drawing/2014/main" id="{050AF245-7F1D-A236-ED7E-527BB7C8AD41}"/>
              </a:ext>
            </a:extLst>
          </p:cNvPr>
          <p:cNvGrpSpPr/>
          <p:nvPr/>
        </p:nvGrpSpPr>
        <p:grpSpPr>
          <a:xfrm rot="5400000">
            <a:off x="5232195" y="6126"/>
            <a:ext cx="508420" cy="5074910"/>
            <a:chOff x="11474450" y="2673408"/>
            <a:chExt cx="257686" cy="553968"/>
          </a:xfrm>
        </p:grpSpPr>
        <p:cxnSp>
          <p:nvCxnSpPr>
            <p:cNvPr id="36" name="Google Shape;369;p7">
              <a:extLst>
                <a:ext uri="{FF2B5EF4-FFF2-40B4-BE49-F238E27FC236}">
                  <a16:creationId xmlns:a16="http://schemas.microsoft.com/office/drawing/2014/main" id="{70269053-24F7-749B-597E-A6DD5C88E56A}"/>
                </a:ext>
              </a:extLst>
            </p:cNvPr>
            <p:cNvCxnSpPr/>
            <p:nvPr/>
          </p:nvCxnSpPr>
          <p:spPr>
            <a:xfrm>
              <a:off x="11732137" y="2673408"/>
              <a:ext cx="0" cy="553968"/>
            </a:xfrm>
            <a:prstGeom prst="straightConnector1">
              <a:avLst/>
            </a:prstGeom>
            <a:noFill/>
            <a:ln w="25400" cap="flat" cmpd="sng">
              <a:solidFill>
                <a:srgbClr val="FF540A"/>
              </a:solidFill>
              <a:prstDash val="solid"/>
              <a:round/>
              <a:headEnd type="none" w="sm" len="sm"/>
              <a:tailEnd type="none" w="sm" len="sm"/>
            </a:ln>
          </p:spPr>
        </p:cxnSp>
        <p:cxnSp>
          <p:nvCxnSpPr>
            <p:cNvPr id="37" name="Google Shape;370;p7">
              <a:extLst>
                <a:ext uri="{FF2B5EF4-FFF2-40B4-BE49-F238E27FC236}">
                  <a16:creationId xmlns:a16="http://schemas.microsoft.com/office/drawing/2014/main" id="{01AB75DA-0AC3-E8D5-D968-06A4DBF95EA9}"/>
                </a:ext>
              </a:extLst>
            </p:cNvPr>
            <p:cNvCxnSpPr/>
            <p:nvPr/>
          </p:nvCxnSpPr>
          <p:spPr>
            <a:xfrm rot="10800000">
              <a:off x="11474450" y="2947891"/>
              <a:ext cx="257302" cy="0"/>
            </a:xfrm>
            <a:prstGeom prst="straightConnector1">
              <a:avLst/>
            </a:prstGeom>
            <a:noFill/>
            <a:ln w="25400" cap="flat" cmpd="sng">
              <a:solidFill>
                <a:srgbClr val="FF540A"/>
              </a:solidFill>
              <a:prstDash val="solid"/>
              <a:round/>
              <a:headEnd type="none" w="sm" len="sm"/>
              <a:tailEnd type="none" w="sm" len="sm"/>
            </a:ln>
          </p:spPr>
        </p:cxnSp>
      </p:grpSp>
      <p:grpSp>
        <p:nvGrpSpPr>
          <p:cNvPr id="38" name="Google Shape;368;p7">
            <a:extLst>
              <a:ext uri="{FF2B5EF4-FFF2-40B4-BE49-F238E27FC236}">
                <a16:creationId xmlns:a16="http://schemas.microsoft.com/office/drawing/2014/main" id="{F72EC156-EF22-2A69-96BA-8ACBEBE74DA5}"/>
              </a:ext>
            </a:extLst>
          </p:cNvPr>
          <p:cNvGrpSpPr/>
          <p:nvPr/>
        </p:nvGrpSpPr>
        <p:grpSpPr>
          <a:xfrm rot="5400000">
            <a:off x="8802814" y="1820629"/>
            <a:ext cx="491370" cy="1462953"/>
            <a:chOff x="11474450" y="2673408"/>
            <a:chExt cx="257686" cy="553968"/>
          </a:xfrm>
        </p:grpSpPr>
        <p:cxnSp>
          <p:nvCxnSpPr>
            <p:cNvPr id="39" name="Google Shape;369;p7">
              <a:extLst>
                <a:ext uri="{FF2B5EF4-FFF2-40B4-BE49-F238E27FC236}">
                  <a16:creationId xmlns:a16="http://schemas.microsoft.com/office/drawing/2014/main" id="{3434DBA1-8BE2-B965-3CE7-00D3B5CE0307}"/>
                </a:ext>
              </a:extLst>
            </p:cNvPr>
            <p:cNvCxnSpPr/>
            <p:nvPr/>
          </p:nvCxnSpPr>
          <p:spPr>
            <a:xfrm>
              <a:off x="11732137" y="2673408"/>
              <a:ext cx="0" cy="553968"/>
            </a:xfrm>
            <a:prstGeom prst="straightConnector1">
              <a:avLst/>
            </a:prstGeom>
            <a:noFill/>
            <a:ln w="25400" cap="flat" cmpd="sng">
              <a:solidFill>
                <a:srgbClr val="FF540A"/>
              </a:solidFill>
              <a:prstDash val="solid"/>
              <a:round/>
              <a:headEnd type="none" w="sm" len="sm"/>
              <a:tailEnd type="none" w="sm" len="sm"/>
            </a:ln>
          </p:spPr>
        </p:cxnSp>
        <p:cxnSp>
          <p:nvCxnSpPr>
            <p:cNvPr id="40" name="Google Shape;370;p7">
              <a:extLst>
                <a:ext uri="{FF2B5EF4-FFF2-40B4-BE49-F238E27FC236}">
                  <a16:creationId xmlns:a16="http://schemas.microsoft.com/office/drawing/2014/main" id="{8B85F481-21C0-5CF4-0913-808D20014158}"/>
                </a:ext>
              </a:extLst>
            </p:cNvPr>
            <p:cNvCxnSpPr/>
            <p:nvPr/>
          </p:nvCxnSpPr>
          <p:spPr>
            <a:xfrm rot="10800000">
              <a:off x="11474450" y="2947891"/>
              <a:ext cx="257302" cy="0"/>
            </a:xfrm>
            <a:prstGeom prst="straightConnector1">
              <a:avLst/>
            </a:prstGeom>
            <a:noFill/>
            <a:ln w="25400" cap="flat" cmpd="sng">
              <a:solidFill>
                <a:srgbClr val="FF540A"/>
              </a:solidFill>
              <a:prstDash val="solid"/>
              <a:round/>
              <a:headEnd type="none" w="sm" len="sm"/>
              <a:tailEnd type="none" w="sm" len="sm"/>
            </a:ln>
          </p:spPr>
        </p:cxnSp>
      </p:grpSp>
      <p:sp>
        <p:nvSpPr>
          <p:cNvPr id="32" name="Google Shape;366;p7">
            <a:extLst>
              <a:ext uri="{FF2B5EF4-FFF2-40B4-BE49-F238E27FC236}">
                <a16:creationId xmlns:a16="http://schemas.microsoft.com/office/drawing/2014/main" id="{2FC1DBF6-F0D6-0883-7E50-4D7356480C99}"/>
              </a:ext>
            </a:extLst>
          </p:cNvPr>
          <p:cNvSpPr/>
          <p:nvPr/>
        </p:nvSpPr>
        <p:spPr>
          <a:xfrm>
            <a:off x="3395225" y="2194046"/>
            <a:ext cx="3737096"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Fewer MSEs at lower levels of maturity</a:t>
            </a:r>
          </a:p>
        </p:txBody>
      </p:sp>
      <p:sp>
        <p:nvSpPr>
          <p:cNvPr id="34" name="Google Shape;366;p7">
            <a:extLst>
              <a:ext uri="{FF2B5EF4-FFF2-40B4-BE49-F238E27FC236}">
                <a16:creationId xmlns:a16="http://schemas.microsoft.com/office/drawing/2014/main" id="{0FBA7B97-4B9A-EAC4-5B47-995A651184F4}"/>
              </a:ext>
            </a:extLst>
          </p:cNvPr>
          <p:cNvSpPr/>
          <p:nvPr/>
        </p:nvSpPr>
        <p:spPr>
          <a:xfrm>
            <a:off x="8305299" y="1947825"/>
            <a:ext cx="2558360" cy="67707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Sharp increase in MSEs at higher levels of maturity</a:t>
            </a:r>
          </a:p>
        </p:txBody>
      </p:sp>
    </p:spTree>
    <p:custDataLst>
      <p:tags r:id="rId1"/>
    </p:custDataLst>
    <p:extLst>
      <p:ext uri="{BB962C8B-B14F-4D97-AF65-F5344CB8AC3E}">
        <p14:creationId xmlns:p14="http://schemas.microsoft.com/office/powerpoint/2010/main" val="4146533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SORT(R2C2){descending=true} DBR DEL(R2:LASTC2){val=&quot;-&quot; .or. val=”0%”}">
            <a:extLst>
              <a:ext uri="{FF2B5EF4-FFF2-40B4-BE49-F238E27FC236}">
                <a16:creationId xmlns:a16="http://schemas.microsoft.com/office/drawing/2014/main" id="{C6DA1A29-586C-4C9E-A744-52D04CD6840D}"/>
              </a:ext>
            </a:extLst>
          </p:cNvPr>
          <p:cNvGraphicFramePr/>
          <p:nvPr>
            <p:extLst>
              <p:ext uri="{D42A27DB-BD31-4B8C-83A1-F6EECF244321}">
                <p14:modId xmlns:p14="http://schemas.microsoft.com/office/powerpoint/2010/main" val="1573116341"/>
              </p:ext>
            </p:extLst>
          </p:nvPr>
        </p:nvGraphicFramePr>
        <p:xfrm>
          <a:off x="457199" y="1524000"/>
          <a:ext cx="9634251" cy="387096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BFCB67BC-3DE0-B096-7627-DB18BB8D325B}"/>
              </a:ext>
            </a:extLst>
          </p:cNvPr>
          <p:cNvSpPr txBox="1"/>
          <p:nvPr/>
        </p:nvSpPr>
        <p:spPr>
          <a:xfrm>
            <a:off x="457200" y="5374770"/>
            <a:ext cx="10002590" cy="984885"/>
          </a:xfrm>
          <a:prstGeom prst="rect">
            <a:avLst/>
          </a:prstGeom>
          <a:noFill/>
        </p:spPr>
        <p:txBody>
          <a:bodyPr wrap="square" lIns="0" tIns="91440" rIns="91440" bIns="91440" rtlCol="0" anchor="b">
            <a:spAutoFit/>
          </a:bodyPr>
          <a:lstStyle/>
          <a:p>
            <a:r>
              <a:rPr lang="en-US" sz="1400" dirty="0">
                <a:solidFill>
                  <a:prstClr val="black"/>
                </a:solidFill>
              </a:rPr>
              <a:t>n varies; MSE Nonexecutive Board of Directors</a:t>
            </a:r>
          </a:p>
          <a:p>
            <a:r>
              <a:rPr lang="en-US" sz="1200" dirty="0">
                <a:solidFill>
                  <a:prstClr val="black">
                    <a:lumMod val="50000"/>
                    <a:lumOff val="50000"/>
                  </a:prstClr>
                </a:solidFill>
                <a:cs typeface="Arial" panose="020B0604020202020204" pitchFamily="34" charset="0"/>
              </a:rPr>
              <a:t>Q: Please tell us about your organization's top five strategic business priorities for the next two years (2023/2024).</a:t>
            </a:r>
          </a:p>
          <a:p>
            <a:r>
              <a:rPr lang="en-US" sz="1200" dirty="0">
                <a:solidFill>
                  <a:prstClr val="black">
                    <a:lumMod val="50000"/>
                    <a:lumOff val="50000"/>
                  </a:prstClr>
                </a:solidFill>
                <a:cs typeface="Arial" panose="020B0604020202020204" pitchFamily="34" charset="0"/>
              </a:rPr>
              <a:t>Source: 2023 Gartner Board of Directors Survey on Business Strategy in an Uncertain World</a:t>
            </a:r>
          </a:p>
          <a:p>
            <a:r>
              <a:rPr lang="en-US" sz="1200" dirty="0">
                <a:solidFill>
                  <a:prstClr val="black">
                    <a:lumMod val="50000"/>
                    <a:lumOff val="50000"/>
                  </a:prstClr>
                </a:solidFill>
                <a:cs typeface="Arial" panose="020B0604020202020204" pitchFamily="34" charset="0"/>
              </a:rPr>
              <a:t>Note: Showing top five only</a:t>
            </a:r>
          </a:p>
        </p:txBody>
      </p:sp>
      <p:sp>
        <p:nvSpPr>
          <p:cNvPr id="10" name="Rectangle 9">
            <a:extLst>
              <a:ext uri="{FF2B5EF4-FFF2-40B4-BE49-F238E27FC236}">
                <a16:creationId xmlns:a16="http://schemas.microsoft.com/office/drawing/2014/main" id="{F87BFBE0-CF7C-20E6-F10D-5CF323F440D7}"/>
              </a:ext>
            </a:extLst>
          </p:cNvPr>
          <p:cNvSpPr/>
          <p:nvPr/>
        </p:nvSpPr>
        <p:spPr>
          <a:xfrm>
            <a:off x="457199" y="2299081"/>
            <a:ext cx="9435947" cy="686489"/>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itle 5">
            <a:extLst>
              <a:ext uri="{FF2B5EF4-FFF2-40B4-BE49-F238E27FC236}">
                <a16:creationId xmlns:a16="http://schemas.microsoft.com/office/drawing/2014/main" id="{87BA1750-CE50-D867-8722-4A67C07EC428}"/>
              </a:ext>
            </a:extLst>
          </p:cNvPr>
          <p:cNvSpPr>
            <a:spLocks noGrp="1"/>
          </p:cNvSpPr>
          <p:nvPr>
            <p:ph type="title"/>
          </p:nvPr>
        </p:nvSpPr>
        <p:spPr/>
        <p:txBody>
          <a:bodyPr/>
          <a:lstStyle/>
          <a:p>
            <a:r>
              <a:rPr lang="en-US" dirty="0"/>
              <a:t>Workforce Issues Are Still Commanding Attention</a:t>
            </a:r>
          </a:p>
        </p:txBody>
      </p:sp>
      <p:sp>
        <p:nvSpPr>
          <p:cNvPr id="12" name="Text Placeholder 11">
            <a:extLst>
              <a:ext uri="{FF2B5EF4-FFF2-40B4-BE49-F238E27FC236}">
                <a16:creationId xmlns:a16="http://schemas.microsoft.com/office/drawing/2014/main" id="{42BD4841-C30E-4F58-1299-2BCB80F487FE}"/>
              </a:ext>
            </a:extLst>
          </p:cNvPr>
          <p:cNvSpPr>
            <a:spLocks noGrp="1"/>
          </p:cNvSpPr>
          <p:nvPr>
            <p:ph type="body" sz="quarter" idx="10"/>
          </p:nvPr>
        </p:nvSpPr>
        <p:spPr/>
        <p:txBody>
          <a:bodyPr/>
          <a:lstStyle/>
          <a:p>
            <a:r>
              <a:rPr lang="en-US" dirty="0"/>
              <a:t>Top Five Strategic Business Priorities, Compared With Last Year Survey</a:t>
            </a:r>
          </a:p>
        </p:txBody>
      </p:sp>
      <p:sp>
        <p:nvSpPr>
          <p:cNvPr id="15" name="Text Placeholder 14">
            <a:extLst>
              <a:ext uri="{FF2B5EF4-FFF2-40B4-BE49-F238E27FC236}">
                <a16:creationId xmlns:a16="http://schemas.microsoft.com/office/drawing/2014/main" id="{FA39CBAF-7771-8587-3097-1AC4E498A869}"/>
              </a:ext>
            </a:extLst>
          </p:cNvPr>
          <p:cNvSpPr>
            <a:spLocks noGrp="1"/>
          </p:cNvSpPr>
          <p:nvPr>
            <p:ph type="body" sz="quarter" idx="11"/>
          </p:nvPr>
        </p:nvSpPr>
        <p:spPr/>
        <p:txBody>
          <a:bodyPr/>
          <a:lstStyle/>
          <a:p>
            <a:r>
              <a:rPr lang="en-US" dirty="0"/>
              <a:t>Sum of Top Five, Coded Multiple Responses</a:t>
            </a:r>
          </a:p>
        </p:txBody>
      </p:sp>
      <p:sp>
        <p:nvSpPr>
          <p:cNvPr id="18" name="TextBox 17">
            <a:extLst>
              <a:ext uri="{FF2B5EF4-FFF2-40B4-BE49-F238E27FC236}">
                <a16:creationId xmlns:a16="http://schemas.microsoft.com/office/drawing/2014/main" id="{39FC729B-B5BA-78FB-BC91-740BC5B7F4B3}"/>
              </a:ext>
            </a:extLst>
          </p:cNvPr>
          <p:cNvSpPr txBox="1"/>
          <p:nvPr/>
        </p:nvSpPr>
        <p:spPr>
          <a:xfrm>
            <a:off x="10340919" y="1693151"/>
            <a:ext cx="1401995" cy="547401"/>
          </a:xfrm>
          <a:prstGeom prst="rect">
            <a:avLst/>
          </a:prstGeom>
          <a:noFill/>
        </p:spPr>
        <p:txBody>
          <a:bodyPr wrap="square" lIns="182880" tIns="0" rIns="0" bIns="0" rtlCol="0">
            <a:noAutofit/>
          </a:bodyPr>
          <a:lstStyle/>
          <a:p>
            <a:pPr>
              <a:spcAft>
                <a:spcPts val="600"/>
              </a:spcAft>
            </a:pPr>
            <a:r>
              <a:rPr lang="en-US" sz="1400" dirty="0">
                <a:solidFill>
                  <a:schemeClr val="dk1"/>
                </a:solidFill>
                <a:ea typeface="Arial"/>
                <a:cs typeface="Arial"/>
                <a:sym typeface="Arial"/>
              </a:rPr>
              <a:t>2023 (n = 57)</a:t>
            </a:r>
          </a:p>
          <a:p>
            <a:pPr>
              <a:spcAft>
                <a:spcPts val="600"/>
              </a:spcAft>
            </a:pPr>
            <a:r>
              <a:rPr lang="en-US" sz="1400" dirty="0">
                <a:solidFill>
                  <a:schemeClr val="dk1"/>
                </a:solidFill>
                <a:cs typeface="Arial"/>
                <a:sym typeface="Arial"/>
              </a:rPr>
              <a:t>2022 (n = 105)</a:t>
            </a:r>
          </a:p>
        </p:txBody>
      </p:sp>
      <p:sp>
        <p:nvSpPr>
          <p:cNvPr id="19" name="Rectangle 18">
            <a:extLst>
              <a:ext uri="{FF2B5EF4-FFF2-40B4-BE49-F238E27FC236}">
                <a16:creationId xmlns:a16="http://schemas.microsoft.com/office/drawing/2014/main" id="{F459B8D6-E041-854D-3E90-70FEF7588517}"/>
              </a:ext>
            </a:extLst>
          </p:cNvPr>
          <p:cNvSpPr/>
          <p:nvPr/>
        </p:nvSpPr>
        <p:spPr>
          <a:xfrm>
            <a:off x="10340918" y="2030241"/>
            <a:ext cx="118872" cy="118872"/>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a:extLst>
              <a:ext uri="{FF2B5EF4-FFF2-40B4-BE49-F238E27FC236}">
                <a16:creationId xmlns:a16="http://schemas.microsoft.com/office/drawing/2014/main" id="{8ADFFB1D-3F32-D5DF-DCDF-B5901AF630D9}"/>
              </a:ext>
            </a:extLst>
          </p:cNvPr>
          <p:cNvSpPr/>
          <p:nvPr/>
        </p:nvSpPr>
        <p:spPr>
          <a:xfrm>
            <a:off x="10340918" y="1733847"/>
            <a:ext cx="118872" cy="11887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ustDataLst>
      <p:tags r:id="rId1"/>
    </p:custDataLst>
    <p:extLst>
      <p:ext uri="{BB962C8B-B14F-4D97-AF65-F5344CB8AC3E}">
        <p14:creationId xmlns:p14="http://schemas.microsoft.com/office/powerpoint/2010/main" val="353755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C578D3-EFB5-1E44-B6D2-331853175CFF}"/>
              </a:ext>
            </a:extLst>
          </p:cNvPr>
          <p:cNvSpPr/>
          <p:nvPr/>
        </p:nvSpPr>
        <p:spPr>
          <a:xfrm>
            <a:off x="320040" y="1908845"/>
            <a:ext cx="11521440" cy="50292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US" dirty="0">
                <a:solidFill>
                  <a:srgbClr val="6F7878"/>
                </a:solidFill>
              </a:rPr>
              <a:t>What are the major trends affecting CIOs in midsize enterprises?</a:t>
            </a:r>
          </a:p>
          <a:p>
            <a:pPr lvl="0"/>
            <a:r>
              <a:rPr lang="en-US" dirty="0">
                <a:solidFill>
                  <a:schemeClr val="bg1"/>
                </a:solidFill>
              </a:rPr>
              <a:t>What are the top challenges for CIOs in midsize enterprises?</a:t>
            </a:r>
          </a:p>
          <a:p>
            <a:pPr lvl="0"/>
            <a:r>
              <a:rPr lang="en-US" dirty="0">
                <a:solidFill>
                  <a:srgbClr val="6F7878"/>
                </a:solidFill>
              </a:rPr>
              <a:t>What actions should a midsize enterprise CIO take to address these challenges?</a:t>
            </a:r>
          </a:p>
        </p:txBody>
      </p:sp>
    </p:spTree>
    <p:extLst>
      <p:ext uri="{BB962C8B-B14F-4D97-AF65-F5344CB8AC3E}">
        <p14:creationId xmlns:p14="http://schemas.microsoft.com/office/powerpoint/2010/main" val="420217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aphicFrame>
        <p:nvGraphicFramePr>
          <p:cNvPr id="433" name="PPRChart Full"/>
          <p:cNvGraphicFramePr/>
          <p:nvPr>
            <p:extLst>
              <p:ext uri="{D42A27DB-BD31-4B8C-83A1-F6EECF244321}">
                <p14:modId xmlns:p14="http://schemas.microsoft.com/office/powerpoint/2010/main" val="2406507609"/>
              </p:ext>
            </p:extLst>
          </p:nvPr>
        </p:nvGraphicFramePr>
        <p:xfrm>
          <a:off x="1533481" y="2548528"/>
          <a:ext cx="2627675" cy="2615311"/>
        </p:xfrm>
        <a:graphic>
          <a:graphicData uri="http://schemas.openxmlformats.org/drawingml/2006/chart">
            <c:chart xmlns:c="http://schemas.openxmlformats.org/drawingml/2006/chart" xmlns:r="http://schemas.openxmlformats.org/officeDocument/2006/relationships" r:id="rId3"/>
          </a:graphicData>
        </a:graphic>
      </p:graphicFrame>
      <p:sp>
        <p:nvSpPr>
          <p:cNvPr id="8" name="Title 7">
            <a:extLst>
              <a:ext uri="{FF2B5EF4-FFF2-40B4-BE49-F238E27FC236}">
                <a16:creationId xmlns:a16="http://schemas.microsoft.com/office/drawing/2014/main" id="{BA82E034-9ECA-6E46-ADDD-8AE997074B27}"/>
              </a:ext>
            </a:extLst>
          </p:cNvPr>
          <p:cNvSpPr>
            <a:spLocks noGrp="1"/>
          </p:cNvSpPr>
          <p:nvPr>
            <p:ph type="title"/>
          </p:nvPr>
        </p:nvSpPr>
        <p:spPr>
          <a:xfrm>
            <a:off x="457200" y="361950"/>
            <a:ext cx="11285714" cy="451231"/>
          </a:xfrm>
        </p:spPr>
        <p:txBody>
          <a:bodyPr/>
          <a:lstStyle/>
          <a:p>
            <a:r>
              <a:rPr lang="en-US" dirty="0"/>
              <a:t>Economic Uncertainty and Recession Concerns Loom Large</a:t>
            </a:r>
          </a:p>
        </p:txBody>
      </p:sp>
      <p:sp>
        <p:nvSpPr>
          <p:cNvPr id="9" name="Text Placeholder 8">
            <a:extLst>
              <a:ext uri="{FF2B5EF4-FFF2-40B4-BE49-F238E27FC236}">
                <a16:creationId xmlns:a16="http://schemas.microsoft.com/office/drawing/2014/main" id="{56E714A7-A9EE-7DD9-782B-83053AB710CA}"/>
              </a:ext>
            </a:extLst>
          </p:cNvPr>
          <p:cNvSpPr>
            <a:spLocks noGrp="1"/>
          </p:cNvSpPr>
          <p:nvPr>
            <p:ph type="body" sz="quarter" idx="10"/>
          </p:nvPr>
        </p:nvSpPr>
        <p:spPr>
          <a:xfrm>
            <a:off x="468489" y="1367295"/>
            <a:ext cx="11274425" cy="247580"/>
          </a:xfrm>
        </p:spPr>
        <p:txBody>
          <a:bodyPr/>
          <a:lstStyle/>
          <a:p>
            <a:r>
              <a:rPr lang="en-US" dirty="0"/>
              <a:t>Financial Institutions Forecasting a Recession</a:t>
            </a:r>
          </a:p>
        </p:txBody>
      </p:sp>
      <p:sp>
        <p:nvSpPr>
          <p:cNvPr id="10" name="Text Placeholder 9">
            <a:extLst>
              <a:ext uri="{FF2B5EF4-FFF2-40B4-BE49-F238E27FC236}">
                <a16:creationId xmlns:a16="http://schemas.microsoft.com/office/drawing/2014/main" id="{F945DE56-4ED2-E04F-84FD-8BBC6DF7E572}"/>
              </a:ext>
            </a:extLst>
          </p:cNvPr>
          <p:cNvSpPr>
            <a:spLocks noGrp="1"/>
          </p:cNvSpPr>
          <p:nvPr>
            <p:ph type="body" sz="quarter" idx="11"/>
          </p:nvPr>
        </p:nvSpPr>
        <p:spPr>
          <a:xfrm>
            <a:off x="468489" y="1648470"/>
            <a:ext cx="11274425" cy="247580"/>
          </a:xfrm>
        </p:spPr>
        <p:txBody>
          <a:bodyPr/>
          <a:lstStyle/>
          <a:p>
            <a:r>
              <a:rPr lang="en-US" dirty="0"/>
              <a:t>Percentage of Senior Financial Services Executives</a:t>
            </a:r>
          </a:p>
        </p:txBody>
      </p:sp>
      <p:sp>
        <p:nvSpPr>
          <p:cNvPr id="14" name="TextBox 13">
            <a:extLst>
              <a:ext uri="{FF2B5EF4-FFF2-40B4-BE49-F238E27FC236}">
                <a16:creationId xmlns:a16="http://schemas.microsoft.com/office/drawing/2014/main" id="{41D098EC-01CD-E6A9-8FAD-9D6B5C2C3423}"/>
              </a:ext>
            </a:extLst>
          </p:cNvPr>
          <p:cNvSpPr txBox="1"/>
          <p:nvPr/>
        </p:nvSpPr>
        <p:spPr>
          <a:xfrm>
            <a:off x="1348186" y="2453269"/>
            <a:ext cx="643473" cy="492443"/>
          </a:xfrm>
          <a:prstGeom prst="rect">
            <a:avLst/>
          </a:prstGeom>
        </p:spPr>
        <p:txBody>
          <a:bodyPr wrap="square" lIns="0" tIns="0" rIns="0" bIns="0" anchor="t" anchorCtr="0">
            <a:spAutoFit/>
          </a:bodyPr>
          <a:lstStyle/>
          <a:p>
            <a:pPr algn="r"/>
            <a:r>
              <a:rPr lang="en-US" sz="1600" b="1" dirty="0">
                <a:solidFill>
                  <a:srgbClr val="000000"/>
                </a:solidFill>
              </a:rPr>
              <a:t>20%</a:t>
            </a:r>
          </a:p>
          <a:p>
            <a:pPr algn="r"/>
            <a:r>
              <a:rPr lang="en-US" sz="1600" dirty="0">
                <a:solidFill>
                  <a:srgbClr val="000000"/>
                </a:solidFill>
              </a:rPr>
              <a:t>No</a:t>
            </a:r>
          </a:p>
        </p:txBody>
      </p:sp>
      <p:sp>
        <p:nvSpPr>
          <p:cNvPr id="15" name="TextBox 14">
            <a:extLst>
              <a:ext uri="{FF2B5EF4-FFF2-40B4-BE49-F238E27FC236}">
                <a16:creationId xmlns:a16="http://schemas.microsoft.com/office/drawing/2014/main" id="{AD5A4372-24E6-2880-0FF7-A2F26E7EB2EF}"/>
              </a:ext>
            </a:extLst>
          </p:cNvPr>
          <p:cNvSpPr txBox="1"/>
          <p:nvPr/>
        </p:nvSpPr>
        <p:spPr>
          <a:xfrm>
            <a:off x="2847318" y="2129843"/>
            <a:ext cx="2627675" cy="492443"/>
          </a:xfrm>
          <a:prstGeom prst="rect">
            <a:avLst/>
          </a:prstGeom>
        </p:spPr>
        <p:txBody>
          <a:bodyPr wrap="square" lIns="0" tIns="0" rIns="0" bIns="0" anchor="t" anchorCtr="0">
            <a:spAutoFit/>
          </a:bodyPr>
          <a:lstStyle/>
          <a:p>
            <a:r>
              <a:rPr lang="en-US" sz="1600" b="1" dirty="0">
                <a:solidFill>
                  <a:srgbClr val="000000"/>
                </a:solidFill>
              </a:rPr>
              <a:t>8%</a:t>
            </a:r>
          </a:p>
          <a:p>
            <a:r>
              <a:rPr lang="en-US" sz="1600" dirty="0">
                <a:solidFill>
                  <a:srgbClr val="000000"/>
                </a:solidFill>
              </a:rPr>
              <a:t>Yes — In the Next 3 Months</a:t>
            </a:r>
          </a:p>
        </p:txBody>
      </p:sp>
      <p:sp>
        <p:nvSpPr>
          <p:cNvPr id="16" name="TextBox 15">
            <a:extLst>
              <a:ext uri="{FF2B5EF4-FFF2-40B4-BE49-F238E27FC236}">
                <a16:creationId xmlns:a16="http://schemas.microsoft.com/office/drawing/2014/main" id="{90E2BBB3-C6FA-C416-3CA3-511FAF454FD7}"/>
              </a:ext>
            </a:extLst>
          </p:cNvPr>
          <p:cNvSpPr txBox="1"/>
          <p:nvPr/>
        </p:nvSpPr>
        <p:spPr>
          <a:xfrm>
            <a:off x="457200" y="4047816"/>
            <a:ext cx="1124758" cy="734097"/>
          </a:xfrm>
          <a:prstGeom prst="rect">
            <a:avLst/>
          </a:prstGeom>
        </p:spPr>
        <p:txBody>
          <a:bodyPr wrap="square" lIns="0" tIns="0" rIns="0" bIns="0" anchor="t" anchorCtr="0">
            <a:spAutoFit/>
          </a:bodyPr>
          <a:lstStyle/>
          <a:p>
            <a:pPr algn="r"/>
            <a:r>
              <a:rPr lang="en-US" sz="1600" b="1" dirty="0">
                <a:solidFill>
                  <a:srgbClr val="000000"/>
                </a:solidFill>
              </a:rPr>
              <a:t>35%</a:t>
            </a:r>
          </a:p>
          <a:p>
            <a:pPr algn="r"/>
            <a:r>
              <a:rPr lang="en-US" sz="1600" dirty="0">
                <a:solidFill>
                  <a:srgbClr val="000000"/>
                </a:solidFill>
              </a:rPr>
              <a:t>Don’t Know/</a:t>
            </a:r>
            <a:br>
              <a:rPr lang="en-US" sz="1600" dirty="0">
                <a:solidFill>
                  <a:srgbClr val="000000"/>
                </a:solidFill>
              </a:rPr>
            </a:br>
            <a:r>
              <a:rPr lang="en-US" sz="1600" dirty="0">
                <a:solidFill>
                  <a:srgbClr val="000000"/>
                </a:solidFill>
              </a:rPr>
              <a:t>Unsure</a:t>
            </a:r>
          </a:p>
        </p:txBody>
      </p:sp>
      <p:sp>
        <p:nvSpPr>
          <p:cNvPr id="18" name="TextBox 17">
            <a:extLst>
              <a:ext uri="{FF2B5EF4-FFF2-40B4-BE49-F238E27FC236}">
                <a16:creationId xmlns:a16="http://schemas.microsoft.com/office/drawing/2014/main" id="{5597E894-22BF-6BCE-3925-1EE1184F0E8E}"/>
              </a:ext>
            </a:extLst>
          </p:cNvPr>
          <p:cNvSpPr txBox="1"/>
          <p:nvPr/>
        </p:nvSpPr>
        <p:spPr>
          <a:xfrm>
            <a:off x="3502744" y="4934825"/>
            <a:ext cx="2159124" cy="492443"/>
          </a:xfrm>
          <a:prstGeom prst="rect">
            <a:avLst/>
          </a:prstGeom>
        </p:spPr>
        <p:txBody>
          <a:bodyPr wrap="square" lIns="0" tIns="0" rIns="0" bIns="0" anchor="t" anchorCtr="0">
            <a:spAutoFit/>
          </a:bodyPr>
          <a:lstStyle/>
          <a:p>
            <a:r>
              <a:rPr lang="en-US" sz="1600" b="1" dirty="0">
                <a:solidFill>
                  <a:srgbClr val="000000"/>
                </a:solidFill>
              </a:rPr>
              <a:t>6%</a:t>
            </a:r>
          </a:p>
          <a:p>
            <a:r>
              <a:rPr lang="en-US" sz="1600" dirty="0">
                <a:solidFill>
                  <a:srgbClr val="000000"/>
                </a:solidFill>
              </a:rPr>
              <a:t>Yes — In 12-18 Months</a:t>
            </a:r>
          </a:p>
        </p:txBody>
      </p:sp>
      <p:sp>
        <p:nvSpPr>
          <p:cNvPr id="19" name="TextBox 18">
            <a:extLst>
              <a:ext uri="{FF2B5EF4-FFF2-40B4-BE49-F238E27FC236}">
                <a16:creationId xmlns:a16="http://schemas.microsoft.com/office/drawing/2014/main" id="{5AD4B3F1-0C8D-B569-B3E2-7CD08F727B0C}"/>
              </a:ext>
            </a:extLst>
          </p:cNvPr>
          <p:cNvSpPr txBox="1"/>
          <p:nvPr/>
        </p:nvSpPr>
        <p:spPr>
          <a:xfrm>
            <a:off x="4161155" y="3588160"/>
            <a:ext cx="2159124" cy="492443"/>
          </a:xfrm>
          <a:prstGeom prst="rect">
            <a:avLst/>
          </a:prstGeom>
        </p:spPr>
        <p:txBody>
          <a:bodyPr wrap="square" lIns="0" tIns="0" rIns="0" bIns="0" anchor="t" anchorCtr="0">
            <a:spAutoFit/>
          </a:bodyPr>
          <a:lstStyle/>
          <a:p>
            <a:r>
              <a:rPr lang="en-US" sz="1600" b="1" dirty="0">
                <a:solidFill>
                  <a:srgbClr val="000000"/>
                </a:solidFill>
              </a:rPr>
              <a:t>31%</a:t>
            </a:r>
          </a:p>
          <a:p>
            <a:r>
              <a:rPr lang="en-US" sz="1600" dirty="0">
                <a:solidFill>
                  <a:srgbClr val="000000"/>
                </a:solidFill>
              </a:rPr>
              <a:t>Yes — In 3-12 Months</a:t>
            </a:r>
          </a:p>
        </p:txBody>
      </p:sp>
      <p:sp>
        <p:nvSpPr>
          <p:cNvPr id="20" name="TextBox 19">
            <a:extLst>
              <a:ext uri="{FF2B5EF4-FFF2-40B4-BE49-F238E27FC236}">
                <a16:creationId xmlns:a16="http://schemas.microsoft.com/office/drawing/2014/main" id="{7C9CAED9-ACEE-83F4-A1AE-E81366984757}"/>
              </a:ext>
            </a:extLst>
          </p:cNvPr>
          <p:cNvSpPr txBox="1"/>
          <p:nvPr/>
        </p:nvSpPr>
        <p:spPr>
          <a:xfrm>
            <a:off x="457200" y="5546182"/>
            <a:ext cx="10002590" cy="769441"/>
          </a:xfrm>
          <a:prstGeom prst="rect">
            <a:avLst/>
          </a:prstGeom>
          <a:noFill/>
        </p:spPr>
        <p:txBody>
          <a:bodyPr wrap="square" lIns="0" tIns="91440" rIns="91440" bIns="91440" rtlCol="0" anchor="b">
            <a:spAutoFit/>
          </a:bodyPr>
          <a:lstStyle/>
          <a:p>
            <a:r>
              <a:rPr lang="en-US" sz="1400" dirty="0">
                <a:solidFill>
                  <a:prstClr val="black"/>
                </a:solidFill>
              </a:rPr>
              <a:t>n = 80 Senior Financial Services Executives</a:t>
            </a:r>
          </a:p>
          <a:p>
            <a:r>
              <a:rPr lang="en-US" sz="1200" dirty="0">
                <a:solidFill>
                  <a:prstClr val="black">
                    <a:lumMod val="50000"/>
                    <a:lumOff val="50000"/>
                  </a:prstClr>
                </a:solidFill>
                <a:cs typeface="Arial" panose="020B0604020202020204" pitchFamily="34" charset="0"/>
              </a:rPr>
              <a:t>Q: Does your financial institution forecast a recession?</a:t>
            </a:r>
          </a:p>
          <a:p>
            <a:r>
              <a:rPr lang="en-US" sz="1200" dirty="0">
                <a:solidFill>
                  <a:prstClr val="black">
                    <a:lumMod val="50000"/>
                    <a:lumOff val="50000"/>
                  </a:prstClr>
                </a:solidFill>
                <a:cs typeface="Arial" panose="020B0604020202020204" pitchFamily="34" charset="0"/>
              </a:rPr>
              <a:t>Source: Gartner Financial Services Business Priority Tracker, August 2022</a:t>
            </a:r>
          </a:p>
        </p:txBody>
      </p:sp>
      <p:grpSp>
        <p:nvGrpSpPr>
          <p:cNvPr id="24" name="Google Shape;368;p7">
            <a:extLst>
              <a:ext uri="{FF2B5EF4-FFF2-40B4-BE49-F238E27FC236}">
                <a16:creationId xmlns:a16="http://schemas.microsoft.com/office/drawing/2014/main" id="{AC53A6F1-FF2C-6887-494D-98E29D897621}"/>
              </a:ext>
            </a:extLst>
          </p:cNvPr>
          <p:cNvGrpSpPr/>
          <p:nvPr/>
        </p:nvGrpSpPr>
        <p:grpSpPr>
          <a:xfrm rot="10800000">
            <a:off x="6344083" y="2613673"/>
            <a:ext cx="1921705" cy="2348351"/>
            <a:chOff x="11474450" y="2673408"/>
            <a:chExt cx="257686" cy="553968"/>
          </a:xfrm>
        </p:grpSpPr>
        <p:cxnSp>
          <p:nvCxnSpPr>
            <p:cNvPr id="25" name="Google Shape;369;p7">
              <a:extLst>
                <a:ext uri="{FF2B5EF4-FFF2-40B4-BE49-F238E27FC236}">
                  <a16:creationId xmlns:a16="http://schemas.microsoft.com/office/drawing/2014/main" id="{F8101E9A-9695-D5D9-9D19-958E732E8E29}"/>
                </a:ext>
              </a:extLst>
            </p:cNvPr>
            <p:cNvCxnSpPr/>
            <p:nvPr/>
          </p:nvCxnSpPr>
          <p:spPr>
            <a:xfrm>
              <a:off x="11732137" y="2673408"/>
              <a:ext cx="0" cy="553968"/>
            </a:xfrm>
            <a:prstGeom prst="straightConnector1">
              <a:avLst/>
            </a:prstGeom>
            <a:noFill/>
            <a:ln w="25400" cap="flat" cmpd="sng">
              <a:solidFill>
                <a:srgbClr val="009AD7"/>
              </a:solidFill>
              <a:prstDash val="solid"/>
              <a:round/>
              <a:headEnd type="none" w="sm" len="sm"/>
              <a:tailEnd type="none" w="sm" len="sm"/>
            </a:ln>
          </p:spPr>
        </p:cxnSp>
        <p:cxnSp>
          <p:nvCxnSpPr>
            <p:cNvPr id="26" name="Google Shape;370;p7">
              <a:extLst>
                <a:ext uri="{FF2B5EF4-FFF2-40B4-BE49-F238E27FC236}">
                  <a16:creationId xmlns:a16="http://schemas.microsoft.com/office/drawing/2014/main" id="{759CE67F-6300-C72C-A190-4DE6DC866F3B}"/>
                </a:ext>
              </a:extLst>
            </p:cNvPr>
            <p:cNvCxnSpPr/>
            <p:nvPr/>
          </p:nvCxnSpPr>
          <p:spPr>
            <a:xfrm rot="10800000">
              <a:off x="11474450" y="2947891"/>
              <a:ext cx="257302" cy="0"/>
            </a:xfrm>
            <a:prstGeom prst="straightConnector1">
              <a:avLst/>
            </a:prstGeom>
            <a:noFill/>
            <a:ln w="25400" cap="flat" cmpd="sng">
              <a:solidFill>
                <a:srgbClr val="009AD7"/>
              </a:solidFill>
              <a:prstDash val="solid"/>
              <a:round/>
              <a:headEnd type="none" w="sm" len="sm"/>
              <a:tailEnd type="none" w="sm" len="sm"/>
            </a:ln>
          </p:spPr>
        </p:cxnSp>
      </p:grpSp>
      <p:sp>
        <p:nvSpPr>
          <p:cNvPr id="23" name="Google Shape;366;p7">
            <a:extLst>
              <a:ext uri="{FF2B5EF4-FFF2-40B4-BE49-F238E27FC236}">
                <a16:creationId xmlns:a16="http://schemas.microsoft.com/office/drawing/2014/main" id="{B39C6305-80B5-9060-4965-B8402A19B967}"/>
              </a:ext>
            </a:extLst>
          </p:cNvPr>
          <p:cNvSpPr/>
          <p:nvPr/>
        </p:nvSpPr>
        <p:spPr>
          <a:xfrm>
            <a:off x="6640270" y="3164615"/>
            <a:ext cx="5102642" cy="1246465"/>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45% of C-suite financial services leaders are </a:t>
            </a:r>
            <a:r>
              <a:rPr lang="en-US" sz="1600" b="1" i="0" u="none" strike="noStrike" cap="none" dirty="0">
                <a:solidFill>
                  <a:srgbClr val="000000"/>
                </a:solidFill>
                <a:latin typeface="Arial"/>
                <a:ea typeface="Arial"/>
                <a:cs typeface="Arial"/>
                <a:sym typeface="Arial"/>
              </a:rPr>
              <a:t>anticipating a recession in the next 18 months. </a:t>
            </a:r>
          </a:p>
          <a:p>
            <a:pPr marL="0" marR="0" lvl="0" indent="0" algn="l" rtl="0">
              <a:lnSpc>
                <a:spcPct val="100000"/>
              </a:lnSpc>
              <a:spcBef>
                <a:spcPts val="0"/>
              </a:spcBef>
              <a:spcAft>
                <a:spcPts val="0"/>
              </a:spcAft>
              <a:buClr>
                <a:srgbClr val="000000"/>
              </a:buClr>
              <a:buSzPts val="1200"/>
              <a:buFont typeface="Arial"/>
              <a:buNone/>
            </a:pPr>
            <a:r>
              <a:rPr lang="en-US" sz="1600" b="0" i="0" u="none" strike="noStrike" cap="none" dirty="0">
                <a:solidFill>
                  <a:srgbClr val="000000"/>
                </a:solidFill>
                <a:latin typeface="Arial"/>
                <a:ea typeface="Arial"/>
                <a:cs typeface="Arial"/>
                <a:sym typeface="Arial"/>
              </a:rPr>
              <a:t>Recession expectations are deeper and broader than they were six months ago</a:t>
            </a:r>
            <a:r>
              <a:rPr lang="en-US" sz="1600" dirty="0">
                <a:solidFill>
                  <a:srgbClr val="000000"/>
                </a:solidFill>
                <a:latin typeface="Arial"/>
                <a:ea typeface="Arial"/>
                <a:cs typeface="Arial"/>
                <a:sym typeface="Arial"/>
              </a:rPr>
              <a:t>.</a:t>
            </a:r>
            <a:endParaRPr lang="en-US" sz="16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bSOYWCooNpnDb3e.ZEYJg"/>
</p:tagLst>
</file>

<file path=ppt/tags/tag4.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5.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F0C60492-4217-B340-ACBD-6A6AE2C3F52D}"/>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88995CB7-8B46-4C4B-A259-6D81F33A9AB5}"/>
    </a:ext>
  </a:extLst>
</a:theme>
</file>

<file path=ppt/theme/theme3.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CB2D47C2417044592744777E3B7233F" ma:contentTypeVersion="13" ma:contentTypeDescription="Create a new document." ma:contentTypeScope="" ma:versionID="4c6957eadc169d16a1917d086ad09f4c">
  <xsd:schema xmlns:xsd="http://www.w3.org/2001/XMLSchema" xmlns:xs="http://www.w3.org/2001/XMLSchema" xmlns:p="http://schemas.microsoft.com/office/2006/metadata/properties" xmlns:ns3="5a09587d-5a88-4df1-bcd8-079a5744efd3" xmlns:ns4="a1ec4cb7-c268-4e3c-926d-ad5ee719fb25" targetNamespace="http://schemas.microsoft.com/office/2006/metadata/properties" ma:root="true" ma:fieldsID="ca861ccfc251c189ae468fe98b32e9d8" ns3:_="" ns4:_="">
    <xsd:import namespace="5a09587d-5a88-4df1-bcd8-079a5744efd3"/>
    <xsd:import namespace="a1ec4cb7-c268-4e3c-926d-ad5ee719fb2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09587d-5a88-4df1-bcd8-079a5744e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ec4cb7-c268-4e3c-926d-ad5ee719fb2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9E15A7-49AB-4FDE-A8B2-8AA9673852F2}">
  <ds:schemaRefs>
    <ds:schemaRef ds:uri="http://schemas.microsoft.com/sharepoint/v3/contenttype/forms"/>
  </ds:schemaRefs>
</ds:datastoreItem>
</file>

<file path=customXml/itemProps2.xml><?xml version="1.0" encoding="utf-8"?>
<ds:datastoreItem xmlns:ds="http://schemas.openxmlformats.org/officeDocument/2006/customXml" ds:itemID="{63CCAAB5-FF07-4523-8FCB-19C64D774C52}">
  <ds:schemaRefs>
    <ds:schemaRef ds:uri="http://purl.org/dc/dcmitype/"/>
    <ds:schemaRef ds:uri="http://www.w3.org/XML/1998/namespace"/>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a1ec4cb7-c268-4e3c-926d-ad5ee719fb25"/>
    <ds:schemaRef ds:uri="5a09587d-5a88-4df1-bcd8-079a5744efd3"/>
  </ds:schemaRefs>
</ds:datastoreItem>
</file>

<file path=customXml/itemProps3.xml><?xml version="1.0" encoding="utf-8"?>
<ds:datastoreItem xmlns:ds="http://schemas.openxmlformats.org/officeDocument/2006/customXml" ds:itemID="{024C1462-3BF3-4598-8738-012DDC4360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09587d-5a88-4df1-bcd8-079a5744efd3"/>
    <ds:schemaRef ds:uri="a1ec4cb7-c268-4e3c-926d-ad5ee719f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bkgrnd master</Template>
  <TotalTime>2002</TotalTime>
  <Words>6251</Words>
  <Application>Microsoft Office PowerPoint</Application>
  <PresentationFormat>Widescreen</PresentationFormat>
  <Paragraphs>379</Paragraphs>
  <Slides>21</Slides>
  <Notes>21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8" baseType="lpstr">
      <vt:lpstr>System Font Regular</vt:lpstr>
      <vt:lpstr>Arial</vt:lpstr>
      <vt:lpstr>Arial Black</vt:lpstr>
      <vt:lpstr>Wingdings 3</vt:lpstr>
      <vt:lpstr>White bkgrnd master</vt:lpstr>
      <vt:lpstr>Blue bkgrnd master</vt:lpstr>
      <vt:lpstr>think-cell Slide</vt:lpstr>
      <vt:lpstr>Leadership Vision for 2023: Midsize Enterprise CIO</vt:lpstr>
      <vt:lpstr>MSE IT Organization Fundamentals</vt:lpstr>
      <vt:lpstr>Growth and Corporate Initiatives Are Top Priorities for Midsize Enterprise CEOs</vt:lpstr>
      <vt:lpstr>Key Issues</vt:lpstr>
      <vt:lpstr>Money Continues to Be Available for Digital Investments</vt:lpstr>
      <vt:lpstr>Midsize Enterprises Are Becoming More Digitally Mature</vt:lpstr>
      <vt:lpstr>Workforce Issues Are Still Commanding Attention</vt:lpstr>
      <vt:lpstr>Key Issues</vt:lpstr>
      <vt:lpstr>Economic Uncertainty and Recession Concerns Loom Large</vt:lpstr>
      <vt:lpstr>Attracting and Retaining IT Talent Is Difficult</vt:lpstr>
      <vt:lpstr>Creating a Vision for Digital Change Is Critical … but It Isn’t Easy</vt:lpstr>
      <vt:lpstr>Digital Initiatives Are Not Meeting Expectations</vt:lpstr>
      <vt:lpstr>Key Issues</vt:lpstr>
      <vt:lpstr>Manage Cost With an Eye Toward Efficiency</vt:lpstr>
      <vt:lpstr>Manage Talent Strategies With Data Insights  … and Know What You’re Good at</vt:lpstr>
      <vt:lpstr>Focus Digital Initiatives on Meeting Organizational Objectives</vt:lpstr>
      <vt:lpstr>Make Sure to Tell the Right Value Story</vt:lpstr>
      <vt:lpstr>Understand the Dynamic Between Digital Initiatives and Cost Optimization</vt:lpstr>
      <vt:lpstr>Recommended Actions</vt:lpstr>
      <vt:lpstr>Recommended Gartner Research</vt:lpstr>
      <vt:lpstr>Evidence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Midsize Enterprise CIO Leadership Vision for 2023</dc:title>
  <dc:subject>2021 - Ver 2020-1104</dc:subject>
  <dc:creator>Leedy,Iris</dc:creator>
  <cp:lastModifiedBy>Carrie Black</cp:lastModifiedBy>
  <cp:revision>74</cp:revision>
  <dcterms:created xsi:type="dcterms:W3CDTF">2023-03-28T16:54:51Z</dcterms:created>
  <dcterms:modified xsi:type="dcterms:W3CDTF">2023-09-26T16:16:22Z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0x010100ECB2D47C2417044592744777E3B7233F</vt:lpwstr>
  </property>
</Properties>
</file>