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4115" r:id="rId2"/>
  </p:sldMasterIdLst>
  <p:notesMasterIdLst>
    <p:notesMasterId r:id="rId8"/>
  </p:notesMasterIdLst>
  <p:handoutMasterIdLst>
    <p:handoutMasterId r:id="rId9"/>
  </p:handoutMasterIdLst>
  <p:sldIdLst>
    <p:sldId id="4666" r:id="rId3"/>
    <p:sldId id="2146848430" r:id="rId4"/>
    <p:sldId id="4683" r:id="rId5"/>
    <p:sldId id="4695" r:id="rId6"/>
    <p:sldId id="469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6BBC0C-FF5D-CA6D-886D-75A42698C1CC}" name="Struckman,Christie" initials="S" userId="S::Christie.Struckman@gartner.com::783b4d9d-6ac7-4cd9-88cc-9c98346bd82e" providerId="AD"/>
  <p188:author id="{4CDFF60D-1CCB-F313-C1AB-17EB3F162991}" name="Rossi Wood,Melissa" initials="RW" userId="S::Melissa.RossiWood@gartner.com::5a591be9-aaf8-4423-8766-071ce96ab921" providerId="AD"/>
  <p188:author id="{A36F304E-3087-E8F6-3A4A-A6362762AAC5}" name="Moyer,Kristin" initials="M" userId="S::Kristin.Moyer@gartner.com::ea0516d7-52b7-4ea8-8ace-e1ded5e354bf" providerId="AD"/>
  <p188:author id="{4DD36D57-D24A-D508-D1F1-A9059F234EC8}" name="Rattanmani,Ambika" initials="R" userId="S::Ambika.Rattanmani@gartner.com::8b27bbcc-e168-428e-b256-89ab5d12dde4" providerId="AD"/>
  <p188:author id="{51EAEF5A-DA55-C008-FE40-19A4FB81E6E5}" name="Aron,Dave" initials="A" userId="S::Dave.Aron@gartner.com::26f4cae5-476e-43fb-9ff6-34b679245ecb" providerId="AD"/>
  <p188:author id="{F64EFB6D-6A50-F27D-7850-21FE1F20247F}" name="Shekhar,Siddhant" initials="S" userId="S::siddhant.shekhar@gartner.com::7f1e7378-5af9-4324-ac82-7b94b66a407d" providerId="AD"/>
  <p188:author id="{913E708F-2F35-1EDB-5B45-7E019E37D698}" name="Rossi Wood,Melissa" initials="RW" userId="S::melissa.rossiwood@gartner.com::5a591be9-aaf8-4423-8766-071ce96ab921" providerId="AD"/>
  <p188:author id="{5F000FA6-D2DB-FCF0-2BDD-AD2E37AC8D43}" name="RAGHAV,PRIYA" initials="R" userId="S::priya.raghav@gartner.com::523f06d6-1932-4889-a3f3-e0694121014d" providerId="AD"/>
  <p188:author id="{3B3839B9-A55B-B4BF-BFD1-1422E0F9F7D5}" name="Aron,Dave" initials="Ar" userId="S::dave.aron@gartner.com::26f4cae5-476e-43fb-9ff6-34b679245e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2"/>
    <p:restoredTop sz="79893" autoAdjust="0"/>
  </p:normalViewPr>
  <p:slideViewPr>
    <p:cSldViewPr snapToGrid="0">
      <p:cViewPr varScale="1">
        <p:scale>
          <a:sx n="40" d="100"/>
          <a:sy n="40" d="100"/>
        </p:scale>
        <p:origin x="702" y="42"/>
      </p:cViewPr>
      <p:guideLst/>
    </p:cSldViewPr>
  </p:slideViewPr>
  <p:notesTextViewPr>
    <p:cViewPr>
      <p:scale>
        <a:sx n="1" d="1"/>
        <a:sy n="1" d="1"/>
      </p:scale>
      <p:origin x="0" y="0"/>
    </p:cViewPr>
  </p:notesTextViewPr>
  <p:sorterViewPr>
    <p:cViewPr varScale="1">
      <p:scale>
        <a:sx n="100" d="100"/>
        <a:sy n="100" d="100"/>
      </p:scale>
      <p:origin x="0" y="-139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18" Type="http://schemas.microsoft.com/office/2018/10/relationships/authors" Targe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42033333120464567"/>
          <c:y val="8.8183777232763941E-3"/>
          <c:w val="0.50417613045733434"/>
          <c:h val="0.89879774249530286"/>
        </c:manualLayout>
      </c:layout>
      <c:barChart>
        <c:barDir val="bar"/>
        <c:grouping val="clustered"/>
        <c:varyColors val="0"/>
        <c:ser>
          <c:idx val="0"/>
          <c:order val="0"/>
          <c:tx>
            <c:strRef>
              <c:f>Sheet1!$A$2</c:f>
              <c:strCache>
                <c:ptCount val="1"/>
                <c:pt idx="0">
                  <c:v>Current fiscal year vs previous year</c:v>
                </c:pt>
              </c:strCache>
            </c:strRef>
          </c:tx>
          <c:spPr>
            <a:solidFill>
              <a:srgbClr val="002856"/>
            </a:solidFill>
            <a:ln w="25400">
              <a:solidFill>
                <a:srgbClr val="FFFFFF">
                  <a:lumMod val="100000"/>
                </a:srgbClr>
              </a:solidFill>
            </a:ln>
          </c:spPr>
          <c:invertIfNegative val="0"/>
          <c:dPt>
            <c:idx val="0"/>
            <c:invertIfNegative val="0"/>
            <c:bubble3D val="0"/>
            <c:spPr>
              <a:solidFill>
                <a:srgbClr val="FF540A"/>
              </a:solidFill>
              <a:ln w="25400">
                <a:solidFill>
                  <a:srgbClr val="FFFFFF">
                    <a:lumMod val="100000"/>
                  </a:srgbClr>
                </a:solidFill>
              </a:ln>
              <a:effectLst/>
            </c:spPr>
            <c:extLst xmlns:c16r2="http://schemas.microsoft.com/office/drawing/2015/06/chart">
              <c:ext xmlns:c16="http://schemas.microsoft.com/office/drawing/2014/chart" uri="{C3380CC4-5D6E-409C-BE32-E72D297353CC}">
                <c16:uniqueId val="{00000001-6A82-FC4E-A4D1-025C92D88C7E}"/>
              </c:ext>
            </c:extLst>
          </c:dPt>
          <c:dPt>
            <c:idx val="1"/>
            <c:invertIfNegative val="0"/>
            <c:bubble3D val="0"/>
            <c:spPr>
              <a:solidFill>
                <a:srgbClr val="002856"/>
              </a:solidFill>
              <a:ln w="25400">
                <a:solidFill>
                  <a:srgbClr val="FFFFFF">
                    <a:lumMod val="100000"/>
                  </a:srgbClr>
                </a:solidFill>
              </a:ln>
              <a:effectLst/>
            </c:spPr>
            <c:extLst xmlns:c16r2="http://schemas.microsoft.com/office/drawing/2015/06/chart">
              <c:ext xmlns:c16="http://schemas.microsoft.com/office/drawing/2014/chart" uri="{C3380CC4-5D6E-409C-BE32-E72D297353CC}">
                <c16:uniqueId val="{00000003-6A82-FC4E-A4D1-025C92D88C7E}"/>
              </c:ext>
            </c:extLst>
          </c:dPt>
          <c:dPt>
            <c:idx val="2"/>
            <c:invertIfNegative val="0"/>
            <c:bubble3D val="0"/>
            <c:extLst xmlns:c16r2="http://schemas.microsoft.com/office/drawing/2015/06/chart">
              <c:ext xmlns:c16="http://schemas.microsoft.com/office/drawing/2014/chart" uri="{C3380CC4-5D6E-409C-BE32-E72D297353CC}">
                <c16:uniqueId val="{00000005-6A82-FC4E-A4D1-025C92D88C7E}"/>
              </c:ext>
            </c:extLst>
          </c:dPt>
          <c:dPt>
            <c:idx val="4"/>
            <c:invertIfNegative val="0"/>
            <c:bubble3D val="0"/>
            <c:spPr>
              <a:solidFill>
                <a:srgbClr val="002856"/>
              </a:solidFill>
              <a:ln w="25400">
                <a:solidFill>
                  <a:srgbClr val="FFFFFF">
                    <a:lumMod val="100000"/>
                  </a:srgbClr>
                </a:solidFill>
              </a:ln>
              <a:effectLst/>
            </c:spPr>
            <c:extLst xmlns:c16r2="http://schemas.microsoft.com/office/drawing/2015/06/chart">
              <c:ext xmlns:c16="http://schemas.microsoft.com/office/drawing/2014/chart" uri="{C3380CC4-5D6E-409C-BE32-E72D297353CC}">
                <c16:uniqueId val="{00000007-6A82-FC4E-A4D1-025C92D88C7E}"/>
              </c:ext>
            </c:extLst>
          </c:dPt>
          <c:dLbls>
            <c:spPr>
              <a:noFill/>
              <a:ln>
                <a:noFill/>
              </a:ln>
              <a:effectLst/>
            </c:spPr>
            <c:txPr>
              <a:bodyPr/>
              <a:lstStyle/>
              <a:p>
                <a:pPr>
                  <a:defRPr b="1"/>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25400">
                      <a:solidFill>
                        <a:srgbClr val="002856"/>
                      </a:solidFill>
                    </a:ln>
                  </c:spPr>
                </c15:leaderLines>
              </c:ext>
            </c:extLst>
          </c:dLbls>
          <c:cat>
            <c:strRef>
              <c:f>Sheet1!$B$1:$F$1</c:f>
              <c:strCache>
                <c:ptCount val="5"/>
                <c:pt idx="0">
                  <c:v>We have doubled down on digital
transformation and digital initiatives</c:v>
                </c:pt>
                <c:pt idx="1">
                  <c:v>We have shifted from growth to
protecting our existing business</c:v>
                </c:pt>
                <c:pt idx="2">
                  <c:v>We have shifted our focus from
revenue growth to margin growth</c:v>
                </c:pt>
                <c:pt idx="3">
                  <c:v>No change to our growth strategies</c:v>
                </c:pt>
                <c:pt idx="4">
                  <c:v>Other</c:v>
                </c:pt>
              </c:strCache>
            </c:strRef>
          </c:cat>
          <c:val>
            <c:numRef>
              <c:f>Sheet1!$B$2:$F$2</c:f>
              <c:numCache>
                <c:formatCode>0%</c:formatCode>
                <c:ptCount val="5"/>
                <c:pt idx="0">
                  <c:v>0.51</c:v>
                </c:pt>
                <c:pt idx="1">
                  <c:v>0.42</c:v>
                </c:pt>
                <c:pt idx="2">
                  <c:v>0.37914692</c:v>
                </c:pt>
                <c:pt idx="3">
                  <c:v>0.14000000000000001</c:v>
                </c:pt>
                <c:pt idx="4">
                  <c:v>0.01</c:v>
                </c:pt>
              </c:numCache>
            </c:numRef>
          </c:val>
          <c:extLst xmlns:c16r2="http://schemas.microsoft.com/office/drawing/2015/06/chart">
            <c:ext xmlns:c16="http://schemas.microsoft.com/office/drawing/2014/chart" uri="{C3380CC4-5D6E-409C-BE32-E72D297353CC}">
              <c16:uniqueId val="{00000008-6A82-FC4E-A4D1-025C92D88C7E}"/>
            </c:ext>
          </c:extLst>
        </c:ser>
        <c:dLbls>
          <c:dLblPos val="outEnd"/>
          <c:showLegendKey val="0"/>
          <c:showVal val="1"/>
          <c:showCatName val="0"/>
          <c:showSerName val="0"/>
          <c:showPercent val="0"/>
          <c:showBubbleSize val="0"/>
        </c:dLbls>
        <c:gapWidth val="70"/>
        <c:axId val="266942832"/>
        <c:axId val="266940088"/>
      </c:barChart>
      <c:catAx>
        <c:axId val="266942832"/>
        <c:scaling>
          <c:orientation val="maxMin"/>
        </c:scaling>
        <c:delete val="0"/>
        <c:axPos val="l"/>
        <c:numFmt formatCode="General" sourceLinked="1"/>
        <c:majorTickMark val="none"/>
        <c:minorTickMark val="none"/>
        <c:tickLblPos val="nextTo"/>
        <c:spPr>
          <a:ln w="25400">
            <a:solidFill>
              <a:srgbClr val="6F7878"/>
            </a:solidFill>
          </a:ln>
        </c:spPr>
        <c:txPr>
          <a:bodyPr/>
          <a:lstStyle/>
          <a:p>
            <a:pPr algn="r">
              <a:defRPr/>
            </a:pPr>
            <a:endParaRPr lang="en-US"/>
          </a:p>
        </c:txPr>
        <c:crossAx val="266940088"/>
        <c:crosses val="autoZero"/>
        <c:auto val="1"/>
        <c:lblAlgn val="ctr"/>
        <c:lblOffset val="100"/>
        <c:noMultiLvlLbl val="0"/>
      </c:catAx>
      <c:valAx>
        <c:axId val="266940088"/>
        <c:scaling>
          <c:orientation val="minMax"/>
          <c:max val="0.60000000000000009"/>
        </c:scaling>
        <c:delete val="0"/>
        <c:axPos val="b"/>
        <c:numFmt formatCode="0%" sourceLinked="0"/>
        <c:majorTickMark val="none"/>
        <c:minorTickMark val="none"/>
        <c:tickLblPos val="nextTo"/>
        <c:spPr>
          <a:noFill/>
          <a:ln w="25400" cap="flat" cmpd="sng" algn="ctr">
            <a:solidFill>
              <a:srgbClr val="6F7878"/>
            </a:solidFill>
            <a:prstDash val="solid"/>
            <a:round/>
          </a:ln>
          <a:effectLst/>
        </c:spPr>
        <c:crossAx val="266942832"/>
        <c:crosses val="max"/>
        <c:crossBetween val="between"/>
        <c:majorUnit val="0.30000000000000004"/>
      </c:valAx>
      <c:spPr>
        <a:noFill/>
        <a:extLst>
          <a:ext uri="{909E8E84-426E-40DD-AFC4-6F175D3DCCD1}">
            <a14:hiddenFill xmlns:a14="http://schemas.microsoft.com/office/drawing/2010/main">
              <a:noFill/>
            </a14:hiddenFill>
          </a:ext>
        </a:extLst>
      </c:spPr>
    </c:plotArea>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800" b="0">
          <a:solidFill>
            <a:srgbClr val="000000"/>
          </a:solidFill>
          <a:latin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24103237095363"/>
          <c:y val="9.5078514670202299E-2"/>
          <c:w val="0.89075896762904638"/>
          <c:h val="0.8154687394844875"/>
        </c:manualLayout>
      </c:layout>
      <c:barChart>
        <c:barDir val="col"/>
        <c:grouping val="clustered"/>
        <c:varyColors val="0"/>
        <c:ser>
          <c:idx val="0"/>
          <c:order val="0"/>
          <c:tx>
            <c:strRef>
              <c:f>Sheet1!$A$2</c:f>
              <c:strCache>
                <c:ptCount val="1"/>
                <c:pt idx="0">
                  <c:v>High growth (n = 77)</c:v>
                </c:pt>
              </c:strCache>
            </c:strRef>
          </c:tx>
          <c:spPr>
            <a:solidFill>
              <a:schemeClr val="accent5"/>
            </a:solidFill>
            <a:ln w="19939">
              <a:solidFill>
                <a:srgbClr val="FFFFF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Arial" panose="020B0604020202020204" pitchFamily="34" charset="0"/>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Fear</c:v>
                </c:pt>
                <c:pt idx="1">
                  <c:v>Fact </c:v>
                </c:pt>
                <c:pt idx="2">
                  <c:v>Faith</c:v>
                </c:pt>
              </c:strCache>
            </c:strRef>
          </c:cat>
          <c:val>
            <c:numRef>
              <c:f>Sheet1!$B$2:$D$2</c:f>
              <c:numCache>
                <c:formatCode>0%</c:formatCode>
                <c:ptCount val="3"/>
                <c:pt idx="0">
                  <c:v>0.35789500000000002</c:v>
                </c:pt>
                <c:pt idx="1">
                  <c:v>0.369481</c:v>
                </c:pt>
                <c:pt idx="2">
                  <c:v>0.28092099999999998</c:v>
                </c:pt>
              </c:numCache>
            </c:numRef>
          </c:val>
          <c:extLst xmlns:c16r2="http://schemas.microsoft.com/office/drawing/2015/06/chart">
            <c:ext xmlns:c16="http://schemas.microsoft.com/office/drawing/2014/chart" uri="{C3380CC4-5D6E-409C-BE32-E72D297353CC}">
              <c16:uniqueId val="{00000000-E1BF-4C31-BC6C-D490327C5681}"/>
            </c:ext>
          </c:extLst>
        </c:ser>
        <c:ser>
          <c:idx val="1"/>
          <c:order val="1"/>
          <c:tx>
            <c:strRef>
              <c:f>Sheet1!$A$3</c:f>
              <c:strCache>
                <c:ptCount val="1"/>
                <c:pt idx="0">
                  <c:v>Significant growth (n = 77)</c:v>
                </c:pt>
              </c:strCache>
            </c:strRef>
          </c:tx>
          <c:spPr>
            <a:solidFill>
              <a:srgbClr val="002856"/>
            </a:solidFill>
            <a:ln w="19939">
              <a:solidFill>
                <a:srgbClr val="FFFFF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Arial" panose="020B0604020202020204" pitchFamily="34" charset="0"/>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Fear</c:v>
                </c:pt>
                <c:pt idx="1">
                  <c:v>Fact </c:v>
                </c:pt>
                <c:pt idx="2">
                  <c:v>Faith</c:v>
                </c:pt>
              </c:strCache>
            </c:strRef>
          </c:cat>
          <c:val>
            <c:numRef>
              <c:f>Sheet1!$B$3:$D$3</c:f>
              <c:numCache>
                <c:formatCode>0%</c:formatCode>
                <c:ptCount val="3"/>
                <c:pt idx="0">
                  <c:v>0.33701300000000001</c:v>
                </c:pt>
                <c:pt idx="1">
                  <c:v>0.39675300000000002</c:v>
                </c:pt>
                <c:pt idx="2">
                  <c:v>0.26623400000000003</c:v>
                </c:pt>
              </c:numCache>
            </c:numRef>
          </c:val>
          <c:extLst xmlns:c16r2="http://schemas.microsoft.com/office/drawing/2015/06/chart">
            <c:ext xmlns:c16="http://schemas.microsoft.com/office/drawing/2014/chart" uri="{C3380CC4-5D6E-409C-BE32-E72D297353CC}">
              <c16:uniqueId val="{00000001-E1BF-4C31-BC6C-D490327C5681}"/>
            </c:ext>
          </c:extLst>
        </c:ser>
        <c:ser>
          <c:idx val="2"/>
          <c:order val="2"/>
          <c:tx>
            <c:strRef>
              <c:f>Sheet1!$A$4</c:f>
              <c:strCache>
                <c:ptCount val="1"/>
                <c:pt idx="0">
                  <c:v>Low growth (n = 49)</c:v>
                </c:pt>
              </c:strCache>
            </c:strRef>
          </c:tx>
          <c:spPr>
            <a:solidFill>
              <a:srgbClr val="009AD7"/>
            </a:solidFill>
            <a:ln w="19939">
              <a:solidFill>
                <a:srgbClr val="FFFFF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Arial" panose="020B0604020202020204" pitchFamily="34" charset="0"/>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Fear</c:v>
                </c:pt>
                <c:pt idx="1">
                  <c:v>Fact </c:v>
                </c:pt>
                <c:pt idx="2">
                  <c:v>Faith</c:v>
                </c:pt>
              </c:strCache>
            </c:strRef>
          </c:cat>
          <c:val>
            <c:numRef>
              <c:f>Sheet1!$B$4:$D$4</c:f>
              <c:numCache>
                <c:formatCode>0%</c:formatCode>
                <c:ptCount val="3"/>
                <c:pt idx="0">
                  <c:v>0.37693900000000002</c:v>
                </c:pt>
                <c:pt idx="1">
                  <c:v>0.40714299999999998</c:v>
                </c:pt>
                <c:pt idx="2">
                  <c:v>0.215918</c:v>
                </c:pt>
              </c:numCache>
            </c:numRef>
          </c:val>
          <c:extLst xmlns:c16r2="http://schemas.microsoft.com/office/drawing/2015/06/chart">
            <c:ext xmlns:c16="http://schemas.microsoft.com/office/drawing/2014/chart" uri="{C3380CC4-5D6E-409C-BE32-E72D297353CC}">
              <c16:uniqueId val="{00000002-E1BF-4C31-BC6C-D490327C5681}"/>
            </c:ext>
          </c:extLst>
        </c:ser>
        <c:dLbls>
          <c:showLegendKey val="0"/>
          <c:showVal val="0"/>
          <c:showCatName val="0"/>
          <c:showSerName val="0"/>
          <c:showPercent val="0"/>
          <c:showBubbleSize val="0"/>
        </c:dLbls>
        <c:gapWidth val="70"/>
        <c:axId val="287030056"/>
        <c:axId val="287028488"/>
      </c:barChart>
      <c:catAx>
        <c:axId val="287030056"/>
        <c:scaling>
          <c:orientation val="minMax"/>
        </c:scaling>
        <c:delete val="0"/>
        <c:axPos val="b"/>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287028488"/>
        <c:crosses val="autoZero"/>
        <c:auto val="1"/>
        <c:lblAlgn val="ctr"/>
        <c:lblOffset val="100"/>
        <c:noMultiLvlLbl val="0"/>
      </c:catAx>
      <c:valAx>
        <c:axId val="287028488"/>
        <c:scaling>
          <c:orientation val="minMax"/>
          <c:max val="1"/>
        </c:scaling>
        <c:delete val="0"/>
        <c:axPos val="l"/>
        <c:numFmt formatCode="0%" sourceLinked="1"/>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287030056"/>
        <c:crosses val="autoZero"/>
        <c:crossBetween val="between"/>
        <c:majorUnit val="0.5"/>
      </c:valAx>
      <c:spPr>
        <a:noFill/>
        <a:ln>
          <a:noFill/>
        </a:ln>
        <a:effectLst/>
      </c:spPr>
    </c:plotArea>
    <c:legend>
      <c:legendPos val="t"/>
      <c:layout>
        <c:manualLayout>
          <c:xMode val="edge"/>
          <c:yMode val="edge"/>
          <c:x val="8.8318569553805792E-2"/>
          <c:y val="0"/>
          <c:w val="0.85012599472970063"/>
          <c:h val="0.130372165017834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mn-cs"/>
            </a:defRPr>
          </a:pPr>
          <a:endParaRPr lang="en-US"/>
        </a:p>
      </c:txPr>
    </c:legend>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352525919290028"/>
          <c:y val="5.8390715637425513E-3"/>
          <c:w val="0.29700330308998485"/>
          <c:h val="0.91344612741763886"/>
        </c:manualLayout>
      </c:layout>
      <c:barChart>
        <c:barDir val="bar"/>
        <c:grouping val="clustered"/>
        <c:varyColors val="0"/>
        <c:ser>
          <c:idx val="0"/>
          <c:order val="0"/>
          <c:tx>
            <c:strRef>
              <c:f>Sheet1!$A$2</c:f>
              <c:strCache>
                <c:ptCount val="1"/>
                <c:pt idx="0">
                  <c:v>High Growth 
(n = 79)</c:v>
                </c:pt>
              </c:strCache>
            </c:strRef>
          </c:tx>
          <c:spPr>
            <a:solidFill>
              <a:schemeClr val="accent5"/>
            </a:solidFill>
            <a:ln w="19939">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Digital augmentation of physical products, services</c:v>
                </c:pt>
                <c:pt idx="1">
                  <c:v>Developing digital partnerships and eco-systems</c:v>
                </c:pt>
                <c:pt idx="2">
                  <c:v>Digital driving better decision-making (analytics or AI)</c:v>
                </c:pt>
                <c:pt idx="3">
                  <c:v>Launching or becoming a digital platform business</c:v>
                </c:pt>
                <c:pt idx="4">
                  <c:v>Digital sales channels</c:v>
                </c:pt>
                <c:pt idx="5">
                  <c:v>Digital driving more efficient cost-of-sale (automation)</c:v>
                </c:pt>
                <c:pt idx="6">
                  <c:v>Launching digital-only products and services</c:v>
                </c:pt>
                <c:pt idx="7">
                  <c:v>Acquiring and absorbing digital companies, their products, talent and capabilities</c:v>
                </c:pt>
              </c:strCache>
            </c:strRef>
          </c:cat>
          <c:val>
            <c:numRef>
              <c:f>Sheet1!$B$2:$I$2</c:f>
              <c:numCache>
                <c:formatCode>0%</c:formatCode>
                <c:ptCount val="8"/>
                <c:pt idx="0">
                  <c:v>0.87341772000000006</c:v>
                </c:pt>
                <c:pt idx="1">
                  <c:v>0.87341772000000006</c:v>
                </c:pt>
                <c:pt idx="2">
                  <c:v>0.86075948999999996</c:v>
                </c:pt>
                <c:pt idx="3">
                  <c:v>0.83544303999999991</c:v>
                </c:pt>
                <c:pt idx="4">
                  <c:v>0.77215190000000011</c:v>
                </c:pt>
                <c:pt idx="5">
                  <c:v>0.77215190000000011</c:v>
                </c:pt>
                <c:pt idx="6">
                  <c:v>0.7594936699999999</c:v>
                </c:pt>
                <c:pt idx="7">
                  <c:v>0.74683544000000002</c:v>
                </c:pt>
              </c:numCache>
            </c:numRef>
          </c:val>
          <c:extLst xmlns:c16r2="http://schemas.microsoft.com/office/drawing/2015/06/chart">
            <c:ext xmlns:c16="http://schemas.microsoft.com/office/drawing/2014/chart" uri="{C3380CC4-5D6E-409C-BE32-E72D297353CC}">
              <c16:uniqueId val="{00000000-1B1B-4485-AE25-35BA1566BC99}"/>
            </c:ext>
          </c:extLst>
        </c:ser>
        <c:ser>
          <c:idx val="1"/>
          <c:order val="1"/>
          <c:tx>
            <c:strRef>
              <c:f>Sheet1!$A$3</c:f>
              <c:strCache>
                <c:ptCount val="1"/>
                <c:pt idx="0">
                  <c:v>Significant Growth
(n = 80)</c:v>
                </c:pt>
              </c:strCache>
            </c:strRef>
          </c:tx>
          <c:spPr>
            <a:solidFill>
              <a:srgbClr val="002856"/>
            </a:solidFill>
            <a:ln w="19939">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Digital augmentation of physical products, services</c:v>
                </c:pt>
                <c:pt idx="1">
                  <c:v>Developing digital partnerships and eco-systems</c:v>
                </c:pt>
                <c:pt idx="2">
                  <c:v>Digital driving better decision-making (analytics or AI)</c:v>
                </c:pt>
                <c:pt idx="3">
                  <c:v>Launching or becoming a digital platform business</c:v>
                </c:pt>
                <c:pt idx="4">
                  <c:v>Digital sales channels</c:v>
                </c:pt>
                <c:pt idx="5">
                  <c:v>Digital driving more efficient cost-of-sale (automation)</c:v>
                </c:pt>
                <c:pt idx="6">
                  <c:v>Launching digital-only products and services</c:v>
                </c:pt>
                <c:pt idx="7">
                  <c:v>Acquiring and absorbing digital companies, their products, talent and capabilities</c:v>
                </c:pt>
              </c:strCache>
            </c:strRef>
          </c:cat>
          <c:val>
            <c:numRef>
              <c:f>Sheet1!$B$3:$I$3</c:f>
              <c:numCache>
                <c:formatCode>0%</c:formatCode>
                <c:ptCount val="8"/>
                <c:pt idx="0">
                  <c:v>0.76249999999999996</c:v>
                </c:pt>
                <c:pt idx="1">
                  <c:v>0.72499999999999998</c:v>
                </c:pt>
                <c:pt idx="2">
                  <c:v>0.71250000000000002</c:v>
                </c:pt>
                <c:pt idx="3">
                  <c:v>0.7</c:v>
                </c:pt>
                <c:pt idx="4">
                  <c:v>0.71250000000000002</c:v>
                </c:pt>
                <c:pt idx="5">
                  <c:v>0.76249999999999996</c:v>
                </c:pt>
                <c:pt idx="6">
                  <c:v>0.66249999999999998</c:v>
                </c:pt>
                <c:pt idx="7">
                  <c:v>0.66249999999999998</c:v>
                </c:pt>
              </c:numCache>
            </c:numRef>
          </c:val>
          <c:extLst xmlns:c16r2="http://schemas.microsoft.com/office/drawing/2015/06/chart">
            <c:ext xmlns:c16="http://schemas.microsoft.com/office/drawing/2014/chart" uri="{C3380CC4-5D6E-409C-BE32-E72D297353CC}">
              <c16:uniqueId val="{00000001-1B1B-4485-AE25-35BA1566BC99}"/>
            </c:ext>
          </c:extLst>
        </c:ser>
        <c:ser>
          <c:idx val="2"/>
          <c:order val="2"/>
          <c:tx>
            <c:strRef>
              <c:f>Sheet1!$A$4</c:f>
              <c:strCache>
                <c:ptCount val="1"/>
                <c:pt idx="0">
                  <c:v>Low Growth
 (n = 52)</c:v>
                </c:pt>
              </c:strCache>
            </c:strRef>
          </c:tx>
          <c:spPr>
            <a:solidFill>
              <a:srgbClr val="009AD7"/>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Digital augmentation of physical products, services</c:v>
                </c:pt>
                <c:pt idx="1">
                  <c:v>Developing digital partnerships and eco-systems</c:v>
                </c:pt>
                <c:pt idx="2">
                  <c:v>Digital driving better decision-making (analytics or AI)</c:v>
                </c:pt>
                <c:pt idx="3">
                  <c:v>Launching or becoming a digital platform business</c:v>
                </c:pt>
                <c:pt idx="4">
                  <c:v>Digital sales channels</c:v>
                </c:pt>
                <c:pt idx="5">
                  <c:v>Digital driving more efficient cost-of-sale (automation)</c:v>
                </c:pt>
                <c:pt idx="6">
                  <c:v>Launching digital-only products and services</c:v>
                </c:pt>
                <c:pt idx="7">
                  <c:v>Acquiring and absorbing digital companies, their products, talent and capabilities</c:v>
                </c:pt>
              </c:strCache>
            </c:strRef>
          </c:cat>
          <c:val>
            <c:numRef>
              <c:f>Sheet1!$B$4:$I$4</c:f>
              <c:numCache>
                <c:formatCode>0%</c:formatCode>
                <c:ptCount val="8"/>
                <c:pt idx="0">
                  <c:v>0.46153845999999998</c:v>
                </c:pt>
                <c:pt idx="1">
                  <c:v>0.46153845999999998</c:v>
                </c:pt>
                <c:pt idx="2">
                  <c:v>0.59615384999999999</c:v>
                </c:pt>
                <c:pt idx="3">
                  <c:v>0.48076922999999999</c:v>
                </c:pt>
                <c:pt idx="4">
                  <c:v>0.59615384999999999</c:v>
                </c:pt>
                <c:pt idx="5">
                  <c:v>0.59615384999999999</c:v>
                </c:pt>
                <c:pt idx="6">
                  <c:v>0.5</c:v>
                </c:pt>
                <c:pt idx="7">
                  <c:v>0.38461538000000001</c:v>
                </c:pt>
              </c:numCache>
            </c:numRef>
          </c:val>
          <c:extLst xmlns:c16r2="http://schemas.microsoft.com/office/drawing/2015/06/chart">
            <c:ext xmlns:c16="http://schemas.microsoft.com/office/drawing/2014/chart" uri="{C3380CC4-5D6E-409C-BE32-E72D297353CC}">
              <c16:uniqueId val="{00000000-F2C0-40C1-BF1F-B7C0E2276E13}"/>
            </c:ext>
          </c:extLst>
        </c:ser>
        <c:dLbls>
          <c:dLblPos val="outEnd"/>
          <c:showLegendKey val="0"/>
          <c:showVal val="1"/>
          <c:showCatName val="0"/>
          <c:showSerName val="0"/>
          <c:showPercent val="0"/>
          <c:showBubbleSize val="0"/>
        </c:dLbls>
        <c:gapWidth val="50"/>
        <c:axId val="288228576"/>
        <c:axId val="288228968"/>
      </c:barChart>
      <c:catAx>
        <c:axId val="288228576"/>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200" b="0" i="0" u="none" strike="noStrike" kern="1200" baseline="0">
                <a:solidFill>
                  <a:schemeClr val="tx1"/>
                </a:solidFill>
                <a:latin typeface="Arial" panose="020B0604020202020204" pitchFamily="34" charset="0"/>
                <a:ea typeface="+mn-ea"/>
                <a:cs typeface="+mn-cs"/>
              </a:defRPr>
            </a:pPr>
            <a:endParaRPr lang="en-US"/>
          </a:p>
        </c:txPr>
        <c:crossAx val="288228968"/>
        <c:crosses val="autoZero"/>
        <c:auto val="1"/>
        <c:lblAlgn val="ctr"/>
        <c:lblOffset val="100"/>
        <c:noMultiLvlLbl val="0"/>
      </c:catAx>
      <c:valAx>
        <c:axId val="288228968"/>
        <c:scaling>
          <c:orientation val="minMax"/>
          <c:max val="1"/>
        </c:scaling>
        <c:delete val="0"/>
        <c:axPos val="b"/>
        <c:numFmt formatCode="0%" sourceLinked="0"/>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288228576"/>
        <c:crosses val="max"/>
        <c:crossBetween val="between"/>
        <c:majorUnit val="0.5"/>
      </c:valAx>
      <c:spPr>
        <a:noFill/>
        <a:ln>
          <a:noFill/>
        </a:ln>
        <a:effectLst/>
      </c:spPr>
    </c:plotArea>
    <c:legend>
      <c:legendPos val="tr"/>
      <c:layout>
        <c:manualLayout>
          <c:xMode val="edge"/>
          <c:yMode val="edge"/>
          <c:x val="0.81706667594140392"/>
          <c:y val="0"/>
          <c:w val="0.18293332405859605"/>
          <c:h val="0.414849053224196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mn-cs"/>
            </a:defRPr>
          </a:pPr>
          <a:endParaRPr lang="en-US"/>
        </a:p>
      </c:txPr>
    </c:legend>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783679034284136"/>
          <c:y val="0"/>
          <c:w val="0.55650930096620022"/>
          <c:h val="0.92533692829666936"/>
        </c:manualLayout>
      </c:layout>
      <c:barChart>
        <c:barDir val="bar"/>
        <c:grouping val="clustered"/>
        <c:varyColors val="0"/>
        <c:ser>
          <c:idx val="0"/>
          <c:order val="0"/>
          <c:tx>
            <c:strRef>
              <c:f>Sheet1!$A$2</c:f>
              <c:strCache>
                <c:ptCount val="1"/>
                <c:pt idx="0">
                  <c:v>Series 1</c:v>
                </c:pt>
              </c:strCache>
            </c:strRef>
          </c:tx>
          <c:spPr>
            <a:solidFill>
              <a:srgbClr val="002856"/>
            </a:solidFill>
            <a:ln w="12700">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Sheet1!$B$1:$U$1</c:f>
              <c:strCache>
                <c:ptCount val="20"/>
                <c:pt idx="0">
                  <c:v>Technology/Innovation</c:v>
                </c:pt>
                <c:pt idx="1">
                  <c:v>AI and ML</c:v>
                </c:pt>
                <c:pt idx="2">
                  <c:v>Capability provided by a technology brand</c:v>
                </c:pt>
                <c:pt idx="3">
                  <c:v>Digitalization</c:v>
                </c:pt>
                <c:pt idx="4">
                  <c:v>Data and Analysis</c:v>
                </c:pt>
                <c:pt idx="5">
                  <c:v>Cloud Services</c:v>
                </c:pt>
                <c:pt idx="6">
                  <c:v>Enhanced talent</c:v>
                </c:pt>
                <c:pt idx="7">
                  <c:v>Marketing</c:v>
                </c:pt>
                <c:pt idx="8">
                  <c:v>Communication/Customer experience</c:v>
                </c:pt>
                <c:pt idx="9">
                  <c:v>Product improvement</c:v>
                </c:pt>
                <c:pt idx="10">
                  <c:v>Automation/Robotics</c:v>
                </c:pt>
                <c:pt idx="11">
                  <c:v>Business growth/development</c:v>
                </c:pt>
                <c:pt idx="12">
                  <c:v>Cybersecurity</c:v>
                </c:pt>
                <c:pt idx="13">
                  <c:v>Financial-related capabilities</c:v>
                </c:pt>
                <c:pt idx="14">
                  <c:v>Production capacity</c:v>
                </c:pt>
                <c:pt idx="15">
                  <c:v>E-commerce</c:v>
                </c:pt>
                <c:pt idx="16">
                  <c:v>M &amp; A capacity</c:v>
                </c:pt>
                <c:pt idx="17">
                  <c:v>Metaverse</c:v>
                </c:pt>
                <c:pt idx="18">
                  <c:v>IoT</c:v>
                </c:pt>
                <c:pt idx="19">
                  <c:v>Other</c:v>
                </c:pt>
              </c:strCache>
            </c:strRef>
          </c:cat>
          <c:val>
            <c:numRef>
              <c:f>Sheet1!$B$2:$U$2</c:f>
              <c:numCache>
                <c:formatCode>0%</c:formatCode>
                <c:ptCount val="20"/>
                <c:pt idx="0">
                  <c:v>0.26950354609929078</c:v>
                </c:pt>
                <c:pt idx="1">
                  <c:v>0.23404255319148937</c:v>
                </c:pt>
                <c:pt idx="2">
                  <c:v>0.22695035460992907</c:v>
                </c:pt>
                <c:pt idx="3">
                  <c:v>0.21985815602836881</c:v>
                </c:pt>
                <c:pt idx="4">
                  <c:v>0.13475177304964539</c:v>
                </c:pt>
                <c:pt idx="5">
                  <c:v>0.11347517730496454</c:v>
                </c:pt>
                <c:pt idx="6">
                  <c:v>7.8014184397163122E-2</c:v>
                </c:pt>
                <c:pt idx="7">
                  <c:v>7.8014184397163122E-2</c:v>
                </c:pt>
                <c:pt idx="8">
                  <c:v>7.0921985815602842E-2</c:v>
                </c:pt>
                <c:pt idx="9">
                  <c:v>7.0921985815602842E-2</c:v>
                </c:pt>
                <c:pt idx="10">
                  <c:v>5.6737588652482268E-2</c:v>
                </c:pt>
                <c:pt idx="11">
                  <c:v>5.6737588652482268E-2</c:v>
                </c:pt>
                <c:pt idx="12">
                  <c:v>5.6737588652482268E-2</c:v>
                </c:pt>
                <c:pt idx="13">
                  <c:v>4.9645390070921988E-2</c:v>
                </c:pt>
                <c:pt idx="14">
                  <c:v>4.9645390070921988E-2</c:v>
                </c:pt>
                <c:pt idx="15">
                  <c:v>4.2553191489361701E-2</c:v>
                </c:pt>
                <c:pt idx="16">
                  <c:v>3.5460992907801421E-2</c:v>
                </c:pt>
                <c:pt idx="17">
                  <c:v>2.8368794326241134E-2</c:v>
                </c:pt>
                <c:pt idx="18">
                  <c:v>2.1276595744680851E-2</c:v>
                </c:pt>
                <c:pt idx="19">
                  <c:v>3.5460992907801421E-2</c:v>
                </c:pt>
              </c:numCache>
            </c:numRef>
          </c:val>
          <c:extLst xmlns:c16r2="http://schemas.microsoft.com/office/drawing/2015/06/chart">
            <c:ext xmlns:c16="http://schemas.microsoft.com/office/drawing/2014/chart" uri="{C3380CC4-5D6E-409C-BE32-E72D297353CC}">
              <c16:uniqueId val="{00000000-1B1B-4485-AE25-35BA1566BC99}"/>
            </c:ext>
          </c:extLst>
        </c:ser>
        <c:dLbls>
          <c:dLblPos val="outEnd"/>
          <c:showLegendKey val="0"/>
          <c:showVal val="1"/>
          <c:showCatName val="0"/>
          <c:showSerName val="0"/>
          <c:showPercent val="0"/>
          <c:showBubbleSize val="0"/>
        </c:dLbls>
        <c:gapWidth val="50"/>
        <c:axId val="288227792"/>
        <c:axId val="288226224"/>
      </c:barChart>
      <c:catAx>
        <c:axId val="288227792"/>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200" b="0" i="0" u="none" strike="noStrike" kern="1200" baseline="0">
                <a:solidFill>
                  <a:schemeClr val="tx1"/>
                </a:solidFill>
                <a:latin typeface="Arial" panose="020B0604020202020204" pitchFamily="34" charset="0"/>
                <a:ea typeface="+mn-ea"/>
                <a:cs typeface="+mn-cs"/>
              </a:defRPr>
            </a:pPr>
            <a:endParaRPr lang="en-US"/>
          </a:p>
        </c:txPr>
        <c:crossAx val="288226224"/>
        <c:crosses val="autoZero"/>
        <c:auto val="1"/>
        <c:lblAlgn val="ctr"/>
        <c:lblOffset val="100"/>
        <c:tickLblSkip val="1"/>
        <c:noMultiLvlLbl val="0"/>
      </c:catAx>
      <c:valAx>
        <c:axId val="288226224"/>
        <c:scaling>
          <c:orientation val="minMax"/>
          <c:max val="1"/>
        </c:scaling>
        <c:delete val="0"/>
        <c:axPos val="b"/>
        <c:numFmt formatCode="0%" sourceLinked="1"/>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288227792"/>
        <c:crosses val="max"/>
        <c:crossBetween val="between"/>
        <c:majorUnit val="0.5"/>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115189609814045"/>
          <c:y val="4.6231193118263592E-3"/>
          <c:w val="0.93710137795275594"/>
          <c:h val="0.92533692829666936"/>
        </c:manualLayout>
      </c:layout>
      <c:barChart>
        <c:barDir val="bar"/>
        <c:grouping val="clustered"/>
        <c:varyColors val="0"/>
        <c:ser>
          <c:idx val="0"/>
          <c:order val="0"/>
          <c:tx>
            <c:strRef>
              <c:f>Sheet1!$A$2</c:f>
              <c:strCache>
                <c:ptCount val="1"/>
                <c:pt idx="0">
                  <c:v>Series 1</c:v>
                </c:pt>
              </c:strCache>
            </c:strRef>
          </c:tx>
          <c:spPr>
            <a:solidFill>
              <a:srgbClr val="002856"/>
            </a:solidFill>
            <a:ln w="12700">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Sheet1!$B$1:$T$1</c:f>
              <c:strCache>
                <c:ptCount val="19"/>
                <c:pt idx="0">
                  <c:v>Data and Analytics</c:v>
                </c:pt>
                <c:pt idx="1">
                  <c:v>Digital Service Channels and Tools</c:v>
                </c:pt>
                <c:pt idx="2">
                  <c:v>AI and ML</c:v>
                </c:pt>
                <c:pt idx="3">
                  <c:v>CRM and SFA Related</c:v>
                </c:pt>
                <c:pt idx="4">
                  <c:v>Enterprise Software (ERP etc.)</c:v>
                </c:pt>
                <c:pt idx="5">
                  <c:v>Automation</c:v>
                </c:pt>
                <c:pt idx="6">
                  <c:v>Communication and Collaboration</c:v>
                </c:pt>
                <c:pt idx="7">
                  <c:v>Digital Marketing and CEM</c:v>
                </c:pt>
                <c:pt idx="8">
                  <c:v>Digital Products and Services</c:v>
                </c:pt>
                <c:pt idx="9">
                  <c:v>Cloud Services</c:v>
                </c:pt>
                <c:pt idx="10">
                  <c:v>E-Commerce</c:v>
                </c:pt>
                <c:pt idx="11">
                  <c:v>IoT related</c:v>
                </c:pt>
                <c:pt idx="12">
                  <c:v>Mobile</c:v>
                </c:pt>
                <c:pt idx="13">
                  <c:v>Cybersecurity</c:v>
                </c:pt>
                <c:pt idx="14">
                  <c:v>Supply Chain Management</c:v>
                </c:pt>
                <c:pt idx="15">
                  <c:v>AR / VR / Metaverse</c:v>
                </c:pt>
                <c:pt idx="16">
                  <c:v>Point of Sale Tech</c:v>
                </c:pt>
                <c:pt idx="17">
                  <c:v>Other</c:v>
                </c:pt>
                <c:pt idx="18">
                  <c:v>Cannot disclose</c:v>
                </c:pt>
              </c:strCache>
            </c:strRef>
          </c:cat>
          <c:val>
            <c:numRef>
              <c:f>Sheet1!$B$2:$T$2</c:f>
              <c:numCache>
                <c:formatCode>0%</c:formatCode>
                <c:ptCount val="19"/>
                <c:pt idx="0">
                  <c:v>0.222</c:v>
                </c:pt>
                <c:pt idx="1">
                  <c:v>0.19800000000000001</c:v>
                </c:pt>
                <c:pt idx="2">
                  <c:v>0.157</c:v>
                </c:pt>
                <c:pt idx="3">
                  <c:v>0.13600000000000001</c:v>
                </c:pt>
                <c:pt idx="4">
                  <c:v>0.11700000000000001</c:v>
                </c:pt>
                <c:pt idx="5">
                  <c:v>0.10199999999999999</c:v>
                </c:pt>
                <c:pt idx="6">
                  <c:v>9.9000000000000005E-2</c:v>
                </c:pt>
                <c:pt idx="7">
                  <c:v>9.9000000000000005E-2</c:v>
                </c:pt>
                <c:pt idx="8">
                  <c:v>9.7000000000000003E-2</c:v>
                </c:pt>
                <c:pt idx="9">
                  <c:v>7.2999999999999995E-2</c:v>
                </c:pt>
                <c:pt idx="10">
                  <c:v>7.2999999999999995E-2</c:v>
                </c:pt>
                <c:pt idx="11">
                  <c:v>5.7000000000000002E-2</c:v>
                </c:pt>
                <c:pt idx="12">
                  <c:v>5.1999999999999998E-2</c:v>
                </c:pt>
                <c:pt idx="13">
                  <c:v>4.2000000000000003E-2</c:v>
                </c:pt>
                <c:pt idx="14">
                  <c:v>2.1000000000000001E-2</c:v>
                </c:pt>
                <c:pt idx="15">
                  <c:v>1.6E-2</c:v>
                </c:pt>
                <c:pt idx="16">
                  <c:v>1.6E-2</c:v>
                </c:pt>
                <c:pt idx="17">
                  <c:v>0.23</c:v>
                </c:pt>
                <c:pt idx="18">
                  <c:v>2.3E-2</c:v>
                </c:pt>
              </c:numCache>
            </c:numRef>
          </c:val>
          <c:extLst xmlns:c16r2="http://schemas.microsoft.com/office/drawing/2015/06/chart">
            <c:ext xmlns:c16="http://schemas.microsoft.com/office/drawing/2014/chart" uri="{C3380CC4-5D6E-409C-BE32-E72D297353CC}">
              <c16:uniqueId val="{00000000-0F92-4A60-B61C-60584533B4A9}"/>
            </c:ext>
          </c:extLst>
        </c:ser>
        <c:dLbls>
          <c:dLblPos val="outEnd"/>
          <c:showLegendKey val="0"/>
          <c:showVal val="1"/>
          <c:showCatName val="0"/>
          <c:showSerName val="0"/>
          <c:showPercent val="0"/>
          <c:showBubbleSize val="0"/>
        </c:dLbls>
        <c:gapWidth val="50"/>
        <c:axId val="288227008"/>
        <c:axId val="288227400"/>
      </c:barChart>
      <c:catAx>
        <c:axId val="288227008"/>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200" b="0" i="0" u="none" strike="noStrike" kern="1200" baseline="0">
                <a:solidFill>
                  <a:schemeClr val="tx1"/>
                </a:solidFill>
                <a:latin typeface="Arial" panose="020B0604020202020204" pitchFamily="34" charset="0"/>
                <a:ea typeface="+mn-ea"/>
                <a:cs typeface="+mn-cs"/>
              </a:defRPr>
            </a:pPr>
            <a:endParaRPr lang="en-US"/>
          </a:p>
        </c:txPr>
        <c:crossAx val="288227400"/>
        <c:crosses val="autoZero"/>
        <c:auto val="1"/>
        <c:lblAlgn val="ctr"/>
        <c:lblOffset val="100"/>
        <c:tickLblSkip val="1"/>
        <c:noMultiLvlLbl val="0"/>
      </c:catAx>
      <c:valAx>
        <c:axId val="288227400"/>
        <c:scaling>
          <c:orientation val="minMax"/>
          <c:max val="1"/>
        </c:scaling>
        <c:delete val="0"/>
        <c:axPos val="b"/>
        <c:numFmt formatCode="0%" sourceLinked="1"/>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288227008"/>
        <c:crosses val="max"/>
        <c:crossBetween val="between"/>
        <c:majorUnit val="0.5"/>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latin typeface="Arial" panose="020B0604020202020204" pitchFamily="34" charset="0"/>
              </a:rPr>
              <a:t>7/25/2023</a:t>
            </a:fld>
            <a:endParaRPr lang="en-US">
              <a:latin typeface="Arial" panose="020B0604020202020204" pitchFamily="34" charset="0"/>
            </a:endParaRPr>
          </a:p>
        </p:txBody>
      </p:sp>
      <p:sp>
        <p:nvSpPr>
          <p:cNvPr id="6" name="TextBox 5"/>
          <p:cNvSpPr txBox="1"/>
          <p:nvPr/>
        </p:nvSpPr>
        <p:spPr>
          <a:xfrm>
            <a:off x="164123" y="8750497"/>
            <a:ext cx="6459416" cy="323165"/>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latin typeface="Arial" panose="020B0604020202020204" pitchFamily="34" charset="0"/>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rgbClr val="979D9D"/>
                </a:solidFill>
                <a:latin typeface="Arial" panose="020B0604020202020204" pitchFamily="34" charset="0"/>
              </a:rPr>
              <a:t>	© 2023 Gartner, Inc. and/or its affiliates. All rights reserved. Gartner is a registered trademark of Gartner, Inc. and its affiliates.</a:t>
            </a:r>
            <a:br>
              <a:rPr lang="en-US" sz="700">
                <a:solidFill>
                  <a:srgbClr val="979D9D"/>
                </a:solidFill>
                <a:latin typeface="Arial" panose="020B0604020202020204" pitchFamily="34" charset="0"/>
              </a:rPr>
            </a:br>
            <a:r>
              <a:rPr lang="en-US" sz="700" b="1">
                <a:solidFill>
                  <a:srgbClr val="979D9D"/>
                </a:solidFill>
                <a:latin typeface="Arial" panose="020B0604020202020204" pitchFamily="34" charset="0"/>
              </a:rPr>
              <a:t>INTERNAL — FOR INTERNAL USE ONLY or RESTRICTED [CHOSE ONE </a:t>
            </a:r>
            <a:r>
              <a:rPr lang="en-US" sz="700" b="1">
                <a:solidFill>
                  <a:srgbClr val="979D9D"/>
                </a:solidFill>
                <a:latin typeface="Arial" panose="020B0604020202020204" pitchFamily="34" charset="0"/>
                <a:cs typeface="Arial" panose="020B0604020202020204" pitchFamily="34" charset="0"/>
              </a:rPr>
              <a:t>—</a:t>
            </a:r>
            <a:r>
              <a:rPr lang="en-US" sz="700" b="1">
                <a:solidFill>
                  <a:srgbClr val="979D9D"/>
                </a:solidFill>
                <a:latin typeface="Arial" panose="020B0604020202020204" pitchFamily="34" charset="0"/>
              </a:rPr>
              <a:t> DELETE AS APPROPRIATE] </a:t>
            </a:r>
            <a:r>
              <a:rPr lang="en-US" sz="700" b="0" baseline="0">
                <a:solidFill>
                  <a:srgbClr val="979D9D"/>
                </a:solidFill>
                <a:latin typeface="Arial" panose="020B0604020202020204" pitchFamily="34" charset="0"/>
              </a:rPr>
              <a:t>| </a:t>
            </a:r>
            <a:r>
              <a:rPr lang="en-US" sz="700">
                <a:solidFill>
                  <a:srgbClr val="979D9D"/>
                </a:solidFill>
                <a:latin typeface="Arial" panose="020B0604020202020204" pitchFamily="34" charset="0"/>
              </a:rPr>
              <a:t>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42371" y="3134805"/>
            <a:ext cx="6373258" cy="550205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Gartner’s 2023 Growth Survey Reveals 3 Potent Catalysts</a:t>
            </a:r>
          </a:p>
        </p:txBody>
      </p:sp>
      <p:sp>
        <p:nvSpPr>
          <p:cNvPr id="13" name="Copyright and Pg Num">
            <a:extLst>
              <a:ext uri="{FF2B5EF4-FFF2-40B4-BE49-F238E27FC236}">
                <a16:creationId xmlns:a16="http://schemas.microsoft.com/office/drawing/2014/main" xmlns="" id="{3422AF18-7566-48F3-BD1C-68BD12E815A4}"/>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800">
                <a:solidFill>
                  <a:schemeClr val="tx1"/>
                </a:solidFill>
              </a:rPr>
              <a:t>	© 2023 Gartner, Inc. and/or its affiliates. All rights reserved. </a:t>
            </a:r>
            <a:br>
              <a:rPr lang="en-US" sz="800">
                <a:solidFill>
                  <a:schemeClr val="tx1"/>
                </a:solidFill>
              </a:rPr>
            </a:br>
            <a:r>
              <a:rPr lang="en-US" sz="800">
                <a:solidFill>
                  <a:schemeClr val="tx1"/>
                </a:solidFill>
              </a:rPr>
              <a:t>Gartner is a registered trademark of Gartner, Inc. and its affiliates.</a:t>
            </a:r>
          </a:p>
        </p:txBody>
      </p:sp>
      <p:sp>
        <p:nvSpPr>
          <p:cNvPr id="15" name="Rectangle 88">
            <a:extLst>
              <a:ext uri="{FF2B5EF4-FFF2-40B4-BE49-F238E27FC236}">
                <a16:creationId xmlns:a16="http://schemas.microsoft.com/office/drawing/2014/main" xmlns="" id="{694C335F-574C-43EF-81F6-2510B56400EE}"/>
              </a:ext>
            </a:extLst>
          </p:cNvPr>
          <p:cNvSpPr>
            <a:spLocks noChangeArrowheads="1"/>
          </p:cNvSpPr>
          <p:nvPr/>
        </p:nvSpPr>
        <p:spPr bwMode="gray">
          <a:xfrm>
            <a:off x="3749040" y="8657880"/>
            <a:ext cx="2866589" cy="123111"/>
          </a:xfrm>
          <a:prstGeom prst="rect">
            <a:avLst/>
          </a:prstGeom>
          <a:noFill/>
          <a:ln w="9525">
            <a:noFill/>
            <a:miter lim="800000"/>
            <a:headEnd/>
            <a:tailEnd/>
          </a:ln>
        </p:spPr>
        <p:txBody>
          <a:bodyPr wrap="square" lIns="0" tIns="0" rIns="0" bIns="0">
            <a:spAutoFit/>
          </a:bodyPr>
          <a:lstStyle/>
          <a:p>
            <a:pPr algn="l" defTabSz="912813">
              <a:lnSpc>
                <a:spcPct val="100000"/>
              </a:lnSpc>
              <a:spcBef>
                <a:spcPct val="0"/>
              </a:spcBef>
              <a:spcAft>
                <a:spcPct val="0"/>
              </a:spcAft>
              <a:defRPr/>
            </a:pPr>
            <a:r>
              <a:rPr lang="en-US" sz="800" dirty="0">
                <a:solidFill>
                  <a:srgbClr val="000000"/>
                </a:solidFill>
                <a:ea typeface="+mn-ea"/>
                <a:cs typeface="+mn-cs"/>
              </a:rPr>
              <a:t>Kristin Moyer</a:t>
            </a:r>
            <a:endParaRPr lang="en-US" sz="800" b="1" dirty="0">
              <a:ea typeface="+mn-ea"/>
              <a:cs typeface="+mn-cs"/>
            </a:endParaRPr>
          </a:p>
        </p:txBody>
      </p:sp>
      <p:sp>
        <p:nvSpPr>
          <p:cNvPr id="16" name="Rectangle 89">
            <a:extLst>
              <a:ext uri="{FF2B5EF4-FFF2-40B4-BE49-F238E27FC236}">
                <a16:creationId xmlns:a16="http://schemas.microsoft.com/office/drawing/2014/main" xmlns="" id="{F6B88791-2B87-47D4-9ABE-F6851FF8E496}"/>
              </a:ext>
            </a:extLst>
          </p:cNvPr>
          <p:cNvSpPr>
            <a:spLocks noChangeArrowheads="1"/>
          </p:cNvSpPr>
          <p:nvPr/>
        </p:nvSpPr>
        <p:spPr bwMode="gray">
          <a:xfrm>
            <a:off x="3749039" y="8925121"/>
            <a:ext cx="2866589" cy="123111"/>
          </a:xfrm>
          <a:prstGeom prst="rect">
            <a:avLst/>
          </a:prstGeom>
          <a:noFill/>
          <a:ln w="9525">
            <a:noFill/>
            <a:miter lim="800000"/>
            <a:headEnd/>
            <a:tailEnd/>
          </a:ln>
        </p:spPr>
        <p:txBody>
          <a:bodyPr wrap="square" lIns="0" tIns="0" rIns="0" bIns="0" anchor="b">
            <a:spAutoFit/>
          </a:bodyPr>
          <a:lstStyle/>
          <a:p>
            <a:pPr algn="l" defTabSz="912813">
              <a:lnSpc>
                <a:spcPct val="100000"/>
              </a:lnSpc>
              <a:spcBef>
                <a:spcPct val="0"/>
              </a:spcBef>
              <a:spcAft>
                <a:spcPct val="0"/>
              </a:spcAft>
              <a:defRPr/>
            </a:pPr>
            <a:r>
              <a:rPr lang="en-US" sz="800" dirty="0">
                <a:solidFill>
                  <a:srgbClr val="000000"/>
                </a:solidFill>
                <a:ea typeface="+mn-ea"/>
                <a:cs typeface="+mn-cs"/>
              </a:rPr>
              <a:t>CIOS17_1526638</a:t>
            </a:r>
          </a:p>
        </p:txBody>
      </p:sp>
      <p:sp>
        <p:nvSpPr>
          <p:cNvPr id="10" name="TextBox 9">
            <a:extLst>
              <a:ext uri="{FF2B5EF4-FFF2-40B4-BE49-F238E27FC236}">
                <a16:creationId xmlns:a16="http://schemas.microsoft.com/office/drawing/2014/main" xmlns="" id="{55B3D38A-A9D3-44D7-839E-CD040E6E6A74}"/>
              </a:ext>
            </a:extLst>
          </p:cNvPr>
          <p:cNvSpPr txBox="1"/>
          <p:nvPr/>
        </p:nvSpPr>
        <p:spPr>
          <a:xfrm rot="16200000">
            <a:off x="-840060" y="1686782"/>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7" name="TextBox 16">
            <a:extLst>
              <a:ext uri="{FF2B5EF4-FFF2-40B4-BE49-F238E27FC236}">
                <a16:creationId xmlns:a16="http://schemas.microsoft.com/office/drawing/2014/main" xmlns="" id="{4A441C36-0C0E-4ED4-B4E2-FF5388E6CA5D}"/>
              </a:ext>
            </a:extLst>
          </p:cNvPr>
          <p:cNvSpPr txBox="1"/>
          <p:nvPr/>
        </p:nvSpPr>
        <p:spPr>
          <a:xfrm rot="5400000">
            <a:off x="5396148" y="1686782"/>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4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r>
              <a:rPr lang="en-US"/>
              <a:t>Only 14% aren’t changing</a:t>
            </a:r>
          </a:p>
        </p:txBody>
      </p:sp>
    </p:spTree>
    <p:extLst>
      <p:ext uri="{BB962C8B-B14F-4D97-AF65-F5344CB8AC3E}">
        <p14:creationId xmlns:p14="http://schemas.microsoft.com/office/powerpoint/2010/main" val="118191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8588" y="676275"/>
            <a:ext cx="4305300" cy="2420938"/>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We asked specifically </a:t>
            </a:r>
            <a:r>
              <a:rPr kumimoji="0" lang="en-US" sz="1100" b="0" i="0" u="none" strike="noStrike" kern="1200" cap="none" spc="0" normalizeH="0" baseline="0" noProof="0">
                <a:ln>
                  <a:noFill/>
                </a:ln>
                <a:solidFill>
                  <a:prstClr val="black">
                    <a:lumMod val="50000"/>
                    <a:lumOff val="50000"/>
                  </a:prstClr>
                </a:solidFill>
                <a:effectLst/>
                <a:uLnTx/>
                <a:uFillTx/>
                <a:latin typeface="Arial"/>
                <a:ea typeface="+mn-ea"/>
                <a:cs typeface="Arial" panose="020B0604020202020204" pitchFamily="34" charset="0"/>
              </a:rPr>
              <a:t>What is the approximate proportion of investments or projects that fall into the following categories?</a:t>
            </a:r>
          </a:p>
          <a:p>
            <a:pPr marL="0" algn="l" rtl="0" eaLnBrk="1" fontAlgn="t" latinLnBrk="0" hangingPunct="1">
              <a:spcBef>
                <a:spcPts val="0"/>
              </a:spcBef>
              <a:spcAft>
                <a:spcPts val="0"/>
              </a:spcAft>
            </a:pPr>
            <a:r>
              <a:rPr lang="en-US" sz="1800" b="0" i="0" u="none" strike="noStrike" kern="1200">
                <a:solidFill>
                  <a:srgbClr val="000000"/>
                </a:solidFill>
                <a:effectLst/>
                <a:latin typeface="Arial" panose="020B0604020202020204" pitchFamily="34" charset="0"/>
              </a:rPr>
              <a:t>Fear 35%, Fact 39%, Faith 26%</a:t>
            </a:r>
          </a:p>
          <a:p>
            <a:pPr marL="0" algn="l" rtl="0" eaLnBrk="1" fontAlgn="t" latinLnBrk="0" hangingPunct="1">
              <a:spcBef>
                <a:spcPts val="0"/>
              </a:spcBef>
              <a:spcAft>
                <a:spcPts val="0"/>
              </a:spcAft>
            </a:pPr>
            <a:r>
              <a:rPr lang="en-US" sz="1800" b="0" i="0" u="none" strike="noStrike" kern="1200">
                <a:solidFill>
                  <a:srgbClr val="000000"/>
                </a:solidFill>
                <a:effectLst/>
                <a:latin typeface="Arial" panose="020B0604020202020204" pitchFamily="34" charset="0"/>
              </a:rPr>
              <a:t>How does that strike you? [PAUSE]</a:t>
            </a:r>
          </a:p>
          <a:p>
            <a:pPr marL="0" algn="l" rtl="0" eaLnBrk="1" fontAlgn="t" latinLnBrk="0" hangingPunct="1">
              <a:spcBef>
                <a:spcPts val="0"/>
              </a:spcBef>
              <a:spcAft>
                <a:spcPts val="0"/>
              </a:spcAft>
            </a:pPr>
            <a:r>
              <a:rPr lang="en-US" sz="1800" b="0" i="0" u="none" strike="noStrike" kern="1200">
                <a:solidFill>
                  <a:srgbClr val="000000"/>
                </a:solidFill>
                <a:effectLst/>
                <a:latin typeface="Arial" panose="020B0604020202020204" pitchFamily="34" charset="0"/>
              </a:rPr>
              <a:t>Quite a high investment in Faith.</a:t>
            </a:r>
          </a:p>
          <a:p>
            <a:pPr marL="0" algn="l" rtl="0" eaLnBrk="1" fontAlgn="t" latinLnBrk="0" hangingPunct="1">
              <a:spcBef>
                <a:spcPts val="0"/>
              </a:spcBef>
              <a:spcAft>
                <a:spcPts val="0"/>
              </a:spcAft>
            </a:pPr>
            <a:r>
              <a:rPr lang="en-US" sz="1800" b="0" i="0" u="none" strike="noStrike" kern="1200">
                <a:solidFill>
                  <a:srgbClr val="000000"/>
                </a:solidFill>
                <a:effectLst/>
                <a:latin typeface="Arial" panose="020B0604020202020204" pitchFamily="34" charset="0"/>
              </a:rPr>
              <a:t>Even higher in high growth companies — but only a little.</a:t>
            </a:r>
          </a:p>
          <a:p>
            <a:pPr marL="0" algn="l" rtl="0" eaLnBrk="1" fontAlgn="t" latinLnBrk="0" hangingPunct="1">
              <a:spcBef>
                <a:spcPts val="0"/>
              </a:spcBef>
              <a:spcAft>
                <a:spcPts val="0"/>
              </a:spcAft>
            </a:pPr>
            <a:r>
              <a:rPr lang="en-US" sz="1800" b="0" i="0" u="none" strike="noStrike" kern="1200">
                <a:solidFill>
                  <a:srgbClr val="000000"/>
                </a:solidFill>
                <a:effectLst/>
                <a:latin typeface="Arial" panose="020B0604020202020204" pitchFamily="34" charset="0"/>
              </a:rPr>
              <a:t>What IT budget categorization does that remind you of?</a:t>
            </a:r>
          </a:p>
          <a:p>
            <a:pPr marL="0" algn="l" rtl="0" eaLnBrk="1" fontAlgn="t" latinLnBrk="0" hangingPunct="1">
              <a:spcBef>
                <a:spcPts val="0"/>
              </a:spcBef>
              <a:spcAft>
                <a:spcPts val="0"/>
              </a:spcAft>
            </a:pPr>
            <a:r>
              <a:rPr lang="en-US" sz="1800" b="0" i="0" u="none" strike="noStrike" kern="1200">
                <a:solidFill>
                  <a:srgbClr val="000000"/>
                </a:solidFill>
                <a:effectLst/>
                <a:latin typeface="Arial" panose="020B0604020202020204" pitchFamily="34" charset="0"/>
              </a:rPr>
              <a:t>Compare with run grow transform stats</a:t>
            </a:r>
          </a:p>
          <a:p>
            <a:pPr marL="0" algn="l" rtl="0" eaLnBrk="1" fontAlgn="t" latinLnBrk="0" hangingPunct="1">
              <a:spcBef>
                <a:spcPts val="0"/>
              </a:spcBef>
              <a:spcAft>
                <a:spcPts val="0"/>
              </a:spcAft>
            </a:pPr>
            <a:endParaRPr lang="en-US" sz="1800" b="0" i="0" u="none" strike="noStrike" kern="1200">
              <a:solidFill>
                <a:srgbClr val="000000"/>
              </a:solidFill>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a:effectLst/>
                <a:latin typeface="Arial" panose="020B0604020202020204" pitchFamily="34" charset="0"/>
              </a:rPr>
              <a:t>Run Grow Transform = 71%/17%/12% (Has been fairly static last 5 years)</a:t>
            </a:r>
          </a:p>
          <a:p>
            <a:endParaRPr lang="en-US" b="1"/>
          </a:p>
          <a:p>
            <a:endParaRPr lang="en-US"/>
          </a:p>
        </p:txBody>
      </p:sp>
    </p:spTree>
    <p:extLst>
      <p:ext uri="{BB962C8B-B14F-4D97-AF65-F5344CB8AC3E}">
        <p14:creationId xmlns:p14="http://schemas.microsoft.com/office/powerpoint/2010/main" val="140150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43: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p4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Slide No: 41b-Multiple Column Chart (4 columns)</a:t>
            </a:r>
            <a:r>
              <a:rPr lang="en-US"/>
              <a:t> </a:t>
            </a:r>
            <a:endParaRPr/>
          </a:p>
          <a:p>
            <a:pPr marL="0" marR="0" lvl="0" indent="0" algn="l" rtl="0">
              <a:lnSpc>
                <a:spcPct val="90000"/>
              </a:lnSpc>
              <a:spcBef>
                <a:spcPts val="0"/>
              </a:spcBef>
              <a:spcAft>
                <a:spcPts val="0"/>
              </a:spcAft>
              <a:buClr>
                <a:schemeClr val="dk1"/>
              </a:buClr>
              <a:buSzPts val="1200"/>
              <a:buFont typeface="Arial"/>
              <a:buNone/>
            </a:pPr>
            <a:r>
              <a:rPr lang="en-US"/>
              <a:t>Researcher: Request graph 41</a:t>
            </a:r>
            <a:endParaRPr/>
          </a:p>
          <a:p>
            <a:pPr marL="0" marR="0" lvl="0" indent="0" algn="l" rtl="0">
              <a:lnSpc>
                <a:spcPct val="90000"/>
              </a:lnSpc>
              <a:spcBef>
                <a:spcPts val="600"/>
              </a:spcBef>
              <a:spcAft>
                <a:spcPts val="0"/>
              </a:spcAft>
              <a:buClr>
                <a:schemeClr val="dk1"/>
              </a:buClr>
              <a:buSzPts val="1200"/>
              <a:buFont typeface="Arial"/>
              <a:buNone/>
            </a:pPr>
            <a:r>
              <a:rPr lang="en-US"/>
              <a:t>DPAT: Adjust colors as needed for number of series or attributes</a:t>
            </a:r>
            <a:endParaRPr/>
          </a:p>
          <a:p>
            <a:pPr marL="0" marR="0" lvl="0" indent="0" algn="l" rtl="0">
              <a:lnSpc>
                <a:spcPct val="100000"/>
              </a:lnSpc>
              <a:spcBef>
                <a:spcPts val="60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17658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26: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0" name="Google Shape;590;p2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353499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25: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p2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a:t>Slide No: 25-Bar Chart</a:t>
            </a:r>
            <a:endParaRPr/>
          </a:p>
          <a:p>
            <a:pPr marL="0" lvl="0" indent="0" algn="l" rtl="0">
              <a:lnSpc>
                <a:spcPct val="90000"/>
              </a:lnSpc>
              <a:spcBef>
                <a:spcPts val="600"/>
              </a:spcBef>
              <a:spcAft>
                <a:spcPts val="0"/>
              </a:spcAft>
              <a:buNone/>
            </a:pPr>
            <a:endParaRPr/>
          </a:p>
        </p:txBody>
      </p:sp>
    </p:spTree>
    <p:extLst>
      <p:ext uri="{BB962C8B-B14F-4D97-AF65-F5344CB8AC3E}">
        <p14:creationId xmlns:p14="http://schemas.microsoft.com/office/powerpoint/2010/main" val="1644782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2" y="4187546"/>
            <a:ext cx="7299287"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a:t>Click to add Presenter Name</a:t>
            </a:r>
          </a:p>
        </p:txBody>
      </p:sp>
      <p:sp>
        <p:nvSpPr>
          <p:cNvPr id="19" name="Text - Presentation Title"/>
          <p:cNvSpPr>
            <a:spLocks noGrp="1" noChangeArrowheads="1"/>
          </p:cNvSpPr>
          <p:nvPr>
            <p:ph type="ctrTitle" hasCustomPrompt="1"/>
          </p:nvPr>
        </p:nvSpPr>
        <p:spPr bwMode="black">
          <a:xfrm>
            <a:off x="987463" y="2070748"/>
            <a:ext cx="7299287"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a:t>Click to Edit Title; Maximum of Four Lines; Reduce Font to Fit Focus Frame If Needed</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err="1">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err="1">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a:solidFill>
                  <a:srgbClr val="BDBDBD"/>
                </a:solidFill>
              </a:rPr>
              <a:t>© 2023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a:solidFill>
                  <a:srgbClr val="BDBDBD"/>
                </a:solidFill>
                <a:hlinkClick r:id="rId3">
                  <a:extLst>
                    <a:ext uri="{A12FA001-AC4F-418D-AE19-62706E023703}">
                      <ahyp:hlinkClr xmlns:ahyp="http://schemas.microsoft.com/office/drawing/2018/hyperlinkcolor" xmlns="" val="tx"/>
                    </a:ext>
                  </a:extLst>
                </a:hlinkClick>
              </a:rPr>
              <a:t>Gartner’s Usage Policy</a:t>
            </a:r>
            <a:r>
              <a:rPr lang="en-US">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a:solidFill>
                  <a:srgbClr val="BDBDBD"/>
                </a:solidFill>
              </a:rPr>
              <a:t>."</a:t>
            </a:r>
          </a:p>
        </p:txBody>
      </p:sp>
    </p:spTree>
    <p:extLst>
      <p:ext uri="{BB962C8B-B14F-4D97-AF65-F5344CB8AC3E}">
        <p14:creationId xmlns:p14="http://schemas.microsoft.com/office/powerpoint/2010/main" val="34643697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66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457200" indent="-246888">
              <a:buClrTx/>
              <a:buSzPct val="100000"/>
              <a:buFont typeface="Arial" panose="020B0604020202020204" pitchFamily="34" charset="0"/>
              <a:buChar char="•"/>
              <a:defRPr sz="2400"/>
            </a:lvl2pPr>
            <a:lvl3pPr marL="932688" indent="-310896">
              <a:buFont typeface="Arial" panose="020B0604020202020204" pitchFamily="34" charset="0"/>
              <a:buChar char="–"/>
              <a:defRPr sz="2400"/>
            </a:lvl3pPr>
            <a:lvl4pPr marL="1371600" indent="-246888">
              <a:buSzPct val="100000"/>
              <a:buFont typeface="Arial" panose="020B0604020202020204" pitchFamily="34" charset="0"/>
              <a:buChar char="•"/>
              <a:defRPr sz="2400"/>
            </a:lvl4pPr>
            <a:lvl5pPr marL="1874520"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775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8044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325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1" hasCustomPrompt="1"/>
          </p:nvPr>
        </p:nvSpPr>
        <p:spPr bwMode="ltGray">
          <a:xfrm>
            <a:off x="457200" y="4778375"/>
            <a:ext cx="11276013" cy="1209675"/>
          </a:xfrm>
          <a:solidFill>
            <a:srgbClr val="002856"/>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39454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246888">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xmlns="" id="{CC79DA94-4E9A-445A-BBBE-92C436B37B59}"/>
              </a:ext>
            </a:extLst>
          </p:cNvPr>
          <p:cNvSpPr>
            <a:spLocks noGrp="1"/>
          </p:cNvSpPr>
          <p:nvPr>
            <p:ph type="body" sz="quarter" idx="17" hasCustomPrompt="1"/>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32004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xmlns=""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Tree>
    <p:extLst>
      <p:ext uri="{BB962C8B-B14F-4D97-AF65-F5344CB8AC3E}">
        <p14:creationId xmlns:p14="http://schemas.microsoft.com/office/powerpoint/2010/main" val="2699413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a:t>Title Center Layout</a:t>
            </a:r>
          </a:p>
        </p:txBody>
      </p:sp>
    </p:spTree>
    <p:extLst>
      <p:ext uri="{BB962C8B-B14F-4D97-AF65-F5344CB8AC3E}">
        <p14:creationId xmlns:p14="http://schemas.microsoft.com/office/powerpoint/2010/main" val="249807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F96C7-DA47-4432-8469-F8EF70ADFA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xmlns="" id="{DF1984C1-A142-A5B3-40FF-9DCEB13526F5}"/>
              </a:ext>
            </a:extLst>
          </p:cNvPr>
          <p:cNvSpPr>
            <a:spLocks noGrp="1"/>
          </p:cNvSpPr>
          <p:nvPr>
            <p:ph type="body" sz="quarter" idx="10"/>
          </p:nvPr>
        </p:nvSpPr>
        <p:spPr>
          <a:xfrm>
            <a:off x="457200" y="3152001"/>
            <a:ext cx="11276013" cy="553998"/>
          </a:xfrm>
        </p:spPr>
        <p:txBody>
          <a:bodyPr anchor="ctr" anchorCtr="0">
            <a:spAutoFit/>
          </a:bodyPr>
          <a:lstStyle>
            <a:lvl1pPr marL="0" indent="0" algn="ctr">
              <a:buFont typeface="Arial" panose="020B0604020202020204" pitchFamily="34" charset="0"/>
              <a:buChar char="​"/>
              <a:defRPr sz="4000">
                <a:solidFill>
                  <a:schemeClr val="tx2"/>
                </a:solidFill>
                <a:latin typeface="+mj-lt"/>
              </a:defRPr>
            </a:lvl1pPr>
            <a:lvl2pPr marL="0" indent="0" algn="ctr">
              <a:buFont typeface="Arial" panose="020B0604020202020204" pitchFamily="34" charset="0"/>
              <a:buChar char="​"/>
              <a:defRPr/>
            </a:lvl2pPr>
            <a:lvl3pPr marL="0" indent="0" algn="ctr">
              <a:buFont typeface="Arial" panose="020B0604020202020204" pitchFamily="34" charset="0"/>
              <a:buChar char="​"/>
              <a:defRPr/>
            </a:lvl3pPr>
            <a:lvl4pPr marL="0" indent="0" algn="ctr">
              <a:buFont typeface="Arial" panose="020B0604020202020204" pitchFamily="34" charset="0"/>
              <a:buChar char="​"/>
              <a:defRPr/>
            </a:lvl4pPr>
            <a:lvl5pPr marL="0" indent="0" algn="ctr">
              <a:buFont typeface="Arial" panose="020B0604020202020204" pitchFamily="34" charset="0"/>
              <a:buChar char="​"/>
              <a:defRPr/>
            </a:lvl5pPr>
          </a:lstStyle>
          <a:p>
            <a:pPr lvl="0"/>
            <a:r>
              <a:rPr lang="en-US"/>
              <a:t>Click to edit Master text styles</a:t>
            </a:r>
          </a:p>
        </p:txBody>
      </p:sp>
    </p:spTree>
    <p:extLst>
      <p:ext uri="{BB962C8B-B14F-4D97-AF65-F5344CB8AC3E}">
        <p14:creationId xmlns:p14="http://schemas.microsoft.com/office/powerpoint/2010/main" val="3283922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a:t>Divider Slide</a:t>
            </a:r>
            <a:br>
              <a:rPr lang="en-US"/>
            </a:br>
            <a:r>
              <a:rPr lang="en-US"/>
              <a:t>30 Characters</a:t>
            </a:r>
            <a:br>
              <a:rPr lang="en-US"/>
            </a:br>
            <a:r>
              <a:rPr lang="en-US"/>
              <a:t>Lorem Ipsum</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54386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3708685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210454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852625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363265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41756802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076400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85458923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30340649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872673164"/>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3553224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8316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91659188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6"/>
        <p:cNvGrpSpPr/>
        <p:nvPr/>
      </p:nvGrpSpPr>
      <p:grpSpPr>
        <a:xfrm>
          <a:off x="0" y="0"/>
          <a:ext cx="0" cy="0"/>
          <a:chOff x="0" y="0"/>
          <a:chExt cx="0" cy="0"/>
        </a:xfrm>
      </p:grpSpPr>
      <p:sp>
        <p:nvSpPr>
          <p:cNvPr id="77" name="Google Shape;77;p8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04708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err="1">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err="1">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a:solidFill>
                  <a:srgbClr val="BDBDBD"/>
                </a:solidFill>
              </a:rPr>
              <a:t>© 2023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a:solidFill>
                  <a:srgbClr val="BDBDBD"/>
                </a:solidFill>
                <a:hlinkClick r:id="rId3">
                  <a:extLst>
                    <a:ext uri="{A12FA001-AC4F-418D-AE19-62706E023703}">
                      <ahyp:hlinkClr xmlns:ahyp="http://schemas.microsoft.com/office/drawing/2018/hyperlinkcolor" xmlns="" val="tx"/>
                    </a:ext>
                  </a:extLst>
                </a:hlinkClick>
              </a:rPr>
              <a:t>Gartner’s Usage Policy</a:t>
            </a:r>
            <a:r>
              <a:rPr lang="en-US">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a:solidFill>
                  <a:srgbClr val="BDBDBD"/>
                </a:solidFill>
              </a:rPr>
              <a:t>."</a:t>
            </a:r>
          </a:p>
        </p:txBody>
      </p:sp>
    </p:spTree>
    <p:extLst>
      <p:ext uri="{BB962C8B-B14F-4D97-AF65-F5344CB8AC3E}">
        <p14:creationId xmlns:p14="http://schemas.microsoft.com/office/powerpoint/2010/main" val="289552828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219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8821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p>
        </p:txBody>
      </p:sp>
    </p:spTree>
    <p:extLst>
      <p:ext uri="{BB962C8B-B14F-4D97-AF65-F5344CB8AC3E}">
        <p14:creationId xmlns:p14="http://schemas.microsoft.com/office/powerpoint/2010/main" val="2848893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365760" lvl="0" indent="-365760">
              <a:buFont typeface="+mj-lt"/>
              <a:buAutoNum type="arabicPeriod"/>
            </a:pPr>
            <a:r>
              <a:rPr lang="en-US"/>
              <a:t>Edit Master text styles</a:t>
            </a:r>
          </a:p>
          <a:p>
            <a:pPr marL="859536" lvl="1" indent="-310896">
              <a:buSzPct val="100000"/>
            </a:pPr>
            <a:r>
              <a:rPr lang="en-US"/>
              <a:t>Second level</a:t>
            </a:r>
          </a:p>
          <a:p>
            <a:pPr marL="1298448" lvl="2" indent="-246888"/>
            <a:r>
              <a:rPr lang="en-US"/>
              <a:t>Third level</a:t>
            </a:r>
          </a:p>
          <a:p>
            <a:pPr marL="1792224" lvl="3" indent="-320040">
              <a:buSzPct val="100000"/>
            </a:pPr>
            <a:r>
              <a:rPr lang="en-US"/>
              <a:t>Fourth level</a:t>
            </a:r>
          </a:p>
          <a:p>
            <a:pPr marL="2231136" lvl="4" indent="-246888"/>
            <a:r>
              <a:rPr lang="en-US"/>
              <a:t>Fifth level</a:t>
            </a:r>
          </a:p>
        </p:txBody>
      </p:sp>
    </p:spTree>
    <p:extLst>
      <p:ext uri="{BB962C8B-B14F-4D97-AF65-F5344CB8AC3E}">
        <p14:creationId xmlns:p14="http://schemas.microsoft.com/office/powerpoint/2010/main" val="13284078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p:txBody>
          <a:bodyPr vert="horz" lIns="0" tIns="0" rIns="0" bIns="0" rtlCol="0">
            <a:noAutofit/>
          </a:bodyPr>
          <a:lstStyle>
            <a:lvl1pPr>
              <a:defRPr lang="en-US" dirty="0">
                <a:solidFill>
                  <a:srgbClr val="BDBDBD"/>
                </a:solidFill>
              </a:defRPr>
            </a:lvl1pPr>
            <a:lvl2pPr>
              <a:defRPr lang="en-US" dirty="0">
                <a:solidFill>
                  <a:srgbClr val="BDBDBD"/>
                </a:solidFill>
              </a:defRPr>
            </a:lvl2pPr>
            <a:lvl3pPr>
              <a:defRPr lang="en-US" dirty="0">
                <a:solidFill>
                  <a:srgbClr val="BDBDBD"/>
                </a:solidFill>
              </a:defRPr>
            </a:lvl3pPr>
            <a:lvl4pPr>
              <a:defRPr lang="en-US" dirty="0">
                <a:solidFill>
                  <a:srgbClr val="BDBDBD"/>
                </a:solidFill>
              </a:defRPr>
            </a:lvl4pPr>
            <a:lvl5pPr>
              <a:defRPr lang="en-US" dirty="0">
                <a:solidFill>
                  <a:srgbClr val="BDBDBD"/>
                </a:solidFill>
              </a:defRPr>
            </a:lvl5pPr>
          </a:lstStyle>
          <a:p>
            <a:pPr marL="365760" lvl="0" indent="-365760">
              <a:buFont typeface="+mj-lt"/>
              <a:buAutoNum type="arabicPeriod"/>
            </a:pPr>
            <a:r>
              <a:rPr lang="en-US"/>
              <a:t>Click to edit Master text styles</a:t>
            </a:r>
          </a:p>
          <a:p>
            <a:pPr marL="859536" lvl="1" indent="-310896">
              <a:buClr>
                <a:srgbClr val="979D9D"/>
              </a:buClr>
              <a:buSzPct val="100000"/>
            </a:pPr>
            <a:r>
              <a:rPr lang="en-US"/>
              <a:t>Second level</a:t>
            </a:r>
          </a:p>
          <a:p>
            <a:pPr marL="1298448" lvl="2" indent="-246888">
              <a:buClr>
                <a:srgbClr val="979D9D"/>
              </a:buClr>
            </a:pPr>
            <a:r>
              <a:rPr lang="en-US"/>
              <a:t>Third level</a:t>
            </a:r>
          </a:p>
          <a:p>
            <a:pPr marL="1792224" lvl="3" indent="-320040">
              <a:buClr>
                <a:srgbClr val="979D9D"/>
              </a:buClr>
              <a:buSzPct val="100000"/>
            </a:pPr>
            <a:r>
              <a:rPr lang="en-US"/>
              <a:t>Fourth level</a:t>
            </a:r>
          </a:p>
          <a:p>
            <a:pPr marL="2231136" lvl="4" indent="-246888">
              <a:buClr>
                <a:srgbClr val="979D9D"/>
              </a:buClr>
            </a:pPr>
            <a:r>
              <a:rPr lang="en-US"/>
              <a:t>Fifth level</a:t>
            </a:r>
          </a:p>
        </p:txBody>
      </p:sp>
    </p:spTree>
    <p:extLst>
      <p:ext uri="{BB962C8B-B14F-4D97-AF65-F5344CB8AC3E}">
        <p14:creationId xmlns:p14="http://schemas.microsoft.com/office/powerpoint/2010/main" val="38209919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457200" y="1527175"/>
            <a:ext cx="5499100" cy="4460875"/>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p>
        </p:txBody>
      </p:sp>
    </p:spTree>
    <p:extLst>
      <p:ext uri="{BB962C8B-B14F-4D97-AF65-F5344CB8AC3E}">
        <p14:creationId xmlns:p14="http://schemas.microsoft.com/office/powerpoint/2010/main" val="17675749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57200" y="1527175"/>
            <a:ext cx="5499100" cy="4460875"/>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p>
        </p:txBody>
      </p:sp>
      <p:sp>
        <p:nvSpPr>
          <p:cNvPr id="8" name="Text Placeholder 7"/>
          <p:cNvSpPr>
            <a:spLocks noGrp="1"/>
          </p:cNvSpPr>
          <p:nvPr>
            <p:ph type="body" sz="quarter" idx="11"/>
          </p:nvPr>
        </p:nvSpPr>
        <p:spPr>
          <a:xfrm>
            <a:off x="6234113" y="1527175"/>
            <a:ext cx="5499100" cy="4460875"/>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p>
        </p:txBody>
      </p:sp>
    </p:spTree>
    <p:extLst>
      <p:ext uri="{BB962C8B-B14F-4D97-AF65-F5344CB8AC3E}">
        <p14:creationId xmlns:p14="http://schemas.microsoft.com/office/powerpoint/2010/main" val="343861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p:nvPr>
        </p:nvSpPr>
        <p:spPr>
          <a:xfrm>
            <a:off x="457201" y="2193290"/>
            <a:ext cx="5499100" cy="3794760"/>
          </a:xfrm>
        </p:spPr>
        <p:txBody>
          <a:bodyPr vert="horz" lIns="0" tIns="0" rIns="0" bIns="0" rtlCol="0">
            <a:noAutofit/>
          </a:bodyPr>
          <a:lstStyle>
            <a:lvl1pPr>
              <a:defRPr lang="en-US" sz="2400" b="1" dirty="0"/>
            </a:lvl1pPr>
            <a:lvl2pPr>
              <a:defRPr lang="en-US" dirty="0"/>
            </a:lvl2pPr>
            <a:lvl3pPr>
              <a:defRPr lang="en-US" dirty="0"/>
            </a:lvl3pPr>
            <a:lvl4pPr>
              <a:defRPr lang="en-US" dirty="0"/>
            </a:lvl4pPr>
            <a:lvl5pPr>
              <a:defRPr lang="en-US"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320040">
              <a:buChar char="–"/>
            </a:pPr>
            <a:r>
              <a:rPr lang="en-US"/>
              <a:t>Fifth level</a:t>
            </a:r>
          </a:p>
        </p:txBody>
      </p:sp>
      <p:sp>
        <p:nvSpPr>
          <p:cNvPr id="5" name="Text Placeholder 4"/>
          <p:cNvSpPr>
            <a:spLocks noGrp="1"/>
          </p:cNvSpPr>
          <p:nvPr>
            <p:ph type="body" sz="quarter" idx="15" hasCustomPrompt="1"/>
          </p:nvPr>
        </p:nvSpPr>
        <p:spPr bwMode="gray">
          <a:xfrm>
            <a:off x="457200" y="976313"/>
            <a:ext cx="11276013" cy="1047750"/>
          </a:xfrm>
          <a:solidFill>
            <a:srgbClr val="009AD7"/>
          </a:solidFill>
        </p:spPr>
        <p:txBody>
          <a:bodyPr lIns="137160" rIns="91440" anchor="ctr" anchorCtr="0"/>
          <a:lstStyle>
            <a:lvl1pPr marL="0" indent="0">
              <a:spcBef>
                <a:spcPts val="600"/>
              </a:spcBef>
              <a:buNone/>
              <a:defRPr sz="2400">
                <a:solidFill>
                  <a:srgbClr val="FFFFFF"/>
                </a:solidFill>
              </a:defRPr>
            </a:lvl1pPr>
          </a:lstStyle>
          <a:p>
            <a:pPr lvl="0"/>
            <a:r>
              <a:rPr lang="en-US"/>
              <a:t>Edit Master text styles</a:t>
            </a:r>
          </a:p>
        </p:txBody>
      </p:sp>
      <p:sp>
        <p:nvSpPr>
          <p:cNvPr id="7" name="Text Placeholder 11"/>
          <p:cNvSpPr>
            <a:spLocks noGrp="1"/>
          </p:cNvSpPr>
          <p:nvPr>
            <p:ph type="body" sz="quarter" idx="16"/>
          </p:nvPr>
        </p:nvSpPr>
        <p:spPr>
          <a:xfrm>
            <a:off x="6234113" y="2193290"/>
            <a:ext cx="5499100" cy="3794760"/>
          </a:xfrm>
        </p:spPr>
        <p:txBody>
          <a:bodyPr vert="horz" lIns="0" tIns="0" rIns="0" bIns="0" rtlCol="0">
            <a:noAutofit/>
          </a:bodyPr>
          <a:lstStyle>
            <a:lvl1pPr>
              <a:defRPr lang="en-US" sz="2400" b="1" dirty="0"/>
            </a:lvl1pPr>
            <a:lvl2pPr>
              <a:defRPr lang="en-US" dirty="0"/>
            </a:lvl2pPr>
            <a:lvl3pPr>
              <a:defRPr lang="en-US" dirty="0"/>
            </a:lvl3pPr>
            <a:lvl4pPr>
              <a:defRPr lang="en-US" dirty="0"/>
            </a:lvl4pPr>
            <a:lvl5pPr>
              <a:defRPr lang="en-US"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320040">
              <a:buChar char="–"/>
            </a:pPr>
            <a:r>
              <a:rPr lang="en-US"/>
              <a:t>Fifth level</a:t>
            </a:r>
          </a:p>
        </p:txBody>
      </p:sp>
    </p:spTree>
    <p:extLst>
      <p:ext uri="{BB962C8B-B14F-4D97-AF65-F5344CB8AC3E}">
        <p14:creationId xmlns:p14="http://schemas.microsoft.com/office/powerpoint/2010/main" val="32183477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1"/>
          <p:cNvSpPr>
            <a:spLocks noGrp="1"/>
          </p:cNvSpPr>
          <p:nvPr>
            <p:ph type="body" sz="quarter" idx="13"/>
          </p:nvPr>
        </p:nvSpPr>
        <p:spPr>
          <a:xfrm>
            <a:off x="457201" y="1527175"/>
            <a:ext cx="11276012" cy="4460875"/>
          </a:xfrm>
        </p:spPr>
        <p:txBody>
          <a:bodyPr vert="horz" lIns="0" tIns="0" rIns="0" bIns="0" rtlCol="0">
            <a:noAutofit/>
          </a:bodyPr>
          <a:lstStyle>
            <a:lvl1pPr>
              <a:defRPr lang="en-US" b="1" dirty="0"/>
            </a:lvl1pPr>
            <a:lvl2pPr>
              <a:defRPr lang="en-US" dirty="0"/>
            </a:lvl2pPr>
            <a:lvl3pPr>
              <a:defRPr lang="en-US" dirty="0"/>
            </a:lvl3pPr>
            <a:lvl4pPr>
              <a:defRPr lang="en-US" dirty="0"/>
            </a:lvl4pPr>
            <a:lvl5pPr>
              <a:defRPr lang="en-US" dirty="0"/>
            </a:lvl5pPr>
          </a:lstStyle>
          <a:p>
            <a:pPr marL="0" lvl="0" indent="0">
              <a:buNone/>
            </a:pPr>
            <a:r>
              <a:rPr lang="en-US"/>
              <a:t>Click to edit Master text styles</a:t>
            </a:r>
          </a:p>
          <a:p>
            <a:pPr marL="457200" lvl="1" indent="-246888">
              <a:buClrTx/>
              <a:buSzPct val="100000"/>
              <a:buChar char="•"/>
            </a:pPr>
            <a:r>
              <a:rPr lang="en-US"/>
              <a:t>Second level</a:t>
            </a:r>
          </a:p>
          <a:p>
            <a:pPr marL="932688" lvl="2" indent="-310896">
              <a:buChar char="–"/>
            </a:pPr>
            <a:r>
              <a:rPr lang="en-US"/>
              <a:t>Third level</a:t>
            </a:r>
          </a:p>
          <a:p>
            <a:pPr marL="1371600" lvl="3" indent="-246888">
              <a:buSzPct val="100000"/>
              <a:buChar char="•"/>
            </a:pPr>
            <a:r>
              <a:rPr lang="en-US"/>
              <a:t>Fourth level</a:t>
            </a:r>
          </a:p>
          <a:p>
            <a:pPr marL="1874520" lvl="4" indent="-320040">
              <a:buChar char="–"/>
            </a:pPr>
            <a:r>
              <a:rPr lang="en-US"/>
              <a:t>Fifth level</a:t>
            </a:r>
          </a:p>
        </p:txBody>
      </p:sp>
    </p:spTree>
    <p:extLst>
      <p:ext uri="{BB962C8B-B14F-4D97-AF65-F5344CB8AC3E}">
        <p14:creationId xmlns:p14="http://schemas.microsoft.com/office/powerpoint/2010/main" val="1128856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950976" indent="-310896">
              <a:defRPr/>
            </a:lvl2pPr>
            <a:lvl3pPr marL="1389888" indent="-246888">
              <a:defRPr/>
            </a:lvl3pPr>
            <a:lvl4pPr marL="1883664" indent="-320040">
              <a:defRPr/>
            </a:lvl4pPr>
            <a:lvl5pPr marL="2322576" indent="-24688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1962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p:nvPr>
        </p:nvSpPr>
        <p:spPr>
          <a:xfrm>
            <a:off x="457201" y="1527175"/>
            <a:ext cx="11276012" cy="4460875"/>
          </a:xfrm>
        </p:spPr>
        <p:txBody>
          <a:bodyPr vert="horz" lIns="0" tIns="0" rIns="0" bIns="0" rtlCol="0">
            <a:noAutofit/>
          </a:bodyPr>
          <a:lstStyle>
            <a:lvl1pPr>
              <a:defRPr lang="en-US" b="1" dirty="0"/>
            </a:lvl1pPr>
            <a:lvl2pPr>
              <a:defRPr lang="en-US" dirty="0"/>
            </a:lvl2pPr>
            <a:lvl3pPr>
              <a:defRPr lang="en-US" dirty="0"/>
            </a:lvl3pPr>
            <a:lvl4pPr>
              <a:defRPr lang="en-US" dirty="0"/>
            </a:lvl4pPr>
            <a:lvl5pPr>
              <a:defRPr lang="en-US" dirty="0"/>
            </a:lvl5pPr>
          </a:lstStyle>
          <a:p>
            <a:pPr marL="0" lvl="0" indent="0">
              <a:buNone/>
            </a:pPr>
            <a:r>
              <a:rPr lang="en-US"/>
              <a:t>Edit Master text styles</a:t>
            </a:r>
          </a:p>
          <a:p>
            <a:pPr marL="457200" lvl="1" indent="-246888">
              <a:buClrTx/>
              <a:buSzPct val="100000"/>
              <a:buChar char="•"/>
            </a:pPr>
            <a:r>
              <a:rPr lang="en-US"/>
              <a:t>Second level</a:t>
            </a:r>
          </a:p>
          <a:p>
            <a:pPr marL="932688" lvl="2" indent="-310896">
              <a:buChar char="–"/>
            </a:pPr>
            <a:r>
              <a:rPr lang="en-US"/>
              <a:t>Third level</a:t>
            </a:r>
          </a:p>
          <a:p>
            <a:pPr marL="1371600" lvl="3" indent="-246888">
              <a:buSzPct val="100000"/>
              <a:buChar char="•"/>
            </a:pPr>
            <a:r>
              <a:rPr lang="en-US"/>
              <a:t>Fourth level</a:t>
            </a:r>
          </a:p>
          <a:p>
            <a:pPr marL="1874520" lvl="4" indent="-320040">
              <a:buChar char="–"/>
            </a:pPr>
            <a:r>
              <a:rPr lang="en-US"/>
              <a:t>Fifth level</a:t>
            </a:r>
          </a:p>
        </p:txBody>
      </p:sp>
    </p:spTree>
    <p:extLst>
      <p:ext uri="{BB962C8B-B14F-4D97-AF65-F5344CB8AC3E}">
        <p14:creationId xmlns:p14="http://schemas.microsoft.com/office/powerpoint/2010/main" val="10252938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p>
        </p:txBody>
      </p:sp>
      <p:sp>
        <p:nvSpPr>
          <p:cNvPr id="5" name="Text Placeholder 6"/>
          <p:cNvSpPr>
            <a:spLocks noGrp="1"/>
          </p:cNvSpPr>
          <p:nvPr>
            <p:ph type="body" sz="quarter" idx="11"/>
          </p:nvPr>
        </p:nvSpPr>
        <p:spPr>
          <a:xfrm>
            <a:off x="457200" y="4778375"/>
            <a:ext cx="11276013" cy="1209675"/>
          </a:xfrm>
          <a:solidFill>
            <a:srgbClr val="009AD7"/>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29813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246888">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p:nvPr>
        </p:nvSpPr>
        <p:spPr>
          <a:xfrm>
            <a:off x="457200"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246888">
              <a:buChar char="–"/>
            </a:pPr>
            <a:r>
              <a:rPr lang="en-US"/>
              <a:t>Fifth level</a:t>
            </a:r>
          </a:p>
        </p:txBody>
      </p:sp>
      <p:sp>
        <p:nvSpPr>
          <p:cNvPr id="8" name="Text Placeholder 11">
            <a:extLst>
              <a:ext uri="{FF2B5EF4-FFF2-40B4-BE49-F238E27FC236}">
                <a16:creationId xmlns:a16="http://schemas.microsoft.com/office/drawing/2014/main" xmlns="" id="{49681552-8EBF-4EC3-B323-EF2A28386B98}"/>
              </a:ext>
            </a:extLst>
          </p:cNvPr>
          <p:cNvSpPr>
            <a:spLocks noGrp="1"/>
          </p:cNvSpPr>
          <p:nvPr>
            <p:ph type="body" sz="quarter" idx="17"/>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246888">
              <a:buChar char="–"/>
            </a:pPr>
            <a:r>
              <a:rPr lang="en-US"/>
              <a:t>Fifth level</a:t>
            </a:r>
          </a:p>
        </p:txBody>
      </p:sp>
    </p:spTree>
    <p:extLst>
      <p:ext uri="{BB962C8B-B14F-4D97-AF65-F5344CB8AC3E}">
        <p14:creationId xmlns:p14="http://schemas.microsoft.com/office/powerpoint/2010/main" val="32618175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bwMode="invGray">
          <a:xfrm>
            <a:off x="4424193"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320040">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bwMode="invGray">
          <a:xfrm>
            <a:off x="457200"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320040">
              <a:buChar char="–"/>
            </a:pPr>
            <a:r>
              <a:rPr lang="en-US"/>
              <a:t>Fifth level</a:t>
            </a:r>
          </a:p>
        </p:txBody>
      </p:sp>
      <p:sp>
        <p:nvSpPr>
          <p:cNvPr id="8" name="Text Placeholder 11">
            <a:extLst>
              <a:ext uri="{FF2B5EF4-FFF2-40B4-BE49-F238E27FC236}">
                <a16:creationId xmlns:a16="http://schemas.microsoft.com/office/drawing/2014/main" xmlns="" id="{4386A93C-4A1E-4D7D-8056-21E3069C963B}"/>
              </a:ext>
            </a:extLst>
          </p:cNvPr>
          <p:cNvSpPr>
            <a:spLocks noGrp="1"/>
          </p:cNvSpPr>
          <p:nvPr>
            <p:ph type="body" sz="quarter" idx="17" hasCustomPrompt="1"/>
          </p:nvPr>
        </p:nvSpPr>
        <p:spPr bwMode="invGray">
          <a:xfrm>
            <a:off x="8396288"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SzPct val="100000"/>
              <a:buChar char="•"/>
            </a:pPr>
            <a:r>
              <a:rPr lang="en-US"/>
              <a:t>Second level</a:t>
            </a:r>
          </a:p>
          <a:p>
            <a:pPr marL="740664" lvl="2" indent="-310896">
              <a:buChar char="–"/>
            </a:pPr>
            <a:r>
              <a:rPr lang="en-US"/>
              <a:t>Third level</a:t>
            </a:r>
          </a:p>
          <a:p>
            <a:pPr marL="1179576" lvl="3" indent="-246888">
              <a:buSzPct val="100000"/>
              <a:buChar char="•"/>
            </a:pPr>
            <a:r>
              <a:rPr lang="en-US"/>
              <a:t>Fourth level</a:t>
            </a:r>
          </a:p>
          <a:p>
            <a:pPr marL="1673352" lvl="4" indent="-320040">
              <a:buChar char="–"/>
            </a:pPr>
            <a:r>
              <a:rPr lang="en-US"/>
              <a:t>Fifth level</a:t>
            </a:r>
          </a:p>
        </p:txBody>
      </p:sp>
    </p:spTree>
    <p:extLst>
      <p:ext uri="{BB962C8B-B14F-4D97-AF65-F5344CB8AC3E}">
        <p14:creationId xmlns:p14="http://schemas.microsoft.com/office/powerpoint/2010/main" val="1139589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a:t>Title Center Layout</a:t>
            </a:r>
          </a:p>
        </p:txBody>
      </p:sp>
    </p:spTree>
    <p:extLst>
      <p:ext uri="{BB962C8B-B14F-4D97-AF65-F5344CB8AC3E}">
        <p14:creationId xmlns:p14="http://schemas.microsoft.com/office/powerpoint/2010/main" val="1961054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F96C7-DA47-4432-8469-F8EF70ADFA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xmlns="" id="{DF1984C1-A142-A5B3-40FF-9DCEB13526F5}"/>
              </a:ext>
            </a:extLst>
          </p:cNvPr>
          <p:cNvSpPr>
            <a:spLocks noGrp="1"/>
          </p:cNvSpPr>
          <p:nvPr>
            <p:ph type="body" sz="quarter" idx="10"/>
          </p:nvPr>
        </p:nvSpPr>
        <p:spPr>
          <a:xfrm>
            <a:off x="457200" y="3152001"/>
            <a:ext cx="11276013" cy="553998"/>
          </a:xfrm>
        </p:spPr>
        <p:txBody>
          <a:bodyPr anchor="ctr" anchorCtr="0">
            <a:spAutoFit/>
          </a:bodyPr>
          <a:lstStyle>
            <a:lvl1pPr marL="0" indent="0" algn="ctr">
              <a:buFont typeface="Arial" panose="020B0604020202020204" pitchFamily="34" charset="0"/>
              <a:buChar char="​"/>
              <a:defRPr sz="4000">
                <a:solidFill>
                  <a:schemeClr val="tx2"/>
                </a:solidFill>
                <a:latin typeface="+mj-lt"/>
              </a:defRPr>
            </a:lvl1pPr>
            <a:lvl2pPr marL="0" indent="0" algn="ctr">
              <a:buFont typeface="Arial" panose="020B0604020202020204" pitchFamily="34" charset="0"/>
              <a:buChar char="​"/>
              <a:defRPr/>
            </a:lvl2pPr>
            <a:lvl3pPr marL="0" indent="0" algn="ctr">
              <a:buFont typeface="Arial" panose="020B0604020202020204" pitchFamily="34" charset="0"/>
              <a:buChar char="​"/>
              <a:defRPr/>
            </a:lvl3pPr>
            <a:lvl4pPr marL="0" indent="0" algn="ctr">
              <a:buFont typeface="Arial" panose="020B0604020202020204" pitchFamily="34" charset="0"/>
              <a:buChar char="​"/>
              <a:defRPr/>
            </a:lvl4pPr>
            <a:lvl5pPr marL="0" indent="0" algn="ctr">
              <a:buFont typeface="Arial" panose="020B0604020202020204" pitchFamily="34" charset="0"/>
              <a:buChar char="​"/>
              <a:defRPr/>
            </a:lvl5pPr>
          </a:lstStyle>
          <a:p>
            <a:pPr lvl="0"/>
            <a:r>
              <a:rPr lang="en-US"/>
              <a:t>Click to edit Master text styles</a:t>
            </a:r>
          </a:p>
        </p:txBody>
      </p:sp>
    </p:spTree>
    <p:extLst>
      <p:ext uri="{BB962C8B-B14F-4D97-AF65-F5344CB8AC3E}">
        <p14:creationId xmlns:p14="http://schemas.microsoft.com/office/powerpoint/2010/main" val="12187766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a:t>Divider Slide</a:t>
            </a:r>
            <a:br>
              <a:rPr lang="en-US"/>
            </a:br>
            <a:r>
              <a:rPr lang="en-US"/>
              <a:t>30 Characters</a:t>
            </a:r>
            <a:br>
              <a:rPr lang="en-US"/>
            </a:br>
            <a:r>
              <a:rPr lang="en-US"/>
              <a:t>Lorem Ipsum</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12271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859536">
              <a:defRPr/>
            </a:lvl2pPr>
            <a:lvl3pPr marL="1298448" indent="-246888">
              <a:defRPr/>
            </a:lvl3pPr>
            <a:lvl4pPr marL="1792224" indent="-320040">
              <a:defRPr/>
            </a:lvl4pPr>
            <a:lvl5pPr marL="223113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224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7409549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37840615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38560693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3983251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376700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8110294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23060480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52312261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973558146"/>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88365913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6111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2624836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Key Issue - Takeaway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578134-C757-4EB6-8CBA-C93029B5AF5B}"/>
              </a:ext>
            </a:extLst>
          </p:cNvPr>
          <p:cNvSpPr txBox="1"/>
          <p:nvPr userDrawn="1"/>
        </p:nvSpPr>
        <p:spPr>
          <a:xfrm>
            <a:off x="1066135" y="1999536"/>
            <a:ext cx="9373265" cy="646331"/>
          </a:xfrm>
          <a:prstGeom prst="rect">
            <a:avLst/>
          </a:prstGeom>
          <a:noFill/>
        </p:spPr>
        <p:txBody>
          <a:bodyPr wrap="square" lIns="0" rtlCol="0">
            <a:spAutoFit/>
          </a:bodyPr>
          <a:lstStyle/>
          <a:p>
            <a:r>
              <a:rPr lang="en-US" sz="3600">
                <a:solidFill>
                  <a:srgbClr val="FF540A"/>
                </a:solidFill>
                <a:latin typeface="Arial Black" panose="020B0A04020102020204" pitchFamily="34" charset="0"/>
              </a:rPr>
              <a:t>Key Issue Take-Away:</a:t>
            </a:r>
          </a:p>
        </p:txBody>
      </p:sp>
      <p:sp>
        <p:nvSpPr>
          <p:cNvPr id="5" name="Text Placeholder 4">
            <a:extLst>
              <a:ext uri="{FF2B5EF4-FFF2-40B4-BE49-F238E27FC236}">
                <a16:creationId xmlns:a16="http://schemas.microsoft.com/office/drawing/2014/main" xmlns="" id="{9895260A-4283-47C2-8FAF-88F622DA4B99}"/>
              </a:ext>
            </a:extLst>
          </p:cNvPr>
          <p:cNvSpPr>
            <a:spLocks noGrp="1"/>
          </p:cNvSpPr>
          <p:nvPr>
            <p:ph type="body" sz="quarter" idx="10"/>
          </p:nvPr>
        </p:nvSpPr>
        <p:spPr>
          <a:xfrm>
            <a:off x="1061884" y="2664747"/>
            <a:ext cx="9377516" cy="1927225"/>
          </a:xfrm>
        </p:spPr>
        <p:txBody>
          <a:bodyPr/>
          <a:lstStyle>
            <a:lvl1pPr marL="0" indent="0">
              <a:buNone/>
              <a:defRPr sz="3600"/>
            </a:lvl1pPr>
            <a:lvl2pPr marL="365760" indent="0">
              <a:buNone/>
              <a:defRPr sz="3200"/>
            </a:lvl2pPr>
            <a:lvl3pPr marL="685800" indent="0">
              <a:buNone/>
              <a:defRPr sz="3200"/>
            </a:lvl3pPr>
            <a:lvl4pPr marL="1005840" indent="0">
              <a:buNone/>
              <a:defRPr sz="3200"/>
            </a:lvl4pPr>
            <a:lvl5pPr marL="1325880" indent="0">
              <a:buNone/>
              <a:defRPr sz="3200"/>
            </a:lvl5pPr>
          </a:lstStyle>
          <a:p>
            <a:pPr lvl="0"/>
            <a:r>
              <a:rPr lang="en-US"/>
              <a:t>Click to edit Master text styles</a:t>
            </a:r>
          </a:p>
        </p:txBody>
      </p:sp>
    </p:spTree>
    <p:extLst>
      <p:ext uri="{BB962C8B-B14F-4D97-AF65-F5344CB8AC3E}">
        <p14:creationId xmlns:p14="http://schemas.microsoft.com/office/powerpoint/2010/main" val="334022931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Key Issue - Takeaway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1994219" y="2508937"/>
            <a:ext cx="8445181" cy="443198"/>
          </a:xfrm>
        </p:spPr>
        <p:txBody>
          <a:bodyPr anchor="t" anchorCtr="0"/>
          <a:lstStyle>
            <a:lvl1pPr algn="l">
              <a:defRPr sz="3600">
                <a:solidFill>
                  <a:schemeClr val="tx2"/>
                </a:solidFill>
              </a:defRPr>
            </a:lvl1pPr>
          </a:lstStyle>
          <a:p>
            <a:r>
              <a:rPr lang="en-US"/>
              <a:t>Title Center Layout</a:t>
            </a:r>
          </a:p>
        </p:txBody>
      </p:sp>
      <p:sp>
        <p:nvSpPr>
          <p:cNvPr id="4" name="Graphic 4">
            <a:extLst>
              <a:ext uri="{FF2B5EF4-FFF2-40B4-BE49-F238E27FC236}">
                <a16:creationId xmlns:a16="http://schemas.microsoft.com/office/drawing/2014/main" xmlns="" id="{A03498A7-9B95-42BE-BF8D-3D7D59C7CBB6}"/>
              </a:ext>
            </a:extLst>
          </p:cNvPr>
          <p:cNvSpPr/>
          <p:nvPr userDrawn="1"/>
        </p:nvSpPr>
        <p:spPr>
          <a:xfrm>
            <a:off x="1100356" y="2418736"/>
            <a:ext cx="623600" cy="623600"/>
          </a:xfrm>
          <a:custGeom>
            <a:avLst/>
            <a:gdLst>
              <a:gd name="connsiteX0" fmla="*/ 266700 w 533400"/>
              <a:gd name="connsiteY0" fmla="*/ 0 h 533400"/>
              <a:gd name="connsiteX1" fmla="*/ 0 w 533400"/>
              <a:gd name="connsiteY1" fmla="*/ 266700 h 533400"/>
              <a:gd name="connsiteX2" fmla="*/ 266700 w 533400"/>
              <a:gd name="connsiteY2" fmla="*/ 533400 h 533400"/>
              <a:gd name="connsiteX3" fmla="*/ 533400 w 533400"/>
              <a:gd name="connsiteY3" fmla="*/ 266700 h 533400"/>
              <a:gd name="connsiteX4" fmla="*/ 266700 w 533400"/>
              <a:gd name="connsiteY4" fmla="*/ 0 h 533400"/>
              <a:gd name="connsiteX5" fmla="*/ 266700 w 533400"/>
              <a:gd name="connsiteY5" fmla="*/ 495300 h 533400"/>
              <a:gd name="connsiteX6" fmla="*/ 38100 w 533400"/>
              <a:gd name="connsiteY6" fmla="*/ 266700 h 533400"/>
              <a:gd name="connsiteX7" fmla="*/ 266700 w 533400"/>
              <a:gd name="connsiteY7" fmla="*/ 38100 h 533400"/>
              <a:gd name="connsiteX8" fmla="*/ 495300 w 533400"/>
              <a:gd name="connsiteY8" fmla="*/ 266700 h 533400"/>
              <a:gd name="connsiteX9" fmla="*/ 266700 w 533400"/>
              <a:gd name="connsiteY9" fmla="*/ 495300 h 533400"/>
              <a:gd name="connsiteX10" fmla="*/ 285750 w 533400"/>
              <a:gd name="connsiteY10" fmla="*/ 100013 h 533400"/>
              <a:gd name="connsiteX11" fmla="*/ 247650 w 533400"/>
              <a:gd name="connsiteY11" fmla="*/ 100013 h 533400"/>
              <a:gd name="connsiteX12" fmla="*/ 247650 w 533400"/>
              <a:gd name="connsiteY12" fmla="*/ 61913 h 533400"/>
              <a:gd name="connsiteX13" fmla="*/ 285750 w 533400"/>
              <a:gd name="connsiteY13" fmla="*/ 61913 h 533400"/>
              <a:gd name="connsiteX14" fmla="*/ 285750 w 533400"/>
              <a:gd name="connsiteY14" fmla="*/ 100013 h 533400"/>
              <a:gd name="connsiteX15" fmla="*/ 247650 w 533400"/>
              <a:gd name="connsiteY15" fmla="*/ 433388 h 533400"/>
              <a:gd name="connsiteX16" fmla="*/ 285750 w 533400"/>
              <a:gd name="connsiteY16" fmla="*/ 433388 h 533400"/>
              <a:gd name="connsiteX17" fmla="*/ 285750 w 533400"/>
              <a:gd name="connsiteY17" fmla="*/ 471488 h 533400"/>
              <a:gd name="connsiteX18" fmla="*/ 247650 w 533400"/>
              <a:gd name="connsiteY18" fmla="*/ 471488 h 533400"/>
              <a:gd name="connsiteX19" fmla="*/ 247650 w 533400"/>
              <a:gd name="connsiteY19" fmla="*/ 433388 h 533400"/>
              <a:gd name="connsiteX20" fmla="*/ 61913 w 533400"/>
              <a:gd name="connsiteY20" fmla="*/ 247650 h 533400"/>
              <a:gd name="connsiteX21" fmla="*/ 100013 w 533400"/>
              <a:gd name="connsiteY21" fmla="*/ 247650 h 533400"/>
              <a:gd name="connsiteX22" fmla="*/ 100013 w 533400"/>
              <a:gd name="connsiteY22" fmla="*/ 285750 h 533400"/>
              <a:gd name="connsiteX23" fmla="*/ 61913 w 533400"/>
              <a:gd name="connsiteY23" fmla="*/ 285750 h 533400"/>
              <a:gd name="connsiteX24" fmla="*/ 61913 w 533400"/>
              <a:gd name="connsiteY24" fmla="*/ 247650 h 533400"/>
              <a:gd name="connsiteX25" fmla="*/ 471488 w 533400"/>
              <a:gd name="connsiteY25" fmla="*/ 247650 h 533400"/>
              <a:gd name="connsiteX26" fmla="*/ 471488 w 533400"/>
              <a:gd name="connsiteY26" fmla="*/ 285750 h 533400"/>
              <a:gd name="connsiteX27" fmla="*/ 433388 w 533400"/>
              <a:gd name="connsiteY27" fmla="*/ 285750 h 533400"/>
              <a:gd name="connsiteX28" fmla="*/ 433388 w 533400"/>
              <a:gd name="connsiteY28" fmla="*/ 247650 h 533400"/>
              <a:gd name="connsiteX29" fmla="*/ 471488 w 533400"/>
              <a:gd name="connsiteY29" fmla="*/ 247650 h 533400"/>
              <a:gd name="connsiteX30" fmla="*/ 138113 w 533400"/>
              <a:gd name="connsiteY30" fmla="*/ 390525 h 533400"/>
              <a:gd name="connsiteX31" fmla="*/ 319088 w 533400"/>
              <a:gd name="connsiteY31" fmla="*/ 314325 h 533400"/>
              <a:gd name="connsiteX32" fmla="*/ 395288 w 533400"/>
              <a:gd name="connsiteY32" fmla="*/ 133350 h 533400"/>
              <a:gd name="connsiteX33" fmla="*/ 214313 w 533400"/>
              <a:gd name="connsiteY33" fmla="*/ 209550 h 533400"/>
              <a:gd name="connsiteX34" fmla="*/ 138113 w 533400"/>
              <a:gd name="connsiteY34" fmla="*/ 390525 h 533400"/>
              <a:gd name="connsiteX35" fmla="*/ 323879 w 533400"/>
              <a:gd name="connsiteY35" fmla="*/ 204759 h 533400"/>
              <a:gd name="connsiteX36" fmla="*/ 289989 w 533400"/>
              <a:gd name="connsiteY36" fmla="*/ 285236 h 533400"/>
              <a:gd name="connsiteX37" fmla="*/ 209512 w 533400"/>
              <a:gd name="connsiteY37" fmla="*/ 319126 h 533400"/>
              <a:gd name="connsiteX38" fmla="*/ 243402 w 533400"/>
              <a:gd name="connsiteY38" fmla="*/ 238649 h 533400"/>
              <a:gd name="connsiteX39" fmla="*/ 323879 w 533400"/>
              <a:gd name="connsiteY39" fmla="*/ 20475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53340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9652488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5" hasCustomPrompt="1"/>
          </p:nvPr>
        </p:nvSpPr>
        <p:spPr bwMode="ltGray">
          <a:xfrm>
            <a:off x="457200" y="976313"/>
            <a:ext cx="11276013" cy="1047750"/>
          </a:xfrm>
          <a:solidFill>
            <a:srgbClr val="002856"/>
          </a:solidFill>
        </p:spPr>
        <p:txBody>
          <a:bodyPr lIns="137160" rIns="91440" anchor="ctr" anchorCtr="0"/>
          <a:lstStyle>
            <a:lvl1pPr marL="0" indent="0">
              <a:spcBef>
                <a:spcPts val="600"/>
              </a:spcBef>
              <a:buNone/>
              <a:defRPr sz="2400">
                <a:solidFill>
                  <a:srgbClr val="FFFFFF"/>
                </a:solidFill>
              </a:defRPr>
            </a:lvl1pPr>
          </a:lstStyle>
          <a:p>
            <a:pPr lvl="0"/>
            <a:r>
              <a:rPr lang="en-US"/>
              <a:t>Edit Master text styles</a:t>
            </a:r>
          </a:p>
        </p:txBody>
      </p:sp>
      <p:sp>
        <p:nvSpPr>
          <p:cNvPr id="7" name="Text Placeholder 11"/>
          <p:cNvSpPr>
            <a:spLocks noGrp="1"/>
          </p:cNvSpPr>
          <p:nvPr>
            <p:ph type="body" sz="quarter" idx="16" hasCustomPrompt="1"/>
          </p:nvPr>
        </p:nvSpPr>
        <p:spPr>
          <a:xfrm>
            <a:off x="6234113"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438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2.png"/><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33"/>
          <a:srcRect/>
          <a:stretch/>
        </p:blipFill>
        <p:spPr>
          <a:xfrm>
            <a:off x="10452994" y="6241725"/>
            <a:ext cx="1280218" cy="292316"/>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900" smtClean="0">
                <a:solidFill>
                  <a:srgbClr val="000000"/>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700">
                <a:solidFill>
                  <a:srgbClr val="6F7878"/>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4061" r:id="rId1"/>
    <p:sldLayoutId id="2147483751" r:id="rId2"/>
    <p:sldLayoutId id="2147483750" r:id="rId3"/>
    <p:sldLayoutId id="2147483746" r:id="rId4"/>
    <p:sldLayoutId id="2147483875" r:id="rId5"/>
    <p:sldLayoutId id="2147484003" r:id="rId6"/>
    <p:sldLayoutId id="2147483759" r:id="rId7"/>
    <p:sldLayoutId id="2147483748" r:id="rId8"/>
    <p:sldLayoutId id="2147483878" r:id="rId9"/>
    <p:sldLayoutId id="2147484112" r:id="rId10"/>
    <p:sldLayoutId id="2147483880" r:id="rId11"/>
    <p:sldLayoutId id="2147483920" r:id="rId12"/>
    <p:sldLayoutId id="2147483882" r:id="rId13"/>
    <p:sldLayoutId id="2147483761" r:id="rId14"/>
    <p:sldLayoutId id="2147484114" r:id="rId15"/>
    <p:sldLayoutId id="2147483990" r:id="rId16"/>
    <p:sldLayoutId id="2147484184" r:id="rId17"/>
    <p:sldLayoutId id="2147483788" r:id="rId18"/>
    <p:sldLayoutId id="2147484004" r:id="rId19"/>
    <p:sldLayoutId id="2147484142" r:id="rId20"/>
    <p:sldLayoutId id="2147484148" r:id="rId21"/>
    <p:sldLayoutId id="2147484149" r:id="rId22"/>
    <p:sldLayoutId id="2147484150" r:id="rId23"/>
    <p:sldLayoutId id="2147483790" r:id="rId24"/>
    <p:sldLayoutId id="2147484020" r:id="rId25"/>
    <p:sldLayoutId id="2147484108" r:id="rId26"/>
    <p:sldLayoutId id="2147484109" r:id="rId27"/>
    <p:sldLayoutId id="2147484147" r:id="rId28"/>
    <p:sldLayoutId id="2147484152" r:id="rId29"/>
    <p:sldLayoutId id="2147484153" r:id="rId30"/>
    <p:sldLayoutId id="2147484185" r:id="rId31"/>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guide id="16" pos="2655" userDrawn="1">
          <p15:clr>
            <a:srgbClr val="5ACBF0"/>
          </p15:clr>
        </p15:guide>
        <p15:guide id="17" pos="5024" userDrawn="1">
          <p15:clr>
            <a:srgbClr val="5ACBF0"/>
          </p15:clr>
        </p15:guide>
        <p15:guide id="18"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9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rgbClr val="BDBDBD"/>
                </a:solidFill>
              </a:rPr>
              <a:t>	© 2023 Gartner, Inc. and/or its affiliates. All rights reserved. Gartner is a registered trademark of Gartner, Inc. and its affiliates.</a:t>
            </a:r>
          </a:p>
        </p:txBody>
      </p:sp>
      <p:pic>
        <p:nvPicPr>
          <p:cNvPr id="6" name="Gartner Logo">
            <a:extLst>
              <a:ext uri="{FF2B5EF4-FFF2-40B4-BE49-F238E27FC236}">
                <a16:creationId xmlns:a16="http://schemas.microsoft.com/office/drawing/2014/main" xmlns="" id="{70D83CAB-033A-4776-AB08-6451D3DAE8B9}"/>
              </a:ext>
            </a:extLst>
          </p:cNvPr>
          <p:cNvPicPr>
            <a:picLocks noChangeAspect="1"/>
          </p:cNvPicPr>
          <p:nvPr userDrawn="1"/>
        </p:nvPicPr>
        <p:blipFill>
          <a:blip r:embed="rId33"/>
          <a:srcRect/>
          <a:stretch/>
        </p:blipFill>
        <p:spPr bwMode="black">
          <a:xfrm>
            <a:off x="10452995" y="6241725"/>
            <a:ext cx="1280216" cy="292315"/>
          </a:xfrm>
          <a:prstGeom prst="rect">
            <a:avLst/>
          </a:prstGeom>
        </p:spPr>
      </p:pic>
    </p:spTree>
    <p:extLst>
      <p:ext uri="{BB962C8B-B14F-4D97-AF65-F5344CB8AC3E}">
        <p14:creationId xmlns:p14="http://schemas.microsoft.com/office/powerpoint/2010/main" val="4022477962"/>
      </p:ext>
    </p:extLst>
  </p:cSld>
  <p:clrMap bg1="dk1" tx1="lt1" bg2="dk2" tx2="lt2" accent1="accent1" accent2="accent2" accent3="accent3" accent4="accent4" accent5="accent5" accent6="accent6" hlink="hlink" folHlink="folHlink"/>
  <p:sldLayoutIdLst>
    <p:sldLayoutId id="2147484116"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71" r:id="rId10"/>
    <p:sldLayoutId id="2147484126" r:id="rId11"/>
    <p:sldLayoutId id="2147484127" r:id="rId12"/>
    <p:sldLayoutId id="2147484130" r:id="rId13"/>
    <p:sldLayoutId id="2147484131" r:id="rId14"/>
    <p:sldLayoutId id="2147484132" r:id="rId15"/>
    <p:sldLayoutId id="2147484133" r:id="rId16"/>
    <p:sldLayoutId id="2147484183" r:id="rId17"/>
    <p:sldLayoutId id="2147484134" r:id="rId18"/>
    <p:sldLayoutId id="2147484135" r:id="rId19"/>
    <p:sldLayoutId id="2147484143" r:id="rId20"/>
    <p:sldLayoutId id="2147484155" r:id="rId21"/>
    <p:sldLayoutId id="2147484157" r:id="rId22"/>
    <p:sldLayoutId id="2147484144" r:id="rId23"/>
    <p:sldLayoutId id="2147484145" r:id="rId24"/>
    <p:sldLayoutId id="2147484172" r:id="rId25"/>
    <p:sldLayoutId id="2147484173" r:id="rId26"/>
    <p:sldLayoutId id="2147484174" r:id="rId27"/>
    <p:sldLayoutId id="2147484175" r:id="rId28"/>
    <p:sldLayoutId id="2147484176" r:id="rId29"/>
    <p:sldLayoutId id="2147484180" r:id="rId30"/>
    <p:sldLayoutId id="2147484181" r:id="rId31"/>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74320" indent="-274320" algn="l" defTabSz="914400" rtl="0" eaLnBrk="1" latinLnBrk="0" hangingPunct="1">
        <a:lnSpc>
          <a:spcPct val="90000"/>
        </a:lnSpc>
        <a:spcBef>
          <a:spcPts val="1200"/>
        </a:spcBef>
        <a:spcAft>
          <a:spcPts val="0"/>
        </a:spcAft>
        <a:buClrTx/>
        <a:buSzPct val="100000"/>
        <a:buFont typeface="Arial" panose="020B0604020202020204" pitchFamily="34" charset="0"/>
        <a:buChar char="•"/>
        <a:defRPr lang="en-US" sz="2800" kern="1200" dirty="0">
          <a:solidFill>
            <a:schemeClr val="tx1"/>
          </a:solidFill>
          <a:latin typeface="+mn-lt"/>
          <a:ea typeface="+mn-ea"/>
          <a:cs typeface="+mn-cs"/>
        </a:defRPr>
      </a:lvl1pPr>
      <a:lvl2pPr marL="640080" indent="-274320" algn="l" defTabSz="914400" rtl="0" eaLnBrk="1" latinLnBrk="0" hangingPunct="1">
        <a:lnSpc>
          <a:spcPct val="90000"/>
        </a:lnSpc>
        <a:spcBef>
          <a:spcPts val="1200"/>
        </a:spcBef>
        <a:spcAft>
          <a:spcPts val="0"/>
        </a:spcAft>
        <a:buSzPct val="90000"/>
        <a:buFont typeface="Arial" panose="020B0604020202020204" pitchFamily="34" charset="0"/>
        <a:buChar char="–"/>
        <a:defRPr lang="en-US" sz="2400" kern="1200" dirty="0">
          <a:solidFill>
            <a:schemeClr val="tx1"/>
          </a:solidFill>
          <a:latin typeface="+mn-lt"/>
          <a:ea typeface="+mn-ea"/>
          <a:cs typeface="+mn-cs"/>
        </a:defRPr>
      </a:lvl2pPr>
      <a:lvl3pPr marL="9144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lang="en-US" sz="2400" kern="1200" dirty="0">
          <a:solidFill>
            <a:schemeClr val="tx1"/>
          </a:solidFill>
          <a:latin typeface="+mn-lt"/>
          <a:ea typeface="+mn-ea"/>
          <a:cs typeface="+mn-cs"/>
        </a:defRPr>
      </a:lvl3pPr>
      <a:lvl4pPr marL="1280160" indent="-274320" algn="l" defTabSz="914400" rtl="0" eaLnBrk="1" latinLnBrk="0" hangingPunct="1">
        <a:lnSpc>
          <a:spcPct val="90000"/>
        </a:lnSpc>
        <a:spcBef>
          <a:spcPts val="1200"/>
        </a:spcBef>
        <a:spcAft>
          <a:spcPts val="0"/>
        </a:spcAft>
        <a:buSzPct val="90000"/>
        <a:buFont typeface="Arial" panose="020B0604020202020204" pitchFamily="34" charset="0"/>
        <a:buChar char="–"/>
        <a:defRPr lang="en-US" sz="2400" kern="1200" dirty="0">
          <a:solidFill>
            <a:schemeClr val="tx1"/>
          </a:solidFill>
          <a:latin typeface="+mn-lt"/>
          <a:ea typeface="+mn-ea"/>
          <a:cs typeface="+mn-cs"/>
        </a:defRPr>
      </a:lvl4pPr>
      <a:lvl5pPr marL="155448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69A16A9C-0F16-0B08-12E8-9219063E15F8}"/>
              </a:ext>
            </a:extLst>
          </p:cNvPr>
          <p:cNvSpPr>
            <a:spLocks noGrp="1"/>
          </p:cNvSpPr>
          <p:nvPr>
            <p:ph type="title"/>
          </p:nvPr>
        </p:nvSpPr>
        <p:spPr/>
        <p:txBody>
          <a:bodyPr/>
          <a:lstStyle/>
          <a:p>
            <a:r>
              <a:rPr lang="en-US" dirty="0"/>
              <a:t>Most Companies Are Doubling Down on Digital</a:t>
            </a:r>
            <a:br>
              <a:rPr lang="en-US" dirty="0"/>
            </a:br>
            <a:r>
              <a:rPr lang="en-US" dirty="0"/>
              <a:t>in the Face of Threats and Constraints</a:t>
            </a:r>
          </a:p>
        </p:txBody>
      </p:sp>
      <p:graphicFrame>
        <p:nvGraphicFramePr>
          <p:cNvPr id="11" name="Chart Full">
            <a:extLst>
              <a:ext uri="{FF2B5EF4-FFF2-40B4-BE49-F238E27FC236}">
                <a16:creationId xmlns:a16="http://schemas.microsoft.com/office/drawing/2014/main" xmlns="" id="{71B33D89-4A82-1947-6A64-3EF2114C1C79}"/>
              </a:ext>
            </a:extLst>
          </p:cNvPr>
          <p:cNvGraphicFramePr/>
          <p:nvPr>
            <p:extLst>
              <p:ext uri="{D42A27DB-BD31-4B8C-83A1-F6EECF244321}">
                <p14:modId xmlns:p14="http://schemas.microsoft.com/office/powerpoint/2010/main" val="1364320466"/>
              </p:ext>
            </p:extLst>
          </p:nvPr>
        </p:nvGraphicFramePr>
        <p:xfrm>
          <a:off x="236886" y="2025189"/>
          <a:ext cx="11274552" cy="3607426"/>
        </p:xfrm>
        <a:graphic>
          <a:graphicData uri="http://schemas.openxmlformats.org/drawingml/2006/chart">
            <c:chart xmlns:c="http://schemas.openxmlformats.org/drawingml/2006/chart" xmlns:r="http://schemas.openxmlformats.org/officeDocument/2006/relationships" r:id="rId4"/>
          </a:graphicData>
        </a:graphic>
      </p:graphicFrame>
      <p:sp>
        <p:nvSpPr>
          <p:cNvPr id="14" name="TY.RX_PR.d968_SL.f7ed2b46_IT.a7c56e484f18">
            <a:extLst>
              <a:ext uri="{FF2B5EF4-FFF2-40B4-BE49-F238E27FC236}">
                <a16:creationId xmlns:a16="http://schemas.microsoft.com/office/drawing/2014/main" xmlns="" id="{4E91F938-8702-06AB-93E1-0E4086F2B387}"/>
              </a:ext>
            </a:extLst>
          </p:cNvPr>
          <p:cNvSpPr txBox="1">
            <a:spLocks/>
          </p:cNvSpPr>
          <p:nvPr/>
        </p:nvSpPr>
        <p:spPr bwMode="auto">
          <a:xfrm>
            <a:off x="457199" y="1233258"/>
            <a:ext cx="9954769" cy="777136"/>
          </a:xfrm>
          <a:prstGeom prst="rect">
            <a:avLst/>
          </a:prstGeom>
          <a:noFill/>
          <a:ln w="9525" algn="ctr">
            <a:noFill/>
            <a:miter lim="800000"/>
            <a:headEnd/>
            <a:tailEnd/>
          </a:ln>
        </p:spPr>
        <p:txBody>
          <a:bodyPr vert="horz" wrap="square" lIns="0" tIns="91440" rIns="91440" bIns="91440" numCol="1" rtlCol="0" anchor="t" anchorCtr="0" compatLnSpc="1">
            <a:prstTxWarp prst="textNoShape">
              <a:avLst/>
            </a:prstTxWarp>
            <a:spAutoFit/>
          </a:bodyPr>
          <a:lstStyle>
            <a:lvl1pPr marL="0" marR="0" indent="0" algn="l" rtl="0" eaLnBrk="1" fontAlgn="base" hangingPunct="1">
              <a:lnSpc>
                <a:spcPct val="90000"/>
              </a:lnSpc>
              <a:spcBef>
                <a:spcPct val="0"/>
              </a:spcBef>
              <a:spcAft>
                <a:spcPct val="0"/>
              </a:spcAft>
              <a:defRPr lang="en-US" sz="3200" b="1" dirty="0"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178"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354"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532"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709"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a:lstStyle>
          <a:p>
            <a:pPr defTabSz="457200">
              <a:lnSpc>
                <a:spcPct val="100000"/>
              </a:lnSpc>
              <a:spcBef>
                <a:spcPts val="300"/>
              </a:spcBef>
              <a:defRPr/>
            </a:pPr>
            <a:r>
              <a:rPr kumimoji="0" lang="en-US" sz="1800" b="1" i="0" u="none" strike="noStrike" kern="0" cap="none" spc="0" normalizeH="0" baseline="0" noProof="0" dirty="0">
                <a:ln>
                  <a:noFill/>
                </a:ln>
                <a:solidFill>
                  <a:prstClr val="black"/>
                </a:solidFill>
                <a:effectLst/>
                <a:uLnTx/>
                <a:uFillTx/>
                <a:latin typeface="Arial"/>
                <a:ea typeface="+mj-ea"/>
                <a:cs typeface="+mj-cs"/>
              </a:rPr>
              <a:t>Change in Company’s Overall Growth in Response to External Threats and Constraints</a:t>
            </a:r>
          </a:p>
          <a:p>
            <a:pPr marL="0" marR="0" lvl="0" indent="0" algn="l" defTabSz="457200" rtl="0" eaLnBrk="1" fontAlgn="base" latinLnBrk="0" hangingPunct="1">
              <a:lnSpc>
                <a:spcPct val="100000"/>
              </a:lnSpc>
              <a:spcBef>
                <a:spcPts val="300"/>
              </a:spcBef>
              <a:spcAft>
                <a:spcPct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ea typeface="+mj-ea"/>
                <a:cs typeface="+mj-cs"/>
              </a:rPr>
              <a:t>Multiple Response</a:t>
            </a:r>
          </a:p>
        </p:txBody>
      </p:sp>
      <p:sp>
        <p:nvSpPr>
          <p:cNvPr id="21" name="TextBox 20">
            <a:extLst>
              <a:ext uri="{FF2B5EF4-FFF2-40B4-BE49-F238E27FC236}">
                <a16:creationId xmlns:a16="http://schemas.microsoft.com/office/drawing/2014/main" xmlns="" id="{78FBAE97-D24A-ECA4-7EF6-A59EA83A8592}"/>
              </a:ext>
            </a:extLst>
          </p:cNvPr>
          <p:cNvSpPr txBox="1"/>
          <p:nvPr/>
        </p:nvSpPr>
        <p:spPr>
          <a:xfrm>
            <a:off x="457201" y="5687169"/>
            <a:ext cx="7087394" cy="646331"/>
          </a:xfrm>
          <a:prstGeom prst="rect">
            <a:avLst/>
          </a:prstGeom>
          <a:noFill/>
        </p:spPr>
        <p:txBody>
          <a:bodyPr wrap="square" lIns="0" tIns="0" rIns="7200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n = 207; Corporate business leaders who lead, participate in or influence their company’s investment and strategy decisions and external threats and constraints are present (S2Q1)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solidFill>
                  <a:srgbClr val="6F7878"/>
                </a:solidFill>
                <a:latin typeface="Arial"/>
                <a:cs typeface="Arial" panose="020B0604020202020204" pitchFamily="34" charset="0"/>
              </a:rPr>
              <a:t>S2Q2. How has your company’s overall growth stance changed in response to the external threats and constraints?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solidFill>
                  <a:srgbClr val="6F7878"/>
                </a:solidFill>
                <a:latin typeface="Arial"/>
                <a:cs typeface="Arial" panose="020B0604020202020204" pitchFamily="34" charset="0"/>
              </a:rPr>
              <a:t>Source: 2022 Gartner Understanding Corporate Growth Strategies Survey</a:t>
            </a:r>
          </a:p>
        </p:txBody>
      </p:sp>
      <p:grpSp>
        <p:nvGrpSpPr>
          <p:cNvPr id="22" name="Group 21">
            <a:extLst>
              <a:ext uri="{FF2B5EF4-FFF2-40B4-BE49-F238E27FC236}">
                <a16:creationId xmlns:a16="http://schemas.microsoft.com/office/drawing/2014/main" xmlns="" id="{BE0CDE02-3EA0-5517-87CF-E527AEE35E52}"/>
              </a:ext>
            </a:extLst>
          </p:cNvPr>
          <p:cNvGrpSpPr/>
          <p:nvPr/>
        </p:nvGrpSpPr>
        <p:grpSpPr>
          <a:xfrm>
            <a:off x="6973824" y="3866322"/>
            <a:ext cx="4045098" cy="772107"/>
            <a:chOff x="7034784" y="1583008"/>
            <a:chExt cx="4045098" cy="772107"/>
          </a:xfrm>
        </p:grpSpPr>
        <p:cxnSp>
          <p:nvCxnSpPr>
            <p:cNvPr id="33" name="Straight Arrow Connector 32">
              <a:extLst>
                <a:ext uri="{FF2B5EF4-FFF2-40B4-BE49-F238E27FC236}">
                  <a16:creationId xmlns:a16="http://schemas.microsoft.com/office/drawing/2014/main" xmlns="" id="{DCB7C123-264B-4545-10D1-760D05083A1A}"/>
                </a:ext>
              </a:extLst>
            </p:cNvPr>
            <p:cNvCxnSpPr>
              <a:cxnSpLocks/>
            </p:cNvCxnSpPr>
            <p:nvPr/>
          </p:nvCxnSpPr>
          <p:spPr>
            <a:xfrm flipH="1">
              <a:off x="7034784" y="1969061"/>
              <a:ext cx="3177908" cy="0"/>
            </a:xfrm>
            <a:prstGeom prst="straightConnector1">
              <a:avLst/>
            </a:prstGeom>
            <a:noFill/>
            <a:ln w="25400" cap="flat" cmpd="sng">
              <a:solidFill>
                <a:srgbClr val="002856"/>
              </a:solidFill>
              <a:prstDash val="solid"/>
              <a:round/>
              <a:headEnd type="none" w="lg" len="med"/>
              <a:tailEnd type="triangle" w="lg" len="med"/>
            </a:ln>
          </p:spPr>
        </p:cxnSp>
        <p:sp>
          <p:nvSpPr>
            <p:cNvPr id="23" name="TextBox 22">
              <a:extLst>
                <a:ext uri="{FF2B5EF4-FFF2-40B4-BE49-F238E27FC236}">
                  <a16:creationId xmlns:a16="http://schemas.microsoft.com/office/drawing/2014/main" xmlns="" id="{D759824A-C338-00E0-2CBE-0AA8B5BE8D3A}"/>
                </a:ext>
              </a:extLst>
            </p:cNvPr>
            <p:cNvSpPr txBox="1"/>
            <p:nvPr/>
          </p:nvSpPr>
          <p:spPr>
            <a:xfrm>
              <a:off x="9272418" y="1583008"/>
              <a:ext cx="1807464" cy="772107"/>
            </a:xfrm>
            <a:prstGeom prst="rect">
              <a:avLst/>
            </a:prstGeom>
            <a:solidFill>
              <a:srgbClr val="FFFFFF"/>
            </a:solidFill>
            <a:ln w="25400">
              <a:solidFill>
                <a:srgbClr val="002856"/>
              </a:solidFill>
            </a:ln>
          </p:spPr>
          <p:txBody>
            <a:bodyPr wrap="square" lIns="108000" tIns="108000" rIns="108000" b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The other 86% are adapting</a:t>
              </a:r>
            </a:p>
          </p:txBody>
        </p:sp>
      </p:grpSp>
      <p:grpSp>
        <p:nvGrpSpPr>
          <p:cNvPr id="38" name="Group 37">
            <a:extLst>
              <a:ext uri="{FF2B5EF4-FFF2-40B4-BE49-F238E27FC236}">
                <a16:creationId xmlns:a16="http://schemas.microsoft.com/office/drawing/2014/main" xmlns="" id="{55BD9C6C-742D-4A68-BA9A-A1A96A1D5492}"/>
              </a:ext>
            </a:extLst>
          </p:cNvPr>
          <p:cNvGrpSpPr/>
          <p:nvPr/>
        </p:nvGrpSpPr>
        <p:grpSpPr>
          <a:xfrm>
            <a:off x="10718809" y="230388"/>
            <a:ext cx="1336431" cy="1039446"/>
            <a:chOff x="5206605" y="1739143"/>
            <a:chExt cx="1778789" cy="1383503"/>
          </a:xfrm>
        </p:grpSpPr>
        <p:pic>
          <p:nvPicPr>
            <p:cNvPr id="36" name="Graphic 35">
              <a:extLst>
                <a:ext uri="{FF2B5EF4-FFF2-40B4-BE49-F238E27FC236}">
                  <a16:creationId xmlns:a16="http://schemas.microsoft.com/office/drawing/2014/main" xmlns="" id="{CA62D43C-B1B7-170C-8B2C-BAA6936461F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206605" y="1739143"/>
              <a:ext cx="1778789" cy="1383503"/>
            </a:xfrm>
            <a:prstGeom prst="rect">
              <a:avLst/>
            </a:prstGeom>
          </p:spPr>
        </p:pic>
        <p:sp>
          <p:nvSpPr>
            <p:cNvPr id="37" name="TextBox 36">
              <a:extLst>
                <a:ext uri="{FF2B5EF4-FFF2-40B4-BE49-F238E27FC236}">
                  <a16:creationId xmlns:a16="http://schemas.microsoft.com/office/drawing/2014/main" xmlns="" id="{E40E318D-4C10-1FF4-4A47-F0218BFF7CB3}"/>
                </a:ext>
              </a:extLst>
            </p:cNvPr>
            <p:cNvSpPr txBox="1"/>
            <p:nvPr/>
          </p:nvSpPr>
          <p:spPr>
            <a:xfrm>
              <a:off x="5855498" y="2463642"/>
              <a:ext cx="511870" cy="400109"/>
            </a:xfrm>
            <a:prstGeom prst="rect">
              <a:avLst/>
            </a:prstGeom>
            <a:noFill/>
          </p:spPr>
          <p:txBody>
            <a:bodyPr wrap="square" lIns="0" rIns="0" rtlCol="0">
              <a:spAutoFit/>
            </a:bodyPr>
            <a:lstStyle/>
            <a:p>
              <a:pPr algn="ctr"/>
              <a:r>
                <a:rPr lang="en-US" sz="2000" dirty="0"/>
                <a:t>SD</a:t>
              </a:r>
            </a:p>
          </p:txBody>
        </p:sp>
      </p:grpSp>
    </p:spTree>
    <p:custDataLst>
      <p:tags r:id="rId1"/>
    </p:custDataLst>
    <p:extLst>
      <p:ext uri="{BB962C8B-B14F-4D97-AF65-F5344CB8AC3E}">
        <p14:creationId xmlns:p14="http://schemas.microsoft.com/office/powerpoint/2010/main" val="257665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a:extLst>
              <a:ext uri="{FF2B5EF4-FFF2-40B4-BE49-F238E27FC236}">
                <a16:creationId xmlns:a16="http://schemas.microsoft.com/office/drawing/2014/main" xmlns="" id="{ED239F07-37DC-70C7-D530-100F8E362AF2}"/>
              </a:ext>
            </a:extLst>
          </p:cNvPr>
          <p:cNvSpPr txBox="1"/>
          <p:nvPr/>
        </p:nvSpPr>
        <p:spPr>
          <a:xfrm>
            <a:off x="11905980" y="2369227"/>
            <a:ext cx="92398" cy="543739"/>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30000" noProof="0">
              <a:ln>
                <a:noFill/>
              </a:ln>
              <a:solidFill>
                <a:prstClr val="white"/>
              </a:solidFill>
              <a:effectLst/>
              <a:uLnTx/>
              <a:uFillTx/>
              <a:latin typeface="Arial"/>
              <a:ea typeface="+mn-ea"/>
              <a:cs typeface="+mn-cs"/>
            </a:endParaRPr>
          </a:p>
        </p:txBody>
      </p:sp>
      <p:sp>
        <p:nvSpPr>
          <p:cNvPr id="84" name="TextBox 83">
            <a:extLst>
              <a:ext uri="{FF2B5EF4-FFF2-40B4-BE49-F238E27FC236}">
                <a16:creationId xmlns:a16="http://schemas.microsoft.com/office/drawing/2014/main" xmlns="" id="{977BCD6B-E5AB-04D3-C4F8-D70192F78542}"/>
              </a:ext>
            </a:extLst>
          </p:cNvPr>
          <p:cNvSpPr txBox="1"/>
          <p:nvPr/>
        </p:nvSpPr>
        <p:spPr>
          <a:xfrm>
            <a:off x="11895820" y="3836494"/>
            <a:ext cx="92398" cy="543739"/>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30000" noProof="0">
              <a:ln>
                <a:noFill/>
              </a:ln>
              <a:solidFill>
                <a:prstClr val="white"/>
              </a:solidFill>
              <a:effectLst/>
              <a:uLnTx/>
              <a:uFillTx/>
              <a:latin typeface="Arial"/>
              <a:ea typeface="+mn-ea"/>
              <a:cs typeface="+mn-cs"/>
            </a:endParaRPr>
          </a:p>
        </p:txBody>
      </p:sp>
      <p:sp>
        <p:nvSpPr>
          <p:cNvPr id="2" name="Title 1">
            <a:extLst>
              <a:ext uri="{FF2B5EF4-FFF2-40B4-BE49-F238E27FC236}">
                <a16:creationId xmlns:a16="http://schemas.microsoft.com/office/drawing/2014/main" xmlns="" id="{AC317578-9AD0-479E-3EF6-028FF2C96ABC}"/>
              </a:ext>
            </a:extLst>
          </p:cNvPr>
          <p:cNvSpPr>
            <a:spLocks noGrp="1"/>
          </p:cNvSpPr>
          <p:nvPr>
            <p:ph type="title"/>
          </p:nvPr>
        </p:nvSpPr>
        <p:spPr/>
        <p:txBody>
          <a:bodyPr/>
          <a:lstStyle/>
          <a:p>
            <a:r>
              <a:rPr lang="en-US"/>
              <a:t>Businesses Are Investing Significantly in</a:t>
            </a:r>
            <a:br>
              <a:rPr lang="en-US"/>
            </a:br>
            <a:r>
              <a:rPr lang="en-US"/>
              <a:t>Growth and Experimentation</a:t>
            </a:r>
          </a:p>
        </p:txBody>
      </p:sp>
      <p:sp>
        <p:nvSpPr>
          <p:cNvPr id="31" name="TY.RX_PR.d968_SL.f7ed2b46_IT.a7c56e484f18">
            <a:extLst>
              <a:ext uri="{FF2B5EF4-FFF2-40B4-BE49-F238E27FC236}">
                <a16:creationId xmlns:a16="http://schemas.microsoft.com/office/drawing/2014/main" xmlns="" id="{CB6DD1A6-B034-AC0C-62C9-6CAE13A1F881}"/>
              </a:ext>
            </a:extLst>
          </p:cNvPr>
          <p:cNvSpPr txBox="1">
            <a:spLocks/>
          </p:cNvSpPr>
          <p:nvPr/>
        </p:nvSpPr>
        <p:spPr bwMode="auto">
          <a:xfrm>
            <a:off x="457200" y="1233258"/>
            <a:ext cx="7472058" cy="1015663"/>
          </a:xfrm>
          <a:prstGeom prst="rect">
            <a:avLst/>
          </a:prstGeom>
          <a:noFill/>
          <a:ln w="9525" algn="ctr">
            <a:noFill/>
            <a:miter lim="800000"/>
            <a:headEnd/>
            <a:tailEnd/>
          </a:ln>
        </p:spPr>
        <p:txBody>
          <a:bodyPr vert="horz" wrap="square" lIns="0" tIns="91440" rIns="91440" bIns="91440" numCol="1" rtlCol="0" anchor="t" anchorCtr="0" compatLnSpc="1">
            <a:prstTxWarp prst="textNoShape">
              <a:avLst/>
            </a:prstTxWarp>
            <a:spAutoFit/>
          </a:bodyPr>
          <a:lstStyle>
            <a:lvl1pPr marL="0" marR="0" indent="0" algn="l" rtl="0" eaLnBrk="1" fontAlgn="base" hangingPunct="1">
              <a:lnSpc>
                <a:spcPct val="90000"/>
              </a:lnSpc>
              <a:spcBef>
                <a:spcPct val="0"/>
              </a:spcBef>
              <a:spcAft>
                <a:spcPct val="0"/>
              </a:spcAft>
              <a:defRPr lang="en-US" sz="3200" b="1" dirty="0"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178"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354"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532"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709"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a:lstStyle>
          <a:p>
            <a:pPr defTabSz="457200">
              <a:lnSpc>
                <a:spcPct val="100000"/>
              </a:lnSpc>
              <a:defRPr/>
            </a:pPr>
            <a:r>
              <a:rPr kumimoji="0" lang="en-US" sz="1800" b="1" i="0" u="none" strike="noStrike" kern="0" cap="none" spc="0" normalizeH="0" baseline="0" noProof="0">
                <a:ln>
                  <a:noFill/>
                </a:ln>
                <a:solidFill>
                  <a:prstClr val="black"/>
                </a:solidFill>
                <a:effectLst/>
                <a:uLnTx/>
                <a:uFillTx/>
                <a:latin typeface="Arial"/>
                <a:ea typeface="+mj-ea"/>
                <a:cs typeface="+mj-cs"/>
              </a:rPr>
              <a:t>“What Is the Approximate Proportion of Investments or Projects That Fall Into the Following Categories?”</a:t>
            </a:r>
          </a:p>
          <a:p>
            <a:pPr defTabSz="457200">
              <a:lnSpc>
                <a:spcPct val="100000"/>
              </a:lnSpc>
              <a:defRPr/>
            </a:pPr>
            <a:r>
              <a:rPr kumimoji="0" lang="en-US" sz="1800" b="0" i="0" u="none" strike="noStrike" kern="0" cap="none" spc="0" normalizeH="0" baseline="0" noProof="0">
                <a:ln>
                  <a:noFill/>
                </a:ln>
                <a:solidFill>
                  <a:prstClr val="black"/>
                </a:solidFill>
                <a:effectLst/>
                <a:uLnTx/>
                <a:uFillTx/>
                <a:latin typeface="Arial"/>
                <a:ea typeface="+mj-ea"/>
                <a:cs typeface="+mj-cs"/>
              </a:rPr>
              <a:t>Percentage of Respondents</a:t>
            </a:r>
          </a:p>
        </p:txBody>
      </p:sp>
      <p:sp>
        <p:nvSpPr>
          <p:cNvPr id="32" name="TextBox 31">
            <a:extLst>
              <a:ext uri="{FF2B5EF4-FFF2-40B4-BE49-F238E27FC236}">
                <a16:creationId xmlns:a16="http://schemas.microsoft.com/office/drawing/2014/main" xmlns="" id="{71686DA1-0965-D3A7-698C-E868E6DC588B}"/>
              </a:ext>
            </a:extLst>
          </p:cNvPr>
          <p:cNvSpPr txBox="1"/>
          <p:nvPr/>
        </p:nvSpPr>
        <p:spPr>
          <a:xfrm>
            <a:off x="457201" y="5825669"/>
            <a:ext cx="8378222" cy="507831"/>
          </a:xfrm>
          <a:prstGeom prst="rect">
            <a:avLst/>
          </a:prstGeom>
          <a:noFill/>
        </p:spPr>
        <p:txBody>
          <a:bodyPr wrap="square" lIns="0" tIns="0" rIns="7200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a:ea typeface="+mn-ea"/>
                <a:cs typeface="+mn-cs"/>
              </a:rPr>
              <a:t>n = 203; Corporate business leaders who lead, participate in or influence their company’s </a:t>
            </a:r>
            <a:br>
              <a:rPr kumimoji="0" lang="en-US" sz="1200" b="0" i="0" u="none" strike="noStrike" kern="1200" cap="none" spc="0" normalizeH="0" baseline="0" noProof="0">
                <a:ln>
                  <a:noFill/>
                </a:ln>
                <a:solidFill>
                  <a:prstClr val="black"/>
                </a:solidFill>
                <a:effectLst/>
                <a:uLnTx/>
                <a:uFillTx/>
                <a:latin typeface="Arial"/>
                <a:ea typeface="+mn-ea"/>
                <a:cs typeface="+mn-cs"/>
              </a:rPr>
            </a:br>
            <a:r>
              <a:rPr kumimoji="0" lang="en-US" sz="1200" b="0" i="0" u="none" strike="noStrike" kern="1200" cap="none" spc="0" normalizeH="0" baseline="0" noProof="0">
                <a:ln>
                  <a:noFill/>
                </a:ln>
                <a:solidFill>
                  <a:prstClr val="black"/>
                </a:solidFill>
                <a:effectLst/>
                <a:uLnTx/>
                <a:uFillTx/>
                <a:latin typeface="Arial"/>
                <a:ea typeface="+mn-ea"/>
                <a:cs typeface="+mn-cs"/>
              </a:rPr>
              <a:t>investment and strategy decisions, excluding “not sure”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6F7878"/>
                </a:solidFill>
                <a:effectLst/>
                <a:uLnTx/>
                <a:uFillTx/>
                <a:latin typeface="Arial"/>
                <a:ea typeface="+mn-ea"/>
                <a:cs typeface="Arial" panose="020B0604020202020204" pitchFamily="34" charset="0"/>
              </a:rPr>
              <a:t>Source: 2022 Gartner Understanding Corporate Growth Strategies Survey</a:t>
            </a:r>
          </a:p>
        </p:txBody>
      </p:sp>
      <p:grpSp>
        <p:nvGrpSpPr>
          <p:cNvPr id="33" name="Group 32">
            <a:extLst>
              <a:ext uri="{FF2B5EF4-FFF2-40B4-BE49-F238E27FC236}">
                <a16:creationId xmlns:a16="http://schemas.microsoft.com/office/drawing/2014/main" xmlns="" id="{70C43933-D6F9-0A18-5CA5-BD23CA0CD3B3}"/>
              </a:ext>
            </a:extLst>
          </p:cNvPr>
          <p:cNvGrpSpPr/>
          <p:nvPr/>
        </p:nvGrpSpPr>
        <p:grpSpPr>
          <a:xfrm>
            <a:off x="475680" y="2764809"/>
            <a:ext cx="2346960" cy="2346960"/>
            <a:chOff x="475680" y="2255520"/>
            <a:chExt cx="2346960" cy="2346960"/>
          </a:xfrm>
        </p:grpSpPr>
        <p:sp>
          <p:nvSpPr>
            <p:cNvPr id="34" name="Oval 33">
              <a:extLst>
                <a:ext uri="{FF2B5EF4-FFF2-40B4-BE49-F238E27FC236}">
                  <a16:creationId xmlns:a16="http://schemas.microsoft.com/office/drawing/2014/main" xmlns="" id="{EDDC6705-6CE2-7315-5CCD-E4ECB3067CF9}"/>
                </a:ext>
              </a:extLst>
            </p:cNvPr>
            <p:cNvSpPr/>
            <p:nvPr/>
          </p:nvSpPr>
          <p:spPr>
            <a:xfrm>
              <a:off x="475680" y="2255520"/>
              <a:ext cx="2346960" cy="234696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400"/>
                </a:spcBef>
                <a:spcAft>
                  <a:spcPts val="0"/>
                </a:spcAft>
                <a:buClrTx/>
                <a:buSzTx/>
                <a:buFontTx/>
                <a:buNone/>
                <a:tabLst/>
                <a:defRPr/>
              </a:pPr>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35" name="TextBox 34">
              <a:extLst>
                <a:ext uri="{FF2B5EF4-FFF2-40B4-BE49-F238E27FC236}">
                  <a16:creationId xmlns:a16="http://schemas.microsoft.com/office/drawing/2014/main" xmlns="" id="{618956FC-7DE3-1F6D-6FBD-5F7B5530E57C}"/>
                </a:ext>
              </a:extLst>
            </p:cNvPr>
            <p:cNvSpPr txBox="1"/>
            <p:nvPr/>
          </p:nvSpPr>
          <p:spPr>
            <a:xfrm>
              <a:off x="1115681" y="2686864"/>
              <a:ext cx="1066959" cy="646331"/>
            </a:xfrm>
            <a:prstGeom prst="rect">
              <a:avLst/>
            </a:prstGeom>
            <a:noFill/>
          </p:spPr>
          <p:txBody>
            <a:bodyPr wrap="non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a:ea typeface="+mn-ea"/>
                  <a:cs typeface="+mn-cs"/>
                </a:rPr>
                <a:t>Fear</a:t>
              </a:r>
            </a:p>
          </p:txBody>
        </p:sp>
        <p:sp>
          <p:nvSpPr>
            <p:cNvPr id="36" name="TextBox 35">
              <a:extLst>
                <a:ext uri="{FF2B5EF4-FFF2-40B4-BE49-F238E27FC236}">
                  <a16:creationId xmlns:a16="http://schemas.microsoft.com/office/drawing/2014/main" xmlns="" id="{8F368CA4-EFE4-209D-CAA6-530A598D2496}"/>
                </a:ext>
              </a:extLst>
            </p:cNvPr>
            <p:cNvSpPr txBox="1"/>
            <p:nvPr/>
          </p:nvSpPr>
          <p:spPr>
            <a:xfrm>
              <a:off x="826609" y="3228480"/>
              <a:ext cx="1708161" cy="923330"/>
            </a:xfrm>
            <a:prstGeom prst="rect">
              <a:avLst/>
            </a:prstGeom>
            <a:noFill/>
          </p:spPr>
          <p:txBody>
            <a:bodyPr wrap="non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u="none" strike="noStrike" kern="1200" cap="none" spc="0" normalizeH="0" baseline="0" noProof="0">
                  <a:ln>
                    <a:noFill/>
                  </a:ln>
                  <a:solidFill>
                    <a:prstClr val="white"/>
                  </a:solidFill>
                  <a:effectLst/>
                  <a:uLnTx/>
                  <a:uFillTx/>
                  <a:latin typeface="Arial Black" panose="020B0604020202020204" pitchFamily="34" charset="0"/>
                  <a:cs typeface="Arial Black" panose="020B0604020202020204" pitchFamily="34" charset="0"/>
                </a:rPr>
                <a:t>35%</a:t>
              </a:r>
              <a:endParaRPr kumimoji="0" lang="en-US" sz="5400" b="1" u="none" strike="noStrike" kern="1200" cap="none" spc="0" normalizeH="0" baseline="30000" noProof="0">
                <a:ln>
                  <a:noFill/>
                </a:ln>
                <a:solidFill>
                  <a:prstClr val="white"/>
                </a:solidFill>
                <a:effectLst/>
                <a:uLnTx/>
                <a:uFillTx/>
                <a:latin typeface="Arial Black" panose="020B0604020202020204" pitchFamily="34" charset="0"/>
                <a:cs typeface="Arial Black" panose="020B0604020202020204" pitchFamily="34" charset="0"/>
              </a:endParaRPr>
            </a:p>
          </p:txBody>
        </p:sp>
      </p:grpSp>
      <p:grpSp>
        <p:nvGrpSpPr>
          <p:cNvPr id="48" name="Group 47">
            <a:extLst>
              <a:ext uri="{FF2B5EF4-FFF2-40B4-BE49-F238E27FC236}">
                <a16:creationId xmlns:a16="http://schemas.microsoft.com/office/drawing/2014/main" xmlns="" id="{3BADA842-38C5-B34A-C798-6886037DB994}"/>
              </a:ext>
            </a:extLst>
          </p:cNvPr>
          <p:cNvGrpSpPr/>
          <p:nvPr/>
        </p:nvGrpSpPr>
        <p:grpSpPr>
          <a:xfrm>
            <a:off x="3172923" y="2764809"/>
            <a:ext cx="2346960" cy="2346960"/>
            <a:chOff x="475680" y="2255520"/>
            <a:chExt cx="2346960" cy="2346960"/>
          </a:xfrm>
        </p:grpSpPr>
        <p:sp>
          <p:nvSpPr>
            <p:cNvPr id="49" name="Oval 48">
              <a:extLst>
                <a:ext uri="{FF2B5EF4-FFF2-40B4-BE49-F238E27FC236}">
                  <a16:creationId xmlns:a16="http://schemas.microsoft.com/office/drawing/2014/main" xmlns="" id="{9443AD63-2ED3-130D-C64D-AD769CC622EC}"/>
                </a:ext>
              </a:extLst>
            </p:cNvPr>
            <p:cNvSpPr/>
            <p:nvPr/>
          </p:nvSpPr>
          <p:spPr>
            <a:xfrm>
              <a:off x="475680" y="2255520"/>
              <a:ext cx="2346960" cy="234696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400"/>
                </a:spcBef>
                <a:spcAft>
                  <a:spcPts val="0"/>
                </a:spcAft>
                <a:buClrTx/>
                <a:buSzTx/>
                <a:buFontTx/>
                <a:buNone/>
                <a:tabLst/>
                <a:defRPr/>
              </a:pPr>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50" name="TextBox 49">
              <a:extLst>
                <a:ext uri="{FF2B5EF4-FFF2-40B4-BE49-F238E27FC236}">
                  <a16:creationId xmlns:a16="http://schemas.microsoft.com/office/drawing/2014/main" xmlns="" id="{ECB19078-9312-0275-A1E1-A022EB76DF45}"/>
                </a:ext>
              </a:extLst>
            </p:cNvPr>
            <p:cNvSpPr txBox="1"/>
            <p:nvPr/>
          </p:nvSpPr>
          <p:spPr>
            <a:xfrm>
              <a:off x="1128505" y="2686864"/>
              <a:ext cx="1041312" cy="646331"/>
            </a:xfrm>
            <a:prstGeom prst="rect">
              <a:avLst/>
            </a:prstGeom>
            <a:noFill/>
          </p:spPr>
          <p:txBody>
            <a:bodyPr wrap="non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a:ea typeface="+mn-ea"/>
                  <a:cs typeface="+mn-cs"/>
                </a:rPr>
                <a:t>Fact</a:t>
              </a:r>
            </a:p>
          </p:txBody>
        </p:sp>
        <p:sp>
          <p:nvSpPr>
            <p:cNvPr id="53" name="TextBox 52">
              <a:extLst>
                <a:ext uri="{FF2B5EF4-FFF2-40B4-BE49-F238E27FC236}">
                  <a16:creationId xmlns:a16="http://schemas.microsoft.com/office/drawing/2014/main" xmlns="" id="{5A9E1BB4-A780-7396-D939-F89BE2F3BDD5}"/>
                </a:ext>
              </a:extLst>
            </p:cNvPr>
            <p:cNvSpPr txBox="1"/>
            <p:nvPr/>
          </p:nvSpPr>
          <p:spPr>
            <a:xfrm>
              <a:off x="826609" y="3228480"/>
              <a:ext cx="1708161" cy="923330"/>
            </a:xfrm>
            <a:prstGeom prst="rect">
              <a:avLst/>
            </a:prstGeom>
            <a:noFill/>
          </p:spPr>
          <p:txBody>
            <a:bodyPr wrap="non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u="none" strike="noStrike" kern="1200" cap="none" spc="0" normalizeH="0" baseline="0" noProof="0">
                  <a:ln>
                    <a:noFill/>
                  </a:ln>
                  <a:solidFill>
                    <a:prstClr val="white"/>
                  </a:solidFill>
                  <a:effectLst/>
                  <a:uLnTx/>
                  <a:uFillTx/>
                  <a:latin typeface="Arial Black" panose="020B0604020202020204" pitchFamily="34" charset="0"/>
                  <a:cs typeface="Arial Black" panose="020B0604020202020204" pitchFamily="34" charset="0"/>
                </a:rPr>
                <a:t>39%</a:t>
              </a:r>
              <a:endParaRPr kumimoji="0" lang="en-US" sz="5400" b="1" u="none" strike="noStrike" kern="1200" cap="none" spc="0" normalizeH="0" baseline="30000" noProof="0">
                <a:ln>
                  <a:noFill/>
                </a:ln>
                <a:solidFill>
                  <a:prstClr val="white"/>
                </a:solidFill>
                <a:effectLst/>
                <a:uLnTx/>
                <a:uFillTx/>
                <a:latin typeface="Arial Black" panose="020B0604020202020204" pitchFamily="34" charset="0"/>
                <a:cs typeface="Arial Black" panose="020B0604020202020204" pitchFamily="34" charset="0"/>
              </a:endParaRPr>
            </a:p>
          </p:txBody>
        </p:sp>
      </p:grpSp>
      <p:grpSp>
        <p:nvGrpSpPr>
          <p:cNvPr id="56" name="Group 55">
            <a:extLst>
              <a:ext uri="{FF2B5EF4-FFF2-40B4-BE49-F238E27FC236}">
                <a16:creationId xmlns:a16="http://schemas.microsoft.com/office/drawing/2014/main" xmlns="" id="{9B10F333-89C0-294E-1FC9-502925BFF41B}"/>
              </a:ext>
            </a:extLst>
          </p:cNvPr>
          <p:cNvGrpSpPr/>
          <p:nvPr/>
        </p:nvGrpSpPr>
        <p:grpSpPr>
          <a:xfrm>
            <a:off x="5870167" y="2764809"/>
            <a:ext cx="2346960" cy="2346960"/>
            <a:chOff x="475680" y="2255520"/>
            <a:chExt cx="2346960" cy="2346960"/>
          </a:xfrm>
        </p:grpSpPr>
        <p:sp>
          <p:nvSpPr>
            <p:cNvPr id="57" name="Oval 56">
              <a:extLst>
                <a:ext uri="{FF2B5EF4-FFF2-40B4-BE49-F238E27FC236}">
                  <a16:creationId xmlns:a16="http://schemas.microsoft.com/office/drawing/2014/main" xmlns="" id="{2574E186-F42E-6639-891D-30D03899E33C}"/>
                </a:ext>
              </a:extLst>
            </p:cNvPr>
            <p:cNvSpPr/>
            <p:nvPr/>
          </p:nvSpPr>
          <p:spPr>
            <a:xfrm>
              <a:off x="475680" y="2255520"/>
              <a:ext cx="2346960" cy="2346960"/>
            </a:xfrm>
            <a:prstGeom prst="ellipse">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400"/>
                </a:spcBef>
                <a:spcAft>
                  <a:spcPts val="0"/>
                </a:spcAft>
                <a:buClrTx/>
                <a:buSzTx/>
                <a:buFontTx/>
                <a:buNone/>
                <a:tabLst/>
                <a:defRPr/>
              </a:pPr>
              <a:endParaRPr kumimoji="0" lang="en-US" sz="1100" b="1" i="0" u="none" strike="noStrike" kern="1200" cap="none" spc="0" normalizeH="0" baseline="0" noProof="0">
                <a:ln>
                  <a:noFill/>
                </a:ln>
                <a:solidFill>
                  <a:srgbClr val="FFFFFF"/>
                </a:solidFill>
                <a:effectLst/>
                <a:uLnTx/>
                <a:uFillTx/>
                <a:latin typeface="Arial"/>
                <a:ea typeface="+mn-ea"/>
                <a:cs typeface="+mn-cs"/>
              </a:endParaRPr>
            </a:p>
          </p:txBody>
        </p:sp>
        <p:sp>
          <p:nvSpPr>
            <p:cNvPr id="58" name="TextBox 57">
              <a:extLst>
                <a:ext uri="{FF2B5EF4-FFF2-40B4-BE49-F238E27FC236}">
                  <a16:creationId xmlns:a16="http://schemas.microsoft.com/office/drawing/2014/main" xmlns="" id="{C4E7AD5E-B7CB-976F-14DC-77AE76D18BEF}"/>
                </a:ext>
              </a:extLst>
            </p:cNvPr>
            <p:cNvSpPr txBox="1"/>
            <p:nvPr/>
          </p:nvSpPr>
          <p:spPr>
            <a:xfrm>
              <a:off x="1051561" y="2686864"/>
              <a:ext cx="1195200" cy="646331"/>
            </a:xfrm>
            <a:prstGeom prst="rect">
              <a:avLst/>
            </a:prstGeom>
            <a:noFill/>
          </p:spPr>
          <p:txBody>
            <a:bodyPr wrap="non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000000"/>
                  </a:solidFill>
                  <a:effectLst/>
                  <a:uLnTx/>
                  <a:uFillTx/>
                  <a:latin typeface="Arial"/>
                  <a:ea typeface="+mn-ea"/>
                  <a:cs typeface="+mn-cs"/>
                </a:rPr>
                <a:t>Faith</a:t>
              </a:r>
            </a:p>
          </p:txBody>
        </p:sp>
        <p:sp>
          <p:nvSpPr>
            <p:cNvPr id="59" name="TextBox 58">
              <a:extLst>
                <a:ext uri="{FF2B5EF4-FFF2-40B4-BE49-F238E27FC236}">
                  <a16:creationId xmlns:a16="http://schemas.microsoft.com/office/drawing/2014/main" xmlns="" id="{4AD07217-F721-60FD-DB2B-5D02A1E3C764}"/>
                </a:ext>
              </a:extLst>
            </p:cNvPr>
            <p:cNvSpPr txBox="1"/>
            <p:nvPr/>
          </p:nvSpPr>
          <p:spPr>
            <a:xfrm>
              <a:off x="826610" y="3228480"/>
              <a:ext cx="1708160" cy="923330"/>
            </a:xfrm>
            <a:prstGeom prst="rect">
              <a:avLst/>
            </a:prstGeom>
            <a:noFill/>
          </p:spPr>
          <p:txBody>
            <a:bodyPr wrap="non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u="none" strike="noStrike" kern="1200" cap="none" spc="0" normalizeH="0" baseline="0" noProof="0">
                  <a:ln>
                    <a:noFill/>
                  </a:ln>
                  <a:solidFill>
                    <a:srgbClr val="000000"/>
                  </a:solidFill>
                  <a:effectLst/>
                  <a:uLnTx/>
                  <a:uFillTx/>
                  <a:latin typeface="Arial Black" panose="020B0604020202020204" pitchFamily="34" charset="0"/>
                  <a:cs typeface="Arial Black" panose="020B0604020202020204" pitchFamily="34" charset="0"/>
                </a:rPr>
                <a:t>26%</a:t>
              </a:r>
              <a:endParaRPr kumimoji="0" lang="en-US" sz="5400" b="1" u="none" strike="noStrike" kern="1200" cap="none" spc="0" normalizeH="0" baseline="30000" noProof="0">
                <a:ln>
                  <a:noFill/>
                </a:ln>
                <a:solidFill>
                  <a:srgbClr val="000000"/>
                </a:solidFill>
                <a:effectLst/>
                <a:uLnTx/>
                <a:uFillTx/>
                <a:latin typeface="Arial Black" panose="020B0604020202020204" pitchFamily="34" charset="0"/>
                <a:cs typeface="Arial Black" panose="020B0604020202020204" pitchFamily="34" charset="0"/>
              </a:endParaRPr>
            </a:p>
          </p:txBody>
        </p:sp>
      </p:grpSp>
      <p:grpSp>
        <p:nvGrpSpPr>
          <p:cNvPr id="109" name="Group 108">
            <a:extLst>
              <a:ext uri="{FF2B5EF4-FFF2-40B4-BE49-F238E27FC236}">
                <a16:creationId xmlns:a16="http://schemas.microsoft.com/office/drawing/2014/main" xmlns="" id="{01AD9B07-8F1A-3517-45B0-51A66FDA5C91}"/>
              </a:ext>
            </a:extLst>
          </p:cNvPr>
          <p:cNvGrpSpPr/>
          <p:nvPr/>
        </p:nvGrpSpPr>
        <p:grpSpPr>
          <a:xfrm>
            <a:off x="7664111" y="1779755"/>
            <a:ext cx="4208415" cy="4067745"/>
            <a:chOff x="7664111" y="1779755"/>
            <a:chExt cx="4208415" cy="4067745"/>
          </a:xfrm>
        </p:grpSpPr>
        <p:grpSp>
          <p:nvGrpSpPr>
            <p:cNvPr id="99" name="Group 98">
              <a:extLst>
                <a:ext uri="{FF2B5EF4-FFF2-40B4-BE49-F238E27FC236}">
                  <a16:creationId xmlns:a16="http://schemas.microsoft.com/office/drawing/2014/main" xmlns="" id="{BBE3C392-8EA8-BB8A-36A8-E63C3881150F}"/>
                </a:ext>
              </a:extLst>
            </p:cNvPr>
            <p:cNvGrpSpPr/>
            <p:nvPr/>
          </p:nvGrpSpPr>
          <p:grpSpPr>
            <a:xfrm>
              <a:off x="7664111" y="1779755"/>
              <a:ext cx="2635861" cy="1831188"/>
              <a:chOff x="9387239" y="1779755"/>
              <a:chExt cx="2635861" cy="1831188"/>
            </a:xfrm>
          </p:grpSpPr>
          <p:cxnSp>
            <p:nvCxnSpPr>
              <p:cNvPr id="97" name="Straight Connector 96">
                <a:extLst>
                  <a:ext uri="{FF2B5EF4-FFF2-40B4-BE49-F238E27FC236}">
                    <a16:creationId xmlns:a16="http://schemas.microsoft.com/office/drawing/2014/main" xmlns="" id="{D20EAD79-6A17-F4C9-C0C7-E70719EEAC00}"/>
                  </a:ext>
                </a:extLst>
              </p:cNvPr>
              <p:cNvCxnSpPr>
                <a:cxnSpLocks/>
              </p:cNvCxnSpPr>
              <p:nvPr/>
            </p:nvCxnSpPr>
            <p:spPr>
              <a:xfrm flipV="1">
                <a:off x="9387239" y="2369227"/>
                <a:ext cx="2050871" cy="1241716"/>
              </a:xfrm>
              <a:prstGeom prst="line">
                <a:avLst/>
              </a:prstGeom>
              <a:noFill/>
              <a:ln w="63500" cap="flat" cmpd="sng">
                <a:solidFill>
                  <a:srgbClr val="06C4B0"/>
                </a:solidFill>
                <a:prstDash val="solid"/>
                <a:miter lim="800000"/>
                <a:headEnd type="none" w="lg" len="med"/>
                <a:tailEnd type="none" w="lg" len="med"/>
              </a:ln>
            </p:spPr>
          </p:cxnSp>
          <p:sp>
            <p:nvSpPr>
              <p:cNvPr id="82" name="Oval 81">
                <a:extLst>
                  <a:ext uri="{FF2B5EF4-FFF2-40B4-BE49-F238E27FC236}">
                    <a16:creationId xmlns:a16="http://schemas.microsoft.com/office/drawing/2014/main" xmlns="" id="{A9E91CA9-748C-57DD-418C-95BA72CEBED3}"/>
                  </a:ext>
                </a:extLst>
              </p:cNvPr>
              <p:cNvSpPr/>
              <p:nvPr/>
            </p:nvSpPr>
            <p:spPr>
              <a:xfrm>
                <a:off x="10832070" y="1779755"/>
                <a:ext cx="1191030" cy="1191032"/>
              </a:xfrm>
              <a:prstGeom prst="ellipse">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40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Arial"/>
                  <a:ea typeface="+mn-ea"/>
                  <a:cs typeface="+mn-cs"/>
                </a:endParaRPr>
              </a:p>
            </p:txBody>
          </p:sp>
          <p:sp>
            <p:nvSpPr>
              <p:cNvPr id="91" name="Oval 90">
                <a:extLst>
                  <a:ext uri="{FF2B5EF4-FFF2-40B4-BE49-F238E27FC236}">
                    <a16:creationId xmlns:a16="http://schemas.microsoft.com/office/drawing/2014/main" xmlns="" id="{0A35D980-77A8-8BF8-8E74-0E4841D03C91}"/>
                  </a:ext>
                </a:extLst>
              </p:cNvPr>
              <p:cNvSpPr/>
              <p:nvPr/>
            </p:nvSpPr>
            <p:spPr>
              <a:xfrm>
                <a:off x="10994645" y="1942331"/>
                <a:ext cx="865881" cy="865881"/>
              </a:xfrm>
              <a:prstGeom prst="ellipse">
                <a:avLst/>
              </a:prstGeom>
              <a:solidFill>
                <a:srgbClr val="06C4B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000" b="1" u="none" strike="noStrike" kern="1200" cap="none" spc="0" normalizeH="0" baseline="0" noProof="0">
                    <a:ln>
                      <a:noFill/>
                    </a:ln>
                    <a:solidFill>
                      <a:srgbClr val="000000"/>
                    </a:solidFill>
                    <a:effectLst/>
                    <a:uLnTx/>
                    <a:uFillTx/>
                    <a:latin typeface="Arial Black" panose="020B0604020202020204" pitchFamily="34" charset="0"/>
                    <a:cs typeface="Arial Black" panose="020B0604020202020204" pitchFamily="34" charset="0"/>
                  </a:rPr>
                  <a:t>28%</a:t>
                </a:r>
              </a:p>
            </p:txBody>
          </p:sp>
        </p:grpSp>
        <p:grpSp>
          <p:nvGrpSpPr>
            <p:cNvPr id="100" name="Group 99">
              <a:extLst>
                <a:ext uri="{FF2B5EF4-FFF2-40B4-BE49-F238E27FC236}">
                  <a16:creationId xmlns:a16="http://schemas.microsoft.com/office/drawing/2014/main" xmlns="" id="{E58C18E3-EF31-4263-A82B-75E9D3360D18}"/>
                </a:ext>
              </a:extLst>
            </p:cNvPr>
            <p:cNvGrpSpPr/>
            <p:nvPr/>
          </p:nvGrpSpPr>
          <p:grpSpPr>
            <a:xfrm flipV="1">
              <a:off x="7664111" y="4013186"/>
              <a:ext cx="2635861" cy="1831188"/>
              <a:chOff x="9387239" y="1779755"/>
              <a:chExt cx="2635861" cy="1831188"/>
            </a:xfrm>
          </p:grpSpPr>
          <p:cxnSp>
            <p:nvCxnSpPr>
              <p:cNvPr id="101" name="Straight Connector 100">
                <a:extLst>
                  <a:ext uri="{FF2B5EF4-FFF2-40B4-BE49-F238E27FC236}">
                    <a16:creationId xmlns:a16="http://schemas.microsoft.com/office/drawing/2014/main" xmlns="" id="{62CFA9B6-4BB0-3995-1C86-B95DC2500C06}"/>
                  </a:ext>
                </a:extLst>
              </p:cNvPr>
              <p:cNvCxnSpPr>
                <a:cxnSpLocks/>
              </p:cNvCxnSpPr>
              <p:nvPr/>
            </p:nvCxnSpPr>
            <p:spPr>
              <a:xfrm flipV="1">
                <a:off x="9387239" y="2369227"/>
                <a:ext cx="2050871" cy="1241716"/>
              </a:xfrm>
              <a:prstGeom prst="line">
                <a:avLst/>
              </a:prstGeom>
              <a:noFill/>
              <a:ln w="63500" cap="flat" cmpd="sng">
                <a:solidFill>
                  <a:srgbClr val="06C4B0"/>
                </a:solidFill>
                <a:prstDash val="solid"/>
                <a:miter lim="800000"/>
                <a:headEnd type="none" w="lg" len="med"/>
                <a:tailEnd type="none" w="lg" len="med"/>
              </a:ln>
            </p:spPr>
          </p:cxnSp>
          <p:sp>
            <p:nvSpPr>
              <p:cNvPr id="102" name="Oval 101">
                <a:extLst>
                  <a:ext uri="{FF2B5EF4-FFF2-40B4-BE49-F238E27FC236}">
                    <a16:creationId xmlns:a16="http://schemas.microsoft.com/office/drawing/2014/main" xmlns="" id="{44F5CE1C-803B-04BD-885F-F88C23BEEB93}"/>
                  </a:ext>
                </a:extLst>
              </p:cNvPr>
              <p:cNvSpPr/>
              <p:nvPr/>
            </p:nvSpPr>
            <p:spPr>
              <a:xfrm>
                <a:off x="10832070" y="1779755"/>
                <a:ext cx="1191030" cy="1191032"/>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40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Arial"/>
                  <a:ea typeface="+mn-ea"/>
                  <a:cs typeface="+mn-cs"/>
                </a:endParaRPr>
              </a:p>
            </p:txBody>
          </p:sp>
          <p:sp>
            <p:nvSpPr>
              <p:cNvPr id="103" name="Oval 102">
                <a:extLst>
                  <a:ext uri="{FF2B5EF4-FFF2-40B4-BE49-F238E27FC236}">
                    <a16:creationId xmlns:a16="http://schemas.microsoft.com/office/drawing/2014/main" xmlns="" id="{AE49E2D2-DCAA-0FC4-D807-2C8DBBDBFA99}"/>
                  </a:ext>
                </a:extLst>
              </p:cNvPr>
              <p:cNvSpPr/>
              <p:nvPr/>
            </p:nvSpPr>
            <p:spPr>
              <a:xfrm rot="10800000">
                <a:off x="10994645" y="1942331"/>
                <a:ext cx="865881" cy="865881"/>
              </a:xfrm>
              <a:prstGeom prst="ellipse">
                <a:avLst/>
              </a:prstGeom>
              <a:solidFill>
                <a:srgbClr val="06C4B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000" b="1" u="none" strike="noStrike" kern="1200" cap="none" spc="0" normalizeH="0" baseline="0" noProof="0">
                    <a:ln>
                      <a:noFill/>
                    </a:ln>
                    <a:solidFill>
                      <a:srgbClr val="000000"/>
                    </a:solidFill>
                    <a:effectLst/>
                    <a:uLnTx/>
                    <a:uFillTx/>
                    <a:latin typeface="Arial Black" panose="020B0604020202020204" pitchFamily="34" charset="0"/>
                    <a:cs typeface="Arial Black" panose="020B0604020202020204" pitchFamily="34" charset="0"/>
                  </a:rPr>
                  <a:t>22%</a:t>
                </a:r>
              </a:p>
            </p:txBody>
          </p:sp>
        </p:grpSp>
        <p:sp>
          <p:nvSpPr>
            <p:cNvPr id="104" name="TextBox 103">
              <a:extLst>
                <a:ext uri="{FF2B5EF4-FFF2-40B4-BE49-F238E27FC236}">
                  <a16:creationId xmlns:a16="http://schemas.microsoft.com/office/drawing/2014/main" xmlns="" id="{D46D8A46-D5D4-EF25-5E2F-46AFEBD47443}"/>
                </a:ext>
              </a:extLst>
            </p:cNvPr>
            <p:cNvSpPr txBox="1"/>
            <p:nvPr/>
          </p:nvSpPr>
          <p:spPr>
            <a:xfrm>
              <a:off x="10396801" y="1861395"/>
              <a:ext cx="1475725" cy="1015663"/>
            </a:xfrm>
            <a:prstGeom prst="rect">
              <a:avLst/>
            </a:prstGeom>
            <a:noFill/>
          </p:spPr>
          <p:txBody>
            <a:bodyPr wrap="none" l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Arial Black" panose="020B0604020202020204" pitchFamily="34" charset="0"/>
                  <a:ea typeface="+mn-ea"/>
                  <a:cs typeface="Arial Black" panose="020B0604020202020204" pitchFamily="34" charset="0"/>
                </a:rPr>
                <a:t>High</a:t>
              </a:r>
              <a:r>
                <a:rPr lang="en-US" sz="2000" b="1">
                  <a:solidFill>
                    <a:prstClr val="black"/>
                  </a:solidFill>
                  <a:latin typeface="Arial"/>
                </a:rPr>
                <a:t>-</a:t>
              </a:r>
              <a:br>
                <a:rPr lang="en-US" sz="2000" b="1">
                  <a:solidFill>
                    <a:prstClr val="black"/>
                  </a:solidFill>
                  <a:latin typeface="Arial"/>
                </a:rPr>
              </a:br>
              <a:r>
                <a:rPr kumimoji="0" lang="en-US" sz="2000" b="1" i="0" u="none" strike="noStrike" kern="1200" cap="none" spc="0" normalizeH="0" baseline="0" noProof="0">
                  <a:ln>
                    <a:noFill/>
                  </a:ln>
                  <a:solidFill>
                    <a:prstClr val="black"/>
                  </a:solidFill>
                  <a:effectLst/>
                  <a:uLnTx/>
                  <a:uFillTx/>
                  <a:latin typeface="Arial"/>
                  <a:ea typeface="+mn-ea"/>
                  <a:cs typeface="+mn-cs"/>
                </a:rPr>
                <a:t>Growth</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Arial"/>
                  <a:ea typeface="+mn-ea"/>
                  <a:cs typeface="+mn-cs"/>
                </a:rPr>
                <a:t>Companies</a:t>
              </a:r>
            </a:p>
          </p:txBody>
        </p:sp>
        <p:sp>
          <p:nvSpPr>
            <p:cNvPr id="105" name="TextBox 104">
              <a:extLst>
                <a:ext uri="{FF2B5EF4-FFF2-40B4-BE49-F238E27FC236}">
                  <a16:creationId xmlns:a16="http://schemas.microsoft.com/office/drawing/2014/main" xmlns="" id="{92000DEA-9674-1131-5AC4-B247C7557765}"/>
                </a:ext>
              </a:extLst>
            </p:cNvPr>
            <p:cNvSpPr txBox="1"/>
            <p:nvPr/>
          </p:nvSpPr>
          <p:spPr>
            <a:xfrm>
              <a:off x="10396801" y="4831837"/>
              <a:ext cx="1475725" cy="1015663"/>
            </a:xfrm>
            <a:prstGeom prst="rect">
              <a:avLst/>
            </a:prstGeom>
            <a:noFill/>
          </p:spPr>
          <p:txBody>
            <a:bodyPr wrap="none" l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Arial Black" panose="020B0604020202020204" pitchFamily="34" charset="0"/>
                  <a:ea typeface="+mn-ea"/>
                  <a:cs typeface="Arial Black" panose="020B0604020202020204" pitchFamily="34" charset="0"/>
                </a:rPr>
                <a:t>Low-</a:t>
              </a:r>
              <a:r>
                <a:rPr lang="en-US" sz="2000" b="1">
                  <a:solidFill>
                    <a:prstClr val="black"/>
                  </a:solidFill>
                  <a:latin typeface="Arial"/>
                </a:rPr>
                <a:t/>
              </a:r>
              <a:br>
                <a:rPr lang="en-US" sz="2000" b="1">
                  <a:solidFill>
                    <a:prstClr val="black"/>
                  </a:solidFill>
                  <a:latin typeface="Arial"/>
                </a:rPr>
              </a:br>
              <a:r>
                <a:rPr kumimoji="0" lang="en-US" sz="2000" b="1" i="0" u="none" strike="noStrike" kern="1200" cap="none" spc="0" normalizeH="0" baseline="0" noProof="0">
                  <a:ln>
                    <a:noFill/>
                  </a:ln>
                  <a:solidFill>
                    <a:prstClr val="black"/>
                  </a:solidFill>
                  <a:effectLst/>
                  <a:uLnTx/>
                  <a:uFillTx/>
                  <a:latin typeface="Arial"/>
                  <a:ea typeface="+mn-ea"/>
                  <a:cs typeface="+mn-cs"/>
                </a:rPr>
                <a:t>Growth</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Arial"/>
                  <a:ea typeface="+mn-ea"/>
                  <a:cs typeface="+mn-cs"/>
                </a:rPr>
                <a:t>Companies</a:t>
              </a:r>
            </a:p>
          </p:txBody>
        </p:sp>
      </p:grpSp>
      <p:grpSp>
        <p:nvGrpSpPr>
          <p:cNvPr id="106" name="Group 105">
            <a:extLst>
              <a:ext uri="{FF2B5EF4-FFF2-40B4-BE49-F238E27FC236}">
                <a16:creationId xmlns:a16="http://schemas.microsoft.com/office/drawing/2014/main" xmlns="" id="{EC5DE623-60E8-4DD5-DDE0-E94E9316404F}"/>
              </a:ext>
            </a:extLst>
          </p:cNvPr>
          <p:cNvGrpSpPr/>
          <p:nvPr/>
        </p:nvGrpSpPr>
        <p:grpSpPr>
          <a:xfrm>
            <a:off x="11049189" y="366713"/>
            <a:ext cx="684024" cy="643787"/>
            <a:chOff x="1654578" y="2354906"/>
            <a:chExt cx="1237555" cy="1164758"/>
          </a:xfrm>
        </p:grpSpPr>
        <p:pic>
          <p:nvPicPr>
            <p:cNvPr id="107" name="Graphic 106">
              <a:extLst>
                <a:ext uri="{FF2B5EF4-FFF2-40B4-BE49-F238E27FC236}">
                  <a16:creationId xmlns:a16="http://schemas.microsoft.com/office/drawing/2014/main" xmlns="" id="{854C88FA-034A-A9BE-6C94-2448AD0834A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654578" y="2354906"/>
              <a:ext cx="1237555" cy="1164758"/>
            </a:xfrm>
            <a:prstGeom prst="rect">
              <a:avLst/>
            </a:prstGeom>
          </p:spPr>
        </p:pic>
        <p:sp>
          <p:nvSpPr>
            <p:cNvPr id="108" name="TextBox 107">
              <a:extLst>
                <a:ext uri="{FF2B5EF4-FFF2-40B4-BE49-F238E27FC236}">
                  <a16:creationId xmlns:a16="http://schemas.microsoft.com/office/drawing/2014/main" xmlns="" id="{84311C26-F22E-41BD-C885-E3519EE3030E}"/>
                </a:ext>
              </a:extLst>
            </p:cNvPr>
            <p:cNvSpPr txBox="1"/>
            <p:nvPr/>
          </p:nvSpPr>
          <p:spPr>
            <a:xfrm>
              <a:off x="2089178" y="3018904"/>
              <a:ext cx="452430" cy="389787"/>
            </a:xfrm>
            <a:prstGeom prst="rect">
              <a:avLst/>
            </a:prstGeom>
            <a:noFill/>
          </p:spPr>
          <p:txBody>
            <a:bodyPr wrap="none" lIns="0" tIns="0" rIns="0" bIns="0" rtlCol="0">
              <a:spAutoFit/>
            </a:bodyPr>
            <a:lstStyle/>
            <a:p>
              <a:pPr algn="ctr"/>
              <a:r>
                <a:rPr lang="en-US" sz="1400" b="1">
                  <a:solidFill>
                    <a:srgbClr val="FFFFFF"/>
                  </a:solidFill>
                </a:rPr>
                <a:t>SD</a:t>
              </a:r>
            </a:p>
          </p:txBody>
        </p:sp>
      </p:grpSp>
    </p:spTree>
    <p:extLst>
      <p:ext uri="{BB962C8B-B14F-4D97-AF65-F5344CB8AC3E}">
        <p14:creationId xmlns:p14="http://schemas.microsoft.com/office/powerpoint/2010/main" val="65455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9" name="Google Shape;779;p4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3200"/>
              <a:buFont typeface="Arial"/>
              <a:buNone/>
            </a:pPr>
            <a:r>
              <a:rPr lang="en-US" b="1" dirty="0">
                <a:solidFill>
                  <a:srgbClr val="002856"/>
                </a:solidFill>
                <a:cs typeface="Arial"/>
              </a:rPr>
              <a:t>On Average, Fact Investments Take the Biggest Proportion of Investments</a:t>
            </a:r>
            <a:endParaRPr dirty="0"/>
          </a:p>
        </p:txBody>
      </p:sp>
      <p:graphicFrame>
        <p:nvGraphicFramePr>
          <p:cNvPr id="774" name="Google Shape;774;p43"/>
          <p:cNvGraphicFramePr/>
          <p:nvPr/>
        </p:nvGraphicFramePr>
        <p:xfrm>
          <a:off x="457200" y="1788377"/>
          <a:ext cx="7635240" cy="3566160"/>
        </p:xfrm>
        <a:graphic>
          <a:graphicData uri="http://schemas.openxmlformats.org/drawingml/2006/chart">
            <c:chart xmlns:c="http://schemas.openxmlformats.org/drawingml/2006/chart" xmlns:r="http://schemas.openxmlformats.org/officeDocument/2006/relationships" r:id="rId3"/>
          </a:graphicData>
        </a:graphic>
      </p:graphicFrame>
      <p:sp>
        <p:nvSpPr>
          <p:cNvPr id="775" name="Google Shape;775;p43"/>
          <p:cNvSpPr txBox="1"/>
          <p:nvPr/>
        </p:nvSpPr>
        <p:spPr>
          <a:xfrm>
            <a:off x="7407805" y="5638"/>
            <a:ext cx="2636655" cy="369332"/>
          </a:xfrm>
          <a:prstGeom prst="rect">
            <a:avLst/>
          </a:prstGeom>
          <a:solidFill>
            <a:srgbClr val="FEC10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Arial"/>
                <a:ea typeface="Arial"/>
                <a:cs typeface="Arial"/>
                <a:sym typeface="Arial"/>
              </a:rPr>
              <a:t>FINAL Results</a:t>
            </a:r>
            <a:endParaRPr dirty="0"/>
          </a:p>
        </p:txBody>
      </p:sp>
      <p:sp>
        <p:nvSpPr>
          <p:cNvPr id="776" name="Google Shape;776;p43"/>
          <p:cNvSpPr txBox="1"/>
          <p:nvPr/>
        </p:nvSpPr>
        <p:spPr>
          <a:xfrm>
            <a:off x="10104120" y="-7341"/>
            <a:ext cx="2530090" cy="369291"/>
          </a:xfrm>
          <a:prstGeom prst="rect">
            <a:avLst/>
          </a:prstGeom>
          <a:noFill/>
          <a:ln>
            <a:noFill/>
          </a:ln>
        </p:spPr>
        <p:txBody>
          <a:bodyPr spcFirstLastPara="1" wrap="square" lIns="91425" tIns="45700" rIns="91425" bIns="45700" anchor="t" anchorCtr="0">
            <a:spAutoFit/>
          </a:bodyPr>
          <a:lstStyle/>
          <a:p>
            <a:pPr lvl="0"/>
            <a:r>
              <a:rPr lang="en-US" sz="1800" dirty="0">
                <a:solidFill>
                  <a:srgbClr val="FF0000"/>
                </a:solidFill>
                <a:highlight>
                  <a:srgbClr val="FFFF00"/>
                </a:highlight>
                <a:latin typeface="Arial"/>
                <a:ea typeface="Arial"/>
                <a:cs typeface="Arial"/>
                <a:sym typeface="Arial"/>
              </a:rPr>
              <a:t>PRM Graphic </a:t>
            </a:r>
            <a:endParaRPr dirty="0"/>
          </a:p>
        </p:txBody>
      </p:sp>
      <p:sp>
        <p:nvSpPr>
          <p:cNvPr id="777" name="Google Shape;777;p43"/>
          <p:cNvSpPr txBox="1"/>
          <p:nvPr/>
        </p:nvSpPr>
        <p:spPr>
          <a:xfrm>
            <a:off x="457199" y="5326222"/>
            <a:ext cx="10548257" cy="923299"/>
          </a:xfrm>
          <a:prstGeom prst="rect">
            <a:avLst/>
          </a:prstGeom>
          <a:noFill/>
          <a:ln>
            <a:noFill/>
          </a:ln>
        </p:spPr>
        <p:txBody>
          <a:bodyPr spcFirstLastPara="1" wrap="square" lIns="0" tIns="91425" rIns="91425" bIns="91425" anchor="b"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n varies by cohort, Enterprise business leaders who lead, participate in or influence their company’s investment and strategy decisions, excluding “not sure”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S1Q3. What is the approximate proportion of investments or projects that fall into the following categories?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Source: Gartner 2022 Understanding Corporate Growth Strategies Survey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solidFill>
                  <a:prstClr val="black">
                    <a:lumMod val="50000"/>
                    <a:lumOff val="50000"/>
                  </a:prstClr>
                </a:solidFill>
                <a:latin typeface="Arial"/>
                <a:cs typeface="Arial" panose="020B0604020202020204" pitchFamily="34" charset="0"/>
              </a:rPr>
              <a:t>*Small sample size, results are directional;.</a:t>
            </a:r>
            <a:endPar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ID: </a:t>
            </a:r>
          </a:p>
        </p:txBody>
      </p:sp>
      <p:sp>
        <p:nvSpPr>
          <p:cNvPr id="778" name="Google Shape;778;p43"/>
          <p:cNvSpPr txBox="1"/>
          <p:nvPr/>
        </p:nvSpPr>
        <p:spPr>
          <a:xfrm>
            <a:off x="457200" y="1128881"/>
            <a:ext cx="7315200" cy="680156"/>
          </a:xfrm>
          <a:prstGeom prst="rect">
            <a:avLst/>
          </a:prstGeom>
          <a:noFill/>
          <a:ln>
            <a:noFill/>
          </a:ln>
        </p:spPr>
        <p:txBody>
          <a:bodyPr spcFirstLastPara="1" wrap="square" lIns="0"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a:ea typeface="+mn-ea"/>
                <a:cs typeface="+mn-cs"/>
              </a:rPr>
              <a:t>Proportion Of Investments That Fall Into Each Category</a:t>
            </a:r>
          </a:p>
          <a:p>
            <a:pPr marL="0" marR="0" lvl="0" indent="0" algn="l" rtl="0">
              <a:lnSpc>
                <a:spcPct val="90000"/>
              </a:lnSpc>
              <a:spcBef>
                <a:spcPts val="0"/>
              </a:spcBef>
              <a:spcAft>
                <a:spcPts val="0"/>
              </a:spcAft>
              <a:buNone/>
            </a:pPr>
            <a:r>
              <a:rPr lang="en-US" dirty="0"/>
              <a:t>Average Proportion by Growth Cohort</a:t>
            </a:r>
          </a:p>
        </p:txBody>
      </p:sp>
      <p:sp>
        <p:nvSpPr>
          <p:cNvPr id="2" name="TextBox 1">
            <a:extLst>
              <a:ext uri="{FF2B5EF4-FFF2-40B4-BE49-F238E27FC236}">
                <a16:creationId xmlns:a16="http://schemas.microsoft.com/office/drawing/2014/main" xmlns="" id="{B1FD51D4-5540-563C-EB4D-E5F286FB0C9C}"/>
              </a:ext>
            </a:extLst>
          </p:cNvPr>
          <p:cNvSpPr txBox="1"/>
          <p:nvPr/>
        </p:nvSpPr>
        <p:spPr>
          <a:xfrm>
            <a:off x="7518153" y="2690336"/>
            <a:ext cx="4310743" cy="738664"/>
          </a:xfrm>
          <a:prstGeom prst="rect">
            <a:avLst/>
          </a:prstGeom>
          <a:noFill/>
        </p:spPr>
        <p:txBody>
          <a:bodyPr wrap="square" rtlCol="0">
            <a:spAutoFit/>
          </a:bodyPr>
          <a:lstStyle/>
          <a:p>
            <a:r>
              <a:rPr lang="en-US" sz="1400" dirty="0"/>
              <a:t>On average, </a:t>
            </a:r>
            <a:r>
              <a:rPr lang="en-US" sz="1400" b="1" dirty="0">
                <a:solidFill>
                  <a:schemeClr val="accent5"/>
                </a:solidFill>
              </a:rPr>
              <a:t>High Growth Companies </a:t>
            </a:r>
            <a:r>
              <a:rPr lang="en-US" sz="1400" dirty="0"/>
              <a:t>spend </a:t>
            </a:r>
            <a:r>
              <a:rPr lang="en-US" sz="1400" dirty="0" err="1"/>
              <a:t>signifcantly</a:t>
            </a:r>
            <a:r>
              <a:rPr lang="en-US" sz="1400" dirty="0"/>
              <a:t> more on Faith investments than the </a:t>
            </a:r>
            <a:r>
              <a:rPr lang="en-US" sz="1400" b="1" dirty="0">
                <a:solidFill>
                  <a:srgbClr val="00B0F0"/>
                </a:solidFill>
              </a:rPr>
              <a:t>Low Growth Companies.</a:t>
            </a:r>
          </a:p>
        </p:txBody>
      </p:sp>
      <p:cxnSp>
        <p:nvCxnSpPr>
          <p:cNvPr id="4" name="Straight Arrow Connector 3">
            <a:extLst>
              <a:ext uri="{FF2B5EF4-FFF2-40B4-BE49-F238E27FC236}">
                <a16:creationId xmlns:a16="http://schemas.microsoft.com/office/drawing/2014/main" xmlns="" id="{295B3B41-84D5-2F16-C809-53FC80D28ACE}"/>
              </a:ext>
            </a:extLst>
          </p:cNvPr>
          <p:cNvCxnSpPr/>
          <p:nvPr/>
        </p:nvCxnSpPr>
        <p:spPr>
          <a:xfrm flipH="1">
            <a:off x="6422571" y="3175214"/>
            <a:ext cx="1088572" cy="72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8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aphicFrame>
        <p:nvGraphicFramePr>
          <p:cNvPr id="592" name="Google Shape;592;p26"/>
          <p:cNvGraphicFramePr/>
          <p:nvPr/>
        </p:nvGraphicFramePr>
        <p:xfrm>
          <a:off x="457199" y="807840"/>
          <a:ext cx="8740589" cy="4646287"/>
        </p:xfrm>
        <a:graphic>
          <a:graphicData uri="http://schemas.openxmlformats.org/drawingml/2006/chart">
            <c:chart xmlns:c="http://schemas.openxmlformats.org/drawingml/2006/chart" xmlns:r="http://schemas.openxmlformats.org/officeDocument/2006/relationships" r:id="rId3"/>
          </a:graphicData>
        </a:graphic>
      </p:graphicFrame>
      <p:sp>
        <p:nvSpPr>
          <p:cNvPr id="595" name="Google Shape;595;p26"/>
          <p:cNvSpPr txBox="1"/>
          <p:nvPr/>
        </p:nvSpPr>
        <p:spPr>
          <a:xfrm>
            <a:off x="457199" y="5464721"/>
            <a:ext cx="11277602" cy="784800"/>
          </a:xfrm>
          <a:prstGeom prst="rect">
            <a:avLst/>
          </a:prstGeom>
          <a:noFill/>
          <a:ln>
            <a:noFill/>
          </a:ln>
        </p:spPr>
        <p:txBody>
          <a:bodyPr spcFirstLastPara="1" wrap="square" lIns="0" tIns="91425" rIns="91425" bIns="91425" anchor="b"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n varies by cohort, Enterprise business leaders who lead, participate in or influence their company’s investment and strategy decisions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S3Q5. How important will the following digital activities be to your company’s growth strategies for the next 5 years?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Source: Gartner 2022 Understanding Corporate Growth Strategies Survey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ID: </a:t>
            </a:r>
          </a:p>
        </p:txBody>
      </p:sp>
      <p:sp>
        <p:nvSpPr>
          <p:cNvPr id="596" name="Google Shape;596;p26"/>
          <p:cNvSpPr txBox="1"/>
          <p:nvPr/>
        </p:nvSpPr>
        <p:spPr>
          <a:xfrm>
            <a:off x="457200" y="253842"/>
            <a:ext cx="8310282" cy="677078"/>
          </a:xfrm>
          <a:prstGeom prst="rect">
            <a:avLst/>
          </a:prstGeom>
          <a:noFill/>
          <a:ln>
            <a:noFill/>
          </a:ln>
        </p:spPr>
        <p:txBody>
          <a:bodyPr spcFirstLastPara="1" wrap="square" lIns="0"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kern="0" dirty="0">
                <a:solidFill>
                  <a:prstClr val="black"/>
                </a:solidFill>
                <a:latin typeface="Arial"/>
              </a:rPr>
              <a:t>Importance of Digital Activities to Growth Strategies For The Next Five Years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Arial"/>
              </a:rPr>
              <a:t>Percentage of Respondents Rating these as Very or Extremely Important</a:t>
            </a:r>
          </a:p>
        </p:txBody>
      </p:sp>
      <p:sp>
        <p:nvSpPr>
          <p:cNvPr id="4" name="TextBox 3">
            <a:extLst>
              <a:ext uri="{FF2B5EF4-FFF2-40B4-BE49-F238E27FC236}">
                <a16:creationId xmlns:a16="http://schemas.microsoft.com/office/drawing/2014/main" xmlns="" id="{EC38BA18-D16A-08A6-E3A2-8414996661AD}"/>
              </a:ext>
            </a:extLst>
          </p:cNvPr>
          <p:cNvSpPr txBox="1"/>
          <p:nvPr/>
        </p:nvSpPr>
        <p:spPr>
          <a:xfrm>
            <a:off x="7123205" y="21551"/>
            <a:ext cx="3135220" cy="369332"/>
          </a:xfrm>
          <a:prstGeom prst="rect">
            <a:avLst/>
          </a:prstGeom>
          <a:solidFill>
            <a:srgbClr val="FEC10D"/>
          </a:solidFill>
        </p:spPr>
        <p:txBody>
          <a:bodyPr wrap="square" lIns="9144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a:ea typeface="+mn-ea"/>
                <a:cs typeface="+mn-cs"/>
              </a:rPr>
              <a:t>Final Results</a:t>
            </a:r>
          </a:p>
        </p:txBody>
      </p:sp>
      <p:sp>
        <p:nvSpPr>
          <p:cNvPr id="5" name="TextBox 4">
            <a:extLst>
              <a:ext uri="{FF2B5EF4-FFF2-40B4-BE49-F238E27FC236}">
                <a16:creationId xmlns:a16="http://schemas.microsoft.com/office/drawing/2014/main" xmlns="" id="{67E6463E-96D3-B5B8-643A-3187A1D18920}"/>
              </a:ext>
            </a:extLst>
          </p:cNvPr>
          <p:cNvSpPr txBox="1"/>
          <p:nvPr/>
        </p:nvSpPr>
        <p:spPr>
          <a:xfrm>
            <a:off x="10319135" y="28933"/>
            <a:ext cx="2530090" cy="369332"/>
          </a:xfrm>
          <a:prstGeom prst="rect">
            <a:avLst/>
          </a:prstGeom>
          <a:noFill/>
        </p:spPr>
        <p:txBody>
          <a:bodyPr wrap="square" lIns="9144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highlight>
                  <a:srgbClr val="FFFF00"/>
                </a:highlight>
                <a:uLnTx/>
                <a:uFillTx/>
                <a:latin typeface="Arial"/>
                <a:ea typeface="+mn-ea"/>
                <a:cs typeface="+mn-cs"/>
              </a:rPr>
              <a:t>PRM Graphic</a:t>
            </a:r>
          </a:p>
        </p:txBody>
      </p:sp>
      <p:sp>
        <p:nvSpPr>
          <p:cNvPr id="2" name="Rectangle 1">
            <a:extLst>
              <a:ext uri="{FF2B5EF4-FFF2-40B4-BE49-F238E27FC236}">
                <a16:creationId xmlns:a16="http://schemas.microsoft.com/office/drawing/2014/main" xmlns="" id="{4C48C82C-0834-AD2B-2230-51CD4FA36027}"/>
              </a:ext>
            </a:extLst>
          </p:cNvPr>
          <p:cNvSpPr/>
          <p:nvPr/>
        </p:nvSpPr>
        <p:spPr>
          <a:xfrm>
            <a:off x="850489" y="2447878"/>
            <a:ext cx="6513831" cy="518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3" name="Rectangle 2">
            <a:extLst>
              <a:ext uri="{FF2B5EF4-FFF2-40B4-BE49-F238E27FC236}">
                <a16:creationId xmlns:a16="http://schemas.microsoft.com/office/drawing/2014/main" xmlns="" id="{6927B503-FC20-9B39-C1DD-DEC82F96C5F6}"/>
              </a:ext>
            </a:extLst>
          </p:cNvPr>
          <p:cNvSpPr/>
          <p:nvPr/>
        </p:nvSpPr>
        <p:spPr>
          <a:xfrm>
            <a:off x="850489" y="1847859"/>
            <a:ext cx="6513831" cy="518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 name="Rectangle 5">
            <a:extLst>
              <a:ext uri="{FF2B5EF4-FFF2-40B4-BE49-F238E27FC236}">
                <a16:creationId xmlns:a16="http://schemas.microsoft.com/office/drawing/2014/main" xmlns="" id="{DDBC450A-641E-0677-C9F9-AC7FB1AF6571}"/>
              </a:ext>
            </a:extLst>
          </p:cNvPr>
          <p:cNvSpPr/>
          <p:nvPr/>
        </p:nvSpPr>
        <p:spPr>
          <a:xfrm>
            <a:off x="850488" y="1307822"/>
            <a:ext cx="6513831" cy="518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8" name="TextBox 7">
            <a:extLst>
              <a:ext uri="{FF2B5EF4-FFF2-40B4-BE49-F238E27FC236}">
                <a16:creationId xmlns:a16="http://schemas.microsoft.com/office/drawing/2014/main" xmlns="" id="{5561F8B3-94A8-944C-1B57-DC57C81478C2}"/>
              </a:ext>
            </a:extLst>
          </p:cNvPr>
          <p:cNvSpPr txBox="1"/>
          <p:nvPr/>
        </p:nvSpPr>
        <p:spPr>
          <a:xfrm>
            <a:off x="8690815" y="3019425"/>
            <a:ext cx="3135220" cy="1938992"/>
          </a:xfrm>
          <a:prstGeom prst="rect">
            <a:avLst/>
          </a:prstGeom>
          <a:noFill/>
        </p:spPr>
        <p:txBody>
          <a:bodyPr wrap="square" lIns="0" rIns="0" rtlCol="0">
            <a:spAutoFit/>
          </a:bodyPr>
          <a:lstStyle/>
          <a:p>
            <a:pPr algn="l"/>
            <a:r>
              <a:rPr kumimoji="0" lang="en-US" sz="1200" b="1" i="0" u="none" strike="noStrike" kern="1200" cap="none" spc="0" normalizeH="0" baseline="0" noProof="0" dirty="0">
                <a:ln>
                  <a:noFill/>
                </a:ln>
                <a:solidFill>
                  <a:srgbClr val="FF540A"/>
                </a:solidFill>
                <a:effectLst/>
                <a:uLnTx/>
                <a:uFillTx/>
                <a:latin typeface="Arial"/>
                <a:ea typeface="+mn-ea"/>
                <a:cs typeface="+mn-cs"/>
              </a:rPr>
              <a:t>High growth companies </a:t>
            </a:r>
            <a:r>
              <a:rPr kumimoji="0" lang="en-US" sz="1200" b="0" i="0" u="none" strike="noStrike" kern="1200" cap="none" spc="0" normalizeH="0" baseline="0" noProof="0" dirty="0">
                <a:ln>
                  <a:noFill/>
                </a:ln>
                <a:solidFill>
                  <a:prstClr val="black"/>
                </a:solidFill>
                <a:effectLst/>
                <a:uLnTx/>
                <a:uFillTx/>
                <a:latin typeface="Arial"/>
                <a:ea typeface="+mn-ea"/>
                <a:cs typeface="+mn-cs"/>
              </a:rPr>
              <a:t>are significantly more likely than </a:t>
            </a:r>
            <a:r>
              <a:rPr kumimoji="0" lang="en-US" sz="1200" b="1" i="0" u="none" strike="noStrike" kern="1200" cap="none" spc="0" normalizeH="0" baseline="0" noProof="0" dirty="0">
                <a:ln>
                  <a:noFill/>
                </a:ln>
                <a:solidFill>
                  <a:srgbClr val="009AD7"/>
                </a:solidFill>
                <a:effectLst/>
                <a:uLnTx/>
                <a:uFillTx/>
                <a:latin typeface="Arial"/>
                <a:ea typeface="+mn-ea"/>
                <a:cs typeface="+mn-cs"/>
              </a:rPr>
              <a:t>low growth companies</a:t>
            </a:r>
            <a:r>
              <a:rPr kumimoji="0" lang="en-US" sz="1200" i="0" u="none" strike="noStrike" kern="1200" cap="none" spc="0" normalizeH="0" baseline="0" noProof="0" dirty="0">
                <a:ln>
                  <a:noFill/>
                </a:ln>
                <a:effectLst/>
                <a:uLnTx/>
                <a:uFillTx/>
                <a:latin typeface="Arial"/>
                <a:ea typeface="+mn-ea"/>
                <a:cs typeface="+mn-cs"/>
              </a:rPr>
              <a:t> to rate each of these digital activities as very or extremely important to growth strategies.</a:t>
            </a:r>
          </a:p>
          <a:p>
            <a:pPr algn="l"/>
            <a:r>
              <a:rPr lang="en-US" sz="1200" dirty="0">
                <a:latin typeface="Arial"/>
              </a:rPr>
              <a:t>Furthermore, </a:t>
            </a:r>
            <a:r>
              <a:rPr kumimoji="0" lang="en-US" sz="1200" b="1" i="0" u="none" strike="noStrike" kern="1200" cap="none" spc="0" normalizeH="0" baseline="0" noProof="0" dirty="0">
                <a:ln>
                  <a:noFill/>
                </a:ln>
                <a:solidFill>
                  <a:srgbClr val="FF540A"/>
                </a:solidFill>
                <a:effectLst/>
                <a:uLnTx/>
                <a:uFillTx/>
                <a:latin typeface="Arial"/>
                <a:ea typeface="+mn-ea"/>
                <a:cs typeface="+mn-cs"/>
              </a:rPr>
              <a:t>high growth companies </a:t>
            </a:r>
            <a:r>
              <a:rPr kumimoji="0" lang="en-US" sz="1200" i="0" u="none" strike="noStrike" kern="1200" cap="none" spc="0" normalizeH="0" baseline="0" noProof="0" dirty="0">
                <a:ln>
                  <a:noFill/>
                </a:ln>
                <a:effectLst/>
                <a:uLnTx/>
                <a:uFillTx/>
                <a:latin typeface="Arial"/>
                <a:ea typeface="+mn-ea"/>
                <a:cs typeface="+mn-cs"/>
              </a:rPr>
              <a:t>are </a:t>
            </a:r>
            <a:r>
              <a:rPr kumimoji="0" lang="en-US" sz="1200" i="0" u="none" strike="noStrike" kern="1200" cap="none" spc="0" normalizeH="0" baseline="0" noProof="0" dirty="0" err="1">
                <a:ln>
                  <a:noFill/>
                </a:ln>
                <a:effectLst/>
                <a:uLnTx/>
                <a:uFillTx/>
                <a:latin typeface="Arial"/>
                <a:ea typeface="+mn-ea"/>
                <a:cs typeface="+mn-cs"/>
              </a:rPr>
              <a:t>signicantly</a:t>
            </a:r>
            <a:r>
              <a:rPr kumimoji="0" lang="en-US" sz="1200" i="0" u="none" strike="noStrike" kern="1200" cap="none" spc="0" normalizeH="0" baseline="0" noProof="0" dirty="0">
                <a:ln>
                  <a:noFill/>
                </a:ln>
                <a:effectLst/>
                <a:uLnTx/>
                <a:uFillTx/>
                <a:latin typeface="Arial"/>
                <a:ea typeface="+mn-ea"/>
                <a:cs typeface="+mn-cs"/>
              </a:rPr>
              <a:t> more likely than </a:t>
            </a:r>
            <a:r>
              <a:rPr kumimoji="0" lang="en-US" sz="1200" b="1" i="0" u="none" strike="noStrike" kern="1200" cap="none" spc="0" normalizeH="0" baseline="0" noProof="0" dirty="0">
                <a:ln>
                  <a:noFill/>
                </a:ln>
                <a:solidFill>
                  <a:srgbClr val="002856"/>
                </a:solidFill>
                <a:effectLst/>
                <a:uLnTx/>
                <a:uFillTx/>
                <a:latin typeface="Arial"/>
                <a:ea typeface="+mn-ea"/>
                <a:cs typeface="+mn-cs"/>
              </a:rPr>
              <a:t>significant growth companies </a:t>
            </a:r>
            <a:r>
              <a:rPr kumimoji="0" lang="en-US" sz="1200" i="0" u="none" strike="noStrike" kern="1200" cap="none" spc="0" normalizeH="0" baseline="0" noProof="0" dirty="0">
                <a:ln>
                  <a:noFill/>
                </a:ln>
                <a:effectLst/>
                <a:uLnTx/>
                <a:uFillTx/>
                <a:latin typeface="Arial"/>
                <a:ea typeface="+mn-ea"/>
                <a:cs typeface="+mn-cs"/>
              </a:rPr>
              <a:t>to focus on digital partnerships and ecosystems, using analytics/AI and launching digital </a:t>
            </a:r>
            <a:r>
              <a:rPr kumimoji="0" lang="en-US" sz="1200" i="0" u="none" strike="noStrike" kern="1200" cap="none" spc="0" normalizeH="0" baseline="0" noProof="0" dirty="0" err="1">
                <a:ln>
                  <a:noFill/>
                </a:ln>
                <a:effectLst/>
                <a:uLnTx/>
                <a:uFillTx/>
                <a:latin typeface="Arial"/>
                <a:ea typeface="+mn-ea"/>
                <a:cs typeface="+mn-cs"/>
              </a:rPr>
              <a:t>platorm</a:t>
            </a:r>
            <a:r>
              <a:rPr kumimoji="0" lang="en-US" sz="1200" i="0" u="none" strike="noStrike" kern="1200" cap="none" spc="0" normalizeH="0" baseline="0" noProof="0" dirty="0">
                <a:ln>
                  <a:noFill/>
                </a:ln>
                <a:effectLst/>
                <a:uLnTx/>
                <a:uFillTx/>
                <a:latin typeface="Arial"/>
                <a:ea typeface="+mn-ea"/>
                <a:cs typeface="+mn-cs"/>
              </a:rPr>
              <a:t> </a:t>
            </a:r>
            <a:r>
              <a:rPr kumimoji="0" lang="en-US" sz="1200" i="0" u="none" strike="noStrike" kern="1200" cap="none" spc="0" normalizeH="0" baseline="0" noProof="0" dirty="0" err="1">
                <a:ln>
                  <a:noFill/>
                </a:ln>
                <a:effectLst/>
                <a:uLnTx/>
                <a:uFillTx/>
                <a:latin typeface="Arial"/>
                <a:ea typeface="+mn-ea"/>
                <a:cs typeface="+mn-cs"/>
              </a:rPr>
              <a:t>bsuinesses</a:t>
            </a:r>
            <a:r>
              <a:rPr kumimoji="0" lang="en-US" sz="1200" i="0" u="none" strike="noStrike" kern="1200" cap="none" spc="0" normalizeH="0" baseline="0" noProof="0" dirty="0">
                <a:ln>
                  <a:noFill/>
                </a:ln>
                <a:effectLst/>
                <a:uLnTx/>
                <a:uFillTx/>
                <a:latin typeface="Arial"/>
                <a:ea typeface="+mn-ea"/>
                <a:cs typeface="+mn-cs"/>
              </a:rPr>
              <a:t>.</a:t>
            </a:r>
            <a:endParaRPr lang="en-US" dirty="0"/>
          </a:p>
        </p:txBody>
      </p:sp>
    </p:spTree>
    <p:extLst>
      <p:ext uri="{BB962C8B-B14F-4D97-AF65-F5344CB8AC3E}">
        <p14:creationId xmlns:p14="http://schemas.microsoft.com/office/powerpoint/2010/main" val="821332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graphicFrame>
        <p:nvGraphicFramePr>
          <p:cNvPr id="582" name="Google Shape;582;p25"/>
          <p:cNvGraphicFramePr/>
          <p:nvPr/>
        </p:nvGraphicFramePr>
        <p:xfrm>
          <a:off x="76200" y="1525705"/>
          <a:ext cx="6527800" cy="3768235"/>
        </p:xfrm>
        <a:graphic>
          <a:graphicData uri="http://schemas.openxmlformats.org/drawingml/2006/chart">
            <c:chart xmlns:c="http://schemas.openxmlformats.org/drawingml/2006/chart" xmlns:r="http://schemas.openxmlformats.org/officeDocument/2006/relationships" r:id="rId3"/>
          </a:graphicData>
        </a:graphic>
      </p:graphicFrame>
      <p:sp>
        <p:nvSpPr>
          <p:cNvPr id="585" name="Google Shape;585;p25"/>
          <p:cNvSpPr txBox="1"/>
          <p:nvPr/>
        </p:nvSpPr>
        <p:spPr>
          <a:xfrm>
            <a:off x="279400" y="5293940"/>
            <a:ext cx="5926668" cy="1107965"/>
          </a:xfrm>
          <a:prstGeom prst="rect">
            <a:avLst/>
          </a:prstGeom>
          <a:noFill/>
          <a:ln>
            <a:noFill/>
          </a:ln>
        </p:spPr>
        <p:txBody>
          <a:bodyPr spcFirstLastPara="1" wrap="square" lIns="0" tIns="91425" rIns="91425" bIns="91425" anchor="b"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n = 141 </a:t>
            </a:r>
            <a:r>
              <a:rPr kumimoji="0" lang="en-US" sz="1200" b="0" i="0" u="none" strike="noStrike" kern="1200" cap="none" spc="0" normalizeH="0" baseline="0" noProof="0" dirty="0">
                <a:ln>
                  <a:noFill/>
                </a:ln>
                <a:solidFill>
                  <a:prstClr val="black"/>
                </a:solidFill>
                <a:effectLst/>
                <a:uLnTx/>
                <a:uFillTx/>
                <a:latin typeface="Arial"/>
                <a:ea typeface="+mn-ea"/>
                <a:cs typeface="+mn-cs"/>
              </a:rPr>
              <a:t>Enterprise business leaders who lead, participate in or influence their company’s investment and strategy decisions, excluding no answer</a:t>
            </a:r>
          </a:p>
          <a:p>
            <a:pPr marL="0" marR="0" lvl="0" indent="0" algn="l" rtl="0">
              <a:spcBef>
                <a:spcPts val="0"/>
              </a:spcBef>
              <a:spcAft>
                <a:spcPts val="0"/>
              </a:spcAft>
              <a:buNone/>
            </a:pPr>
            <a:r>
              <a:rPr lang="en-US" sz="900" dirty="0">
                <a:solidFill>
                  <a:srgbClr val="7F7F7F"/>
                </a:solidFill>
                <a:latin typeface="Arial"/>
                <a:ea typeface="Arial"/>
                <a:cs typeface="Arial"/>
                <a:sym typeface="Arial"/>
              </a:rPr>
              <a:t>S3Q6. What are the top 2 digital and information technology related capabilities your company will use to drive for that growth in 2023-2024?  Coded </a:t>
            </a:r>
            <a:r>
              <a:rPr lang="en-US" sz="900" dirty="0" err="1">
                <a:solidFill>
                  <a:srgbClr val="7F7F7F"/>
                </a:solidFill>
                <a:latin typeface="Arial"/>
                <a:ea typeface="Arial"/>
                <a:cs typeface="Arial"/>
                <a:sym typeface="Arial"/>
              </a:rPr>
              <a:t>opne</a:t>
            </a:r>
            <a:r>
              <a:rPr lang="en-US" sz="900" dirty="0">
                <a:solidFill>
                  <a:srgbClr val="7F7F7F"/>
                </a:solidFill>
                <a:latin typeface="Arial"/>
                <a:ea typeface="Arial"/>
                <a:cs typeface="Arial"/>
                <a:sym typeface="Arial"/>
              </a:rPr>
              <a:t>-end responses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Source: Gartner 2022 Understanding Corporate Growth Strategies Survey</a:t>
            </a:r>
          </a:p>
          <a:p>
            <a:pPr marL="0" marR="0" lvl="0" indent="0" algn="l" rtl="0">
              <a:spcBef>
                <a:spcPts val="0"/>
              </a:spcBef>
              <a:spcAft>
                <a:spcPts val="0"/>
              </a:spcAft>
              <a:buNone/>
            </a:pPr>
            <a:r>
              <a:rPr lang="en-US" sz="900" dirty="0">
                <a:solidFill>
                  <a:srgbClr val="7F7F7F"/>
                </a:solidFill>
                <a:latin typeface="Arial"/>
                <a:ea typeface="Arial"/>
                <a:cs typeface="Arial"/>
                <a:sym typeface="Arial"/>
              </a:rPr>
              <a:t>ID: </a:t>
            </a:r>
            <a:endParaRPr dirty="0"/>
          </a:p>
        </p:txBody>
      </p:sp>
      <p:sp>
        <p:nvSpPr>
          <p:cNvPr id="586" name="Google Shape;586;p25"/>
          <p:cNvSpPr txBox="1"/>
          <p:nvPr/>
        </p:nvSpPr>
        <p:spPr>
          <a:xfrm>
            <a:off x="457199" y="878184"/>
            <a:ext cx="9400233" cy="652486"/>
          </a:xfrm>
          <a:prstGeom prst="rect">
            <a:avLst/>
          </a:prstGeom>
          <a:noFill/>
          <a:ln>
            <a:noFill/>
          </a:ln>
        </p:spPr>
        <p:txBody>
          <a:bodyPr spcFirstLastPara="1" wrap="square" lIns="0" tIns="91425" rIns="91425" bIns="91425" anchor="t" anchorCtr="0">
            <a:spAutoFit/>
          </a:bodyPr>
          <a:lstStyle/>
          <a:p>
            <a:pPr marL="0" marR="0" lvl="0" indent="0" algn="l" rtl="0">
              <a:lnSpc>
                <a:spcPct val="90000"/>
              </a:lnSpc>
              <a:spcBef>
                <a:spcPts val="0"/>
              </a:spcBef>
              <a:spcAft>
                <a:spcPts val="0"/>
              </a:spcAft>
              <a:buNone/>
            </a:pPr>
            <a:r>
              <a:rPr lang="en-US" sz="1600" b="1" dirty="0">
                <a:solidFill>
                  <a:schemeClr val="dk1"/>
                </a:solidFill>
                <a:latin typeface="Arial"/>
                <a:ea typeface="Arial"/>
                <a:cs typeface="Arial"/>
                <a:sym typeface="Arial"/>
              </a:rPr>
              <a:t>Digital And Information Technology Related Capabilities Used To Drive Growth</a:t>
            </a:r>
          </a:p>
          <a:p>
            <a:pPr marL="0" marR="0" lvl="0" indent="0" algn="l" rtl="0">
              <a:lnSpc>
                <a:spcPct val="90000"/>
              </a:lnSpc>
              <a:spcBef>
                <a:spcPts val="0"/>
              </a:spcBef>
              <a:spcAft>
                <a:spcPts val="0"/>
              </a:spcAft>
              <a:buNone/>
            </a:pPr>
            <a:r>
              <a:rPr lang="en-US" sz="1600" b="0" dirty="0">
                <a:solidFill>
                  <a:srgbClr val="000000"/>
                </a:solidFill>
                <a:latin typeface="Arial"/>
                <a:ea typeface="Arial"/>
                <a:cs typeface="Arial"/>
                <a:sym typeface="Arial"/>
              </a:rPr>
              <a:t>Percentage of Respondents</a:t>
            </a:r>
            <a:endParaRPr lang="en-US" dirty="0"/>
          </a:p>
        </p:txBody>
      </p:sp>
      <p:sp>
        <p:nvSpPr>
          <p:cNvPr id="587" name="Google Shape;587;p25"/>
          <p:cNvSpPr txBox="1">
            <a:spLocks noGrp="1"/>
          </p:cNvSpPr>
          <p:nvPr>
            <p:ph type="title"/>
          </p:nvPr>
        </p:nvSpPr>
        <p:spPr>
          <a:xfrm>
            <a:off x="457199" y="456095"/>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3200"/>
              <a:buFont typeface="Arial"/>
              <a:buNone/>
            </a:pPr>
            <a:r>
              <a:rPr lang="en-US" b="1" dirty="0">
                <a:solidFill>
                  <a:srgbClr val="002856"/>
                </a:solidFill>
                <a:latin typeface="Arial Black" panose="020B0A04020102020204" pitchFamily="34" charset="0"/>
                <a:ea typeface="Arial"/>
                <a:cs typeface="Arial"/>
                <a:sym typeface="Arial"/>
              </a:rPr>
              <a:t>Technology is Widely Expected to Drive Growth </a:t>
            </a:r>
            <a:endParaRPr dirty="0">
              <a:latin typeface="Arial Black" panose="020B0A04020102020204" pitchFamily="34" charset="0"/>
            </a:endParaRPr>
          </a:p>
        </p:txBody>
      </p:sp>
      <p:sp>
        <p:nvSpPr>
          <p:cNvPr id="2" name="TextBox 1">
            <a:extLst>
              <a:ext uri="{FF2B5EF4-FFF2-40B4-BE49-F238E27FC236}">
                <a16:creationId xmlns:a16="http://schemas.microsoft.com/office/drawing/2014/main" xmlns="" id="{6615BC67-EBFE-DC72-EAF1-0CD1DFBB0F3B}"/>
              </a:ext>
            </a:extLst>
          </p:cNvPr>
          <p:cNvSpPr txBox="1"/>
          <p:nvPr/>
        </p:nvSpPr>
        <p:spPr>
          <a:xfrm>
            <a:off x="7123205" y="21551"/>
            <a:ext cx="3135220" cy="369332"/>
          </a:xfrm>
          <a:prstGeom prst="rect">
            <a:avLst/>
          </a:prstGeom>
          <a:solidFill>
            <a:srgbClr val="FEC10D"/>
          </a:solidFill>
        </p:spPr>
        <p:txBody>
          <a:bodyPr wrap="square" lIns="9144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a:ea typeface="+mn-ea"/>
                <a:cs typeface="+mn-cs"/>
              </a:rPr>
              <a:t>Final Results</a:t>
            </a:r>
          </a:p>
        </p:txBody>
      </p:sp>
      <p:sp>
        <p:nvSpPr>
          <p:cNvPr id="3" name="TextBox 2">
            <a:extLst>
              <a:ext uri="{FF2B5EF4-FFF2-40B4-BE49-F238E27FC236}">
                <a16:creationId xmlns:a16="http://schemas.microsoft.com/office/drawing/2014/main" xmlns="" id="{E63FA71B-0B61-5CCC-51FD-CEAABBD1D302}"/>
              </a:ext>
            </a:extLst>
          </p:cNvPr>
          <p:cNvSpPr txBox="1"/>
          <p:nvPr/>
        </p:nvSpPr>
        <p:spPr>
          <a:xfrm>
            <a:off x="10319135" y="28933"/>
            <a:ext cx="2530090" cy="369332"/>
          </a:xfrm>
          <a:prstGeom prst="rect">
            <a:avLst/>
          </a:prstGeom>
          <a:noFill/>
        </p:spPr>
        <p:txBody>
          <a:bodyPr wrap="square" lIns="9144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highlight>
                  <a:srgbClr val="FFFF00"/>
                </a:highlight>
                <a:uLnTx/>
                <a:uFillTx/>
                <a:latin typeface="Arial"/>
                <a:ea typeface="+mn-ea"/>
                <a:cs typeface="+mn-cs"/>
              </a:rPr>
              <a:t>PRM Graphic</a:t>
            </a:r>
          </a:p>
        </p:txBody>
      </p:sp>
      <p:graphicFrame>
        <p:nvGraphicFramePr>
          <p:cNvPr id="8" name="Google Shape;582;p25">
            <a:extLst>
              <a:ext uri="{FF2B5EF4-FFF2-40B4-BE49-F238E27FC236}">
                <a16:creationId xmlns:a16="http://schemas.microsoft.com/office/drawing/2014/main" xmlns="" id="{C49BED08-0D7A-F7C3-66C8-9A1480B9D123}"/>
              </a:ext>
            </a:extLst>
          </p:cNvPr>
          <p:cNvGraphicFramePr/>
          <p:nvPr/>
        </p:nvGraphicFramePr>
        <p:xfrm>
          <a:off x="6832600" y="1338511"/>
          <a:ext cx="5469469" cy="3768235"/>
        </p:xfrm>
        <a:graphic>
          <a:graphicData uri="http://schemas.openxmlformats.org/drawingml/2006/chart">
            <c:chart xmlns:c="http://schemas.openxmlformats.org/drawingml/2006/chart" xmlns:r="http://schemas.openxmlformats.org/officeDocument/2006/relationships" r:id="rId4"/>
          </a:graphicData>
        </a:graphic>
      </p:graphicFrame>
      <p:sp>
        <p:nvSpPr>
          <p:cNvPr id="9" name="Google Shape;585;p25">
            <a:extLst>
              <a:ext uri="{FF2B5EF4-FFF2-40B4-BE49-F238E27FC236}">
                <a16:creationId xmlns:a16="http://schemas.microsoft.com/office/drawing/2014/main" xmlns="" id="{613BCD96-9C1C-744E-EC13-9066BB575508}"/>
              </a:ext>
            </a:extLst>
          </p:cNvPr>
          <p:cNvSpPr txBox="1"/>
          <p:nvPr/>
        </p:nvSpPr>
        <p:spPr>
          <a:xfrm>
            <a:off x="6375401" y="5356259"/>
            <a:ext cx="5926668" cy="830966"/>
          </a:xfrm>
          <a:prstGeom prst="rect">
            <a:avLst/>
          </a:prstGeom>
          <a:noFill/>
          <a:ln>
            <a:noFill/>
          </a:ln>
        </p:spPr>
        <p:txBody>
          <a:bodyPr spcFirstLastPara="1" wrap="square" lIns="0" tIns="91425" rIns="91425" bIns="91425" anchor="b"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n = 383 CEOs and senior business leaders</a:t>
            </a:r>
            <a:r>
              <a:rPr kumimoji="0" lang="en-US" sz="1200" b="0" i="0" u="none" strike="noStrike" kern="1200" cap="none" spc="0" normalizeH="0" baseline="0" noProof="0" dirty="0">
                <a:ln>
                  <a:noFill/>
                </a:ln>
                <a:solidFill>
                  <a:prstClr val="black"/>
                </a:solidFill>
                <a:effectLst/>
                <a:uLnTx/>
                <a:uFillTx/>
                <a:latin typeface="Arial"/>
                <a:ea typeface="+mn-ea"/>
                <a:cs typeface="+mn-cs"/>
              </a:rPr>
              <a:t> using digital and information technology related capabilities for growth</a:t>
            </a:r>
          </a:p>
          <a:p>
            <a:pPr marL="0" marR="0" lvl="0" indent="0" algn="l" rtl="0">
              <a:spcBef>
                <a:spcPts val="0"/>
              </a:spcBef>
              <a:spcAft>
                <a:spcPts val="0"/>
              </a:spcAft>
              <a:buNone/>
            </a:pPr>
            <a:r>
              <a:rPr lang="en-US" sz="900" dirty="0">
                <a:solidFill>
                  <a:srgbClr val="7F7F7F"/>
                </a:solidFill>
                <a:latin typeface="Arial"/>
                <a:ea typeface="Arial"/>
                <a:cs typeface="Arial"/>
                <a:sym typeface="Arial"/>
              </a:rPr>
              <a:t>Q. What are the top two digital and information technology related capabilities for that growth in 2022-2023?</a:t>
            </a:r>
          </a:p>
          <a:p>
            <a:pPr marL="0" marR="0" lvl="0" indent="0" algn="l" rtl="0">
              <a:spcBef>
                <a:spcPts val="0"/>
              </a:spcBef>
              <a:spcAft>
                <a:spcPts val="0"/>
              </a:spcAft>
              <a:buNone/>
            </a:pP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Source: 2022 Gartner CEO and </a:t>
            </a:r>
            <a:r>
              <a:rPr kumimoji="0" lang="en-US" sz="900" b="0" i="0" u="none" strike="noStrike" kern="1200" cap="none" spc="0" normalizeH="0" baseline="0" noProof="0" dirty="0" err="1">
                <a:ln>
                  <a:noFill/>
                </a:ln>
                <a:solidFill>
                  <a:prstClr val="black">
                    <a:lumMod val="50000"/>
                    <a:lumOff val="50000"/>
                  </a:prstClr>
                </a:solidFill>
                <a:effectLst/>
                <a:uLnTx/>
                <a:uFillTx/>
                <a:latin typeface="Arial"/>
                <a:ea typeface="+mn-ea"/>
                <a:cs typeface="Arial" panose="020B0604020202020204" pitchFamily="34" charset="0"/>
              </a:rPr>
              <a:t>Sernior</a:t>
            </a:r>
            <a:r>
              <a:rPr kumimoji="0" lang="en-US" sz="9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 </a:t>
            </a:r>
            <a:endParaRPr lang="en-US" dirty="0"/>
          </a:p>
        </p:txBody>
      </p:sp>
      <p:cxnSp>
        <p:nvCxnSpPr>
          <p:cNvPr id="5" name="Straight Connector 4">
            <a:extLst>
              <a:ext uri="{FF2B5EF4-FFF2-40B4-BE49-F238E27FC236}">
                <a16:creationId xmlns:a16="http://schemas.microsoft.com/office/drawing/2014/main" xmlns="" id="{9E6D1CAB-5BC5-8BBE-C2D1-D0D5018902D7}"/>
              </a:ext>
            </a:extLst>
          </p:cNvPr>
          <p:cNvCxnSpPr/>
          <p:nvPr/>
        </p:nvCxnSpPr>
        <p:spPr>
          <a:xfrm>
            <a:off x="6705600" y="1455174"/>
            <a:ext cx="0" cy="36515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32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heme/theme1.xml><?xml version="1.0" encoding="utf-8"?>
<a:theme xmlns:a="http://schemas.openxmlformats.org/drawingml/2006/main" name="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EE11AC78-36D6-4677-B48D-4A7902079EDF}"/>
    </a:ext>
  </a:extLst>
</a:theme>
</file>

<file path=ppt/theme/theme2.xml><?xml version="1.0" encoding="utf-8"?>
<a:theme xmlns:a="http://schemas.openxmlformats.org/drawingml/2006/main" name="Blu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DDBD924B-8BAA-499A-95CF-368D39884C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2021_DEFAULT V-EVENTS MASTER-2020-1229</Template>
  <TotalTime>0</TotalTime>
  <Words>646</Words>
  <Application>Microsoft Office PowerPoint</Application>
  <PresentationFormat>Widescreen</PresentationFormat>
  <Paragraphs>73</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Arial Black</vt:lpstr>
      <vt:lpstr>Times</vt:lpstr>
      <vt:lpstr>Wingdings</vt:lpstr>
      <vt:lpstr>White bkgrnd master</vt:lpstr>
      <vt:lpstr>Blue bkgrnd master</vt:lpstr>
      <vt:lpstr>Most Companies Are Doubling Down on Digital in the Face of Threats and Constraints</vt:lpstr>
      <vt:lpstr>Businesses Are Investing Significantly in Growth and Experimentation</vt:lpstr>
      <vt:lpstr>On Average, Fact Investments Take the Biggest Proportion of Investments</vt:lpstr>
      <vt:lpstr>PowerPoint Presentation</vt:lpstr>
      <vt:lpstr>Technology is Widely Expected to Drive Growth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2023-07-25T11:12:07Z</dcterms:created>
  <dcterms:modified xsi:type="dcterms:W3CDTF">2023-07-25T11:12:08Z</dcterms:modified>
</cp:coreProperties>
</file>