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4"/>
    <p:sldMasterId id="2147483851" r:id="rId5"/>
    <p:sldMasterId id="2147483967" r:id="rId6"/>
    <p:sldMasterId id="2147483869" r:id="rId7"/>
    <p:sldMasterId id="2147483886" r:id="rId8"/>
    <p:sldMasterId id="2147483954" r:id="rId9"/>
  </p:sldMasterIdLst>
  <p:notesMasterIdLst>
    <p:notesMasterId r:id="rId19"/>
  </p:notesMasterIdLst>
  <p:handoutMasterIdLst>
    <p:handoutMasterId r:id="rId20"/>
  </p:handoutMasterIdLst>
  <p:sldIdLst>
    <p:sldId id="256" r:id="rId10"/>
    <p:sldId id="2147138373" r:id="rId11"/>
    <p:sldId id="2147138382" r:id="rId12"/>
    <p:sldId id="2147138383" r:id="rId13"/>
    <p:sldId id="2147138386" r:id="rId14"/>
    <p:sldId id="2147138470" r:id="rId15"/>
    <p:sldId id="2147138370" r:id="rId16"/>
    <p:sldId id="2147138391" r:id="rId17"/>
    <p:sldId id="21471383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42" userDrawn="1">
          <p15:clr>
            <a:srgbClr val="A4A3A4"/>
          </p15:clr>
        </p15:guide>
        <p15:guide id="2" orient="horz" pos="116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F89D10-0F3F-5892-5408-06350334C235}" name="Deepanshu Chauhan" initials="DC" userId="S::Deepanshu.Chauhan@gartner.com::d8f3a64d-a707-4f85-adcf-3135f0967eca" providerId="AD"/>
  <p188:author id="{9392EA1E-9453-3937-7D94-5C59C25EDF86}" name="Nora Silver" initials="NS" userId="S::Nora.Silver@gartner.com::f4d5de43-753d-4c7e-99ff-51350c7a6a87" providerId="AD"/>
  <p188:author id="{0E00A229-8713-1433-2C72-4E8EBD2C3441}" name="Pallavi Lahiry" initials="PL" userId="S::Pallavi.Lahiry@gartner.com::b1bddd27-dc99-4a80-943f-bed337850f3f" providerId="AD"/>
  <p188:author id="{504A4545-6CF5-D175-04B6-4C3CB4B30EF0}" name="Jeremy D'Hoinne" initials="JD" userId="S::jeremy.dhoinne@gartner.com::19736bf2-863d-4cae-9280-ef9499966d50" providerId="AD"/>
  <p188:author id="{20D86777-BA8B-59F7-D589-96556572EB09}" name="Silver,Nora" initials="S" userId="S::nora.boedecker@gartner.com::f4d5de43-753d-4c7e-99ff-51350c7a6a87" providerId="AD"/>
  <p188:author id="{CE79327B-495A-D8E5-6703-1E0D1D8DC9FD}" name="Vaishali Saini" initials="VS" userId="S::Vaishali.Saini@gartner.com::c7445439-d95b-43a2-8dc3-92ca8457b190" providerId="AD"/>
  <p188:author id="{9E38257F-D4B5-49F7-5B2D-5F0D25EB3DBF}" name="Pallavi Lahiry" initials="" userId="Anonymous_Pallavi Lahiry" providerId="None"/>
  <p188:author id="{2D807799-5953-84C2-1F5F-2430C900A105}" name="Nora Silver" initials="NS" userId="S::nora.silver@gartner.com::f4d5de43-753d-4c7e-99ff-51350c7a6a87" providerId="AD"/>
  <p188:author id="{F0E210AD-FB28-66AB-3D79-97A79F59996E}" name="Pallavi Lahiry" initials="PL" userId="S::pallavi.lahiry@gartner.com::b1bddd27-dc99-4a80-943f-bed337850f3f" providerId="AD"/>
  <p188:author id="{697A8DDD-AABB-248E-5000-20229F3CC82F}" name="Don Scheibenreif" initials="DS" userId="S::don.scheibenreif@gartner.com::d40c4dee-1186-4699-a174-0a65b22cfca2" providerId="AD"/>
  <p188:author id="{774978DF-C4EF-CB8A-7359-6B8CC8C3CF5D}" name="Gary Olliffe" initials="GO" userId="S::Gary.Olliffe@gartner.com::9a46c307-b2ef-40ce-9fbc-2f84de6bf18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CD6D4-1664-174B-9B9A-DC590643DABE}" v="13" dt="2023-10-13T16:59:53.571"/>
    <p1510:client id="{6F6CD5A0-2AA3-5365-8F72-D792A798D2A5}" v="4" dt="2023-10-13T16:47:57.611"/>
    <p1510:client id="{DF4A92B1-5FD5-F9D8-B17F-38F0A6F6ACCC}" v="42" dt="2023-10-13T18:40:54.25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2"/>
    <p:restoredTop sz="94728"/>
  </p:normalViewPr>
  <p:slideViewPr>
    <p:cSldViewPr snapToGrid="0">
      <p:cViewPr varScale="1">
        <p:scale>
          <a:sx n="102" d="100"/>
          <a:sy n="102" d="100"/>
        </p:scale>
        <p:origin x="912" y="176"/>
      </p:cViewPr>
      <p:guideLst>
        <p:guide pos="2842"/>
        <p:guide orient="horz" pos="116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10/13/23</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2023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a:t>Ver 2022-1208</a:t>
            </a:r>
          </a:p>
          <a:p>
            <a:endParaRPr lang="en-US"/>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a:solidFill>
                  <a:srgbClr val="000000"/>
                </a:solidFill>
              </a:rPr>
              <a:t>Presenter's Name</a:t>
            </a:r>
          </a:p>
          <a:p>
            <a:pPr algn="l" defTabSz="947738">
              <a:lnSpc>
                <a:spcPct val="100000"/>
              </a:lnSpc>
              <a:spcBef>
                <a:spcPct val="0"/>
              </a:spcBef>
              <a:spcAft>
                <a:spcPct val="0"/>
              </a:spcAft>
            </a:pPr>
            <a:r>
              <a:rPr lang="en-US" sz="120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68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928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3143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2412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109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STT Trend Exc Guide Cover">
    <p:bg>
      <p:bgRef idx="1001">
        <a:schemeClr val="bg2"/>
      </p:bgRef>
    </p:bg>
    <p:spTree>
      <p:nvGrpSpPr>
        <p:cNvPr id="1" name=""/>
        <p:cNvGrpSpPr/>
        <p:nvPr/>
      </p:nvGrpSpPr>
      <p:grpSpPr>
        <a:xfrm>
          <a:off x="0" y="0"/>
          <a:ext cx="0" cy="0"/>
          <a:chOff x="0" y="0"/>
          <a:chExt cx="0" cy="0"/>
        </a:xfrm>
      </p:grpSpPr>
      <p:pic>
        <p:nvPicPr>
          <p:cNvPr id="2" name="Picture 1" descr="A blue light trails with numbers&#10;&#10;Description automatically generated with medium confidence">
            <a:extLst>
              <a:ext uri="{FF2B5EF4-FFF2-40B4-BE49-F238E27FC236}">
                <a16:creationId xmlns:a16="http://schemas.microsoft.com/office/drawing/2014/main" id="{3B546D22-5263-1FA3-F4BB-A69B1B6CAD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EF2A715-53C2-CE40-E7B4-683B184E1756}"/>
              </a:ext>
            </a:extLst>
          </p:cNvPr>
          <p:cNvSpPr txBox="1"/>
          <p:nvPr userDrawn="1"/>
        </p:nvSpPr>
        <p:spPr>
          <a:xfrm>
            <a:off x="789710" y="1551709"/>
            <a:ext cx="4461164" cy="400110"/>
          </a:xfrm>
          <a:prstGeom prst="rect">
            <a:avLst/>
          </a:prstGeom>
          <a:noFill/>
        </p:spPr>
        <p:txBody>
          <a:bodyPr wrap="square" lIns="0" rIns="0" rtlCol="0">
            <a:spAutoFit/>
          </a:bodyPr>
          <a:lstStyle/>
          <a:p>
            <a:pPr algn="l"/>
            <a:r>
              <a:rPr lang="en-US" sz="2000" b="1">
                <a:solidFill>
                  <a:srgbClr val="009AD7"/>
                </a:solidFill>
              </a:rPr>
              <a:t>Top Strategic Technology Trends</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326954"/>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33094769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70206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6082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271657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87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101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598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314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8795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4196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33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A">
    <p:spTree>
      <p:nvGrpSpPr>
        <p:cNvPr id="1" name=""/>
        <p:cNvGrpSpPr/>
        <p:nvPr/>
      </p:nvGrpSpPr>
      <p:grpSpPr>
        <a:xfrm>
          <a:off x="0" y="0"/>
          <a:ext cx="0" cy="0"/>
          <a:chOff x="0" y="0"/>
          <a:chExt cx="0" cy="0"/>
        </a:xfrm>
      </p:grpSpPr>
      <p:pic>
        <p:nvPicPr>
          <p:cNvPr id="19" name="Picture 18" descr="A blue light on a black background&#10;&#10;Description automatically generated">
            <a:extLst>
              <a:ext uri="{FF2B5EF4-FFF2-40B4-BE49-F238E27FC236}">
                <a16:creationId xmlns:a16="http://schemas.microsoft.com/office/drawing/2014/main" id="{C084EEE6-85BB-3130-82F5-77E902D0AE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4256522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134518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656643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555489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3111332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_Quote_Sky" preserve="1">
  <p:cSld name="A_Quote_Sky">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17"/>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17"/>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385817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84"/>
        <p:cNvGrpSpPr/>
        <p:nvPr/>
      </p:nvGrpSpPr>
      <p:grpSpPr>
        <a:xfrm>
          <a:off x="0" y="0"/>
          <a:ext cx="0" cy="0"/>
          <a:chOff x="0" y="0"/>
          <a:chExt cx="0" cy="0"/>
        </a:xfrm>
      </p:grpSpPr>
      <p:sp>
        <p:nvSpPr>
          <p:cNvPr id="85" name="Google Shape;85;p5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07237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Key Issues" preserve="1">
  <p:cSld name="Key Issues">
    <p:spTree>
      <p:nvGrpSpPr>
        <p:cNvPr id="1" name="Shape 203"/>
        <p:cNvGrpSpPr/>
        <p:nvPr/>
      </p:nvGrpSpPr>
      <p:grpSpPr>
        <a:xfrm>
          <a:off x="0" y="0"/>
          <a:ext cx="0" cy="0"/>
          <a:chOff x="0" y="0"/>
          <a:chExt cx="0" cy="0"/>
        </a:xfrm>
      </p:grpSpPr>
      <p:sp>
        <p:nvSpPr>
          <p:cNvPr id="204" name="Google Shape;204;p8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8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1765712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1837790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024364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preserve="1">
  <p:cSld name="1_Title and Content">
    <p:spTree>
      <p:nvGrpSpPr>
        <p:cNvPr id="1" name="Shape 83"/>
        <p:cNvGrpSpPr/>
        <p:nvPr/>
      </p:nvGrpSpPr>
      <p:grpSpPr>
        <a:xfrm>
          <a:off x="0" y="0"/>
          <a:ext cx="0" cy="0"/>
          <a:chOff x="0" y="0"/>
          <a:chExt cx="0" cy="0"/>
        </a:xfrm>
      </p:grpSpPr>
      <p:sp>
        <p:nvSpPr>
          <p:cNvPr id="84" name="Google Shape;84;p8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54578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12" name="Picture 11" descr="A blue light streaks in a dark background&#10;&#10;Description automatically generated with medium confidence">
            <a:extLst>
              <a:ext uri="{FF2B5EF4-FFF2-40B4-BE49-F238E27FC236}">
                <a16:creationId xmlns:a16="http://schemas.microsoft.com/office/drawing/2014/main" id="{70123DBE-9E3B-0255-19D2-CF46B73639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
        <p:nvSpPr>
          <p:cNvPr id="3" name="Title 5">
            <a:extLst>
              <a:ext uri="{FF2B5EF4-FFF2-40B4-BE49-F238E27FC236}">
                <a16:creationId xmlns:a16="http://schemas.microsoft.com/office/drawing/2014/main" id="{D6D7F3CC-5498-C9F6-3FBD-0B3D589DACA3}"/>
              </a:ext>
            </a:extLst>
          </p:cNvPr>
          <p:cNvSpPr>
            <a:spLocks noGrp="1"/>
          </p:cNvSpPr>
          <p:nvPr>
            <p:ph type="title" hasCustomPrompt="1"/>
          </p:nvPr>
        </p:nvSpPr>
        <p:spPr>
          <a:xfrm>
            <a:off x="457200" y="1126604"/>
            <a:ext cx="11274552" cy="451231"/>
          </a:xfrm>
        </p:spPr>
        <p:txBody>
          <a:bodyPr/>
          <a:lstStyle>
            <a:lvl1pPr>
              <a:defRPr sz="3600"/>
            </a:lvl1pPr>
          </a:lstStyle>
          <a:p>
            <a:r>
              <a:rPr lang="en-US"/>
              <a:t>Click to edit title</a:t>
            </a:r>
          </a:p>
        </p:txBody>
      </p:sp>
    </p:spTree>
    <p:extLst>
      <p:ext uri="{BB962C8B-B14F-4D97-AF65-F5344CB8AC3E}">
        <p14:creationId xmlns:p14="http://schemas.microsoft.com/office/powerpoint/2010/main" val="3641630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STT Title_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0AC26-6781-A8BE-8C6B-B0558B434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p:nvPr>
        </p:nvSpPr>
        <p:spPr>
          <a:xfrm>
            <a:off x="457200" y="531767"/>
            <a:ext cx="11274552" cy="451231"/>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584871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55469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1913922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692819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33069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2023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1421062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113205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085851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919799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STT Title_Case Stud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D8F0E-CFBF-9056-B91E-1D22F4B181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a:xfrm>
            <a:off x="458662" y="716229"/>
            <a:ext cx="11274552" cy="451231"/>
          </a:xfrm>
        </p:spPr>
        <p:txBody>
          <a:bodyPr/>
          <a:lstStyle>
            <a:lvl1pPr>
              <a:defRPr>
                <a:solidFill>
                  <a:schemeClr val="bg1"/>
                </a:solidFill>
              </a:defRPr>
            </a:lvl1pPr>
          </a:lstStyle>
          <a:p>
            <a:r>
              <a:rPr lang="en-US"/>
              <a:t>Click to edit title</a:t>
            </a:r>
          </a:p>
        </p:txBody>
      </p:sp>
      <p:sp>
        <p:nvSpPr>
          <p:cNvPr id="5" name="TextBox 4">
            <a:extLst>
              <a:ext uri="{FF2B5EF4-FFF2-40B4-BE49-F238E27FC236}">
                <a16:creationId xmlns:a16="http://schemas.microsoft.com/office/drawing/2014/main" id="{C0CD51F3-220D-9E23-0E94-0FD182F263BC}"/>
              </a:ext>
            </a:extLst>
          </p:cNvPr>
          <p:cNvSpPr txBox="1"/>
          <p:nvPr userDrawn="1"/>
        </p:nvSpPr>
        <p:spPr>
          <a:xfrm>
            <a:off x="458786" y="220643"/>
            <a:ext cx="10808481" cy="400110"/>
          </a:xfrm>
          <a:prstGeom prst="rect">
            <a:avLst/>
          </a:prstGeom>
          <a:noFill/>
        </p:spPr>
        <p:txBody>
          <a:bodyPr wrap="square" lIns="0" rIns="0" rtlCol="0">
            <a:spAutoFit/>
          </a:bodyPr>
          <a:lstStyle/>
          <a:p>
            <a:pPr>
              <a:spcBef>
                <a:spcPts val="600"/>
              </a:spcBef>
            </a:pPr>
            <a:r>
              <a:rPr lang="en-US" sz="2000">
                <a:solidFill>
                  <a:srgbClr val="009AD7"/>
                </a:solidFill>
                <a:latin typeface="Arial" panose="020B0604020202020204" pitchFamily="34" charset="0"/>
                <a:cs typeface="Arial" panose="020B0604020202020204" pitchFamily="34" charset="0"/>
              </a:rPr>
              <a:t>Case Example</a:t>
            </a:r>
            <a:endParaRPr lang="en-US" sz="3600">
              <a:solidFill>
                <a:schemeClr val="bg1"/>
              </a:solidFill>
              <a:latin typeface="Arial"/>
              <a:cs typeface="Arial"/>
            </a:endParaRPr>
          </a:p>
        </p:txBody>
      </p:sp>
    </p:spTree>
    <p:extLst>
      <p:ext uri="{BB962C8B-B14F-4D97-AF65-F5344CB8AC3E}">
        <p14:creationId xmlns:p14="http://schemas.microsoft.com/office/powerpoint/2010/main" val="3257040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3512107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xmlns:p14="http://schemas.microsoft.com/office/powerpoint/2010/main" val="2781660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00151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a:t>© 2023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0820317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image" Target="../media/image5.png"/><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5.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6.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53" r:id="rId1"/>
    <p:sldLayoutId id="2147483965" r:id="rId2"/>
    <p:sldLayoutId id="2147483966" r:id="rId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4" r:id="rId1"/>
    <p:sldLayoutId id="2147483989" r:id="rId2"/>
    <p:sldLayoutId id="2147483990" r:id="rId3"/>
    <p:sldLayoutId id="2147483855" r:id="rId4"/>
    <p:sldLayoutId id="2147483950" r:id="rId5"/>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1471028282"/>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87912869"/>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artner.com/document/code/787203"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021605" TargetMode="External"/><Relationship Id="rId2" Type="http://schemas.openxmlformats.org/officeDocument/2006/relationships/hyperlink" Target="https://www.gartner.com/document/code/763954" TargetMode="External"/><Relationship Id="rId1" Type="http://schemas.openxmlformats.org/officeDocument/2006/relationships/slideLayout" Target="../slideLayouts/slideLayout8.xml"/><Relationship Id="rId5" Type="http://schemas.openxmlformats.org/officeDocument/2006/relationships/hyperlink" Target="https://www.gartner.com/document/4286299" TargetMode="External"/><Relationship Id="rId4" Type="http://schemas.openxmlformats.org/officeDocument/2006/relationships/hyperlink" Target="https://www.gartner.com/document/4191399"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B1A3B-753F-80C5-C1C4-1F91381963A9}"/>
              </a:ext>
            </a:extLst>
          </p:cNvPr>
          <p:cNvSpPr txBox="1"/>
          <p:nvPr/>
        </p:nvSpPr>
        <p:spPr>
          <a:xfrm>
            <a:off x="815293" y="1890284"/>
            <a:ext cx="6557779" cy="1323439"/>
          </a:xfrm>
          <a:prstGeom prst="rect">
            <a:avLst/>
          </a:prstGeom>
          <a:noFill/>
        </p:spPr>
        <p:txBody>
          <a:bodyPr wrap="square" lIns="0" rIns="0" rtlCol="0">
            <a:spAutoFit/>
          </a:bodyPr>
          <a:lstStyle/>
          <a:p>
            <a:pPr algn="l">
              <a:lnSpc>
                <a:spcPts val="4780"/>
              </a:lnSpc>
              <a:spcBef>
                <a:spcPts val="600"/>
              </a:spcBef>
            </a:pPr>
            <a:r>
              <a:rPr lang="en-US" sz="4000" b="0" i="0">
                <a:solidFill>
                  <a:srgbClr val="FFFFFF"/>
                </a:solidFill>
                <a:effectLst/>
                <a:latin typeface="+mj-lt"/>
              </a:rPr>
              <a:t>Continuous Threat Exposure Management</a:t>
            </a:r>
            <a:endParaRPr lang="en-US" sz="3600">
              <a:solidFill>
                <a:srgbClr val="009AD7"/>
              </a:solidFill>
              <a:latin typeface="+mj-lt"/>
            </a:endParaRPr>
          </a:p>
        </p:txBody>
      </p:sp>
      <p:sp>
        <p:nvSpPr>
          <p:cNvPr id="6" name="TextBox 5">
            <a:extLst>
              <a:ext uri="{FF2B5EF4-FFF2-40B4-BE49-F238E27FC236}">
                <a16:creationId xmlns:a16="http://schemas.microsoft.com/office/drawing/2014/main" id="{138508BA-3CD0-F303-D3D7-1C7E5239CF28}"/>
              </a:ext>
            </a:extLst>
          </p:cNvPr>
          <p:cNvSpPr txBox="1"/>
          <p:nvPr/>
        </p:nvSpPr>
        <p:spPr>
          <a:xfrm>
            <a:off x="821374" y="3271586"/>
            <a:ext cx="4629857" cy="830997"/>
          </a:xfrm>
          <a:prstGeom prst="rect">
            <a:avLst/>
          </a:prstGeom>
        </p:spPr>
        <p:txBody>
          <a:bodyPr vert="horz" lIns="0" tIns="0" rIns="0" bIns="0" rtlCol="0">
            <a:noAutofit/>
          </a:bodyPr>
          <a:lstStyle>
            <a:lvl1pPr marR="0" lvl="0" indent="0" defTabSz="914400">
              <a:lnSpc>
                <a:spcPct val="100000"/>
              </a:lnSpc>
              <a:spcBef>
                <a:spcPts val="0"/>
              </a:spcBef>
              <a:spcAft>
                <a:spcPts val="0"/>
              </a:spcAft>
              <a:buClr>
                <a:schemeClr val="lt1"/>
              </a:buClr>
              <a:buSzPts val="1800"/>
              <a:buFont typeface="Arial"/>
              <a:buNone/>
              <a:defRPr sz="1600">
                <a:solidFill>
                  <a:srgbClr val="D3D3D3"/>
                </a:solidFill>
              </a:defRPr>
            </a:lvl1pPr>
            <a:lvl2pPr marL="742950" indent="-314325" defTabSz="914400">
              <a:lnSpc>
                <a:spcPct val="90000"/>
              </a:lnSpc>
              <a:spcBef>
                <a:spcPts val="1200"/>
              </a:spcBef>
              <a:spcAft>
                <a:spcPts val="0"/>
              </a:spcAft>
              <a:buSzPct val="100000"/>
              <a:buFont typeface="Arial" panose="020B0604020202020204" pitchFamily="34" charset="0"/>
              <a:buChar char="–"/>
              <a:defRPr sz="2400"/>
            </a:lvl2pPr>
            <a:lvl3pPr marL="1174750" indent="-247650" defTabSz="914400">
              <a:lnSpc>
                <a:spcPct val="90000"/>
              </a:lnSpc>
              <a:spcBef>
                <a:spcPts val="1200"/>
              </a:spcBef>
              <a:spcAft>
                <a:spcPts val="0"/>
              </a:spcAft>
              <a:buSzPct val="100000"/>
              <a:buFont typeface="Arial" panose="020B0604020202020204" pitchFamily="34" charset="0"/>
              <a:buChar char="•"/>
              <a:defRPr sz="2400"/>
            </a:lvl3pPr>
            <a:lvl4pPr marL="1674813" indent="-317500" defTabSz="914400">
              <a:lnSpc>
                <a:spcPct val="90000"/>
              </a:lnSpc>
              <a:spcBef>
                <a:spcPts val="1200"/>
              </a:spcBef>
              <a:spcAft>
                <a:spcPts val="0"/>
              </a:spcAft>
              <a:buSzPct val="100000"/>
              <a:buFont typeface="Arial" panose="020B0604020202020204" pitchFamily="34" charset="0"/>
              <a:buChar char="–"/>
              <a:tabLst/>
              <a:defRPr sz="2400"/>
            </a:lvl4pPr>
            <a:lvl5pPr marL="2105025" indent="-247650" defTabSz="914400">
              <a:lnSpc>
                <a:spcPct val="90000"/>
              </a:lnSpc>
              <a:spcBef>
                <a:spcPts val="1200"/>
              </a:spcBef>
              <a:spcAft>
                <a:spcPts val="0"/>
              </a:spcAft>
              <a:buFont typeface="Arial" panose="020B0604020202020204" pitchFamily="34" charset="0"/>
              <a:buChar char="•"/>
              <a:defRPr sz="2400"/>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marR="0" lvl="0" indent="0" algn="l" rtl="0">
              <a:lnSpc>
                <a:spcPct val="100000"/>
              </a:lnSpc>
              <a:spcBef>
                <a:spcPts val="0"/>
              </a:spcBef>
              <a:spcAft>
                <a:spcPts val="0"/>
              </a:spcAft>
              <a:buClr>
                <a:schemeClr val="lt1"/>
              </a:buClr>
              <a:buSzPts val="1800"/>
              <a:buFont typeface="Arial"/>
              <a:buNone/>
            </a:pPr>
            <a:r>
              <a:rPr lang="en-NL" sz="1600"/>
              <a:t>Jeremy D’Hoinne</a:t>
            </a:r>
            <a:r>
              <a:rPr lang="en-US" sz="1600"/>
              <a:t>, </a:t>
            </a:r>
            <a:r>
              <a:rPr lang="en-NL" sz="1600"/>
              <a:t>Pete Shoard</a:t>
            </a:r>
          </a:p>
        </p:txBody>
      </p:sp>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5B6886-59B3-A5A6-252E-B276EA524778}"/>
              </a:ext>
            </a:extLst>
          </p:cNvPr>
          <p:cNvGrpSpPr/>
          <p:nvPr/>
        </p:nvGrpSpPr>
        <p:grpSpPr>
          <a:xfrm>
            <a:off x="775137" y="1542693"/>
            <a:ext cx="7720469" cy="2970026"/>
            <a:chOff x="858265" y="2209415"/>
            <a:chExt cx="7720469" cy="2970026"/>
          </a:xfrm>
        </p:grpSpPr>
        <p:sp>
          <p:nvSpPr>
            <p:cNvPr id="2" name="TextBox 1">
              <a:extLst>
                <a:ext uri="{FF2B5EF4-FFF2-40B4-BE49-F238E27FC236}">
                  <a16:creationId xmlns:a16="http://schemas.microsoft.com/office/drawing/2014/main" id="{32593B98-4315-8253-7501-4F4D40F2F39F}"/>
                </a:ext>
              </a:extLst>
            </p:cNvPr>
            <p:cNvSpPr txBox="1"/>
            <p:nvPr/>
          </p:nvSpPr>
          <p:spPr>
            <a:xfrm>
              <a:off x="858265" y="2209415"/>
              <a:ext cx="7720469" cy="2554545"/>
            </a:xfrm>
            <a:prstGeom prst="rect">
              <a:avLst/>
            </a:prstGeom>
            <a:noFill/>
          </p:spPr>
          <p:txBody>
            <a:bodyPr wrap="square" lIns="0" tIns="45720" rIns="0" bIns="45720" rtlCol="0" anchor="t">
              <a:spAutoFit/>
            </a:bodyPr>
            <a:lstStyle/>
            <a:p>
              <a:pPr>
                <a:spcBef>
                  <a:spcPts val="600"/>
                </a:spcBef>
              </a:pPr>
              <a:r>
                <a:rPr lang="en-US" sz="3200" b="0" i="0" u="none" strike="noStrike" dirty="0">
                  <a:solidFill>
                    <a:srgbClr val="FFFFFF"/>
                  </a:solidFill>
                  <a:effectLst/>
                  <a:latin typeface="Arial"/>
                  <a:cs typeface="Arial"/>
                </a:rPr>
                <a:t>By 2026, organizations prioritizing their security investments, based on a continuous threat exposure management program, will realize </a:t>
              </a:r>
              <a:r>
                <a:rPr lang="en-US" sz="3200" b="0" i="0" u="none" strike="noStrike" dirty="0">
                  <a:solidFill>
                    <a:srgbClr val="009AD7"/>
                  </a:solidFill>
                  <a:effectLst/>
                  <a:latin typeface="Arial"/>
                  <a:cs typeface="Arial"/>
                </a:rPr>
                <a:t>a two-thirds reduction in breaches</a:t>
              </a:r>
              <a:r>
                <a:rPr lang="en-US" sz="3200" b="0" i="0" u="none" strike="noStrike" dirty="0">
                  <a:solidFill>
                    <a:srgbClr val="FFFFFF"/>
                  </a:solidFill>
                  <a:effectLst/>
                  <a:latin typeface="Arial"/>
                  <a:cs typeface="Arial"/>
                </a:rPr>
                <a:t>.</a:t>
              </a:r>
            </a:p>
          </p:txBody>
        </p:sp>
        <p:sp>
          <p:nvSpPr>
            <p:cNvPr id="4" name="TextBox 3">
              <a:extLst>
                <a:ext uri="{FF2B5EF4-FFF2-40B4-BE49-F238E27FC236}">
                  <a16:creationId xmlns:a16="http://schemas.microsoft.com/office/drawing/2014/main" id="{3A514577-D75D-752A-3510-BF5B512251CB}"/>
                </a:ext>
              </a:extLst>
            </p:cNvPr>
            <p:cNvSpPr txBox="1"/>
            <p:nvPr/>
          </p:nvSpPr>
          <p:spPr>
            <a:xfrm>
              <a:off x="858266" y="4865509"/>
              <a:ext cx="7028865" cy="313932"/>
            </a:xfrm>
            <a:prstGeom prst="rect">
              <a:avLst/>
            </a:prstGeom>
            <a:noFill/>
          </p:spPr>
          <p:txBody>
            <a:bodyPr wrap="square" lIns="0" rIns="0" rtlCol="0">
              <a:spAutoFit/>
            </a:bodyPr>
            <a:lstStyle/>
            <a:p>
              <a:pPr marL="0" lvl="0" indent="0" algn="l" rtl="0">
                <a:lnSpc>
                  <a:spcPct val="90000"/>
                </a:lnSpc>
                <a:spcBef>
                  <a:spcPts val="0"/>
                </a:spcBef>
                <a:spcAft>
                  <a:spcPts val="0"/>
                </a:spcAft>
                <a:buClr>
                  <a:srgbClr val="D3D3D3"/>
                </a:buClr>
                <a:buSzPts val="1600"/>
                <a:buNone/>
              </a:pPr>
              <a:r>
                <a:rPr lang="en-NL" sz="1600">
                  <a:solidFill>
                    <a:srgbClr val="009AD7"/>
                  </a:solidFill>
                </a:rPr>
                <a:t>Gartner Strategic Planning Assumption</a:t>
              </a:r>
            </a:p>
          </p:txBody>
        </p:sp>
      </p:grpSp>
    </p:spTree>
    <p:extLst>
      <p:ext uri="{BB962C8B-B14F-4D97-AF65-F5344CB8AC3E}">
        <p14:creationId xmlns:p14="http://schemas.microsoft.com/office/powerpoint/2010/main" val="131868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DDB9218-8A3E-D1FD-E716-2384B25447DA}"/>
              </a:ext>
            </a:extLst>
          </p:cNvPr>
          <p:cNvGrpSpPr/>
          <p:nvPr/>
        </p:nvGrpSpPr>
        <p:grpSpPr>
          <a:xfrm>
            <a:off x="457199" y="1346200"/>
            <a:ext cx="11280776" cy="4154618"/>
            <a:chOff x="457199" y="2002950"/>
            <a:chExt cx="11280776" cy="4154618"/>
          </a:xfrm>
          <a:effectLst/>
        </p:grpSpPr>
        <p:sp>
          <p:nvSpPr>
            <p:cNvPr id="8" name="TextBox 7">
              <a:extLst>
                <a:ext uri="{FF2B5EF4-FFF2-40B4-BE49-F238E27FC236}">
                  <a16:creationId xmlns:a16="http://schemas.microsoft.com/office/drawing/2014/main" id="{3D8A9F5C-FDFB-710E-A8EE-6B2581B9DBB7}"/>
                </a:ext>
              </a:extLst>
            </p:cNvPr>
            <p:cNvSpPr txBox="1"/>
            <p:nvPr/>
          </p:nvSpPr>
          <p:spPr>
            <a:xfrm>
              <a:off x="4845803" y="2548685"/>
              <a:ext cx="6892172" cy="3602917"/>
            </a:xfrm>
            <a:prstGeom prst="rect">
              <a:avLst/>
            </a:prstGeom>
            <a:solidFill>
              <a:srgbClr val="000005">
                <a:alpha val="79000"/>
              </a:srgbClr>
            </a:solidFill>
            <a:ln>
              <a:noFill/>
            </a:ln>
            <a:effectLst/>
          </p:spPr>
          <p:txBody>
            <a:bodyPr wrap="square" lIns="182880" tIns="91440" rIns="182880" bIns="91440" anchor="t">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a:spcAft>
                  <a:spcPts val="600"/>
                </a:spcAft>
              </a:pPr>
              <a:r>
                <a:rPr lang="en-US" sz="2400" b="1" dirty="0">
                  <a:solidFill>
                    <a:srgbClr val="009AD7"/>
                  </a:solidFill>
                </a:rPr>
                <a:t>Why It Matters to CIOs</a:t>
              </a:r>
              <a:endParaRPr lang="en-IN" sz="2400" b="1" dirty="0">
                <a:solidFill>
                  <a:srgbClr val="009AD7"/>
                </a:solidFill>
                <a:sym typeface="Arial"/>
              </a:endParaRPr>
            </a:p>
            <a:p>
              <a:pPr marL="0" marR="0" lvl="0" indent="0" rtl="0">
                <a:lnSpc>
                  <a:spcPct val="100000"/>
                </a:lnSpc>
                <a:spcBef>
                  <a:spcPts val="0"/>
                </a:spcBef>
                <a:spcAft>
                  <a:spcPts val="0"/>
                </a:spcAft>
                <a:buClr>
                  <a:srgbClr val="000000"/>
                </a:buClr>
                <a:buSzPts val="2400"/>
                <a:buFont typeface="Arial"/>
                <a:buNone/>
              </a:pPr>
              <a:r>
                <a:rPr lang="en-US" sz="2400" b="0" i="0" u="none" strike="noStrike" cap="none" dirty="0">
                  <a:latin typeface="Arial"/>
                  <a:ea typeface="Arial"/>
                  <a:cs typeface="Arial"/>
                  <a:sym typeface="Arial"/>
                </a:rPr>
                <a:t>T</a:t>
              </a:r>
              <a:r>
                <a:rPr lang="en-NL" sz="2400" b="0" i="0" u="none" strike="noStrike" cap="none" dirty="0">
                  <a:latin typeface="Arial"/>
                  <a:ea typeface="Arial"/>
                  <a:cs typeface="Arial"/>
                  <a:sym typeface="Arial"/>
                </a:rPr>
                <a:t>he expanded attack surfaces that </a:t>
              </a:r>
              <a:r>
                <a:rPr lang="en-NL" sz="2400" dirty="0">
                  <a:latin typeface="Arial"/>
                  <a:ea typeface="Arial"/>
                  <a:cs typeface="Arial"/>
                  <a:sym typeface="Arial"/>
                </a:rPr>
                <a:t>organizations</a:t>
              </a:r>
              <a:r>
                <a:rPr lang="en-NL" sz="2400" b="0" i="0" u="none" strike="noStrike" cap="none" dirty="0">
                  <a:latin typeface="Arial"/>
                  <a:ea typeface="Arial"/>
                  <a:cs typeface="Arial"/>
                  <a:sym typeface="Arial"/>
                </a:rPr>
                <a:t> now have, due to investments in cloud, SaaS and </a:t>
              </a:r>
              <a:r>
                <a:rPr lang="en-NL" sz="2400">
                  <a:latin typeface="Arial"/>
                  <a:ea typeface="Arial"/>
                  <a:cs typeface="Arial"/>
                  <a:sym typeface="Arial"/>
                </a:rPr>
                <a:t>third-party</a:t>
              </a:r>
              <a:r>
                <a:rPr lang="en-NL" sz="2400" b="0" i="0" u="none" strike="noStrike" cap="none" dirty="0">
                  <a:latin typeface="Arial"/>
                  <a:ea typeface="Arial"/>
                  <a:cs typeface="Arial"/>
                  <a:sym typeface="Arial"/>
                </a:rPr>
                <a:t> supplier relationships, mean that traditional vulnerability management is simply not holistic enough. </a:t>
              </a:r>
              <a:endParaRPr lang="en-NL" sz="2000" dirty="0"/>
            </a:p>
            <a:p>
              <a:pPr>
                <a:spcAft>
                  <a:spcPts val="1200"/>
                </a:spcAft>
              </a:pPr>
              <a:endParaRPr lang="en-IN" sz="2400">
                <a:sym typeface="Arial"/>
              </a:endParaRPr>
            </a:p>
          </p:txBody>
        </p:sp>
        <p:sp>
          <p:nvSpPr>
            <p:cNvPr id="9" name="TextBox 8">
              <a:extLst>
                <a:ext uri="{FF2B5EF4-FFF2-40B4-BE49-F238E27FC236}">
                  <a16:creationId xmlns:a16="http://schemas.microsoft.com/office/drawing/2014/main" id="{D3FE7ECB-D035-3B98-9BD8-F134E22A6C6F}"/>
                </a:ext>
              </a:extLst>
            </p:cNvPr>
            <p:cNvSpPr txBox="1"/>
            <p:nvPr/>
          </p:nvSpPr>
          <p:spPr>
            <a:xfrm>
              <a:off x="457199" y="2511165"/>
              <a:ext cx="4054475" cy="3646403"/>
            </a:xfrm>
            <a:prstGeom prst="rect">
              <a:avLst/>
            </a:prstGeom>
            <a:solidFill>
              <a:srgbClr val="000005">
                <a:alpha val="79000"/>
              </a:srgbClr>
            </a:solidFill>
            <a:ln>
              <a:noFill/>
            </a:ln>
            <a:effectLst/>
          </p:spPr>
          <p:txBody>
            <a:bodyPr wrap="square" lIns="182880" tIns="91440" rIns="182880" bIns="91440">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a:spcAft>
                  <a:spcPts val="600"/>
                </a:spcAft>
              </a:pPr>
              <a:r>
                <a:rPr lang="en-US" sz="2400" b="1">
                  <a:solidFill>
                    <a:srgbClr val="009AD7"/>
                  </a:solidFill>
                </a:rPr>
                <a:t>What It Is</a:t>
              </a:r>
              <a:endParaRPr lang="en-US" sz="2400">
                <a:solidFill>
                  <a:srgbClr val="009AD7"/>
                </a:solidFill>
              </a:endParaRPr>
            </a:p>
            <a:p>
              <a:pPr marL="50800" rtl="0">
                <a:spcBef>
                  <a:spcPts val="0"/>
                </a:spcBef>
                <a:spcAft>
                  <a:spcPts val="0"/>
                </a:spcAft>
              </a:pPr>
              <a:r>
                <a:rPr lang="en-US" sz="2400" b="0" i="0" u="none" strike="noStrike">
                  <a:effectLst/>
                </a:rPr>
                <a:t>An integrated, iterative approach, made of five-steps cycles prioritizing and validating responses and optimizations to continually refine security posture improvements.</a:t>
              </a:r>
            </a:p>
          </p:txBody>
        </p:sp>
        <p:sp>
          <p:nvSpPr>
            <p:cNvPr id="10" name="Rectangle 9">
              <a:extLst>
                <a:ext uri="{FF2B5EF4-FFF2-40B4-BE49-F238E27FC236}">
                  <a16:creationId xmlns:a16="http://schemas.microsoft.com/office/drawing/2014/main" id="{DFA632B3-401A-D77B-24A6-BB377946A23C}"/>
                </a:ext>
              </a:extLst>
            </p:cNvPr>
            <p:cNvSpPr/>
            <p:nvPr/>
          </p:nvSpPr>
          <p:spPr>
            <a:xfrm>
              <a:off x="457200" y="2002950"/>
              <a:ext cx="4006312" cy="508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182880" bIns="45720" rtlCol="0" anchor="ctr"/>
            <a:lstStyle/>
            <a:p>
              <a:endParaRPr lang="en-US" sz="2800" b="1">
                <a:solidFill>
                  <a:schemeClr val="tx1"/>
                </a:solidFill>
              </a:endParaRPr>
            </a:p>
          </p:txBody>
        </p:sp>
      </p:grpSp>
      <p:sp>
        <p:nvSpPr>
          <p:cNvPr id="2" name="Title 1">
            <a:extLst>
              <a:ext uri="{FF2B5EF4-FFF2-40B4-BE49-F238E27FC236}">
                <a16:creationId xmlns:a16="http://schemas.microsoft.com/office/drawing/2014/main" id="{64007C28-A131-7C45-578A-2352B993640F}"/>
              </a:ext>
            </a:extLst>
          </p:cNvPr>
          <p:cNvSpPr>
            <a:spLocks noGrp="1"/>
          </p:cNvSpPr>
          <p:nvPr>
            <p:ph type="title"/>
          </p:nvPr>
        </p:nvSpPr>
        <p:spPr>
          <a:xfrm>
            <a:off x="457200" y="906332"/>
            <a:ext cx="11274425" cy="450850"/>
          </a:xfrm>
        </p:spPr>
        <p:txBody>
          <a:bodyPr/>
          <a:lstStyle/>
          <a:p>
            <a:r>
              <a:rPr lang="en-US"/>
              <a:t>Continuous Threat Exposure Management</a:t>
            </a:r>
            <a:br>
              <a:rPr lang="en-US"/>
            </a:br>
            <a:endParaRPr lang="en-US"/>
          </a:p>
        </p:txBody>
      </p:sp>
    </p:spTree>
    <p:extLst>
      <p:ext uri="{BB962C8B-B14F-4D97-AF65-F5344CB8AC3E}">
        <p14:creationId xmlns:p14="http://schemas.microsoft.com/office/powerpoint/2010/main" val="18322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E229574-3F1C-B28A-CB06-CEC000EAE347}"/>
              </a:ext>
            </a:extLst>
          </p:cNvPr>
          <p:cNvSpPr>
            <a:spLocks noGrp="1"/>
          </p:cNvSpPr>
          <p:nvPr>
            <p:ph type="title"/>
          </p:nvPr>
        </p:nvSpPr>
        <p:spPr>
          <a:xfrm>
            <a:off x="457200" y="531767"/>
            <a:ext cx="11274552" cy="451231"/>
          </a:xfrm>
        </p:spPr>
        <p:txBody>
          <a:bodyPr/>
          <a:lstStyle/>
          <a:p>
            <a:r>
              <a:rPr lang="en-US" dirty="0"/>
              <a:t>Continuous Threat Exposure Management</a:t>
            </a:r>
          </a:p>
        </p:txBody>
      </p:sp>
      <p:grpSp>
        <p:nvGrpSpPr>
          <p:cNvPr id="43" name="Group 42">
            <a:extLst>
              <a:ext uri="{FF2B5EF4-FFF2-40B4-BE49-F238E27FC236}">
                <a16:creationId xmlns:a16="http://schemas.microsoft.com/office/drawing/2014/main" id="{454F8236-B8B3-A91E-B12F-FF77D3B8F119}"/>
              </a:ext>
            </a:extLst>
          </p:cNvPr>
          <p:cNvGrpSpPr/>
          <p:nvPr/>
        </p:nvGrpSpPr>
        <p:grpSpPr>
          <a:xfrm>
            <a:off x="1755775" y="1629007"/>
            <a:ext cx="8680450" cy="4674088"/>
            <a:chOff x="234950" y="647700"/>
            <a:chExt cx="8680450" cy="4674088"/>
          </a:xfrm>
        </p:grpSpPr>
        <p:pic>
          <p:nvPicPr>
            <p:cNvPr id="5" name="object 4">
              <a:extLst>
                <a:ext uri="{FF2B5EF4-FFF2-40B4-BE49-F238E27FC236}">
                  <a16:creationId xmlns:a16="http://schemas.microsoft.com/office/drawing/2014/main" id="{D4F9CF89-41BC-029D-1466-B93E552ED0EA}"/>
                </a:ext>
              </a:extLst>
            </p:cNvPr>
            <p:cNvPicPr/>
            <p:nvPr/>
          </p:nvPicPr>
          <p:blipFill>
            <a:blip r:embed="rId3" cstate="print"/>
            <a:stretch>
              <a:fillRect/>
            </a:stretch>
          </p:blipFill>
          <p:spPr>
            <a:xfrm>
              <a:off x="234950" y="649775"/>
              <a:ext cx="8680450" cy="4672013"/>
            </a:xfrm>
            <a:prstGeom prst="rect">
              <a:avLst/>
            </a:prstGeom>
          </p:spPr>
        </p:pic>
        <p:sp>
          <p:nvSpPr>
            <p:cNvPr id="6" name="object 5">
              <a:extLst>
                <a:ext uri="{FF2B5EF4-FFF2-40B4-BE49-F238E27FC236}">
                  <a16:creationId xmlns:a16="http://schemas.microsoft.com/office/drawing/2014/main" id="{F3BC9741-61E7-E57C-80E9-2A9157E6F0AB}"/>
                </a:ext>
              </a:extLst>
            </p:cNvPr>
            <p:cNvSpPr txBox="1"/>
            <p:nvPr/>
          </p:nvSpPr>
          <p:spPr>
            <a:xfrm>
              <a:off x="326390" y="4260550"/>
              <a:ext cx="1382395" cy="670560"/>
            </a:xfrm>
            <a:prstGeom prst="rect">
              <a:avLst/>
            </a:prstGeom>
          </p:spPr>
          <p:txBody>
            <a:bodyPr vert="horz" wrap="square" lIns="0" tIns="10160" rIns="0" bIns="0" rtlCol="0">
              <a:spAutoFit/>
            </a:bodyPr>
            <a:lstStyle/>
            <a:p>
              <a:pPr marL="12700" marR="5080">
                <a:lnSpc>
                  <a:spcPct val="101200"/>
                </a:lnSpc>
                <a:spcBef>
                  <a:spcPts val="80"/>
                </a:spcBef>
              </a:pPr>
              <a:r>
                <a:rPr sz="1400">
                  <a:latin typeface="Arial" panose="020B0604020202020204" pitchFamily="34" charset="0"/>
                  <a:cs typeface="Graphik Regular"/>
                </a:rPr>
                <a:t>Treatments</a:t>
              </a:r>
              <a:r>
                <a:rPr sz="1400" spc="-80">
                  <a:latin typeface="Arial" panose="020B0604020202020204" pitchFamily="34" charset="0"/>
                  <a:cs typeface="Graphik Regular"/>
                </a:rPr>
                <a:t> </a:t>
              </a:r>
              <a:r>
                <a:rPr sz="1400" spc="-25">
                  <a:latin typeface="Arial" panose="020B0604020202020204" pitchFamily="34" charset="0"/>
                  <a:cs typeface="Graphik Regular"/>
                </a:rPr>
                <a:t>and </a:t>
              </a:r>
              <a:r>
                <a:rPr sz="1400">
                  <a:latin typeface="Arial" panose="020B0604020202020204" pitchFamily="34" charset="0"/>
                  <a:cs typeface="Graphik Regular"/>
                </a:rPr>
                <a:t>Security</a:t>
              </a:r>
              <a:r>
                <a:rPr sz="1400" spc="-55">
                  <a:latin typeface="Arial" panose="020B0604020202020204" pitchFamily="34" charset="0"/>
                  <a:cs typeface="Graphik Regular"/>
                </a:rPr>
                <a:t> </a:t>
              </a:r>
              <a:r>
                <a:rPr sz="1400" spc="-20">
                  <a:latin typeface="Arial" panose="020B0604020202020204" pitchFamily="34" charset="0"/>
                  <a:cs typeface="Graphik Regular"/>
                </a:rPr>
                <a:t>Posture </a:t>
              </a:r>
              <a:r>
                <a:rPr sz="1400" spc="-10">
                  <a:latin typeface="Arial" panose="020B0604020202020204" pitchFamily="34" charset="0"/>
                  <a:cs typeface="Graphik Regular"/>
                </a:rPr>
                <a:t>Optimization</a:t>
              </a:r>
              <a:endParaRPr sz="1400">
                <a:latin typeface="Arial" panose="020B0604020202020204" pitchFamily="34" charset="0"/>
                <a:cs typeface="Graphik Regular"/>
              </a:endParaRPr>
            </a:p>
          </p:txBody>
        </p:sp>
        <p:sp>
          <p:nvSpPr>
            <p:cNvPr id="7" name="object 6">
              <a:extLst>
                <a:ext uri="{FF2B5EF4-FFF2-40B4-BE49-F238E27FC236}">
                  <a16:creationId xmlns:a16="http://schemas.microsoft.com/office/drawing/2014/main" id="{03ECA475-66E6-20A8-AAE6-59E49310DC1F}"/>
                </a:ext>
              </a:extLst>
            </p:cNvPr>
            <p:cNvSpPr txBox="1"/>
            <p:nvPr/>
          </p:nvSpPr>
          <p:spPr>
            <a:xfrm>
              <a:off x="326390" y="897370"/>
              <a:ext cx="1120775" cy="431978"/>
            </a:xfrm>
            <a:prstGeom prst="rect">
              <a:avLst/>
            </a:prstGeom>
          </p:spPr>
          <p:txBody>
            <a:bodyPr vert="horz" wrap="square" lIns="0" tIns="10160" rIns="0" bIns="0" rtlCol="0">
              <a:spAutoFit/>
            </a:bodyPr>
            <a:lstStyle/>
            <a:p>
              <a:pPr marL="12700" marR="5080">
                <a:lnSpc>
                  <a:spcPct val="101200"/>
                </a:lnSpc>
                <a:spcBef>
                  <a:spcPts val="80"/>
                </a:spcBef>
              </a:pPr>
              <a:r>
                <a:rPr sz="1400" spc="-10">
                  <a:latin typeface="Arial" panose="020B0604020202020204" pitchFamily="34" charset="0"/>
                  <a:cs typeface="Graphik Regular"/>
                </a:rPr>
                <a:t>Cyber-</a:t>
              </a:r>
              <a:r>
                <a:rPr sz="1400" spc="-20">
                  <a:latin typeface="Arial" panose="020B0604020202020204" pitchFamily="34" charset="0"/>
                  <a:cs typeface="Graphik Regular"/>
                </a:rPr>
                <a:t>Risk </a:t>
              </a:r>
              <a:r>
                <a:rPr sz="1400" spc="-10">
                  <a:latin typeface="Arial" panose="020B0604020202020204" pitchFamily="34" charset="0"/>
                  <a:cs typeface="Graphik Regular"/>
                </a:rPr>
                <a:t>Management</a:t>
              </a:r>
              <a:endParaRPr sz="1400">
                <a:latin typeface="Arial" panose="020B0604020202020204" pitchFamily="34" charset="0"/>
                <a:cs typeface="Graphik Regular"/>
              </a:endParaRPr>
            </a:p>
          </p:txBody>
        </p:sp>
        <p:sp>
          <p:nvSpPr>
            <p:cNvPr id="8" name="object 7">
              <a:extLst>
                <a:ext uri="{FF2B5EF4-FFF2-40B4-BE49-F238E27FC236}">
                  <a16:creationId xmlns:a16="http://schemas.microsoft.com/office/drawing/2014/main" id="{B94C67B7-15D2-54A1-14B0-9D59A202881C}"/>
                </a:ext>
              </a:extLst>
            </p:cNvPr>
            <p:cNvSpPr txBox="1"/>
            <p:nvPr/>
          </p:nvSpPr>
          <p:spPr>
            <a:xfrm>
              <a:off x="7359721" y="4260550"/>
              <a:ext cx="1457960" cy="670560"/>
            </a:xfrm>
            <a:prstGeom prst="rect">
              <a:avLst/>
            </a:prstGeom>
          </p:spPr>
          <p:txBody>
            <a:bodyPr vert="horz" wrap="square" lIns="0" tIns="10160" rIns="0" bIns="0" rtlCol="0">
              <a:spAutoFit/>
            </a:bodyPr>
            <a:lstStyle/>
            <a:p>
              <a:pPr marL="12700" marR="5080">
                <a:lnSpc>
                  <a:spcPct val="101200"/>
                </a:lnSpc>
                <a:spcBef>
                  <a:spcPts val="80"/>
                </a:spcBef>
              </a:pPr>
              <a:r>
                <a:rPr sz="1400" dirty="0">
                  <a:latin typeface="Arial" panose="020B0604020202020204" pitchFamily="34" charset="0"/>
                  <a:cs typeface="Graphik Regular"/>
                </a:rPr>
                <a:t>Threat</a:t>
              </a:r>
              <a:r>
                <a:rPr lang="en-US" sz="1400" spc="-20" dirty="0">
                  <a:latin typeface="Arial" panose="020B0604020202020204" pitchFamily="34" charset="0"/>
                  <a:cs typeface="Graphik Regular"/>
                </a:rPr>
                <a:t> </a:t>
              </a:r>
              <a:r>
                <a:rPr sz="1400" spc="-10" dirty="0">
                  <a:latin typeface="Arial" panose="020B0604020202020204" pitchFamily="34" charset="0"/>
                  <a:cs typeface="Graphik Regular"/>
                </a:rPr>
                <a:t>Detection </a:t>
              </a:r>
              <a:r>
                <a:rPr sz="1400" dirty="0">
                  <a:latin typeface="Arial" panose="020B0604020202020204" pitchFamily="34" charset="0"/>
                  <a:cs typeface="Graphik Regular"/>
                </a:rPr>
                <a:t>Investigation</a:t>
              </a:r>
              <a:r>
                <a:rPr sz="1400" spc="-45" dirty="0">
                  <a:latin typeface="Arial" panose="020B0604020202020204" pitchFamily="34" charset="0"/>
                  <a:cs typeface="Graphik Regular"/>
                </a:rPr>
                <a:t> </a:t>
              </a:r>
              <a:r>
                <a:rPr sz="1400" spc="-25" dirty="0">
                  <a:latin typeface="Arial" panose="020B0604020202020204" pitchFamily="34" charset="0"/>
                  <a:cs typeface="Graphik Regular"/>
                </a:rPr>
                <a:t>and </a:t>
              </a:r>
              <a:r>
                <a:rPr sz="1400" dirty="0">
                  <a:latin typeface="Arial" panose="020B0604020202020204" pitchFamily="34" charset="0"/>
                  <a:cs typeface="Graphik Regular"/>
                </a:rPr>
                <a:t>Response</a:t>
              </a:r>
              <a:r>
                <a:rPr sz="1400" spc="-20" dirty="0">
                  <a:latin typeface="Arial" panose="020B0604020202020204" pitchFamily="34" charset="0"/>
                  <a:cs typeface="Graphik Regular"/>
                </a:rPr>
                <a:t> </a:t>
              </a:r>
              <a:r>
                <a:rPr sz="1400" spc="-10" dirty="0">
                  <a:latin typeface="Arial" panose="020B0604020202020204" pitchFamily="34" charset="0"/>
                  <a:cs typeface="Graphik Regular"/>
                </a:rPr>
                <a:t>(TDIR)</a:t>
              </a:r>
              <a:endParaRPr sz="1400" dirty="0">
                <a:latin typeface="Arial" panose="020B0604020202020204" pitchFamily="34" charset="0"/>
                <a:cs typeface="Graphik Regular"/>
              </a:endParaRPr>
            </a:p>
          </p:txBody>
        </p:sp>
        <p:sp>
          <p:nvSpPr>
            <p:cNvPr id="9" name="object 8">
              <a:extLst>
                <a:ext uri="{FF2B5EF4-FFF2-40B4-BE49-F238E27FC236}">
                  <a16:creationId xmlns:a16="http://schemas.microsoft.com/office/drawing/2014/main" id="{96CA1F32-A691-A1FD-5235-E872B798AC9D}"/>
                </a:ext>
              </a:extLst>
            </p:cNvPr>
            <p:cNvSpPr txBox="1"/>
            <p:nvPr/>
          </p:nvSpPr>
          <p:spPr>
            <a:xfrm>
              <a:off x="2505864" y="3506674"/>
              <a:ext cx="1038225"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Mobilization</a:t>
              </a:r>
              <a:endParaRPr sz="1400">
                <a:latin typeface="Arial" panose="020B0604020202020204" pitchFamily="34" charset="0"/>
                <a:cs typeface="Graphik Regular"/>
              </a:endParaRPr>
            </a:p>
          </p:txBody>
        </p:sp>
        <p:sp>
          <p:nvSpPr>
            <p:cNvPr id="10" name="object 9">
              <a:extLst>
                <a:ext uri="{FF2B5EF4-FFF2-40B4-BE49-F238E27FC236}">
                  <a16:creationId xmlns:a16="http://schemas.microsoft.com/office/drawing/2014/main" id="{D9931E48-BC4A-41D2-826C-780D0A1E1183}"/>
                </a:ext>
              </a:extLst>
            </p:cNvPr>
            <p:cNvSpPr txBox="1"/>
            <p:nvPr/>
          </p:nvSpPr>
          <p:spPr>
            <a:xfrm>
              <a:off x="5331348" y="3506674"/>
              <a:ext cx="1074420"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Prioritization</a:t>
              </a:r>
              <a:endParaRPr sz="1400">
                <a:latin typeface="Arial" panose="020B0604020202020204" pitchFamily="34" charset="0"/>
                <a:cs typeface="Graphik Regular"/>
              </a:endParaRPr>
            </a:p>
          </p:txBody>
        </p:sp>
        <p:sp>
          <p:nvSpPr>
            <p:cNvPr id="11" name="object 10">
              <a:extLst>
                <a:ext uri="{FF2B5EF4-FFF2-40B4-BE49-F238E27FC236}">
                  <a16:creationId xmlns:a16="http://schemas.microsoft.com/office/drawing/2014/main" id="{93915195-F9A4-34BA-0C5D-1F07A09184F4}"/>
                </a:ext>
              </a:extLst>
            </p:cNvPr>
            <p:cNvSpPr txBox="1"/>
            <p:nvPr/>
          </p:nvSpPr>
          <p:spPr>
            <a:xfrm>
              <a:off x="4014312" y="4637837"/>
              <a:ext cx="852169"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Validation</a:t>
              </a:r>
              <a:endParaRPr sz="1400">
                <a:latin typeface="Arial" panose="020B0604020202020204" pitchFamily="34" charset="0"/>
                <a:cs typeface="Graphik Regular"/>
              </a:endParaRPr>
            </a:p>
          </p:txBody>
        </p:sp>
        <p:sp>
          <p:nvSpPr>
            <p:cNvPr id="12" name="object 11">
              <a:extLst>
                <a:ext uri="{FF2B5EF4-FFF2-40B4-BE49-F238E27FC236}">
                  <a16:creationId xmlns:a16="http://schemas.microsoft.com/office/drawing/2014/main" id="{77269E89-9E9B-F02C-D6E0-91AAEB0779EE}"/>
                </a:ext>
              </a:extLst>
            </p:cNvPr>
            <p:cNvSpPr txBox="1"/>
            <p:nvPr/>
          </p:nvSpPr>
          <p:spPr>
            <a:xfrm>
              <a:off x="3151837" y="1732870"/>
              <a:ext cx="720725"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Scoping</a:t>
              </a:r>
              <a:endParaRPr sz="1400">
                <a:latin typeface="Arial" panose="020B0604020202020204" pitchFamily="34" charset="0"/>
                <a:cs typeface="Graphik Regular"/>
              </a:endParaRPr>
            </a:p>
          </p:txBody>
        </p:sp>
        <p:sp>
          <p:nvSpPr>
            <p:cNvPr id="13" name="object 12">
              <a:extLst>
                <a:ext uri="{FF2B5EF4-FFF2-40B4-BE49-F238E27FC236}">
                  <a16:creationId xmlns:a16="http://schemas.microsoft.com/office/drawing/2014/main" id="{4FE0CDB7-93D2-0191-206A-9A15B8AC18E0}"/>
                </a:ext>
              </a:extLst>
            </p:cNvPr>
            <p:cNvSpPr txBox="1"/>
            <p:nvPr/>
          </p:nvSpPr>
          <p:spPr>
            <a:xfrm>
              <a:off x="5036502" y="1732870"/>
              <a:ext cx="841375"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Discovery</a:t>
              </a:r>
              <a:endParaRPr sz="1400">
                <a:latin typeface="Arial" panose="020B0604020202020204" pitchFamily="34" charset="0"/>
                <a:cs typeface="Graphik Regular"/>
              </a:endParaRPr>
            </a:p>
          </p:txBody>
        </p:sp>
        <p:sp>
          <p:nvSpPr>
            <p:cNvPr id="14" name="object 13">
              <a:extLst>
                <a:ext uri="{FF2B5EF4-FFF2-40B4-BE49-F238E27FC236}">
                  <a16:creationId xmlns:a16="http://schemas.microsoft.com/office/drawing/2014/main" id="{ABA53AC9-4819-B57D-035B-EF6B5779B4F5}"/>
                </a:ext>
              </a:extLst>
            </p:cNvPr>
            <p:cNvSpPr txBox="1"/>
            <p:nvPr/>
          </p:nvSpPr>
          <p:spPr>
            <a:xfrm>
              <a:off x="1323639" y="3391751"/>
              <a:ext cx="594995"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Initiate</a:t>
              </a:r>
              <a:endParaRPr sz="1400">
                <a:latin typeface="Arial" panose="020B0604020202020204" pitchFamily="34" charset="0"/>
                <a:cs typeface="Graphik Regular"/>
              </a:endParaRPr>
            </a:p>
          </p:txBody>
        </p:sp>
        <p:sp>
          <p:nvSpPr>
            <p:cNvPr id="15" name="object 14">
              <a:extLst>
                <a:ext uri="{FF2B5EF4-FFF2-40B4-BE49-F238E27FC236}">
                  <a16:creationId xmlns:a16="http://schemas.microsoft.com/office/drawing/2014/main" id="{C6ACACBF-D5FD-4F5B-D142-AA326237CCAD}"/>
                </a:ext>
              </a:extLst>
            </p:cNvPr>
            <p:cNvSpPr txBox="1"/>
            <p:nvPr/>
          </p:nvSpPr>
          <p:spPr>
            <a:xfrm>
              <a:off x="2056154" y="842130"/>
              <a:ext cx="454659"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Drive</a:t>
              </a:r>
              <a:endParaRPr sz="1400">
                <a:latin typeface="Arial" panose="020B0604020202020204" pitchFamily="34" charset="0"/>
                <a:cs typeface="Graphik Regular"/>
              </a:endParaRPr>
            </a:p>
          </p:txBody>
        </p:sp>
        <p:sp>
          <p:nvSpPr>
            <p:cNvPr id="16" name="object 15">
              <a:extLst>
                <a:ext uri="{FF2B5EF4-FFF2-40B4-BE49-F238E27FC236}">
                  <a16:creationId xmlns:a16="http://schemas.microsoft.com/office/drawing/2014/main" id="{8C9C013F-2882-1B0C-1F13-FE286F52A59F}"/>
                </a:ext>
              </a:extLst>
            </p:cNvPr>
            <p:cNvSpPr txBox="1"/>
            <p:nvPr/>
          </p:nvSpPr>
          <p:spPr>
            <a:xfrm>
              <a:off x="7157549" y="3392902"/>
              <a:ext cx="552450" cy="228268"/>
            </a:xfrm>
            <a:prstGeom prst="rect">
              <a:avLst/>
            </a:prstGeom>
          </p:spPr>
          <p:txBody>
            <a:bodyPr vert="horz" wrap="square" lIns="0" tIns="12700" rIns="0" bIns="0" rtlCol="0">
              <a:spAutoFit/>
            </a:bodyPr>
            <a:lstStyle/>
            <a:p>
              <a:pPr marL="12700">
                <a:lnSpc>
                  <a:spcPct val="100000"/>
                </a:lnSpc>
                <a:spcBef>
                  <a:spcPts val="100"/>
                </a:spcBef>
              </a:pPr>
              <a:r>
                <a:rPr sz="1400" spc="-10">
                  <a:latin typeface="Arial" panose="020B0604020202020204" pitchFamily="34" charset="0"/>
                  <a:cs typeface="Graphik Regular"/>
                </a:rPr>
                <a:t>Enrich</a:t>
              </a:r>
              <a:endParaRPr sz="1400">
                <a:latin typeface="Arial" panose="020B0604020202020204" pitchFamily="34" charset="0"/>
                <a:cs typeface="Graphik Regular"/>
              </a:endParaRPr>
            </a:p>
          </p:txBody>
        </p:sp>
        <p:grpSp>
          <p:nvGrpSpPr>
            <p:cNvPr id="17" name="object 16">
              <a:extLst>
                <a:ext uri="{FF2B5EF4-FFF2-40B4-BE49-F238E27FC236}">
                  <a16:creationId xmlns:a16="http://schemas.microsoft.com/office/drawing/2014/main" id="{F885B911-BCBB-2A56-DA90-A16EE1D89CDE}"/>
                </a:ext>
              </a:extLst>
            </p:cNvPr>
            <p:cNvGrpSpPr/>
            <p:nvPr/>
          </p:nvGrpSpPr>
          <p:grpSpPr>
            <a:xfrm>
              <a:off x="3117973" y="647700"/>
              <a:ext cx="3490364" cy="4122922"/>
              <a:chOff x="3124323" y="654050"/>
              <a:chExt cx="3490364" cy="4122922"/>
            </a:xfrm>
          </p:grpSpPr>
          <p:sp>
            <p:nvSpPr>
              <p:cNvPr id="18" name="object 17">
                <a:extLst>
                  <a:ext uri="{FF2B5EF4-FFF2-40B4-BE49-F238E27FC236}">
                    <a16:creationId xmlns:a16="http://schemas.microsoft.com/office/drawing/2014/main" id="{EB0D80BC-0B9B-FA88-AF26-E5E9FEAA7404}"/>
                  </a:ext>
                </a:extLst>
              </p:cNvPr>
              <p:cNvSpPr/>
              <p:nvPr/>
            </p:nvSpPr>
            <p:spPr>
              <a:xfrm>
                <a:off x="4442326" y="654050"/>
                <a:ext cx="114935" cy="2290445"/>
              </a:xfrm>
              <a:custGeom>
                <a:avLst/>
                <a:gdLst/>
                <a:ahLst/>
                <a:cxnLst/>
                <a:rect l="l" t="t" r="r" b="b"/>
                <a:pathLst>
                  <a:path w="114935" h="2290445">
                    <a:moveTo>
                      <a:pt x="546" y="0"/>
                    </a:moveTo>
                    <a:lnTo>
                      <a:pt x="1536" y="594639"/>
                    </a:lnTo>
                    <a:lnTo>
                      <a:pt x="114795" y="683628"/>
                    </a:lnTo>
                    <a:lnTo>
                      <a:pt x="1524" y="772147"/>
                    </a:lnTo>
                    <a:lnTo>
                      <a:pt x="0" y="2290013"/>
                    </a:lnTo>
                  </a:path>
                </a:pathLst>
              </a:custGeom>
              <a:ln w="12700">
                <a:solidFill>
                  <a:srgbClr val="6E7878"/>
                </a:solidFill>
              </a:ln>
            </p:spPr>
            <p:txBody>
              <a:bodyPr wrap="square" lIns="0" tIns="0" rIns="0" bIns="0" rtlCol="0"/>
              <a:lstStyle/>
              <a:p>
                <a:endParaRPr/>
              </a:p>
            </p:txBody>
          </p:sp>
          <p:sp>
            <p:nvSpPr>
              <p:cNvPr id="19" name="object 18">
                <a:extLst>
                  <a:ext uri="{FF2B5EF4-FFF2-40B4-BE49-F238E27FC236}">
                    <a16:creationId xmlns:a16="http://schemas.microsoft.com/office/drawing/2014/main" id="{41DFA208-F911-4556-208C-264B91C9A79C}"/>
                  </a:ext>
                </a:extLst>
              </p:cNvPr>
              <p:cNvSpPr/>
              <p:nvPr/>
            </p:nvSpPr>
            <p:spPr>
              <a:xfrm>
                <a:off x="3124323" y="2924042"/>
                <a:ext cx="1346835" cy="1852930"/>
              </a:xfrm>
              <a:custGeom>
                <a:avLst/>
                <a:gdLst/>
                <a:ahLst/>
                <a:cxnLst/>
                <a:rect l="l" t="t" r="r" b="b"/>
                <a:pathLst>
                  <a:path w="1346835" h="1852929">
                    <a:moveTo>
                      <a:pt x="0" y="1852345"/>
                    </a:moveTo>
                    <a:lnTo>
                      <a:pt x="348716" y="1370685"/>
                    </a:lnTo>
                    <a:lnTo>
                      <a:pt x="309397" y="1232128"/>
                    </a:lnTo>
                    <a:lnTo>
                      <a:pt x="453059" y="1227099"/>
                    </a:lnTo>
                    <a:lnTo>
                      <a:pt x="1346479" y="0"/>
                    </a:lnTo>
                  </a:path>
                </a:pathLst>
              </a:custGeom>
              <a:ln w="12700">
                <a:solidFill>
                  <a:srgbClr val="6E7878"/>
                </a:solidFill>
              </a:ln>
            </p:spPr>
            <p:txBody>
              <a:bodyPr wrap="square" lIns="0" tIns="0" rIns="0" bIns="0" rtlCol="0"/>
              <a:lstStyle/>
              <a:p>
                <a:endParaRPr/>
              </a:p>
            </p:txBody>
          </p:sp>
          <p:sp>
            <p:nvSpPr>
              <p:cNvPr id="20" name="object 19">
                <a:extLst>
                  <a:ext uri="{FF2B5EF4-FFF2-40B4-BE49-F238E27FC236}">
                    <a16:creationId xmlns:a16="http://schemas.microsoft.com/office/drawing/2014/main" id="{EC3457AF-A410-3E7F-587B-C359DC2A98DE}"/>
                  </a:ext>
                </a:extLst>
              </p:cNvPr>
              <p:cNvSpPr/>
              <p:nvPr/>
            </p:nvSpPr>
            <p:spPr>
              <a:xfrm>
                <a:off x="4436002" y="2216371"/>
                <a:ext cx="2178685" cy="707390"/>
              </a:xfrm>
              <a:custGeom>
                <a:avLst/>
                <a:gdLst/>
                <a:ahLst/>
                <a:cxnLst/>
                <a:rect l="l" t="t" r="r" b="b"/>
                <a:pathLst>
                  <a:path w="2178684" h="707389">
                    <a:moveTo>
                      <a:pt x="2178100" y="0"/>
                    </a:moveTo>
                    <a:lnTo>
                      <a:pt x="1612874" y="184696"/>
                    </a:lnTo>
                    <a:lnTo>
                      <a:pt x="1563243" y="319900"/>
                    </a:lnTo>
                    <a:lnTo>
                      <a:pt x="1444053" y="239534"/>
                    </a:lnTo>
                    <a:lnTo>
                      <a:pt x="0" y="707136"/>
                    </a:lnTo>
                  </a:path>
                </a:pathLst>
              </a:custGeom>
              <a:ln w="12700">
                <a:solidFill>
                  <a:srgbClr val="6E7878"/>
                </a:solidFill>
              </a:ln>
            </p:spPr>
            <p:txBody>
              <a:bodyPr wrap="square" lIns="0" tIns="0" rIns="0" bIns="0" rtlCol="0"/>
              <a:lstStyle/>
              <a:p>
                <a:endParaRPr/>
              </a:p>
            </p:txBody>
          </p:sp>
          <p:sp>
            <p:nvSpPr>
              <p:cNvPr id="21" name="object 20">
                <a:extLst>
                  <a:ext uri="{FF2B5EF4-FFF2-40B4-BE49-F238E27FC236}">
                    <a16:creationId xmlns:a16="http://schemas.microsoft.com/office/drawing/2014/main" id="{36923E3F-4344-077E-0A62-86FB271B8ACE}"/>
                  </a:ext>
                </a:extLst>
              </p:cNvPr>
              <p:cNvSpPr/>
              <p:nvPr/>
            </p:nvSpPr>
            <p:spPr>
              <a:xfrm>
                <a:off x="3653005" y="2129111"/>
                <a:ext cx="1600835" cy="1600835"/>
              </a:xfrm>
              <a:custGeom>
                <a:avLst/>
                <a:gdLst/>
                <a:ahLst/>
                <a:cxnLst/>
                <a:rect l="l" t="t" r="r" b="b"/>
                <a:pathLst>
                  <a:path w="1600835" h="1600835">
                    <a:moveTo>
                      <a:pt x="1565447" y="1034238"/>
                    </a:moveTo>
                    <a:lnTo>
                      <a:pt x="1578301" y="987201"/>
                    </a:lnTo>
                    <a:lnTo>
                      <a:pt x="1588190" y="940064"/>
                    </a:lnTo>
                    <a:lnTo>
                      <a:pt x="1595169" y="892933"/>
                    </a:lnTo>
                    <a:lnTo>
                      <a:pt x="1599294" y="845912"/>
                    </a:lnTo>
                    <a:lnTo>
                      <a:pt x="1600620" y="799106"/>
                    </a:lnTo>
                    <a:lnTo>
                      <a:pt x="1599204" y="752619"/>
                    </a:lnTo>
                    <a:lnTo>
                      <a:pt x="1595100" y="706555"/>
                    </a:lnTo>
                    <a:lnTo>
                      <a:pt x="1588364" y="661020"/>
                    </a:lnTo>
                    <a:lnTo>
                      <a:pt x="1579052" y="616117"/>
                    </a:lnTo>
                    <a:lnTo>
                      <a:pt x="1567219" y="571951"/>
                    </a:lnTo>
                    <a:lnTo>
                      <a:pt x="1552921" y="528627"/>
                    </a:lnTo>
                    <a:lnTo>
                      <a:pt x="1536213" y="486249"/>
                    </a:lnTo>
                    <a:lnTo>
                      <a:pt x="1517152" y="444921"/>
                    </a:lnTo>
                    <a:lnTo>
                      <a:pt x="1495792" y="404749"/>
                    </a:lnTo>
                    <a:lnTo>
                      <a:pt x="1472188" y="365836"/>
                    </a:lnTo>
                    <a:lnTo>
                      <a:pt x="1446398" y="328287"/>
                    </a:lnTo>
                    <a:lnTo>
                      <a:pt x="1418476" y="292207"/>
                    </a:lnTo>
                    <a:lnTo>
                      <a:pt x="1388478" y="257700"/>
                    </a:lnTo>
                    <a:lnTo>
                      <a:pt x="1356459" y="224870"/>
                    </a:lnTo>
                    <a:lnTo>
                      <a:pt x="1322474" y="193823"/>
                    </a:lnTo>
                    <a:lnTo>
                      <a:pt x="1286581" y="164662"/>
                    </a:lnTo>
                    <a:lnTo>
                      <a:pt x="1248833" y="137492"/>
                    </a:lnTo>
                    <a:lnTo>
                      <a:pt x="1209287" y="112418"/>
                    </a:lnTo>
                    <a:lnTo>
                      <a:pt x="1167999" y="89544"/>
                    </a:lnTo>
                    <a:lnTo>
                      <a:pt x="1125023" y="68975"/>
                    </a:lnTo>
                    <a:lnTo>
                      <a:pt x="1080415" y="50814"/>
                    </a:lnTo>
                    <a:lnTo>
                      <a:pt x="1034231" y="35167"/>
                    </a:lnTo>
                    <a:lnTo>
                      <a:pt x="987195" y="22315"/>
                    </a:lnTo>
                    <a:lnTo>
                      <a:pt x="940060" y="12427"/>
                    </a:lnTo>
                    <a:lnTo>
                      <a:pt x="892930" y="5449"/>
                    </a:lnTo>
                    <a:lnTo>
                      <a:pt x="845910" y="1325"/>
                    </a:lnTo>
                    <a:lnTo>
                      <a:pt x="799104" y="0"/>
                    </a:lnTo>
                    <a:lnTo>
                      <a:pt x="752617" y="1417"/>
                    </a:lnTo>
                    <a:lnTo>
                      <a:pt x="706554" y="5522"/>
                    </a:lnTo>
                    <a:lnTo>
                      <a:pt x="661019" y="12258"/>
                    </a:lnTo>
                    <a:lnTo>
                      <a:pt x="616116" y="21571"/>
                    </a:lnTo>
                    <a:lnTo>
                      <a:pt x="571951" y="33404"/>
                    </a:lnTo>
                    <a:lnTo>
                      <a:pt x="528626" y="47702"/>
                    </a:lnTo>
                    <a:lnTo>
                      <a:pt x="486248" y="64410"/>
                    </a:lnTo>
                    <a:lnTo>
                      <a:pt x="444921" y="83472"/>
                    </a:lnTo>
                    <a:lnTo>
                      <a:pt x="404748" y="104832"/>
                    </a:lnTo>
                    <a:lnTo>
                      <a:pt x="365836" y="128435"/>
                    </a:lnTo>
                    <a:lnTo>
                      <a:pt x="328287" y="154225"/>
                    </a:lnTo>
                    <a:lnTo>
                      <a:pt x="292207" y="182147"/>
                    </a:lnTo>
                    <a:lnTo>
                      <a:pt x="257700" y="212145"/>
                    </a:lnTo>
                    <a:lnTo>
                      <a:pt x="224870" y="244164"/>
                    </a:lnTo>
                    <a:lnTo>
                      <a:pt x="193823" y="278147"/>
                    </a:lnTo>
                    <a:lnTo>
                      <a:pt x="164663" y="314040"/>
                    </a:lnTo>
                    <a:lnTo>
                      <a:pt x="137493" y="351787"/>
                    </a:lnTo>
                    <a:lnTo>
                      <a:pt x="112420" y="391332"/>
                    </a:lnTo>
                    <a:lnTo>
                      <a:pt x="89547" y="432619"/>
                    </a:lnTo>
                    <a:lnTo>
                      <a:pt x="68978" y="475594"/>
                    </a:lnTo>
                    <a:lnTo>
                      <a:pt x="50819" y="520200"/>
                    </a:lnTo>
                    <a:lnTo>
                      <a:pt x="35173" y="566383"/>
                    </a:lnTo>
                    <a:lnTo>
                      <a:pt x="22319" y="613420"/>
                    </a:lnTo>
                    <a:lnTo>
                      <a:pt x="12430" y="660557"/>
                    </a:lnTo>
                    <a:lnTo>
                      <a:pt x="5451" y="707688"/>
                    </a:lnTo>
                    <a:lnTo>
                      <a:pt x="1326" y="754709"/>
                    </a:lnTo>
                    <a:lnTo>
                      <a:pt x="0" y="801515"/>
                    </a:lnTo>
                    <a:lnTo>
                      <a:pt x="1416" y="848002"/>
                    </a:lnTo>
                    <a:lnTo>
                      <a:pt x="5520" y="894066"/>
                    </a:lnTo>
                    <a:lnTo>
                      <a:pt x="12256" y="939601"/>
                    </a:lnTo>
                    <a:lnTo>
                      <a:pt x="21568" y="984504"/>
                    </a:lnTo>
                    <a:lnTo>
                      <a:pt x="33400" y="1028670"/>
                    </a:lnTo>
                    <a:lnTo>
                      <a:pt x="47698" y="1071994"/>
                    </a:lnTo>
                    <a:lnTo>
                      <a:pt x="64406" y="1114372"/>
                    </a:lnTo>
                    <a:lnTo>
                      <a:pt x="83467" y="1155700"/>
                    </a:lnTo>
                    <a:lnTo>
                      <a:pt x="104827" y="1195872"/>
                    </a:lnTo>
                    <a:lnTo>
                      <a:pt x="128429" y="1234785"/>
                    </a:lnTo>
                    <a:lnTo>
                      <a:pt x="154219" y="1272334"/>
                    </a:lnTo>
                    <a:lnTo>
                      <a:pt x="182141" y="1308414"/>
                    </a:lnTo>
                    <a:lnTo>
                      <a:pt x="212139" y="1342921"/>
                    </a:lnTo>
                    <a:lnTo>
                      <a:pt x="244157" y="1375751"/>
                    </a:lnTo>
                    <a:lnTo>
                      <a:pt x="278140" y="1406798"/>
                    </a:lnTo>
                    <a:lnTo>
                      <a:pt x="314033" y="1435959"/>
                    </a:lnTo>
                    <a:lnTo>
                      <a:pt x="351780" y="1463129"/>
                    </a:lnTo>
                    <a:lnTo>
                      <a:pt x="391325" y="1488203"/>
                    </a:lnTo>
                    <a:lnTo>
                      <a:pt x="432612" y="1511077"/>
                    </a:lnTo>
                    <a:lnTo>
                      <a:pt x="475587" y="1531646"/>
                    </a:lnTo>
                    <a:lnTo>
                      <a:pt x="520194" y="1549807"/>
                    </a:lnTo>
                    <a:lnTo>
                      <a:pt x="566376" y="1565454"/>
                    </a:lnTo>
                    <a:lnTo>
                      <a:pt x="613414" y="1578308"/>
                    </a:lnTo>
                    <a:lnTo>
                      <a:pt x="660550" y="1588197"/>
                    </a:lnTo>
                    <a:lnTo>
                      <a:pt x="707681" y="1595176"/>
                    </a:lnTo>
                    <a:lnTo>
                      <a:pt x="754702" y="1599301"/>
                    </a:lnTo>
                    <a:lnTo>
                      <a:pt x="801508" y="1600627"/>
                    </a:lnTo>
                    <a:lnTo>
                      <a:pt x="847995" y="1599211"/>
                    </a:lnTo>
                    <a:lnTo>
                      <a:pt x="894059" y="1595107"/>
                    </a:lnTo>
                    <a:lnTo>
                      <a:pt x="939594" y="1588371"/>
                    </a:lnTo>
                    <a:lnTo>
                      <a:pt x="984497" y="1579059"/>
                    </a:lnTo>
                    <a:lnTo>
                      <a:pt x="1028663" y="1567226"/>
                    </a:lnTo>
                    <a:lnTo>
                      <a:pt x="1071987" y="1552928"/>
                    </a:lnTo>
                    <a:lnTo>
                      <a:pt x="1114365" y="1536220"/>
                    </a:lnTo>
                    <a:lnTo>
                      <a:pt x="1155693" y="1517159"/>
                    </a:lnTo>
                    <a:lnTo>
                      <a:pt x="1195865" y="1495798"/>
                    </a:lnTo>
                    <a:lnTo>
                      <a:pt x="1234778" y="1472195"/>
                    </a:lnTo>
                    <a:lnTo>
                      <a:pt x="1272327" y="1446405"/>
                    </a:lnTo>
                    <a:lnTo>
                      <a:pt x="1308407" y="1418483"/>
                    </a:lnTo>
                    <a:lnTo>
                      <a:pt x="1342914" y="1388484"/>
                    </a:lnTo>
                    <a:lnTo>
                      <a:pt x="1375744" y="1356465"/>
                    </a:lnTo>
                    <a:lnTo>
                      <a:pt x="1406791" y="1322481"/>
                    </a:lnTo>
                    <a:lnTo>
                      <a:pt x="1435952" y="1286588"/>
                    </a:lnTo>
                    <a:lnTo>
                      <a:pt x="1463122" y="1248840"/>
                    </a:lnTo>
                    <a:lnTo>
                      <a:pt x="1488196" y="1209294"/>
                    </a:lnTo>
                    <a:lnTo>
                      <a:pt x="1511070" y="1168006"/>
                    </a:lnTo>
                    <a:lnTo>
                      <a:pt x="1531640" y="1125030"/>
                    </a:lnTo>
                    <a:lnTo>
                      <a:pt x="1549800" y="1080422"/>
                    </a:lnTo>
                    <a:lnTo>
                      <a:pt x="1565447" y="1034238"/>
                    </a:lnTo>
                    <a:close/>
                  </a:path>
                </a:pathLst>
              </a:custGeom>
              <a:ln w="381000">
                <a:solidFill>
                  <a:srgbClr val="002855"/>
                </a:solidFill>
              </a:ln>
            </p:spPr>
            <p:txBody>
              <a:bodyPr wrap="square" lIns="0" tIns="0" rIns="0" bIns="0" rtlCol="0"/>
              <a:lstStyle/>
              <a:p>
                <a:endParaRPr/>
              </a:p>
            </p:txBody>
          </p:sp>
          <p:sp>
            <p:nvSpPr>
              <p:cNvPr id="22" name="object 21">
                <a:extLst>
                  <a:ext uri="{FF2B5EF4-FFF2-40B4-BE49-F238E27FC236}">
                    <a16:creationId xmlns:a16="http://schemas.microsoft.com/office/drawing/2014/main" id="{2E05C819-AEDF-7871-3329-35AEB7A6C7B5}"/>
                  </a:ext>
                </a:extLst>
              </p:cNvPr>
              <p:cNvSpPr/>
              <p:nvPr/>
            </p:nvSpPr>
            <p:spPr>
              <a:xfrm>
                <a:off x="3653000" y="2695496"/>
                <a:ext cx="1285875" cy="1034415"/>
              </a:xfrm>
              <a:custGeom>
                <a:avLst/>
                <a:gdLst/>
                <a:ahLst/>
                <a:cxnLst/>
                <a:rect l="l" t="t" r="r" b="b"/>
                <a:pathLst>
                  <a:path w="1285875" h="1034414">
                    <a:moveTo>
                      <a:pt x="35172" y="0"/>
                    </a:moveTo>
                    <a:lnTo>
                      <a:pt x="22318" y="47037"/>
                    </a:lnTo>
                    <a:lnTo>
                      <a:pt x="12429" y="94174"/>
                    </a:lnTo>
                    <a:lnTo>
                      <a:pt x="5450" y="141305"/>
                    </a:lnTo>
                    <a:lnTo>
                      <a:pt x="1325" y="188325"/>
                    </a:lnTo>
                    <a:lnTo>
                      <a:pt x="0" y="235132"/>
                    </a:lnTo>
                    <a:lnTo>
                      <a:pt x="1417" y="281619"/>
                    </a:lnTo>
                    <a:lnTo>
                      <a:pt x="5521" y="327683"/>
                    </a:lnTo>
                    <a:lnTo>
                      <a:pt x="12258" y="373218"/>
                    </a:lnTo>
                    <a:lnTo>
                      <a:pt x="21571" y="418121"/>
                    </a:lnTo>
                    <a:lnTo>
                      <a:pt x="33405" y="462287"/>
                    </a:lnTo>
                    <a:lnTo>
                      <a:pt x="47704" y="505612"/>
                    </a:lnTo>
                    <a:lnTo>
                      <a:pt x="64413" y="547990"/>
                    </a:lnTo>
                    <a:lnTo>
                      <a:pt x="83476" y="589318"/>
                    </a:lnTo>
                    <a:lnTo>
                      <a:pt x="104837" y="629491"/>
                    </a:lnTo>
                    <a:lnTo>
                      <a:pt x="128442" y="668404"/>
                    </a:lnTo>
                    <a:lnTo>
                      <a:pt x="154234" y="705953"/>
                    </a:lnTo>
                    <a:lnTo>
                      <a:pt x="182158" y="742034"/>
                    </a:lnTo>
                    <a:lnTo>
                      <a:pt x="212158" y="776541"/>
                    </a:lnTo>
                    <a:lnTo>
                      <a:pt x="244179" y="809372"/>
                    </a:lnTo>
                    <a:lnTo>
                      <a:pt x="278165" y="840420"/>
                    </a:lnTo>
                    <a:lnTo>
                      <a:pt x="314061" y="869581"/>
                    </a:lnTo>
                    <a:lnTo>
                      <a:pt x="351811" y="896752"/>
                    </a:lnTo>
                    <a:lnTo>
                      <a:pt x="391359" y="921827"/>
                    </a:lnTo>
                    <a:lnTo>
                      <a:pt x="432650" y="944703"/>
                    </a:lnTo>
                    <a:lnTo>
                      <a:pt x="475629" y="965273"/>
                    </a:lnTo>
                    <a:lnTo>
                      <a:pt x="520239" y="983435"/>
                    </a:lnTo>
                    <a:lnTo>
                      <a:pt x="566425" y="999083"/>
                    </a:lnTo>
                    <a:lnTo>
                      <a:pt x="617713" y="1012949"/>
                    </a:lnTo>
                    <a:lnTo>
                      <a:pt x="669106" y="1023297"/>
                    </a:lnTo>
                    <a:lnTo>
                      <a:pt x="720471" y="1030198"/>
                    </a:lnTo>
                    <a:lnTo>
                      <a:pt x="771672" y="1033725"/>
                    </a:lnTo>
                    <a:lnTo>
                      <a:pt x="822574" y="1033950"/>
                    </a:lnTo>
                    <a:lnTo>
                      <a:pt x="873040" y="1030945"/>
                    </a:lnTo>
                    <a:lnTo>
                      <a:pt x="922935" y="1024782"/>
                    </a:lnTo>
                    <a:lnTo>
                      <a:pt x="972125" y="1015532"/>
                    </a:lnTo>
                    <a:lnTo>
                      <a:pt x="1020473" y="1003268"/>
                    </a:lnTo>
                    <a:lnTo>
                      <a:pt x="1067845" y="988062"/>
                    </a:lnTo>
                    <a:lnTo>
                      <a:pt x="1114104" y="969986"/>
                    </a:lnTo>
                    <a:lnTo>
                      <a:pt x="1159115" y="949112"/>
                    </a:lnTo>
                    <a:lnTo>
                      <a:pt x="1202744" y="925511"/>
                    </a:lnTo>
                    <a:lnTo>
                      <a:pt x="1244853" y="899256"/>
                    </a:lnTo>
                    <a:lnTo>
                      <a:pt x="1285309" y="870419"/>
                    </a:lnTo>
                  </a:path>
                </a:pathLst>
              </a:custGeom>
              <a:ln w="381000">
                <a:solidFill>
                  <a:srgbClr val="FF5309"/>
                </a:solidFill>
              </a:ln>
            </p:spPr>
            <p:txBody>
              <a:bodyPr wrap="square" lIns="0" tIns="0" rIns="0" bIns="0" rtlCol="0"/>
              <a:lstStyle/>
              <a:p>
                <a:endParaRPr/>
              </a:p>
            </p:txBody>
          </p:sp>
        </p:grpSp>
        <p:sp>
          <p:nvSpPr>
            <p:cNvPr id="23" name="object 22">
              <a:extLst>
                <a:ext uri="{FF2B5EF4-FFF2-40B4-BE49-F238E27FC236}">
                  <a16:creationId xmlns:a16="http://schemas.microsoft.com/office/drawing/2014/main" id="{685322E1-9CB0-379A-FA12-2500D0E362E3}"/>
                </a:ext>
              </a:extLst>
            </p:cNvPr>
            <p:cNvSpPr txBox="1"/>
            <p:nvPr/>
          </p:nvSpPr>
          <p:spPr>
            <a:xfrm rot="600000">
              <a:off x="4460301" y="2041568"/>
              <a:ext cx="223014"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D</a:t>
              </a:r>
              <a:endParaRPr sz="1400">
                <a:latin typeface="Arial" panose="020B0604020202020204" pitchFamily="34" charset="0"/>
                <a:cs typeface="Graphik Regular"/>
              </a:endParaRPr>
            </a:p>
          </p:txBody>
        </p:sp>
        <p:sp>
          <p:nvSpPr>
            <p:cNvPr id="24" name="object 23">
              <a:extLst>
                <a:ext uri="{FF2B5EF4-FFF2-40B4-BE49-F238E27FC236}">
                  <a16:creationId xmlns:a16="http://schemas.microsoft.com/office/drawing/2014/main" id="{88AE3536-C698-5636-1043-E5D4A2AE2A19}"/>
                </a:ext>
              </a:extLst>
            </p:cNvPr>
            <p:cNvSpPr txBox="1"/>
            <p:nvPr/>
          </p:nvSpPr>
          <p:spPr>
            <a:xfrm rot="960000">
              <a:off x="4574792" y="2064358"/>
              <a:ext cx="185812"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i</a:t>
              </a:r>
              <a:endParaRPr sz="1400">
                <a:latin typeface="Arial" panose="020B0604020202020204" pitchFamily="34" charset="0"/>
                <a:cs typeface="Graphik Regular"/>
              </a:endParaRPr>
            </a:p>
          </p:txBody>
        </p:sp>
        <p:sp>
          <p:nvSpPr>
            <p:cNvPr id="26" name="object 24">
              <a:extLst>
                <a:ext uri="{FF2B5EF4-FFF2-40B4-BE49-F238E27FC236}">
                  <a16:creationId xmlns:a16="http://schemas.microsoft.com/office/drawing/2014/main" id="{800D23E3-5B4A-C612-6DBE-CD5C3871A4F8}"/>
                </a:ext>
              </a:extLst>
            </p:cNvPr>
            <p:cNvSpPr txBox="1"/>
            <p:nvPr/>
          </p:nvSpPr>
          <p:spPr>
            <a:xfrm rot="1320000">
              <a:off x="4644057" y="2092352"/>
              <a:ext cx="205733"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a</a:t>
              </a:r>
              <a:endParaRPr sz="1400">
                <a:latin typeface="Arial" panose="020B0604020202020204" pitchFamily="34" charset="0"/>
                <a:cs typeface="Graphik Regular"/>
              </a:endParaRPr>
            </a:p>
          </p:txBody>
        </p:sp>
        <p:sp>
          <p:nvSpPr>
            <p:cNvPr id="27" name="object 25">
              <a:extLst>
                <a:ext uri="{FF2B5EF4-FFF2-40B4-BE49-F238E27FC236}">
                  <a16:creationId xmlns:a16="http://schemas.microsoft.com/office/drawing/2014/main" id="{39E9C8E9-4941-E258-C77D-D601022FFA8C}"/>
                </a:ext>
              </a:extLst>
            </p:cNvPr>
            <p:cNvSpPr txBox="1"/>
            <p:nvPr/>
          </p:nvSpPr>
          <p:spPr>
            <a:xfrm rot="1800000">
              <a:off x="4746288" y="2144631"/>
              <a:ext cx="213103"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g</a:t>
              </a:r>
              <a:endParaRPr sz="1400">
                <a:latin typeface="Arial" panose="020B0604020202020204" pitchFamily="34" charset="0"/>
                <a:cs typeface="Graphik Regular"/>
              </a:endParaRPr>
            </a:p>
          </p:txBody>
        </p:sp>
        <p:sp>
          <p:nvSpPr>
            <p:cNvPr id="28" name="object 26">
              <a:extLst>
                <a:ext uri="{FF2B5EF4-FFF2-40B4-BE49-F238E27FC236}">
                  <a16:creationId xmlns:a16="http://schemas.microsoft.com/office/drawing/2014/main" id="{A13E92E2-1ADA-05DC-2FE9-34855EF68C9C}"/>
                </a:ext>
              </a:extLst>
            </p:cNvPr>
            <p:cNvSpPr txBox="1"/>
            <p:nvPr/>
          </p:nvSpPr>
          <p:spPr>
            <a:xfrm rot="2220000">
              <a:off x="4846562" y="2212133"/>
              <a:ext cx="211714"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n</a:t>
              </a:r>
              <a:endParaRPr sz="1400">
                <a:latin typeface="Arial" panose="020B0604020202020204" pitchFamily="34" charset="0"/>
                <a:cs typeface="Graphik Regular"/>
              </a:endParaRPr>
            </a:p>
          </p:txBody>
        </p:sp>
        <p:sp>
          <p:nvSpPr>
            <p:cNvPr id="29" name="object 27">
              <a:extLst>
                <a:ext uri="{FF2B5EF4-FFF2-40B4-BE49-F238E27FC236}">
                  <a16:creationId xmlns:a16="http://schemas.microsoft.com/office/drawing/2014/main" id="{651EF0EC-BBFB-538C-3290-6843CCCB7ABC}"/>
                </a:ext>
              </a:extLst>
            </p:cNvPr>
            <p:cNvSpPr txBox="1"/>
            <p:nvPr/>
          </p:nvSpPr>
          <p:spPr>
            <a:xfrm rot="2760000">
              <a:off x="4936214" y="2292448"/>
              <a:ext cx="210007"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o</a:t>
              </a:r>
              <a:endParaRPr sz="1400">
                <a:latin typeface="Arial" panose="020B0604020202020204" pitchFamily="34" charset="0"/>
                <a:cs typeface="Graphik Regular"/>
              </a:endParaRPr>
            </a:p>
          </p:txBody>
        </p:sp>
        <p:sp>
          <p:nvSpPr>
            <p:cNvPr id="30" name="object 28">
              <a:extLst>
                <a:ext uri="{FF2B5EF4-FFF2-40B4-BE49-F238E27FC236}">
                  <a16:creationId xmlns:a16="http://schemas.microsoft.com/office/drawing/2014/main" id="{5130DD92-AA63-8925-D255-871596D34279}"/>
                </a:ext>
              </a:extLst>
            </p:cNvPr>
            <p:cNvSpPr txBox="1"/>
            <p:nvPr/>
          </p:nvSpPr>
          <p:spPr>
            <a:xfrm rot="3180000">
              <a:off x="5011735" y="2375623"/>
              <a:ext cx="200226"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s</a:t>
              </a:r>
              <a:endParaRPr sz="1400">
                <a:latin typeface="Arial" panose="020B0604020202020204" pitchFamily="34" charset="0"/>
                <a:cs typeface="Graphik Regular"/>
              </a:endParaRPr>
            </a:p>
          </p:txBody>
        </p:sp>
        <p:sp>
          <p:nvSpPr>
            <p:cNvPr id="31" name="object 29">
              <a:extLst>
                <a:ext uri="{FF2B5EF4-FFF2-40B4-BE49-F238E27FC236}">
                  <a16:creationId xmlns:a16="http://schemas.microsoft.com/office/drawing/2014/main" id="{36AEA29B-8CF7-F0C5-0383-504E852FBB3A}"/>
                </a:ext>
              </a:extLst>
            </p:cNvPr>
            <p:cNvSpPr txBox="1"/>
            <p:nvPr/>
          </p:nvSpPr>
          <p:spPr>
            <a:xfrm rot="3540000">
              <a:off x="5065467" y="2465733"/>
              <a:ext cx="209334" cy="177800"/>
            </a:xfrm>
            <a:prstGeom prst="rect">
              <a:avLst/>
            </a:prstGeom>
          </p:spPr>
          <p:txBody>
            <a:bodyPr vert="horz" wrap="square" lIns="0" tIns="0" rIns="0" bIns="0" rtlCol="0">
              <a:spAutoFit/>
            </a:bodyPr>
            <a:lstStyle/>
            <a:p>
              <a:pPr>
                <a:lnSpc>
                  <a:spcPts val="1400"/>
                </a:lnSpc>
              </a:pPr>
              <a:r>
                <a:rPr sz="1400" b="1">
                  <a:solidFill>
                    <a:srgbClr val="FFFFFF"/>
                  </a:solidFill>
                  <a:latin typeface="Arial" panose="020B0604020202020204" pitchFamily="34" charset="0"/>
                  <a:cs typeface="Graphik Bold"/>
                </a:rPr>
                <a:t>e</a:t>
              </a:r>
              <a:endParaRPr sz="1400">
                <a:latin typeface="Arial" panose="020B0604020202020204" pitchFamily="34" charset="0"/>
                <a:cs typeface="Graphik Regular"/>
              </a:endParaRPr>
            </a:p>
          </p:txBody>
        </p:sp>
        <p:sp>
          <p:nvSpPr>
            <p:cNvPr id="32" name="object 30">
              <a:extLst>
                <a:ext uri="{FF2B5EF4-FFF2-40B4-BE49-F238E27FC236}">
                  <a16:creationId xmlns:a16="http://schemas.microsoft.com/office/drawing/2014/main" id="{76B07E32-35A9-7504-FAC6-2401AD27BA8A}"/>
                </a:ext>
              </a:extLst>
            </p:cNvPr>
            <p:cNvSpPr txBox="1"/>
            <p:nvPr/>
          </p:nvSpPr>
          <p:spPr>
            <a:xfrm rot="3240000">
              <a:off x="3754132" y="3333607"/>
              <a:ext cx="223398"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A</a:t>
              </a:r>
              <a:endParaRPr sz="1400">
                <a:latin typeface="Arial" panose="020B0604020202020204" pitchFamily="34" charset="0"/>
                <a:cs typeface="Graphik Regular"/>
              </a:endParaRPr>
            </a:p>
          </p:txBody>
        </p:sp>
        <p:sp>
          <p:nvSpPr>
            <p:cNvPr id="33" name="object 31">
              <a:extLst>
                <a:ext uri="{FF2B5EF4-FFF2-40B4-BE49-F238E27FC236}">
                  <a16:creationId xmlns:a16="http://schemas.microsoft.com/office/drawing/2014/main" id="{5A827DD7-689C-808F-D923-D3CB6A003BC9}"/>
                </a:ext>
              </a:extLst>
            </p:cNvPr>
            <p:cNvSpPr txBox="1"/>
            <p:nvPr/>
          </p:nvSpPr>
          <p:spPr>
            <a:xfrm rot="2640000">
              <a:off x="3833519" y="3416506"/>
              <a:ext cx="207676"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c</a:t>
              </a:r>
              <a:endParaRPr sz="1400">
                <a:latin typeface="Arial" panose="020B0604020202020204" pitchFamily="34" charset="0"/>
                <a:cs typeface="Graphik Regular"/>
              </a:endParaRPr>
            </a:p>
          </p:txBody>
        </p:sp>
        <p:sp>
          <p:nvSpPr>
            <p:cNvPr id="34" name="object 32">
              <a:extLst>
                <a:ext uri="{FF2B5EF4-FFF2-40B4-BE49-F238E27FC236}">
                  <a16:creationId xmlns:a16="http://schemas.microsoft.com/office/drawing/2014/main" id="{8A3A0C1D-F284-34B0-9EB5-820B0C1EC303}"/>
                </a:ext>
              </a:extLst>
            </p:cNvPr>
            <p:cNvSpPr txBox="1"/>
            <p:nvPr/>
          </p:nvSpPr>
          <p:spPr>
            <a:xfrm rot="2160000">
              <a:off x="3904266" y="3469724"/>
              <a:ext cx="191496"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t</a:t>
              </a:r>
              <a:endParaRPr sz="1400">
                <a:latin typeface="Arial" panose="020B0604020202020204" pitchFamily="34" charset="0"/>
                <a:cs typeface="Graphik Regular"/>
              </a:endParaRPr>
            </a:p>
          </p:txBody>
        </p:sp>
        <p:sp>
          <p:nvSpPr>
            <p:cNvPr id="35" name="object 33">
              <a:extLst>
                <a:ext uri="{FF2B5EF4-FFF2-40B4-BE49-F238E27FC236}">
                  <a16:creationId xmlns:a16="http://schemas.microsoft.com/office/drawing/2014/main" id="{7921FD9B-B574-4C47-CE9A-C1912D5C7CFC}"/>
                </a:ext>
              </a:extLst>
            </p:cNvPr>
            <p:cNvSpPr txBox="1"/>
            <p:nvPr/>
          </p:nvSpPr>
          <p:spPr>
            <a:xfrm rot="1800000">
              <a:off x="3956483" y="3503269"/>
              <a:ext cx="186374"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i</a:t>
              </a:r>
              <a:endParaRPr sz="1400">
                <a:latin typeface="Arial" panose="020B0604020202020204" pitchFamily="34" charset="0"/>
                <a:cs typeface="Graphik Regular"/>
              </a:endParaRPr>
            </a:p>
          </p:txBody>
        </p:sp>
        <p:sp>
          <p:nvSpPr>
            <p:cNvPr id="36" name="object 34">
              <a:extLst>
                <a:ext uri="{FF2B5EF4-FFF2-40B4-BE49-F238E27FC236}">
                  <a16:creationId xmlns:a16="http://schemas.microsoft.com/office/drawing/2014/main" id="{97CE6F21-DF77-7E8F-57FD-A8C31D39B305}"/>
                </a:ext>
              </a:extLst>
            </p:cNvPr>
            <p:cNvSpPr txBox="1"/>
            <p:nvPr/>
          </p:nvSpPr>
          <p:spPr>
            <a:xfrm rot="1380000">
              <a:off x="4013914" y="3539937"/>
              <a:ext cx="210686"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o</a:t>
              </a:r>
              <a:endParaRPr sz="1400">
                <a:latin typeface="Arial" panose="020B0604020202020204" pitchFamily="34" charset="0"/>
                <a:cs typeface="Graphik Regular"/>
              </a:endParaRPr>
            </a:p>
          </p:txBody>
        </p:sp>
        <p:sp>
          <p:nvSpPr>
            <p:cNvPr id="37" name="object 35">
              <a:extLst>
                <a:ext uri="{FF2B5EF4-FFF2-40B4-BE49-F238E27FC236}">
                  <a16:creationId xmlns:a16="http://schemas.microsoft.com/office/drawing/2014/main" id="{1BB256A5-D51F-9786-089E-6DAB4C91AE9E}"/>
                </a:ext>
              </a:extLst>
            </p:cNvPr>
            <p:cNvSpPr txBox="1"/>
            <p:nvPr/>
          </p:nvSpPr>
          <p:spPr>
            <a:xfrm rot="840000">
              <a:off x="4113867" y="3574843"/>
              <a:ext cx="210686" cy="177800"/>
            </a:xfrm>
            <a:prstGeom prst="rect">
              <a:avLst/>
            </a:prstGeom>
          </p:spPr>
          <p:txBody>
            <a:bodyPr vert="horz" wrap="square" lIns="0" tIns="0" rIns="0" bIns="0" rtlCol="0">
              <a:spAutoFit/>
            </a:bodyPr>
            <a:lstStyle/>
            <a:p>
              <a:pPr>
                <a:lnSpc>
                  <a:spcPts val="1400"/>
                </a:lnSpc>
              </a:pPr>
              <a:r>
                <a:rPr sz="1400" b="1">
                  <a:latin typeface="Arial" panose="020B0604020202020204" pitchFamily="34" charset="0"/>
                  <a:cs typeface="Graphik Bold"/>
                </a:rPr>
                <a:t>n</a:t>
              </a:r>
              <a:endParaRPr sz="1400">
                <a:latin typeface="Arial" panose="020B0604020202020204" pitchFamily="34" charset="0"/>
                <a:cs typeface="Graphik Regular"/>
              </a:endParaRPr>
            </a:p>
          </p:txBody>
        </p:sp>
        <p:grpSp>
          <p:nvGrpSpPr>
            <p:cNvPr id="38" name="object 36">
              <a:extLst>
                <a:ext uri="{FF2B5EF4-FFF2-40B4-BE49-F238E27FC236}">
                  <a16:creationId xmlns:a16="http://schemas.microsoft.com/office/drawing/2014/main" id="{28BD0DE5-70F7-805E-D5CC-383065AD0B7E}"/>
                </a:ext>
              </a:extLst>
            </p:cNvPr>
            <p:cNvGrpSpPr/>
            <p:nvPr/>
          </p:nvGrpSpPr>
          <p:grpSpPr>
            <a:xfrm>
              <a:off x="2279721" y="2229878"/>
              <a:ext cx="3530871" cy="2520216"/>
              <a:chOff x="2286071" y="2236228"/>
              <a:chExt cx="3530871" cy="2520216"/>
            </a:xfrm>
          </p:grpSpPr>
          <p:sp>
            <p:nvSpPr>
              <p:cNvPr id="39" name="object 37">
                <a:extLst>
                  <a:ext uri="{FF2B5EF4-FFF2-40B4-BE49-F238E27FC236}">
                    <a16:creationId xmlns:a16="http://schemas.microsoft.com/office/drawing/2014/main" id="{4828BCA8-CECD-19A5-9862-6C92D6E1E805}"/>
                  </a:ext>
                </a:extLst>
              </p:cNvPr>
              <p:cNvSpPr/>
              <p:nvPr/>
            </p:nvSpPr>
            <p:spPr>
              <a:xfrm>
                <a:off x="2286071" y="2236228"/>
                <a:ext cx="2178050" cy="708660"/>
              </a:xfrm>
              <a:custGeom>
                <a:avLst/>
                <a:gdLst/>
                <a:ahLst/>
                <a:cxnLst/>
                <a:rect l="l" t="t" r="r" b="b"/>
                <a:pathLst>
                  <a:path w="2178050" h="708660">
                    <a:moveTo>
                      <a:pt x="0" y="0"/>
                    </a:moveTo>
                    <a:lnTo>
                      <a:pt x="565848" y="182803"/>
                    </a:lnTo>
                    <a:lnTo>
                      <a:pt x="685469" y="102590"/>
                    </a:lnTo>
                    <a:lnTo>
                      <a:pt x="734656" y="237680"/>
                    </a:lnTo>
                    <a:lnTo>
                      <a:pt x="2177770" y="708164"/>
                    </a:lnTo>
                  </a:path>
                </a:pathLst>
              </a:custGeom>
              <a:ln w="12699">
                <a:solidFill>
                  <a:srgbClr val="6E7878"/>
                </a:solidFill>
              </a:ln>
            </p:spPr>
            <p:txBody>
              <a:bodyPr wrap="square" lIns="0" tIns="0" rIns="0" bIns="0" rtlCol="0"/>
              <a:lstStyle/>
              <a:p>
                <a:endParaRPr/>
              </a:p>
            </p:txBody>
          </p:sp>
          <p:sp>
            <p:nvSpPr>
              <p:cNvPr id="40" name="object 38">
                <a:extLst>
                  <a:ext uri="{FF2B5EF4-FFF2-40B4-BE49-F238E27FC236}">
                    <a16:creationId xmlns:a16="http://schemas.microsoft.com/office/drawing/2014/main" id="{B23A2C11-5FBE-87AA-1D4C-30E924AECD18}"/>
                  </a:ext>
                </a:extLst>
              </p:cNvPr>
              <p:cNvSpPr/>
              <p:nvPr/>
            </p:nvSpPr>
            <p:spPr>
              <a:xfrm>
                <a:off x="4453597" y="2911134"/>
                <a:ext cx="1363345" cy="1845310"/>
              </a:xfrm>
              <a:custGeom>
                <a:avLst/>
                <a:gdLst/>
                <a:ahLst/>
                <a:cxnLst/>
                <a:rect l="l" t="t" r="r" b="b"/>
                <a:pathLst>
                  <a:path w="1363345" h="1845310">
                    <a:moveTo>
                      <a:pt x="1363002" y="1845284"/>
                    </a:moveTo>
                    <a:lnTo>
                      <a:pt x="1012672" y="1364792"/>
                    </a:lnTo>
                    <a:lnTo>
                      <a:pt x="868756" y="1359369"/>
                    </a:lnTo>
                    <a:lnTo>
                      <a:pt x="908354" y="1221181"/>
                    </a:lnTo>
                    <a:lnTo>
                      <a:pt x="0" y="0"/>
                    </a:lnTo>
                  </a:path>
                </a:pathLst>
              </a:custGeom>
              <a:ln w="12700">
                <a:solidFill>
                  <a:srgbClr val="6E7878"/>
                </a:solidFill>
              </a:ln>
            </p:spPr>
            <p:txBody>
              <a:bodyPr wrap="square" lIns="0" tIns="0" rIns="0" bIns="0" rtlCol="0"/>
              <a:lstStyle/>
              <a:p>
                <a:endParaRPr/>
              </a:p>
            </p:txBody>
          </p:sp>
          <p:sp>
            <p:nvSpPr>
              <p:cNvPr id="41" name="object 39">
                <a:extLst>
                  <a:ext uri="{FF2B5EF4-FFF2-40B4-BE49-F238E27FC236}">
                    <a16:creationId xmlns:a16="http://schemas.microsoft.com/office/drawing/2014/main" id="{20C87A54-4063-34A1-B4D4-B8D210D0A5A2}"/>
                  </a:ext>
                </a:extLst>
              </p:cNvPr>
              <p:cNvSpPr/>
              <p:nvPr/>
            </p:nvSpPr>
            <p:spPr>
              <a:xfrm>
                <a:off x="3842565" y="2318679"/>
                <a:ext cx="1221740" cy="1221740"/>
              </a:xfrm>
              <a:custGeom>
                <a:avLst/>
                <a:gdLst/>
                <a:ahLst/>
                <a:cxnLst/>
                <a:rect l="l" t="t" r="r" b="b"/>
                <a:pathLst>
                  <a:path w="1221739" h="1221739">
                    <a:moveTo>
                      <a:pt x="604742" y="0"/>
                    </a:moveTo>
                    <a:lnTo>
                      <a:pt x="559239" y="2147"/>
                    </a:lnTo>
                    <a:lnTo>
                      <a:pt x="514328" y="7655"/>
                    </a:lnTo>
                    <a:lnTo>
                      <a:pt x="470177" y="16433"/>
                    </a:lnTo>
                    <a:lnTo>
                      <a:pt x="426955" y="28391"/>
                    </a:lnTo>
                    <a:lnTo>
                      <a:pt x="384833" y="43439"/>
                    </a:lnTo>
                    <a:lnTo>
                      <a:pt x="343980" y="61486"/>
                    </a:lnTo>
                    <a:lnTo>
                      <a:pt x="304564" y="82443"/>
                    </a:lnTo>
                    <a:lnTo>
                      <a:pt x="266757" y="106220"/>
                    </a:lnTo>
                    <a:lnTo>
                      <a:pt x="230727" y="132726"/>
                    </a:lnTo>
                    <a:lnTo>
                      <a:pt x="196644" y="161872"/>
                    </a:lnTo>
                    <a:lnTo>
                      <a:pt x="164677" y="193566"/>
                    </a:lnTo>
                    <a:lnTo>
                      <a:pt x="134996" y="227720"/>
                    </a:lnTo>
                    <a:lnTo>
                      <a:pt x="107770" y="264243"/>
                    </a:lnTo>
                    <a:lnTo>
                      <a:pt x="83170" y="303044"/>
                    </a:lnTo>
                    <a:lnTo>
                      <a:pt x="61363" y="344035"/>
                    </a:lnTo>
                    <a:lnTo>
                      <a:pt x="42520" y="387124"/>
                    </a:lnTo>
                    <a:lnTo>
                      <a:pt x="26811" y="432222"/>
                    </a:lnTo>
                    <a:lnTo>
                      <a:pt x="14617" y="478392"/>
                    </a:lnTo>
                    <a:lnTo>
                      <a:pt x="6144" y="524650"/>
                    </a:lnTo>
                    <a:lnTo>
                      <a:pt x="1302" y="570825"/>
                    </a:lnTo>
                    <a:lnTo>
                      <a:pt x="0" y="616748"/>
                    </a:lnTo>
                    <a:lnTo>
                      <a:pt x="2148" y="662251"/>
                    </a:lnTo>
                    <a:lnTo>
                      <a:pt x="7656" y="707162"/>
                    </a:lnTo>
                    <a:lnTo>
                      <a:pt x="16435" y="751313"/>
                    </a:lnTo>
                    <a:lnTo>
                      <a:pt x="28393" y="794535"/>
                    </a:lnTo>
                    <a:lnTo>
                      <a:pt x="43442" y="836657"/>
                    </a:lnTo>
                    <a:lnTo>
                      <a:pt x="61490" y="877510"/>
                    </a:lnTo>
                    <a:lnTo>
                      <a:pt x="82447" y="916926"/>
                    </a:lnTo>
                    <a:lnTo>
                      <a:pt x="106224" y="954733"/>
                    </a:lnTo>
                    <a:lnTo>
                      <a:pt x="132731" y="990763"/>
                    </a:lnTo>
                    <a:lnTo>
                      <a:pt x="161876" y="1024846"/>
                    </a:lnTo>
                    <a:lnTo>
                      <a:pt x="193571" y="1056813"/>
                    </a:lnTo>
                    <a:lnTo>
                      <a:pt x="227724" y="1086494"/>
                    </a:lnTo>
                    <a:lnTo>
                      <a:pt x="264246" y="1113720"/>
                    </a:lnTo>
                    <a:lnTo>
                      <a:pt x="303047" y="1138320"/>
                    </a:lnTo>
                    <a:lnTo>
                      <a:pt x="344037" y="1160127"/>
                    </a:lnTo>
                    <a:lnTo>
                      <a:pt x="387125" y="1178970"/>
                    </a:lnTo>
                    <a:lnTo>
                      <a:pt x="432221" y="1194679"/>
                    </a:lnTo>
                    <a:lnTo>
                      <a:pt x="478391" y="1206873"/>
                    </a:lnTo>
                    <a:lnTo>
                      <a:pt x="524648" y="1215346"/>
                    </a:lnTo>
                    <a:lnTo>
                      <a:pt x="570824" y="1220188"/>
                    </a:lnTo>
                    <a:lnTo>
                      <a:pt x="616747" y="1221491"/>
                    </a:lnTo>
                    <a:lnTo>
                      <a:pt x="662250" y="1219342"/>
                    </a:lnTo>
                    <a:lnTo>
                      <a:pt x="707161" y="1213834"/>
                    </a:lnTo>
                    <a:lnTo>
                      <a:pt x="751312" y="1205055"/>
                    </a:lnTo>
                    <a:lnTo>
                      <a:pt x="794534" y="1193097"/>
                    </a:lnTo>
                    <a:lnTo>
                      <a:pt x="836656" y="1178048"/>
                    </a:lnTo>
                    <a:lnTo>
                      <a:pt x="877509" y="1160000"/>
                    </a:lnTo>
                    <a:lnTo>
                      <a:pt x="916924" y="1139043"/>
                    </a:lnTo>
                    <a:lnTo>
                      <a:pt x="954732" y="1115266"/>
                    </a:lnTo>
                    <a:lnTo>
                      <a:pt x="990762" y="1088759"/>
                    </a:lnTo>
                    <a:lnTo>
                      <a:pt x="1024845" y="1059614"/>
                    </a:lnTo>
                    <a:lnTo>
                      <a:pt x="1056812" y="1027919"/>
                    </a:lnTo>
                    <a:lnTo>
                      <a:pt x="1086493" y="993766"/>
                    </a:lnTo>
                    <a:lnTo>
                      <a:pt x="1113718" y="957244"/>
                    </a:lnTo>
                    <a:lnTo>
                      <a:pt x="1138319" y="918443"/>
                    </a:lnTo>
                    <a:lnTo>
                      <a:pt x="1160126" y="877453"/>
                    </a:lnTo>
                    <a:lnTo>
                      <a:pt x="1178968" y="834366"/>
                    </a:lnTo>
                    <a:lnTo>
                      <a:pt x="1194678" y="789269"/>
                    </a:lnTo>
                    <a:lnTo>
                      <a:pt x="1206873" y="743099"/>
                    </a:lnTo>
                    <a:lnTo>
                      <a:pt x="1215348" y="696842"/>
                    </a:lnTo>
                    <a:lnTo>
                      <a:pt x="1220192" y="650666"/>
                    </a:lnTo>
                    <a:lnTo>
                      <a:pt x="1221495" y="604743"/>
                    </a:lnTo>
                    <a:lnTo>
                      <a:pt x="1219348" y="559241"/>
                    </a:lnTo>
                    <a:lnTo>
                      <a:pt x="1213840" y="514329"/>
                    </a:lnTo>
                    <a:lnTo>
                      <a:pt x="1205063" y="470178"/>
                    </a:lnTo>
                    <a:lnTo>
                      <a:pt x="1193105" y="426956"/>
                    </a:lnTo>
                    <a:lnTo>
                      <a:pt x="1178057" y="384834"/>
                    </a:lnTo>
                    <a:lnTo>
                      <a:pt x="1160009" y="343981"/>
                    </a:lnTo>
                    <a:lnTo>
                      <a:pt x="1139051" y="304566"/>
                    </a:lnTo>
                    <a:lnTo>
                      <a:pt x="1115274" y="266758"/>
                    </a:lnTo>
                    <a:lnTo>
                      <a:pt x="1088767" y="230728"/>
                    </a:lnTo>
                    <a:lnTo>
                      <a:pt x="1059621" y="196645"/>
                    </a:lnTo>
                    <a:lnTo>
                      <a:pt x="1027926" y="164678"/>
                    </a:lnTo>
                    <a:lnTo>
                      <a:pt x="993772" y="134997"/>
                    </a:lnTo>
                    <a:lnTo>
                      <a:pt x="957248" y="107772"/>
                    </a:lnTo>
                    <a:lnTo>
                      <a:pt x="918446" y="83171"/>
                    </a:lnTo>
                    <a:lnTo>
                      <a:pt x="877456" y="61364"/>
                    </a:lnTo>
                    <a:lnTo>
                      <a:pt x="834366" y="42522"/>
                    </a:lnTo>
                    <a:lnTo>
                      <a:pt x="789268" y="26812"/>
                    </a:lnTo>
                    <a:lnTo>
                      <a:pt x="743098" y="14618"/>
                    </a:lnTo>
                    <a:lnTo>
                      <a:pt x="696841" y="6145"/>
                    </a:lnTo>
                    <a:lnTo>
                      <a:pt x="650665" y="1302"/>
                    </a:lnTo>
                    <a:lnTo>
                      <a:pt x="604742" y="0"/>
                    </a:lnTo>
                    <a:close/>
                  </a:path>
                </a:pathLst>
              </a:custGeom>
              <a:solidFill>
                <a:srgbClr val="FFFFFF"/>
              </a:solidFill>
            </p:spPr>
            <p:txBody>
              <a:bodyPr wrap="square" lIns="0" tIns="0" rIns="0" bIns="0" rtlCol="0"/>
              <a:lstStyle/>
              <a:p>
                <a:endParaRPr/>
              </a:p>
            </p:txBody>
          </p:sp>
        </p:grpSp>
        <p:sp>
          <p:nvSpPr>
            <p:cNvPr id="42" name="object 40">
              <a:extLst>
                <a:ext uri="{FF2B5EF4-FFF2-40B4-BE49-F238E27FC236}">
                  <a16:creationId xmlns:a16="http://schemas.microsoft.com/office/drawing/2014/main" id="{BFCA3B59-141F-CC7B-7484-5014D9DC4E6B}"/>
                </a:ext>
              </a:extLst>
            </p:cNvPr>
            <p:cNvSpPr txBox="1"/>
            <p:nvPr/>
          </p:nvSpPr>
          <p:spPr>
            <a:xfrm>
              <a:off x="4180937" y="2810845"/>
              <a:ext cx="544830" cy="228268"/>
            </a:xfrm>
            <a:prstGeom prst="rect">
              <a:avLst/>
            </a:prstGeom>
          </p:spPr>
          <p:txBody>
            <a:bodyPr vert="horz" wrap="square" lIns="0" tIns="12700" rIns="0" bIns="0" rtlCol="0">
              <a:spAutoFit/>
            </a:bodyPr>
            <a:lstStyle/>
            <a:p>
              <a:pPr marL="12700">
                <a:lnSpc>
                  <a:spcPct val="100000"/>
                </a:lnSpc>
                <a:spcBef>
                  <a:spcPts val="100"/>
                </a:spcBef>
              </a:pPr>
              <a:r>
                <a:rPr sz="1400" b="1" spc="-20">
                  <a:latin typeface="Arial" panose="020B0604020202020204" pitchFamily="34" charset="0"/>
                  <a:cs typeface="Graphik Bold"/>
                </a:rPr>
                <a:t>CTEM</a:t>
              </a:r>
              <a:endParaRPr sz="1400">
                <a:latin typeface="Arial" panose="020B0604020202020204" pitchFamily="34" charset="0"/>
                <a:cs typeface="Graphik Regular"/>
              </a:endParaRPr>
            </a:p>
          </p:txBody>
        </p:sp>
      </p:grpSp>
    </p:spTree>
    <p:extLst>
      <p:ext uri="{BB962C8B-B14F-4D97-AF65-F5344CB8AC3E}">
        <p14:creationId xmlns:p14="http://schemas.microsoft.com/office/powerpoint/2010/main" val="2608549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r>
              <a:rPr lang="en-US" sz="3200" b="1" dirty="0">
                <a:solidFill>
                  <a:schemeClr val="bg1"/>
                </a:solidFill>
                <a:latin typeface="Arial Black" panose="020B0604020202020204" pitchFamily="34" charset="0"/>
                <a:cs typeface="Arial Black" panose="020B0604020202020204" pitchFamily="34" charset="0"/>
              </a:rPr>
              <a:t>University of Westminster</a:t>
            </a:r>
            <a:endParaRPr lang="en-US" dirty="0"/>
          </a:p>
        </p:txBody>
      </p:sp>
      <p:grpSp>
        <p:nvGrpSpPr>
          <p:cNvPr id="5" name="Group 4">
            <a:extLst>
              <a:ext uri="{FF2B5EF4-FFF2-40B4-BE49-F238E27FC236}">
                <a16:creationId xmlns:a16="http://schemas.microsoft.com/office/drawing/2014/main" id="{BE145EB8-CF29-BD09-F792-E64B0D0B1110}"/>
              </a:ext>
            </a:extLst>
          </p:cNvPr>
          <p:cNvGrpSpPr/>
          <p:nvPr/>
        </p:nvGrpSpPr>
        <p:grpSpPr>
          <a:xfrm>
            <a:off x="454025" y="1854244"/>
            <a:ext cx="11283950" cy="4564878"/>
            <a:chOff x="454025" y="1854244"/>
            <a:chExt cx="11283950" cy="4564878"/>
          </a:xfrm>
        </p:grpSpPr>
        <p:sp>
          <p:nvSpPr>
            <p:cNvPr id="3" name="Google Shape;431;p3">
              <a:extLst>
                <a:ext uri="{FF2B5EF4-FFF2-40B4-BE49-F238E27FC236}">
                  <a16:creationId xmlns:a16="http://schemas.microsoft.com/office/drawing/2014/main" id="{CB66E201-54FC-3902-2AEA-8AA33C5674FD}"/>
                </a:ext>
              </a:extLst>
            </p:cNvPr>
            <p:cNvSpPr txBox="1"/>
            <p:nvPr/>
          </p:nvSpPr>
          <p:spPr>
            <a:xfrm>
              <a:off x="457200" y="5988275"/>
              <a:ext cx="5415265" cy="430847"/>
            </a:xfrm>
            <a:prstGeom prst="rect">
              <a:avLst/>
            </a:prstGeom>
            <a:noFill/>
            <a:ln>
              <a:noFill/>
            </a:ln>
          </p:spPr>
          <p:txBody>
            <a:bodyPr spcFirstLastPara="1" wrap="square" lIns="0" tIns="45700" rIns="91425" bIns="45700" anchor="t" anchorCtr="0">
              <a:spAutoFit/>
            </a:bodyPr>
            <a:lstStyle/>
            <a:p>
              <a:pPr>
                <a:buClr>
                  <a:srgbClr val="000000"/>
                </a:buClr>
                <a:buSzPts val="1100"/>
              </a:pPr>
              <a:r>
                <a:rPr lang="en-NL" sz="1100" b="0" i="0" u="none" strike="noStrike" cap="none" dirty="0">
                  <a:solidFill>
                    <a:srgbClr val="6F7878"/>
                  </a:solidFill>
                  <a:latin typeface="Arial"/>
                  <a:ea typeface="Arial"/>
                  <a:cs typeface="Arial"/>
                  <a:sym typeface="Arial"/>
                </a:rPr>
                <a:t>Source</a:t>
              </a:r>
              <a:r>
                <a:rPr lang="en-NL" sz="1100" dirty="0">
                  <a:solidFill>
                    <a:srgbClr val="6F7878"/>
                  </a:solidFill>
                  <a:latin typeface="Arial"/>
                  <a:ea typeface="Arial"/>
                  <a:cs typeface="Arial"/>
                  <a:sym typeface="Arial"/>
                </a:rPr>
                <a:t>: Gartner Case Study</a:t>
              </a:r>
              <a:r>
                <a:rPr lang="en-NL" sz="1100" b="0" i="0" u="none" strike="noStrike" cap="none" dirty="0">
                  <a:solidFill>
                    <a:srgbClr val="6F7878"/>
                  </a:solidFill>
                  <a:latin typeface="Arial"/>
                  <a:ea typeface="Arial"/>
                  <a:cs typeface="Arial"/>
                  <a:sym typeface="Arial"/>
                </a:rPr>
                <a:t>:</a:t>
              </a:r>
              <a:r>
                <a:rPr lang="en-US" sz="1100" dirty="0">
                  <a:solidFill>
                    <a:srgbClr val="6F7878"/>
                  </a:solidFill>
                  <a:latin typeface="Arial"/>
                  <a:ea typeface="Arial"/>
                  <a:cs typeface="Arial"/>
                  <a:sym typeface="Arial"/>
                </a:rPr>
                <a:t> </a:t>
              </a:r>
              <a:r>
                <a:rPr lang="en-US" sz="1100" dirty="0">
                  <a:solidFill>
                    <a:srgbClr val="6F7878"/>
                  </a:solidFill>
                  <a:ea typeface="+mn-lt"/>
                  <a:cs typeface="+mn-lt"/>
                  <a:sym typeface="Arial"/>
                  <a:hlinkClick r:id="rId2">
                    <a:extLst>
                      <a:ext uri="{A12FA001-AC4F-418D-AE19-62706E023703}">
                        <ahyp:hlinkClr xmlns:ahyp="http://schemas.microsoft.com/office/drawing/2018/hyperlinkcolor" val="tx"/>
                      </a:ext>
                    </a:extLst>
                  </a:hlinkClick>
                </a:rPr>
                <a:t>Case Study: Proactive Approach to Cybersecurity in Higher Education</a:t>
              </a:r>
              <a:r>
                <a:rPr lang="en-US" sz="1100" dirty="0">
                  <a:solidFill>
                    <a:srgbClr val="6F7878"/>
                  </a:solidFill>
                  <a:ea typeface="+mn-lt"/>
                  <a:cs typeface="+mn-lt"/>
                  <a:sym typeface="Arial"/>
                  <a:hlinkClick r:id="rId2"/>
                </a:rPr>
                <a:t>.</a:t>
              </a:r>
              <a:endParaRPr lang="en-US" sz="1100" b="0" i="0" u="none" strike="noStrike" cap="none" dirty="0">
                <a:solidFill>
                  <a:srgbClr val="6F7878"/>
                </a:solidFill>
                <a:ea typeface="+mn-lt"/>
                <a:cs typeface="+mn-lt"/>
                <a:hlinkClick r:id="rId2">
                  <a:extLst>
                    <a:ext uri="{A12FA001-AC4F-418D-AE19-62706E023703}">
                      <ahyp:hlinkClr xmlns:ahyp="http://schemas.microsoft.com/office/drawing/2018/hyperlinkcolor" val="tx"/>
                    </a:ext>
                  </a:extLst>
                </a:hlinkClick>
              </a:endParaRPr>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495801" y="1854245"/>
              <a:ext cx="7242174" cy="3696780"/>
            </a:xfrm>
            <a:prstGeom prst="rect">
              <a:avLst/>
            </a:prstGeom>
            <a:solidFill>
              <a:srgbClr val="F4F4F4"/>
            </a:solidFill>
            <a:ln>
              <a:noFill/>
            </a:ln>
          </p:spPr>
          <p:txBody>
            <a:bodyPr spcFirstLastPara="1" wrap="square" lIns="182880" tIns="288000" rIns="18288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pPr marL="285750" indent="-285750">
                <a:buSzPct val="100000"/>
                <a:buFont typeface="Arial" panose="020B0604020202020204" pitchFamily="34" charset="0"/>
                <a:buChar char="•"/>
              </a:pPr>
              <a:r>
                <a:rPr lang="en-US" sz="1800" b="0" i="0" u="none" strike="noStrike" dirty="0">
                  <a:solidFill>
                    <a:srgbClr val="000000"/>
                  </a:solidFill>
                  <a:effectLst/>
                </a:rPr>
                <a:t>University of Westminster moved from a reactive to a proactive approach to cybersecurity by giving real-time visibility of IT assets to the IT team. They have extended the patch management program to facilitate the patching of more than 5,000 assets</a:t>
              </a:r>
              <a:r>
                <a:rPr lang="en-US" sz="1800" dirty="0">
                  <a:solidFill>
                    <a:srgbClr val="000000"/>
                  </a:solidFill>
                </a:rPr>
                <a:t>.</a:t>
              </a:r>
              <a:endParaRPr lang="en-US" sz="1800" b="0" i="0" u="none" strike="noStrike" dirty="0">
                <a:solidFill>
                  <a:srgbClr val="000000"/>
                </a:solidFill>
                <a:effectLst/>
                <a:latin typeface="Arial" panose="020B0604020202020204" pitchFamily="34" charset="0"/>
              </a:endParaRPr>
            </a:p>
            <a:p>
              <a:pPr marL="285750" indent="-285750">
                <a:spcAft>
                  <a:spcPts val="0"/>
                </a:spcAft>
                <a:buSzPct val="100000"/>
                <a:buFont typeface="Arial" panose="020B0604020202020204" pitchFamily="34" charset="0"/>
                <a:buChar char="•"/>
              </a:pPr>
              <a:r>
                <a:rPr lang="en-US" sz="1800" dirty="0"/>
                <a:t>The effort was made to also </a:t>
              </a:r>
              <a:r>
                <a:rPr lang="en-US" sz="1800" b="0" i="0" u="none" strike="noStrike" dirty="0">
                  <a:solidFill>
                    <a:srgbClr val="000000"/>
                  </a:solidFill>
                  <a:effectLst/>
                </a:rPr>
                <a:t>include assets that weren’t managed by the IT team</a:t>
              </a:r>
              <a:r>
                <a:rPr lang="en-US" sz="1800" dirty="0">
                  <a:solidFill>
                    <a:srgbClr val="000000"/>
                  </a:solidFill>
                </a:rPr>
                <a:t>,</a:t>
              </a:r>
              <a:r>
                <a:rPr lang="en-US" sz="1800" b="0" i="0" u="none" strike="noStrike" dirty="0">
                  <a:solidFill>
                    <a:srgbClr val="000000"/>
                  </a:solidFill>
                  <a:effectLst/>
                </a:rPr>
                <a:t> and they had a critical need to identify and decommission end-of-life assets. </a:t>
              </a:r>
              <a:r>
                <a:rPr lang="en-US" sz="1800" dirty="0"/>
                <a:t>Leveraging a new tool, they improved their ability to </a:t>
              </a:r>
              <a:r>
                <a:rPr lang="en-US" sz="1800" b="0" i="0" u="none" strike="noStrike" dirty="0">
                  <a:solidFill>
                    <a:srgbClr val="000000"/>
                  </a:solidFill>
                  <a:effectLst/>
                </a:rPr>
                <a:t>measure the exposure of their assets.</a:t>
              </a:r>
            </a:p>
          </p:txBody>
        </p:sp>
        <p:pic>
          <p:nvPicPr>
            <p:cNvPr id="7" name="Picture 6" descr="A computer screen with text and images&#10;&#10;Description automatically generated">
              <a:extLst>
                <a:ext uri="{FF2B5EF4-FFF2-40B4-BE49-F238E27FC236}">
                  <a16:creationId xmlns:a16="http://schemas.microsoft.com/office/drawing/2014/main" id="{10A0D8E5-DE9B-8638-41A3-BFF5810F822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54025" y="1854244"/>
              <a:ext cx="3736975" cy="3696781"/>
            </a:xfrm>
            <a:prstGeom prst="rect">
              <a:avLst/>
            </a:prstGeom>
          </p:spPr>
        </p:pic>
      </p:grpSp>
    </p:spTree>
    <p:extLst>
      <p:ext uri="{BB962C8B-B14F-4D97-AF65-F5344CB8AC3E}">
        <p14:creationId xmlns:p14="http://schemas.microsoft.com/office/powerpoint/2010/main" val="894168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r>
              <a:rPr lang="en-US" dirty="0"/>
              <a:t>European Midsize Organizations</a:t>
            </a:r>
            <a:r>
              <a:rPr lang="en-US" baseline="30000" dirty="0">
                <a:latin typeface="Arial"/>
                <a:cs typeface="Arial"/>
              </a:rPr>
              <a:t>*</a:t>
            </a:r>
            <a:br>
              <a:rPr lang="en-US" dirty="0">
                <a:latin typeface="+mn-lt"/>
              </a:rPr>
            </a:br>
            <a:endParaRPr lang="en-US" dirty="0"/>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495801" y="1844676"/>
            <a:ext cx="7242174" cy="3694734"/>
          </a:xfrm>
          <a:prstGeom prst="rect">
            <a:avLst/>
          </a:prstGeom>
          <a:solidFill>
            <a:srgbClr val="F4F4F4"/>
          </a:solidFill>
          <a:ln>
            <a:noFill/>
          </a:ln>
        </p:spPr>
        <p:txBody>
          <a:bodyPr spcFirstLastPara="1" wrap="square" lIns="182880" tIns="288000" rIns="18288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pPr marL="285750" indent="-285750">
              <a:buSzPct val="100000"/>
              <a:buFont typeface="Arial" panose="020B0604020202020204" pitchFamily="34" charset="0"/>
              <a:buChar char="•"/>
            </a:pPr>
            <a:r>
              <a:rPr lang="en-US" sz="1800" b="0" i="0" u="none" strike="noStrike" dirty="0">
                <a:solidFill>
                  <a:srgbClr val="000000"/>
                </a:solidFill>
                <a:effectLst/>
              </a:rPr>
              <a:t>The upcoming Tiber-EU framework includes requirements to reduce gaps found in security posture to days instead of months. This appears out of reach for midsize organizations without well-staffed security operation teams, and not </a:t>
            </a:r>
            <a:r>
              <a:rPr lang="en-US" sz="1800" dirty="0">
                <a:solidFill>
                  <a:srgbClr val="000000"/>
                </a:solidFill>
              </a:rPr>
              <a:t>a dedicated</a:t>
            </a:r>
            <a:r>
              <a:rPr lang="en-US" sz="1800" b="0" i="0" u="none" strike="noStrike" dirty="0">
                <a:solidFill>
                  <a:srgbClr val="000000"/>
                </a:solidFill>
                <a:effectLst/>
              </a:rPr>
              <a:t> “red team</a:t>
            </a:r>
            <a:r>
              <a:rPr lang="en-US" sz="1800" dirty="0">
                <a:solidFill>
                  <a:srgbClr val="000000"/>
                </a:solidFill>
              </a:rPr>
              <a:t>.”</a:t>
            </a:r>
            <a:endParaRPr lang="en-US" sz="1800" b="0" i="0" u="none" strike="noStrike" dirty="0">
              <a:solidFill>
                <a:srgbClr val="000000"/>
              </a:solidFill>
              <a:effectLst/>
              <a:latin typeface="Arial" panose="020B0604020202020204" pitchFamily="34" charset="0"/>
            </a:endParaRPr>
          </a:p>
          <a:p>
            <a:pPr marL="285750" indent="-285750" algn="l">
              <a:spcAft>
                <a:spcPts val="0"/>
              </a:spcAft>
              <a:buSzPct val="100000"/>
              <a:buFont typeface="Arial" panose="020B0604020202020204" pitchFamily="34" charset="0"/>
              <a:buChar char="•"/>
            </a:pPr>
            <a:r>
              <a:rPr lang="en-US" sz="1800" b="0" i="0" u="none" strike="noStrike" dirty="0">
                <a:solidFill>
                  <a:srgbClr val="000000"/>
                </a:solidFill>
                <a:effectLst/>
              </a:rPr>
              <a:t>Expanding from successful pilot of breach and attack simulation, these organizations expanded on the tool to build regular (monthly or even weekly) and automated cybersecurity validation assessments, in addition to their mandatory quarterly penetration testing assessments</a:t>
            </a:r>
            <a:r>
              <a:rPr lang="en-US" sz="1800" dirty="0">
                <a:solidFill>
                  <a:srgbClr val="000000"/>
                </a:solidFill>
              </a:rPr>
              <a:t>.</a:t>
            </a:r>
            <a:endParaRPr lang="en-GB" dirty="0"/>
          </a:p>
        </p:txBody>
      </p:sp>
      <p:pic>
        <p:nvPicPr>
          <p:cNvPr id="5" name="Picture 4" descr="A group of people sitting in a circle&#10;&#10;Description automatically generated">
            <a:extLst>
              <a:ext uri="{FF2B5EF4-FFF2-40B4-BE49-F238E27FC236}">
                <a16:creationId xmlns:a16="http://schemas.microsoft.com/office/drawing/2014/main" id="{517A846A-59E5-51BF-5030-65FAC622CD8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5948" y="1979403"/>
            <a:ext cx="3705052" cy="3412470"/>
          </a:xfrm>
          <a:prstGeom prst="rect">
            <a:avLst/>
          </a:prstGeom>
          <a:ln>
            <a:solidFill>
              <a:srgbClr val="D3D3D3"/>
            </a:solidFill>
          </a:ln>
        </p:spPr>
      </p:pic>
      <p:sp>
        <p:nvSpPr>
          <p:cNvPr id="7" name="Google Shape;431;p3">
            <a:extLst>
              <a:ext uri="{FF2B5EF4-FFF2-40B4-BE49-F238E27FC236}">
                <a16:creationId xmlns:a16="http://schemas.microsoft.com/office/drawing/2014/main" id="{BF26CBE0-5BD4-8D61-8977-77A6DD6C2952}"/>
              </a:ext>
            </a:extLst>
          </p:cNvPr>
          <p:cNvSpPr txBox="1"/>
          <p:nvPr/>
        </p:nvSpPr>
        <p:spPr>
          <a:xfrm>
            <a:off x="469075" y="6092635"/>
            <a:ext cx="10057676" cy="26157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dirty="0">
                <a:solidFill>
                  <a:srgbClr val="6F7878"/>
                </a:solidFill>
                <a:latin typeface="Arial"/>
                <a:ea typeface="Arial"/>
                <a:cs typeface="Arial"/>
                <a:sym typeface="Arial"/>
              </a:rPr>
              <a:t>*Aggregate example generated from analyst interactions with many relevant companies.</a:t>
            </a:r>
            <a:r>
              <a:rPr lang="en-US" sz="1100" b="0" i="0" u="none" strike="noStrike" cap="none" dirty="0">
                <a:solidFill>
                  <a:srgbClr val="6F7878"/>
                </a:solidFill>
                <a:latin typeface="Arial"/>
                <a:ea typeface="Arial"/>
                <a:cs typeface="Arial"/>
                <a:sym typeface="Arial"/>
              </a:rPr>
              <a:t> </a:t>
            </a:r>
          </a:p>
        </p:txBody>
      </p:sp>
    </p:spTree>
    <p:extLst>
      <p:ext uri="{BB962C8B-B14F-4D97-AF65-F5344CB8AC3E}">
        <p14:creationId xmlns:p14="http://schemas.microsoft.com/office/powerpoint/2010/main" val="2829607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D89384-F2E8-D7B3-B385-82ACA6B468CB}"/>
              </a:ext>
            </a:extLst>
          </p:cNvPr>
          <p:cNvSpPr txBox="1"/>
          <p:nvPr/>
        </p:nvSpPr>
        <p:spPr>
          <a:xfrm>
            <a:off x="466596" y="1809181"/>
            <a:ext cx="10419707" cy="3795972"/>
          </a:xfrm>
          <a:prstGeom prst="rect">
            <a:avLst/>
          </a:prstGeom>
          <a:noFill/>
        </p:spPr>
        <p:txBody>
          <a:bodyPr wrap="square" lIns="0" rIns="457200" numCol="1" spcCol="457200" anchor="t" anchorCtr="0">
            <a:noAutofit/>
          </a:bodyPr>
          <a:lstStyle/>
          <a:p>
            <a:pPr marL="310896" lvl="0" indent="-310896" algn="l" rtl="0">
              <a:spcBef>
                <a:spcPts val="0"/>
              </a:spcBef>
              <a:spcAft>
                <a:spcPts val="1200"/>
              </a:spcAft>
              <a:buSzPct val="100000"/>
              <a:buFont typeface="Arial"/>
              <a:buChar char="•"/>
            </a:pPr>
            <a:r>
              <a:rPr lang="en-US" sz="2400" b="1" dirty="0"/>
              <a:t>Scoping </a:t>
            </a:r>
            <a:r>
              <a:rPr lang="en-NL" sz="2400"/>
              <a:t>before discovery enables better long-term scale management</a:t>
            </a:r>
          </a:p>
          <a:p>
            <a:pPr marL="310896" lvl="0" indent="-310896" algn="l" rtl="0">
              <a:spcBef>
                <a:spcPts val="0"/>
              </a:spcBef>
              <a:spcAft>
                <a:spcPts val="1200"/>
              </a:spcAft>
              <a:buSzPct val="100000"/>
              <a:buFont typeface="Arial"/>
              <a:buChar char="•"/>
            </a:pPr>
            <a:r>
              <a:rPr lang="en-NL" sz="2400"/>
              <a:t>Integrate continuous threat exposure management principles </a:t>
            </a:r>
            <a:r>
              <a:rPr lang="en-US" sz="2400" b="1" dirty="0"/>
              <a:t>progressively</a:t>
            </a:r>
            <a:endParaRPr lang="en-NL" sz="2400"/>
          </a:p>
          <a:p>
            <a:pPr marL="310896" lvl="0" indent="-310896" algn="l" rtl="0">
              <a:spcBef>
                <a:spcPts val="0"/>
              </a:spcBef>
              <a:spcAft>
                <a:spcPts val="1200"/>
              </a:spcAft>
              <a:buSzPct val="100000"/>
              <a:buFont typeface="Arial"/>
              <a:buChar char="•"/>
            </a:pPr>
            <a:r>
              <a:rPr lang="en-US" sz="2400" b="1" dirty="0"/>
              <a:t>Adopt</a:t>
            </a:r>
            <a:r>
              <a:rPr lang="en-NL" sz="2400"/>
              <a:t> the “attacker’s view” to assess the effectiveness of key security controls</a:t>
            </a:r>
          </a:p>
          <a:p>
            <a:pPr marL="310896" lvl="0" indent="-310896" algn="l" rtl="0">
              <a:spcBef>
                <a:spcPts val="0"/>
              </a:spcBef>
              <a:spcAft>
                <a:spcPts val="1200"/>
              </a:spcAft>
              <a:buSzPct val="100000"/>
              <a:buFont typeface="Arial"/>
              <a:buChar char="•"/>
            </a:pPr>
            <a:r>
              <a:rPr lang="en-US" sz="2400" dirty="0"/>
              <a:t>Improving</a:t>
            </a:r>
            <a:r>
              <a:rPr lang="en-NL" sz="2400" b="1"/>
              <a:t> </a:t>
            </a:r>
            <a:r>
              <a:rPr lang="en-US" sz="2400" b="1" dirty="0"/>
              <a:t>mobilization </a:t>
            </a:r>
            <a:r>
              <a:rPr lang="en-US" sz="2400" dirty="0"/>
              <a:t>starts with security champions and requires to offer a range of tactical and strategic remediations</a:t>
            </a:r>
            <a:endParaRPr lang="en-NL" sz="2400"/>
          </a:p>
        </p:txBody>
      </p:sp>
      <p:sp>
        <p:nvSpPr>
          <p:cNvPr id="4" name="Title 3">
            <a:extLst>
              <a:ext uri="{FF2B5EF4-FFF2-40B4-BE49-F238E27FC236}">
                <a16:creationId xmlns:a16="http://schemas.microsoft.com/office/drawing/2014/main" id="{76F9673B-2497-EFA4-1F48-3FFF89A6506C}"/>
              </a:ext>
            </a:extLst>
          </p:cNvPr>
          <p:cNvSpPr>
            <a:spLocks noGrp="1"/>
          </p:cNvSpPr>
          <p:nvPr>
            <p:ph type="title"/>
          </p:nvPr>
        </p:nvSpPr>
        <p:spPr/>
        <p:txBody>
          <a:bodyPr/>
          <a:lstStyle/>
          <a:p>
            <a:r>
              <a:rPr lang="en-US">
                <a:solidFill>
                  <a:schemeClr val="bg1"/>
                </a:solidFill>
              </a:rPr>
              <a:t>Recommendations for IT Leaders</a:t>
            </a:r>
            <a:endParaRPr lang="en-US"/>
          </a:p>
        </p:txBody>
      </p:sp>
    </p:spTree>
    <p:extLst>
      <p:ext uri="{BB962C8B-B14F-4D97-AF65-F5344CB8AC3E}">
        <p14:creationId xmlns:p14="http://schemas.microsoft.com/office/powerpoint/2010/main" val="266501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D49-4368-59EC-95BF-F2713878291B}"/>
              </a:ext>
            </a:extLst>
          </p:cNvPr>
          <p:cNvSpPr>
            <a:spLocks noGrp="1"/>
          </p:cNvSpPr>
          <p:nvPr>
            <p:ph type="title"/>
          </p:nvPr>
        </p:nvSpPr>
        <p:spPr/>
        <p:txBody>
          <a:bodyPr/>
          <a:lstStyle/>
          <a:p>
            <a:r>
              <a:rPr lang="en-US"/>
              <a:t>Recommended Gartner Research</a:t>
            </a:r>
          </a:p>
        </p:txBody>
      </p:sp>
      <p:sp>
        <p:nvSpPr>
          <p:cNvPr id="3" name="Text Placeholder 2">
            <a:extLst>
              <a:ext uri="{FF2B5EF4-FFF2-40B4-BE49-F238E27FC236}">
                <a16:creationId xmlns:a16="http://schemas.microsoft.com/office/drawing/2014/main" id="{1248E756-486E-D8BC-A6CA-0E6163543329}"/>
              </a:ext>
            </a:extLst>
          </p:cNvPr>
          <p:cNvSpPr>
            <a:spLocks noGrp="1"/>
          </p:cNvSpPr>
          <p:nvPr>
            <p:ph type="body" sz="quarter" idx="10"/>
          </p:nvPr>
        </p:nvSpPr>
        <p:spPr>
          <a:xfrm>
            <a:off x="457200" y="1346201"/>
            <a:ext cx="11280097" cy="4641848"/>
          </a:xfrm>
        </p:spPr>
        <p:txBody>
          <a:bodyPr/>
          <a:lstStyle/>
          <a:p>
            <a:r>
              <a:rPr lang="en-NL" sz="2200" b="1" u="sng">
                <a:solidFill>
                  <a:schemeClr val="hlink"/>
                </a:solidFill>
                <a:hlinkClick r:id="rId2"/>
              </a:rPr>
              <a:t>Implement a Continuous Threat Exposure Management (CTEM) Program</a:t>
            </a:r>
            <a:r>
              <a:rPr lang="en-US" sz="2200" dirty="0"/>
              <a:t>; </a:t>
            </a:r>
            <a:br>
              <a:rPr lang="en-US" sz="2200" dirty="0"/>
            </a:br>
            <a:r>
              <a:rPr lang="en-NL" sz="2200"/>
              <a:t>Jeremy D’Hoinne, Pete Shoard and Mitchell Schneider (G00763954)</a:t>
            </a:r>
            <a:endParaRPr lang="en-US" sz="2200" dirty="0"/>
          </a:p>
          <a:p>
            <a:r>
              <a:rPr lang="en-NL" sz="2200" b="1" u="sng">
                <a:solidFill>
                  <a:schemeClr val="hlink"/>
                </a:solidFill>
                <a:hlinkClick r:id="rId3"/>
              </a:rPr>
              <a:t>Predicts 2023: Enterprises Must Expand From Threat to Exposure Management</a:t>
            </a:r>
            <a:r>
              <a:rPr lang="en-US" sz="2200" dirty="0"/>
              <a:t>; </a:t>
            </a:r>
            <a:br>
              <a:rPr lang="en-US" sz="2200" dirty="0"/>
            </a:br>
            <a:r>
              <a:rPr lang="en-NL" sz="2200"/>
              <a:t>Jeremy D’Hoinne, Pete Shoard and Others (G00779535)</a:t>
            </a:r>
            <a:endParaRPr lang="en-US" sz="2200" dirty="0"/>
          </a:p>
          <a:p>
            <a:r>
              <a:rPr lang="en-NL" sz="2200" b="1" u="sng">
                <a:solidFill>
                  <a:schemeClr val="hlink"/>
                </a:solidFill>
                <a:hlinkClick r:id="rId4"/>
              </a:rPr>
              <a:t>Top Trends in Cybersecurity 2023</a:t>
            </a:r>
            <a:r>
              <a:rPr lang="en-US" sz="2200" dirty="0"/>
              <a:t>;</a:t>
            </a:r>
            <a:br>
              <a:rPr lang="en-US" sz="2200" dirty="0"/>
            </a:br>
            <a:r>
              <a:rPr lang="en-NL" sz="2200"/>
              <a:t>Richard Addiscott, Alex Michaels and Others (G00782545)</a:t>
            </a:r>
            <a:endParaRPr lang="en-US" sz="2200" dirty="0"/>
          </a:p>
          <a:p>
            <a:r>
              <a:rPr lang="en-NL" sz="2200" b="1" u="sng">
                <a:solidFill>
                  <a:schemeClr val="hlink"/>
                </a:solidFill>
                <a:hlinkClick r:id="rId5"/>
              </a:rPr>
              <a:t>How to Implement a Risk-Based Vulnerability Management Methodology</a:t>
            </a:r>
            <a:r>
              <a:rPr lang="en-US" sz="2200" dirty="0"/>
              <a:t>; </a:t>
            </a:r>
            <a:br>
              <a:rPr lang="en-US" sz="2200" dirty="0"/>
            </a:br>
            <a:r>
              <a:rPr lang="en-NL" sz="2200"/>
              <a:t>Craig Lawson (G00777685)</a:t>
            </a:r>
            <a:endParaRPr lang="en-US" sz="2200" dirty="0"/>
          </a:p>
        </p:txBody>
      </p:sp>
    </p:spTree>
    <p:extLst>
      <p:ext uri="{BB962C8B-B14F-4D97-AF65-F5344CB8AC3E}">
        <p14:creationId xmlns:p14="http://schemas.microsoft.com/office/powerpoint/2010/main" val="239386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6A8D70D-ABCD-7F0B-9BEC-1DD2C1F56417}"/>
              </a:ext>
            </a:extLst>
          </p:cNvPr>
          <p:cNvSpPr/>
          <p:nvPr/>
        </p:nvSpPr>
        <p:spPr>
          <a:xfrm>
            <a:off x="6475067" y="3668987"/>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5B3520D0-7100-E12C-7D5C-C09E7E228FCF}"/>
              </a:ext>
            </a:extLst>
          </p:cNvPr>
          <p:cNvSpPr/>
          <p:nvPr/>
        </p:nvSpPr>
        <p:spPr>
          <a:xfrm>
            <a:off x="6475067" y="2453125"/>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943133C6-2C0B-DD59-48D8-F325FF11CADE}"/>
              </a:ext>
            </a:extLst>
          </p:cNvPr>
          <p:cNvSpPr/>
          <p:nvPr/>
        </p:nvSpPr>
        <p:spPr>
          <a:xfrm>
            <a:off x="6475067" y="1237263"/>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a:extLst>
              <a:ext uri="{FF2B5EF4-FFF2-40B4-BE49-F238E27FC236}">
                <a16:creationId xmlns:a16="http://schemas.microsoft.com/office/drawing/2014/main" id="{3D538AD5-1A74-8687-4C65-932717658343}"/>
              </a:ext>
            </a:extLst>
          </p:cNvPr>
          <p:cNvSpPr/>
          <p:nvPr/>
        </p:nvSpPr>
        <p:spPr>
          <a:xfrm>
            <a:off x="532202" y="3668987"/>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a:extLst>
              <a:ext uri="{FF2B5EF4-FFF2-40B4-BE49-F238E27FC236}">
                <a16:creationId xmlns:a16="http://schemas.microsoft.com/office/drawing/2014/main" id="{633ABA92-73C6-93B3-E875-E2A44F7E1590}"/>
              </a:ext>
            </a:extLst>
          </p:cNvPr>
          <p:cNvSpPr/>
          <p:nvPr/>
        </p:nvSpPr>
        <p:spPr>
          <a:xfrm>
            <a:off x="532202" y="2453125"/>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Rectangle 4">
            <a:extLst>
              <a:ext uri="{FF2B5EF4-FFF2-40B4-BE49-F238E27FC236}">
                <a16:creationId xmlns:a16="http://schemas.microsoft.com/office/drawing/2014/main" id="{C64A6C1F-C3BD-A1D3-F7F7-F9DA85A90302}"/>
              </a:ext>
            </a:extLst>
          </p:cNvPr>
          <p:cNvSpPr/>
          <p:nvPr/>
        </p:nvSpPr>
        <p:spPr>
          <a:xfrm>
            <a:off x="532202" y="1237263"/>
            <a:ext cx="990000" cy="990000"/>
          </a:xfrm>
          <a:prstGeom prst="rect">
            <a:avLst/>
          </a:prstGeom>
          <a:solidFill>
            <a:srgbClr val="D3D3D3"/>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Google Shape;513;p14">
            <a:extLst>
              <a:ext uri="{FF2B5EF4-FFF2-40B4-BE49-F238E27FC236}">
                <a16:creationId xmlns:a16="http://schemas.microsoft.com/office/drawing/2014/main" id="{6E9874E6-4127-4D44-A7BA-C3A659E9E238}"/>
              </a:ext>
            </a:extLst>
          </p:cNvPr>
          <p:cNvSpPr/>
          <p:nvPr/>
        </p:nvSpPr>
        <p:spPr>
          <a:xfrm>
            <a:off x="1510342" y="1280987"/>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US" sz="2200" b="1" i="0" u="none" strike="noStrike" cap="none">
                <a:solidFill>
                  <a:srgbClr val="002856"/>
                </a:solidFill>
                <a:latin typeface="Arial"/>
                <a:ea typeface="Arial"/>
                <a:cs typeface="Arial"/>
                <a:sym typeface="Arial"/>
              </a:rPr>
              <a:t>Jeremy </a:t>
            </a:r>
            <a:r>
              <a:rPr lang="en-US" sz="2200" b="1" i="0" u="none" strike="noStrike" cap="none" err="1">
                <a:solidFill>
                  <a:srgbClr val="002856"/>
                </a:solidFill>
                <a:latin typeface="Arial"/>
                <a:ea typeface="Arial"/>
                <a:cs typeface="Arial"/>
                <a:sym typeface="Arial"/>
              </a:rPr>
              <a:t>D’Hoinne</a:t>
            </a:r>
            <a:endParaRPr lang="en-US" sz="2200" b="1" i="0" u="none" strike="noStrike" cap="none">
              <a:solidFill>
                <a:srgbClr val="002856"/>
              </a:solidFill>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US" sz="1400" b="1" i="0" u="none" strike="noStrike" cap="none">
                <a:latin typeface="Arial"/>
                <a:ea typeface="Arial"/>
                <a:cs typeface="Arial"/>
                <a:sym typeface="Arial"/>
              </a:rPr>
              <a:t>VP Analyst</a:t>
            </a:r>
            <a:endParaRPr lang="en-US" sz="1400" b="0" i="0" u="none" strike="noStrike" cap="none">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NL" sz="1400" b="0" i="0" u="none" strike="noStrike" cap="none">
                <a:latin typeface="Arial"/>
                <a:ea typeface="Arial"/>
                <a:cs typeface="Arial"/>
                <a:sym typeface="Arial"/>
              </a:rPr>
              <a:t>1</a:t>
            </a:r>
            <a:r>
              <a:rPr lang="en-US" sz="1400" b="0" i="0" u="none" strike="noStrike" cap="none">
                <a:latin typeface="Arial"/>
                <a:ea typeface="Arial"/>
                <a:cs typeface="Arial"/>
                <a:sym typeface="Arial"/>
              </a:rPr>
              <a:t>0</a:t>
            </a:r>
            <a:r>
              <a:rPr lang="en-NL" sz="1400" b="0" i="0" u="none" strike="noStrike" cap="none">
                <a:latin typeface="Arial"/>
                <a:ea typeface="Arial"/>
                <a:cs typeface="Arial"/>
                <a:sym typeface="Arial"/>
              </a:rPr>
              <a:t> years at Gartner, </a:t>
            </a:r>
            <a:r>
              <a:rPr lang="en-US" sz="1400" b="0" i="0" u="none" strike="noStrike" cap="none">
                <a:latin typeface="Arial"/>
                <a:ea typeface="Arial"/>
                <a:cs typeface="Arial"/>
                <a:sym typeface="Arial"/>
              </a:rPr>
              <a:t>24</a:t>
            </a:r>
            <a:r>
              <a:rPr lang="en-NL" sz="1400" b="0" i="0" u="none" strike="noStrike" cap="none">
                <a:latin typeface="Arial"/>
                <a:ea typeface="Arial"/>
                <a:cs typeface="Arial"/>
                <a:sym typeface="Arial"/>
              </a:rPr>
              <a:t> years industry experience</a:t>
            </a:r>
            <a:endParaRPr sz="1400" b="0" i="0" u="none" strike="noStrike" cap="none">
              <a:latin typeface="Arial"/>
              <a:ea typeface="Arial"/>
              <a:cs typeface="Arial"/>
              <a:sym typeface="Arial"/>
            </a:endParaRPr>
          </a:p>
        </p:txBody>
      </p:sp>
      <p:sp>
        <p:nvSpPr>
          <p:cNvPr id="33" name="Google Shape;513;p14">
            <a:extLst>
              <a:ext uri="{FF2B5EF4-FFF2-40B4-BE49-F238E27FC236}">
                <a16:creationId xmlns:a16="http://schemas.microsoft.com/office/drawing/2014/main" id="{A2A7780E-A444-4FE9-F1BB-FF43D51268CF}"/>
              </a:ext>
            </a:extLst>
          </p:cNvPr>
          <p:cNvSpPr/>
          <p:nvPr/>
        </p:nvSpPr>
        <p:spPr>
          <a:xfrm>
            <a:off x="1510342" y="2500524"/>
            <a:ext cx="4446162"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US" sz="2200" b="1" i="0" u="none" strike="noStrike" cap="none">
                <a:solidFill>
                  <a:srgbClr val="002856"/>
                </a:solidFill>
                <a:latin typeface="Arial"/>
                <a:ea typeface="Arial"/>
                <a:cs typeface="Arial"/>
                <a:sym typeface="Arial"/>
              </a:rPr>
              <a:t>Pete </a:t>
            </a:r>
            <a:r>
              <a:rPr lang="en-US" sz="2200" b="1" i="0" u="none" strike="noStrike" cap="none" err="1">
                <a:solidFill>
                  <a:srgbClr val="002856"/>
                </a:solidFill>
                <a:latin typeface="Arial"/>
                <a:ea typeface="Arial"/>
                <a:cs typeface="Arial"/>
                <a:sym typeface="Arial"/>
              </a:rPr>
              <a:t>Shoard</a:t>
            </a:r>
            <a:endParaRPr lang="en-NL" sz="2200" b="1" i="0" u="none" strike="noStrike" cap="none">
              <a:solidFill>
                <a:srgbClr val="002856"/>
              </a:solidFill>
              <a:latin typeface="Arial"/>
              <a:ea typeface="Arial"/>
              <a:cs typeface="Arial"/>
              <a:sym typeface="Arial"/>
            </a:endParaRPr>
          </a:p>
          <a:p>
            <a:pPr>
              <a:spcBef>
                <a:spcPts val="0"/>
              </a:spcBef>
              <a:spcAft>
                <a:spcPts val="600"/>
              </a:spcAft>
              <a:buClr>
                <a:srgbClr val="FFFFFF"/>
              </a:buClr>
              <a:buSzPts val="1400"/>
            </a:pPr>
            <a:r>
              <a:rPr lang="en-NL" sz="1400" b="1">
                <a:latin typeface="Arial"/>
                <a:cs typeface="Arial"/>
                <a:sym typeface="Arial"/>
              </a:rPr>
              <a:t>VP Analyst</a:t>
            </a:r>
            <a:endParaRPr lang="en-US" sz="1400" b="1">
              <a:latin typeface="Arial"/>
              <a:cs typeface="Arial"/>
              <a:sym typeface="Arial"/>
            </a:endParaRPr>
          </a:p>
          <a:p>
            <a:pPr>
              <a:spcBef>
                <a:spcPts val="0"/>
              </a:spcBef>
              <a:spcAft>
                <a:spcPts val="600"/>
              </a:spcAft>
              <a:buClr>
                <a:srgbClr val="FFFFFF"/>
              </a:buClr>
              <a:buSzPts val="1400"/>
            </a:pPr>
            <a:r>
              <a:rPr lang="en-US" sz="1400">
                <a:latin typeface="Arial"/>
                <a:cs typeface="Arial"/>
                <a:sym typeface="Arial"/>
              </a:rPr>
              <a:t>6</a:t>
            </a:r>
            <a:r>
              <a:rPr lang="en-NL" sz="1400">
                <a:latin typeface="Arial"/>
                <a:cs typeface="Arial"/>
                <a:sym typeface="Arial"/>
              </a:rPr>
              <a:t> years at Gartner, </a:t>
            </a:r>
            <a:r>
              <a:rPr lang="en-US" sz="1400">
                <a:latin typeface="Arial"/>
                <a:cs typeface="Arial"/>
                <a:sym typeface="Arial"/>
              </a:rPr>
              <a:t>20</a:t>
            </a:r>
            <a:r>
              <a:rPr lang="en-NL" sz="1400">
                <a:latin typeface="Arial"/>
                <a:cs typeface="Arial"/>
                <a:sym typeface="Arial"/>
              </a:rPr>
              <a:t> years industry experience</a:t>
            </a:r>
          </a:p>
        </p:txBody>
      </p:sp>
      <p:sp>
        <p:nvSpPr>
          <p:cNvPr id="38" name="Google Shape;513;p14">
            <a:extLst>
              <a:ext uri="{FF2B5EF4-FFF2-40B4-BE49-F238E27FC236}">
                <a16:creationId xmlns:a16="http://schemas.microsoft.com/office/drawing/2014/main" id="{516D192B-3574-CB1D-C4A0-E8101B5ACF36}"/>
              </a:ext>
            </a:extLst>
          </p:cNvPr>
          <p:cNvSpPr/>
          <p:nvPr/>
        </p:nvSpPr>
        <p:spPr>
          <a:xfrm>
            <a:off x="1510342" y="3716775"/>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Bef>
                <a:spcPts val="0"/>
              </a:spcBef>
              <a:spcAft>
                <a:spcPts val="600"/>
              </a:spcAft>
              <a:buClr>
                <a:srgbClr val="FFFFFF"/>
              </a:buClr>
              <a:buSzPts val="2400"/>
              <a:buFont typeface="Arial"/>
              <a:buNone/>
            </a:pPr>
            <a:r>
              <a:rPr lang="en-NL" sz="2200" b="1">
                <a:solidFill>
                  <a:srgbClr val="002856"/>
                </a:solidFill>
                <a:latin typeface="Arial"/>
                <a:cs typeface="Arial"/>
                <a:sym typeface="Arial"/>
              </a:rPr>
              <a:t>Mitchell Schneider </a:t>
            </a:r>
          </a:p>
          <a:p>
            <a:pPr marR="0" lvl="0" indent="0">
              <a:lnSpc>
                <a:spcPct val="100000"/>
              </a:lnSpc>
              <a:spcAft>
                <a:spcPts val="600"/>
              </a:spcAft>
              <a:buClr>
                <a:srgbClr val="FFFFFF"/>
              </a:buClr>
              <a:buSzPts val="1400"/>
              <a:buFont typeface="Arial"/>
              <a:buNone/>
            </a:pPr>
            <a:r>
              <a:rPr lang="en-US" sz="1400" b="1">
                <a:latin typeface="Arial"/>
                <a:cs typeface="Arial"/>
                <a:sym typeface="Arial"/>
              </a:rPr>
              <a:t>Senior Principal Analyst</a:t>
            </a:r>
          </a:p>
          <a:p>
            <a:pPr marR="0" lvl="0" indent="0">
              <a:lnSpc>
                <a:spcPct val="100000"/>
              </a:lnSpc>
              <a:spcAft>
                <a:spcPts val="600"/>
              </a:spcAft>
              <a:buClr>
                <a:srgbClr val="FFFFFF"/>
              </a:buClr>
              <a:buSzPts val="1400"/>
              <a:buFont typeface="Arial"/>
              <a:buNone/>
            </a:pPr>
            <a:r>
              <a:rPr lang="en-US" sz="1400">
                <a:latin typeface="Arial"/>
                <a:cs typeface="Arial"/>
                <a:sym typeface="Arial"/>
              </a:rPr>
              <a:t>9</a:t>
            </a:r>
            <a:r>
              <a:rPr lang="en-NL" sz="1400">
                <a:latin typeface="Arial"/>
                <a:cs typeface="Arial"/>
                <a:sym typeface="Arial"/>
              </a:rPr>
              <a:t> years at Gartner, </a:t>
            </a:r>
            <a:r>
              <a:rPr lang="en-US" sz="1400">
                <a:latin typeface="Arial"/>
                <a:cs typeface="Arial"/>
                <a:sym typeface="Arial"/>
              </a:rPr>
              <a:t>9</a:t>
            </a:r>
            <a:r>
              <a:rPr lang="en-NL" sz="1400">
                <a:latin typeface="Arial"/>
                <a:cs typeface="Arial"/>
                <a:sym typeface="Arial"/>
              </a:rPr>
              <a:t> years industry experience</a:t>
            </a:r>
          </a:p>
        </p:txBody>
      </p:sp>
      <p:sp>
        <p:nvSpPr>
          <p:cNvPr id="43" name="Google Shape;513;p14">
            <a:extLst>
              <a:ext uri="{FF2B5EF4-FFF2-40B4-BE49-F238E27FC236}">
                <a16:creationId xmlns:a16="http://schemas.microsoft.com/office/drawing/2014/main" id="{0E17BC71-4691-F0C0-1E2F-944057656ADE}"/>
              </a:ext>
            </a:extLst>
          </p:cNvPr>
          <p:cNvSpPr/>
          <p:nvPr/>
        </p:nvSpPr>
        <p:spPr>
          <a:xfrm>
            <a:off x="7453942" y="3716775"/>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Bef>
                <a:spcPts val="0"/>
              </a:spcBef>
              <a:spcAft>
                <a:spcPts val="600"/>
              </a:spcAft>
              <a:buClr>
                <a:srgbClr val="FFFFFF"/>
              </a:buClr>
              <a:buSzPts val="2400"/>
              <a:buFont typeface="Arial"/>
              <a:buNone/>
            </a:pPr>
            <a:r>
              <a:rPr lang="en-US" sz="2200" b="1">
                <a:solidFill>
                  <a:srgbClr val="002856"/>
                </a:solidFill>
                <a:latin typeface="Arial"/>
                <a:cs typeface="Arial"/>
                <a:sym typeface="Arial"/>
              </a:rPr>
              <a:t>Jonathan Nunez</a:t>
            </a:r>
          </a:p>
          <a:p>
            <a:pPr marL="0" marR="0" lvl="0" indent="0" algn="l" rtl="0">
              <a:lnSpc>
                <a:spcPct val="100000"/>
              </a:lnSpc>
              <a:spcBef>
                <a:spcPts val="0"/>
              </a:spcBef>
              <a:spcAft>
                <a:spcPts val="600"/>
              </a:spcAft>
              <a:buClr>
                <a:srgbClr val="FFFFFF"/>
              </a:buClr>
              <a:buSzPts val="2400"/>
              <a:buFont typeface="Arial"/>
              <a:buNone/>
            </a:pPr>
            <a:r>
              <a:rPr lang="en-US" sz="1400" b="1">
                <a:latin typeface="Arial"/>
                <a:cs typeface="Arial"/>
                <a:sym typeface="Arial"/>
              </a:rPr>
              <a:t>Senior</a:t>
            </a:r>
            <a:r>
              <a:rPr lang="en-NL" sz="1400" b="1">
                <a:latin typeface="Arial"/>
                <a:cs typeface="Arial"/>
                <a:sym typeface="Arial"/>
              </a:rPr>
              <a:t> </a:t>
            </a:r>
            <a:r>
              <a:rPr lang="en-US" sz="1400" b="1">
                <a:latin typeface="Arial"/>
                <a:cs typeface="Arial"/>
                <a:sym typeface="Arial"/>
              </a:rPr>
              <a:t>Principal</a:t>
            </a:r>
            <a:r>
              <a:rPr lang="en-NL" sz="1400" b="1">
                <a:latin typeface="Arial"/>
                <a:cs typeface="Arial"/>
                <a:sym typeface="Arial"/>
              </a:rPr>
              <a:t> Analyst</a:t>
            </a:r>
            <a:endParaRPr lang="en-US" sz="1400" b="1">
              <a:latin typeface="Arial"/>
              <a:cs typeface="Arial"/>
              <a:sym typeface="Arial"/>
            </a:endParaRPr>
          </a:p>
          <a:p>
            <a:pPr marL="0" marR="0" lvl="0" indent="0" algn="l" rtl="0">
              <a:lnSpc>
                <a:spcPct val="100000"/>
              </a:lnSpc>
              <a:spcBef>
                <a:spcPts val="0"/>
              </a:spcBef>
              <a:spcAft>
                <a:spcPts val="600"/>
              </a:spcAft>
              <a:buClr>
                <a:srgbClr val="FFFFFF"/>
              </a:buClr>
              <a:buSzPts val="2400"/>
              <a:buFont typeface="Arial"/>
              <a:buNone/>
            </a:pPr>
            <a:r>
              <a:rPr lang="en-US" sz="1400">
                <a:latin typeface="Arial"/>
                <a:cs typeface="Arial"/>
                <a:sym typeface="Arial"/>
              </a:rPr>
              <a:t>1</a:t>
            </a:r>
            <a:r>
              <a:rPr lang="en-NL" sz="1400">
                <a:latin typeface="Arial"/>
                <a:cs typeface="Arial"/>
                <a:sym typeface="Arial"/>
              </a:rPr>
              <a:t> year at Gartner, </a:t>
            </a:r>
            <a:r>
              <a:rPr lang="en-US" sz="1400">
                <a:latin typeface="Arial"/>
                <a:cs typeface="Arial"/>
                <a:sym typeface="Arial"/>
              </a:rPr>
              <a:t>19</a:t>
            </a:r>
            <a:r>
              <a:rPr lang="en-NL" sz="1400">
                <a:latin typeface="Arial"/>
                <a:cs typeface="Arial"/>
                <a:sym typeface="Arial"/>
              </a:rPr>
              <a:t> years industry experience</a:t>
            </a:r>
          </a:p>
        </p:txBody>
      </p:sp>
      <p:sp>
        <p:nvSpPr>
          <p:cNvPr id="48" name="Google Shape;513;p14">
            <a:extLst>
              <a:ext uri="{FF2B5EF4-FFF2-40B4-BE49-F238E27FC236}">
                <a16:creationId xmlns:a16="http://schemas.microsoft.com/office/drawing/2014/main" id="{B3AC6F00-A8F0-8F51-299F-389FA1A4F414}"/>
              </a:ext>
            </a:extLst>
          </p:cNvPr>
          <p:cNvSpPr/>
          <p:nvPr/>
        </p:nvSpPr>
        <p:spPr>
          <a:xfrm>
            <a:off x="7453942" y="1280987"/>
            <a:ext cx="4308352"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US" sz="2200" b="1" i="0" u="none" strike="noStrike" cap="none" err="1">
                <a:solidFill>
                  <a:srgbClr val="002856"/>
                </a:solidFill>
                <a:latin typeface="Arial"/>
                <a:ea typeface="Arial"/>
                <a:cs typeface="Arial"/>
                <a:sym typeface="Arial"/>
              </a:rPr>
              <a:t>Jie</a:t>
            </a:r>
            <a:r>
              <a:rPr lang="en-US" sz="2200" b="1" i="0" u="none" strike="noStrike" cap="none">
                <a:solidFill>
                  <a:srgbClr val="002856"/>
                </a:solidFill>
                <a:latin typeface="Arial"/>
                <a:ea typeface="Arial"/>
                <a:cs typeface="Arial"/>
                <a:sym typeface="Arial"/>
              </a:rPr>
              <a:t> Zhang</a:t>
            </a:r>
            <a:endParaRPr lang="en-NL" sz="2200" b="1" i="0" u="none" strike="noStrike" cap="none">
              <a:solidFill>
                <a:srgbClr val="002856"/>
              </a:solidFill>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NL" sz="1400" b="1" i="0" u="none" strike="noStrike" cap="none">
                <a:latin typeface="Arial"/>
                <a:ea typeface="Arial"/>
                <a:cs typeface="Arial"/>
                <a:sym typeface="Arial"/>
              </a:rPr>
              <a:t>VP Analyst</a:t>
            </a:r>
          </a:p>
          <a:p>
            <a:pPr marL="0" marR="0" lvl="0" indent="0" algn="l" rtl="0">
              <a:lnSpc>
                <a:spcPct val="100000"/>
              </a:lnSpc>
              <a:spcAft>
                <a:spcPts val="600"/>
              </a:spcAft>
              <a:buClr>
                <a:srgbClr val="FFFFFF"/>
              </a:buClr>
              <a:buSzPts val="1400"/>
              <a:buFont typeface="Arial"/>
              <a:buNone/>
            </a:pPr>
            <a:r>
              <a:rPr lang="en-US" sz="1400">
                <a:latin typeface="Arial"/>
                <a:ea typeface="Arial"/>
                <a:cs typeface="Arial"/>
                <a:sym typeface="Arial"/>
              </a:rPr>
              <a:t>12</a:t>
            </a:r>
            <a:r>
              <a:rPr lang="en-NL" sz="1400" b="0" i="0" u="none" strike="noStrike" cap="none">
                <a:latin typeface="Arial"/>
                <a:ea typeface="Arial"/>
                <a:cs typeface="Arial"/>
                <a:sym typeface="Arial"/>
              </a:rPr>
              <a:t> years at Gartner, </a:t>
            </a:r>
            <a:r>
              <a:rPr lang="en-US" sz="1400" b="0" i="0" u="none" strike="noStrike" cap="none">
                <a:latin typeface="Arial"/>
                <a:ea typeface="Arial"/>
                <a:cs typeface="Arial"/>
                <a:sym typeface="Arial"/>
              </a:rPr>
              <a:t>23</a:t>
            </a:r>
            <a:r>
              <a:rPr lang="en-NL" sz="1400" b="0" i="0" u="none" strike="noStrike" cap="none">
                <a:latin typeface="Arial"/>
                <a:ea typeface="Arial"/>
                <a:cs typeface="Arial"/>
                <a:sym typeface="Arial"/>
              </a:rPr>
              <a:t> years industry experience</a:t>
            </a:r>
            <a:endParaRPr sz="1400" b="0" i="0" u="none" strike="noStrike" cap="none">
              <a:latin typeface="Arial"/>
              <a:ea typeface="Arial"/>
              <a:cs typeface="Arial"/>
              <a:sym typeface="Arial"/>
            </a:endParaRPr>
          </a:p>
        </p:txBody>
      </p:sp>
      <p:sp>
        <p:nvSpPr>
          <p:cNvPr id="53" name="Google Shape;513;p14">
            <a:extLst>
              <a:ext uri="{FF2B5EF4-FFF2-40B4-BE49-F238E27FC236}">
                <a16:creationId xmlns:a16="http://schemas.microsoft.com/office/drawing/2014/main" id="{42ED7B57-281B-5464-194E-B85CC8775D33}"/>
              </a:ext>
            </a:extLst>
          </p:cNvPr>
          <p:cNvSpPr/>
          <p:nvPr/>
        </p:nvSpPr>
        <p:spPr>
          <a:xfrm>
            <a:off x="7453942" y="2500524"/>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US" sz="2200" b="1" i="0" u="none" strike="noStrike" cap="none">
                <a:solidFill>
                  <a:srgbClr val="002856"/>
                </a:solidFill>
                <a:latin typeface="Arial"/>
                <a:ea typeface="Arial"/>
                <a:cs typeface="Arial"/>
                <a:sym typeface="Arial"/>
              </a:rPr>
              <a:t>Paul Proctor</a:t>
            </a:r>
            <a:endParaRPr lang="en-NL" sz="2200" b="1" i="0" u="none" strike="noStrike" cap="none">
              <a:solidFill>
                <a:srgbClr val="002856"/>
              </a:solidFill>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US" sz="1400" b="1" i="0" u="none" strike="noStrike" cap="none">
                <a:latin typeface="Arial"/>
                <a:ea typeface="Arial"/>
                <a:cs typeface="Arial"/>
                <a:sym typeface="Arial"/>
              </a:rPr>
              <a:t>Distinguished VP</a:t>
            </a:r>
            <a:r>
              <a:rPr lang="en-NL" sz="1400" b="1" i="0" u="none" strike="noStrike" cap="none">
                <a:latin typeface="Arial"/>
                <a:ea typeface="Arial"/>
                <a:cs typeface="Arial"/>
                <a:sym typeface="Arial"/>
              </a:rPr>
              <a:t> Analyst</a:t>
            </a:r>
            <a:endParaRPr lang="en-US" sz="1400" b="1" i="0" u="none" strike="noStrike" cap="none">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US" sz="1400" b="0" i="0" u="none" strike="noStrike" cap="none">
                <a:latin typeface="Arial"/>
                <a:ea typeface="Arial"/>
                <a:cs typeface="Arial"/>
                <a:sym typeface="Arial"/>
              </a:rPr>
              <a:t>20</a:t>
            </a:r>
            <a:r>
              <a:rPr lang="en-NL" sz="1400" b="0" i="0" u="none" strike="noStrike" cap="none">
                <a:latin typeface="Arial"/>
                <a:ea typeface="Arial"/>
                <a:cs typeface="Arial"/>
                <a:sym typeface="Arial"/>
              </a:rPr>
              <a:t> years at Gartner, </a:t>
            </a:r>
            <a:r>
              <a:rPr lang="en-US" sz="1400">
                <a:latin typeface="Arial"/>
                <a:ea typeface="Arial"/>
                <a:cs typeface="Arial"/>
                <a:sym typeface="Arial"/>
              </a:rPr>
              <a:t>39</a:t>
            </a:r>
            <a:r>
              <a:rPr lang="en-NL" sz="1400" b="0" i="0" u="none" strike="noStrike" cap="none">
                <a:latin typeface="Arial"/>
                <a:ea typeface="Arial"/>
                <a:cs typeface="Arial"/>
                <a:sym typeface="Arial"/>
              </a:rPr>
              <a:t> years industry experience</a:t>
            </a:r>
            <a:endParaRPr sz="1400" b="0" i="0" u="none" strike="noStrike" cap="none">
              <a:latin typeface="Arial"/>
              <a:ea typeface="Arial"/>
              <a:cs typeface="Arial"/>
              <a:sym typeface="Arial"/>
            </a:endParaRPr>
          </a:p>
        </p:txBody>
      </p:sp>
      <p:cxnSp>
        <p:nvCxnSpPr>
          <p:cNvPr id="68" name="Straight Connector 67">
            <a:extLst>
              <a:ext uri="{FF2B5EF4-FFF2-40B4-BE49-F238E27FC236}">
                <a16:creationId xmlns:a16="http://schemas.microsoft.com/office/drawing/2014/main" id="{B4F6C6B6-A3F1-3A3C-B873-7DF238CA0895}"/>
              </a:ext>
            </a:extLst>
          </p:cNvPr>
          <p:cNvCxnSpPr>
            <a:cxnSpLocks/>
          </p:cNvCxnSpPr>
          <p:nvPr/>
        </p:nvCxnSpPr>
        <p:spPr>
          <a:xfrm>
            <a:off x="1641256" y="2366978"/>
            <a:ext cx="4157890" cy="0"/>
          </a:xfrm>
          <a:prstGeom prst="line">
            <a:avLst/>
          </a:prstGeom>
          <a:noFill/>
          <a:ln w="12700" cap="flat" cmpd="sng">
            <a:solidFill>
              <a:srgbClr val="D3D3D3"/>
            </a:solidFill>
            <a:prstDash val="solid"/>
            <a:round/>
            <a:headEnd type="none" w="lg" len="med"/>
            <a:tailEnd type="none" w="lg" len="med"/>
          </a:ln>
        </p:spPr>
      </p:cxnSp>
      <p:cxnSp>
        <p:nvCxnSpPr>
          <p:cNvPr id="70" name="Straight Connector 69">
            <a:extLst>
              <a:ext uri="{FF2B5EF4-FFF2-40B4-BE49-F238E27FC236}">
                <a16:creationId xmlns:a16="http://schemas.microsoft.com/office/drawing/2014/main" id="{D642C400-EA50-FD1B-2C09-F02E882CA19E}"/>
              </a:ext>
            </a:extLst>
          </p:cNvPr>
          <p:cNvCxnSpPr>
            <a:cxnSpLocks/>
          </p:cNvCxnSpPr>
          <p:nvPr/>
        </p:nvCxnSpPr>
        <p:spPr>
          <a:xfrm>
            <a:off x="1641256" y="3557011"/>
            <a:ext cx="4157890" cy="0"/>
          </a:xfrm>
          <a:prstGeom prst="line">
            <a:avLst/>
          </a:prstGeom>
          <a:noFill/>
          <a:ln w="12700" cap="flat" cmpd="sng">
            <a:solidFill>
              <a:srgbClr val="D3D3D3"/>
            </a:solidFill>
            <a:prstDash val="solid"/>
            <a:round/>
            <a:headEnd type="none" w="lg" len="med"/>
            <a:tailEnd type="none" w="lg" len="med"/>
          </a:ln>
        </p:spPr>
      </p:cxnSp>
      <p:cxnSp>
        <p:nvCxnSpPr>
          <p:cNvPr id="72" name="Straight Connector 71">
            <a:extLst>
              <a:ext uri="{FF2B5EF4-FFF2-40B4-BE49-F238E27FC236}">
                <a16:creationId xmlns:a16="http://schemas.microsoft.com/office/drawing/2014/main" id="{A69240F8-9E84-DE33-356A-B08C4F57528C}"/>
              </a:ext>
            </a:extLst>
          </p:cNvPr>
          <p:cNvCxnSpPr>
            <a:cxnSpLocks/>
          </p:cNvCxnSpPr>
          <p:nvPr/>
        </p:nvCxnSpPr>
        <p:spPr>
          <a:xfrm>
            <a:off x="7605957" y="2366978"/>
            <a:ext cx="4157890" cy="0"/>
          </a:xfrm>
          <a:prstGeom prst="line">
            <a:avLst/>
          </a:prstGeom>
          <a:noFill/>
          <a:ln w="12700" cap="flat" cmpd="sng">
            <a:solidFill>
              <a:srgbClr val="D3D3D3"/>
            </a:solidFill>
            <a:prstDash val="solid"/>
            <a:round/>
            <a:headEnd type="none" w="lg" len="med"/>
            <a:tailEnd type="none" w="lg" len="med"/>
          </a:ln>
        </p:spPr>
      </p:cxnSp>
      <p:cxnSp>
        <p:nvCxnSpPr>
          <p:cNvPr id="73" name="Straight Connector 72">
            <a:extLst>
              <a:ext uri="{FF2B5EF4-FFF2-40B4-BE49-F238E27FC236}">
                <a16:creationId xmlns:a16="http://schemas.microsoft.com/office/drawing/2014/main" id="{3D9A71F3-2F5A-B7F1-171B-D240D0B321CD}"/>
              </a:ext>
            </a:extLst>
          </p:cNvPr>
          <p:cNvCxnSpPr>
            <a:cxnSpLocks/>
          </p:cNvCxnSpPr>
          <p:nvPr/>
        </p:nvCxnSpPr>
        <p:spPr>
          <a:xfrm>
            <a:off x="7605957" y="3557011"/>
            <a:ext cx="4157890" cy="0"/>
          </a:xfrm>
          <a:prstGeom prst="line">
            <a:avLst/>
          </a:prstGeom>
          <a:noFill/>
          <a:ln w="12700" cap="flat" cmpd="sng">
            <a:solidFill>
              <a:srgbClr val="D3D3D3"/>
            </a:solidFill>
            <a:prstDash val="solid"/>
            <a:round/>
            <a:headEnd type="none" w="lg" len="med"/>
            <a:tailEnd type="none" w="lg" len="med"/>
          </a:ln>
        </p:spPr>
      </p:cxnSp>
      <p:sp>
        <p:nvSpPr>
          <p:cNvPr id="4" name="Title 3">
            <a:extLst>
              <a:ext uri="{FF2B5EF4-FFF2-40B4-BE49-F238E27FC236}">
                <a16:creationId xmlns:a16="http://schemas.microsoft.com/office/drawing/2014/main" id="{4B0B6EFE-0941-ACDC-11AC-AF4384F2318B}"/>
              </a:ext>
            </a:extLst>
          </p:cNvPr>
          <p:cNvSpPr>
            <a:spLocks noGrp="1"/>
          </p:cNvSpPr>
          <p:nvPr>
            <p:ph type="title"/>
          </p:nvPr>
        </p:nvSpPr>
        <p:spPr/>
        <p:txBody>
          <a:bodyPr/>
          <a:lstStyle/>
          <a:p>
            <a:r>
              <a:rPr lang="en-NL" spc="-40"/>
              <a:t>Gartner Analysts Covering Industry Cloud Pla</a:t>
            </a:r>
            <a:r>
              <a:rPr lang="en-US" spc="-40"/>
              <a:t>t</a:t>
            </a:r>
            <a:r>
              <a:rPr lang="en-NL" spc="-40"/>
              <a:t>forms</a:t>
            </a:r>
            <a:endParaRPr lang="en-US" spc="-40"/>
          </a:p>
        </p:txBody>
      </p:sp>
      <p:pic>
        <p:nvPicPr>
          <p:cNvPr id="10" name="Picture 9" descr="A close-up of a person smiling&#10;&#10;Description automatically generated">
            <a:extLst>
              <a:ext uri="{FF2B5EF4-FFF2-40B4-BE49-F238E27FC236}">
                <a16:creationId xmlns:a16="http://schemas.microsoft.com/office/drawing/2014/main" id="{A31F471F-BAF3-0F67-51FF-422E47EA1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045" y="2451372"/>
            <a:ext cx="998305" cy="998305"/>
          </a:xfrm>
          <a:prstGeom prst="rect">
            <a:avLst/>
          </a:prstGeom>
          <a:ln w="12700">
            <a:solidFill>
              <a:srgbClr val="6F7878"/>
            </a:solidFill>
          </a:ln>
        </p:spPr>
      </p:pic>
      <p:pic>
        <p:nvPicPr>
          <p:cNvPr id="15" name="Picture 14" descr="A person wearing glasses smiling&#10;&#10;Description automatically generated">
            <a:extLst>
              <a:ext uri="{FF2B5EF4-FFF2-40B4-BE49-F238E27FC236}">
                <a16:creationId xmlns:a16="http://schemas.microsoft.com/office/drawing/2014/main" id="{F0C219C4-C857-0D44-444C-3AE5BB2D2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652" y="3673343"/>
            <a:ext cx="986865" cy="986865"/>
          </a:xfrm>
          <a:prstGeom prst="rect">
            <a:avLst/>
          </a:prstGeom>
          <a:ln w="12700">
            <a:solidFill>
              <a:srgbClr val="6F7878"/>
            </a:solidFill>
          </a:ln>
        </p:spPr>
      </p:pic>
      <p:pic>
        <p:nvPicPr>
          <p:cNvPr id="17" name="Picture 16" descr="A person with beard and glasses&#10;&#10;Description automatically generated">
            <a:extLst>
              <a:ext uri="{FF2B5EF4-FFF2-40B4-BE49-F238E27FC236}">
                <a16:creationId xmlns:a16="http://schemas.microsoft.com/office/drawing/2014/main" id="{E5002CD5-20A5-157A-AC4E-91358861B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8270" y="3675375"/>
            <a:ext cx="982800" cy="982800"/>
          </a:xfrm>
          <a:prstGeom prst="rect">
            <a:avLst/>
          </a:prstGeom>
          <a:ln w="12700">
            <a:solidFill>
              <a:srgbClr val="6F7878"/>
            </a:solidFill>
          </a:ln>
        </p:spPr>
      </p:pic>
      <p:pic>
        <p:nvPicPr>
          <p:cNvPr id="19" name="Picture 18" descr="A person in a suit smiling&#10;&#10;Description automatically generated">
            <a:extLst>
              <a:ext uri="{FF2B5EF4-FFF2-40B4-BE49-F238E27FC236}">
                <a16:creationId xmlns:a16="http://schemas.microsoft.com/office/drawing/2014/main" id="{D450D94D-BC14-6C35-02A0-26FC33EA2E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127" y="2454474"/>
            <a:ext cx="992101" cy="992101"/>
          </a:xfrm>
          <a:prstGeom prst="rect">
            <a:avLst/>
          </a:prstGeom>
          <a:ln w="12700">
            <a:solidFill>
              <a:srgbClr val="6F7878"/>
            </a:solidFill>
          </a:ln>
        </p:spPr>
      </p:pic>
      <p:pic>
        <p:nvPicPr>
          <p:cNvPr id="21" name="Picture 20" descr="A person with short dark hair&#10;&#10;Description automatically generated">
            <a:extLst>
              <a:ext uri="{FF2B5EF4-FFF2-40B4-BE49-F238E27FC236}">
                <a16:creationId xmlns:a16="http://schemas.microsoft.com/office/drawing/2014/main" id="{56F47E18-4BA5-9CAB-4B0F-9BD538DB4A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41" y="1239093"/>
            <a:ext cx="983788" cy="983788"/>
          </a:xfrm>
          <a:prstGeom prst="rect">
            <a:avLst/>
          </a:prstGeom>
          <a:ln w="12700">
            <a:solidFill>
              <a:srgbClr val="6F7878"/>
            </a:solidFill>
          </a:ln>
        </p:spPr>
      </p:pic>
      <p:pic>
        <p:nvPicPr>
          <p:cNvPr id="23" name="Picture 22" descr="A close-up of a person's face&#10;&#10;Description automatically generated">
            <a:extLst>
              <a:ext uri="{FF2B5EF4-FFF2-40B4-BE49-F238E27FC236}">
                <a16:creationId xmlns:a16="http://schemas.microsoft.com/office/drawing/2014/main" id="{D5F87E5A-E353-1003-B378-3B448E70AC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7844" y="1232881"/>
            <a:ext cx="996212" cy="996212"/>
          </a:xfrm>
          <a:prstGeom prst="rect">
            <a:avLst/>
          </a:prstGeom>
          <a:ln w="12700">
            <a:solidFill>
              <a:srgbClr val="6F7878"/>
            </a:solidFill>
          </a:ln>
        </p:spPr>
      </p:pic>
    </p:spTree>
    <p:extLst>
      <p:ext uri="{BB962C8B-B14F-4D97-AF65-F5344CB8AC3E}">
        <p14:creationId xmlns:p14="http://schemas.microsoft.com/office/powerpoint/2010/main" val="4055595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STT 2024 Template_Blu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2.xml><?xml version="1.0" encoding="utf-8"?>
<a:theme xmlns:a="http://schemas.openxmlformats.org/drawingml/2006/main" name="TSTT 2024 Template_Whit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3.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4.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5.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6.xml><?xml version="1.0" encoding="utf-8"?>
<a:theme xmlns:a="http://schemas.openxmlformats.org/drawingml/2006/main" name="1_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7.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f322c05-a114-43cf-a07c-75857023d852" xsi:nil="true"/>
    <lcf76f155ced4ddcb4097134ff3c332f xmlns="173c18d0-64f6-43fd-a402-c6da20f8b05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95040E106F6045BF1D17FDD1C46C2E" ma:contentTypeVersion="12" ma:contentTypeDescription="Create a new document." ma:contentTypeScope="" ma:versionID="e92818dc338ce306d2d17b59c57d06eb">
  <xsd:schema xmlns:xsd="http://www.w3.org/2001/XMLSchema" xmlns:xs="http://www.w3.org/2001/XMLSchema" xmlns:p="http://schemas.microsoft.com/office/2006/metadata/properties" xmlns:ns2="173c18d0-64f6-43fd-a402-c6da20f8b057" xmlns:ns3="ff322c05-a114-43cf-a07c-75857023d852" targetNamespace="http://schemas.microsoft.com/office/2006/metadata/properties" ma:root="true" ma:fieldsID="253b3a1b38665427210845c16ba686de" ns2:_="" ns3:_="">
    <xsd:import namespace="173c18d0-64f6-43fd-a402-c6da20f8b057"/>
    <xsd:import namespace="ff322c05-a114-43cf-a07c-75857023d85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c18d0-64f6-43fd-a402-c6da20f8b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f5e99b-f45a-473e-9035-af188538fb0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322c05-a114-43cf-a07c-75857023d8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e9b9cee-f526-46b6-befc-32ca15a803c6}" ma:internalName="TaxCatchAll" ma:showField="CatchAllData" ma:web="ff322c05-a114-43cf-a07c-75857023d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B06DB6-58C1-4625-B330-304A97892144}">
  <ds:schemaRefs>
    <ds:schemaRef ds:uri="173c18d0-64f6-43fd-a402-c6da20f8b057"/>
    <ds:schemaRef ds:uri="ff322c05-a114-43cf-a07c-75857023d8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9CF7F9-B558-4CBB-986D-FDDEE2CF04A4}">
  <ds:schemaRefs>
    <ds:schemaRef ds:uri="http://schemas.microsoft.com/sharepoint/v3/contenttype/forms"/>
  </ds:schemaRefs>
</ds:datastoreItem>
</file>

<file path=customXml/itemProps3.xml><?xml version="1.0" encoding="utf-8"?>
<ds:datastoreItem xmlns:ds="http://schemas.openxmlformats.org/officeDocument/2006/customXml" ds:itemID="{1CAD67A9-CD4A-477F-AAB2-78893665A01F}">
  <ds:schemaRefs>
    <ds:schemaRef ds:uri="173c18d0-64f6-43fd-a402-c6da20f8b057"/>
    <ds:schemaRef ds:uri="ff322c05-a114-43cf-a07c-75857023d8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White bkgrnd master</Template>
  <TotalTime>1429</TotalTime>
  <Words>584</Words>
  <Application>Microsoft Macintosh PowerPoint</Application>
  <PresentationFormat>Widescreen</PresentationFormat>
  <Paragraphs>76</Paragraphs>
  <Slides>9</Slides>
  <Notes>6</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9</vt:i4>
      </vt:variant>
    </vt:vector>
  </HeadingPairs>
  <TitlesOfParts>
    <vt:vector size="17" baseType="lpstr">
      <vt:lpstr>Arial</vt:lpstr>
      <vt:lpstr>Arial Black</vt:lpstr>
      <vt:lpstr>TSTT 2024 Template_Blue</vt:lpstr>
      <vt:lpstr>TSTT 2024 Template_White</vt:lpstr>
      <vt:lpstr>1_White bkgrnd master</vt:lpstr>
      <vt:lpstr>Blue bkgrnd master</vt:lpstr>
      <vt:lpstr>White bk accent color options</vt:lpstr>
      <vt:lpstr>1_Blue bk accent color options</vt:lpstr>
      <vt:lpstr>PowerPoint Presentation</vt:lpstr>
      <vt:lpstr>PowerPoint Presentation</vt:lpstr>
      <vt:lpstr>Continuous Threat Exposure Management </vt:lpstr>
      <vt:lpstr>Continuous Threat Exposure Management</vt:lpstr>
      <vt:lpstr>University of Westminster</vt:lpstr>
      <vt:lpstr>European Midsize Organizations* </vt:lpstr>
      <vt:lpstr>Recommendations for IT Leaders</vt:lpstr>
      <vt:lpstr>Recommended Gartner Research</vt:lpstr>
      <vt:lpstr>Gartner Analysts Covering Industry Cloud Platforms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Alex Trivilino</cp:lastModifiedBy>
  <cp:revision>17</cp:revision>
  <dcterms:created xsi:type="dcterms:W3CDTF">2023-08-02T21:41:38Z</dcterms:created>
  <dcterms:modified xsi:type="dcterms:W3CDTF">2023-10-13T18:47:19Z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0x0101005395040E106F6045BF1D17FDD1C46C2E</vt:lpwstr>
  </property>
  <property fmtid="{D5CDD505-2E9C-101B-9397-08002B2CF9AE}" pid="3" name="MediaServiceImageTags">
    <vt:lpwstr/>
  </property>
</Properties>
</file>