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v="urn:schemas-microsoft-com:vml" xmlns:pvml="urn:schemas-microsoft-com:office:powerpoint" xmlns:p15="http://schemas.microsoft.com/office/powerpoint/2012/main" xmlns:p14="http://schemas.microsoft.com/office/powerpoint/2010/main" xmlns:o="urn:schemas-microsoft-com:office:office" xmlns:mv="urn:schemas-microsoft-com:mac:vml" xmlns:mc="http://schemas.openxmlformats.org/markup-compatibility/2006" xmlns:dgm="http://schemas.openxmlformats.org/drawingml/2006/diagram" xmlns:com="http://schemas.openxmlformats.org/drawingml/2006/compatibility" xmlns:c="http://schemas.openxmlformats.org/drawingml/2006/chart" xmlns:ahyp="http://schemas.microsoft.com/office/drawing/2018/hyperlinkcolor" xmlns="" roundtripDataSignature="AMtx7mguvuGypT76D2vOyjiRS7gXjspf9g==" r:id="rId47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4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customschemas.google.com/relationships/presentationmetadata" Target="NUL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notebooks will give you: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A quick tour of Jupyter notebooks.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A quick tour of Python programming language.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A quick overview of Python packages.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A quick example of working with some LIGO data in Jupyter.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By necessity, we will keep things short and simple, and gloss over some 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also: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Complex numbers (example: </a:t>
            </a:r>
            <a:r>
              <a:rPr>
                <a:latin typeface="Courier"/>
              </a:rPr>
              <a:t>3+4j</a:t>
            </a:r>
            <a:r>
              <a:t>)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>
                <a:latin typeface="Courier"/>
              </a:rPr>
              <a:t>Decimal()</a:t>
            </a:r>
            <a:r>
              <a:t>, </a:t>
            </a:r>
            <a:r>
              <a:rPr>
                <a:latin typeface="Courier"/>
              </a:rPr>
              <a:t>Fraction()</a:t>
            </a:r>
            <a:r>
              <a:t> types in the standard library.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Python lists are like arrays in C++ and Java, except: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They can grow (and shrink) as needed.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The different elements of an array don’t all have to be the same type.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Lists are one-dimensional. If you would normally use a 2D array for something, you would want to use a list of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Notice the first element in a list is numbered 0 (zero).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Any time you index into a list, Python always counts starting at 0, not 1. Forgetting this will likely be a big source of mistakes.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Strings can be surrounded by single quotes (</a:t>
            </a:r>
            <a:r>
              <a:rPr>
                <a:latin typeface="Courier"/>
              </a:rPr>
              <a:t>'</a:t>
            </a:r>
            <a:r>
              <a:t>) or double quotes (</a:t>
            </a:r>
            <a:r>
              <a:rPr>
                <a:latin typeface="Courier"/>
              </a:rPr>
              <a:t>"</a:t>
            </a:r>
            <a:r>
              <a:t>). Whichever one you start a string with, you have to end with that same kind.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Python strings </a:t>
            </a:r>
            <a:r>
              <a:rPr i="1"/>
              <a:t>act</a:t>
            </a:r>
            <a:r>
              <a:t> just like lists of letters.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Here’s some useful syntax for selecting just parts of strings (and lists).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This operation is called “slicing”, and has the syntax </a:t>
            </a:r>
            <a:r>
              <a:rPr>
                <a:latin typeface="Courier"/>
              </a:rPr>
              <a:t>object[start:end:step]</a:t>
            </a:r>
            <a: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Dictionaries (or </a:t>
            </a:r>
            <a:r>
              <a:rPr>
                <a:latin typeface="Courier"/>
              </a:rPr>
              <a:t>dict</a:t>
            </a:r>
            <a:r>
              <a:t> objects in Python parlance) contain pairs of keys and values: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Tuples construct groups of objects.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Sets are structures whose elements are unique.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Lots of built-in functions: </a:t>
            </a:r>
            <a:r>
              <a:rPr>
                <a:latin typeface="Courier"/>
              </a:rPr>
              <a:t>print()</a:t>
            </a:r>
            <a:r>
              <a:t>, </a:t>
            </a:r>
            <a:r>
              <a:rPr>
                <a:latin typeface="Courier"/>
              </a:rPr>
              <a:t>range()</a:t>
            </a:r>
            <a:r>
              <a:t>, …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Easy to create your own.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We have also sneakily introduced usage of modules and comment syntax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Python classes can’t be too strange to those familiar with C++ or Java.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are Jupyter notebooks? Why are they useful?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Jupyter notebooks are a way to write text/documentation, code, equations, data, graphs, images, etc. together.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You can view and edit these notebooks in a web browser window.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You can execute code in these notebooks from the web browser window.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You can share these notebooks with other people.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They are kind of like paper lab notebooks, but in a browser 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When an unrecoverable error occurs, the Python runtime “throws” an exception that is “caught” by an exception handler.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If you do not catch an exception, your program will fail with an error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Modules are </a:t>
            </a:r>
            <a:r>
              <a:rPr i="1"/>
              <a:t>organizational units</a:t>
            </a:r>
            <a:r>
              <a:t> of a Python program. When you create a Python project, you would split your code into logical units, called </a:t>
            </a:r>
            <a:r>
              <a:rPr i="1"/>
              <a:t>modules</a:t>
            </a:r>
            <a:r>
              <a:t>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In concrete terms, modules correspond to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You would use a module in another module like in the example.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These methods are roughly equivalent.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Packages are the way to distribute Python software.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Packages can contain libraries (example: NumPy, SciPy…) or applications (example: Jupyter). Or sometimes both.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Packages are a collection of modules.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You can install packages, and use in your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example of generating normally distributed random numbers is from https://numpy.org/.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People publish Python packages at PyPI.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For most common needs with Python, there’s a really good chance someone already has created a solution and published it in Python Package Index, also known as PyPI (https://pypi.org/).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PyPI is a large repository of Python packages.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“601,286 projects; 6,499,014 releases; 13,103,667 files; 893,449 users” at the time of writing this. That is huge!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pip</a:t>
            </a:r>
            <a:r>
              <a:t> is a command-line tool used to install Python packages from PyPI.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(Also from other Python repositories, sometimes.)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>
                <a:latin typeface="Courier"/>
              </a:rPr>
              <a:t>pip</a:t>
            </a:r>
            <a:r>
              <a:t> itself is on PyPI: https://pypi.org/project/pip/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so you can </a:t>
            </a:r>
            <a:r>
              <a:rPr>
                <a:latin typeface="Courier"/>
              </a:rPr>
              <a:t>pip install --upgrade pip</a:t>
            </a:r>
            <a:r>
              <a:t> when there are new </a:t>
            </a:r>
            <a:r>
              <a:rPr>
                <a:latin typeface="Courier"/>
              </a:rPr>
              <a:t>pip</a:t>
            </a:r>
            <a:r>
              <a:t> releases on PyPI.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Anaconda (https://www.anaconda.com/) is a “Python distribution”.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It is a curated collection of Python software, popular in science, AI, and data science communities.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>
                <a:latin typeface="Courier"/>
              </a:rPr>
              <a:t>conda</a:t>
            </a:r>
            <a:r>
              <a:t> is Anaconda’s package manager.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rPr>
                <a:latin typeface="Courier"/>
              </a:rPr>
              <a:t>conda</a:t>
            </a:r>
            <a:r>
              <a:t> is Anaconda’s alternative to </a:t>
            </a:r>
            <a:r>
              <a:rPr>
                <a:latin typeface="Courier"/>
              </a:rPr>
              <a:t>pip</a:t>
            </a:r>
            <a:r>
              <a:t>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Conda handles package management and dependency resolution better than pip.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LIGO (https://www.ligo.caltech.edu/) is an NSF major facility that studies gravitational waves.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LIGO makes experimental data available for the public.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One of your tasks this week is to download some of this data, and plot it in a Jupyter notebook.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JupyterLab is a newer, fancier way of working with notebooks.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Kind of like a web-based IDE (integrated development environment).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You can work with multiple notebooks side by side, use a file browser, and use plugins that enhance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Many organizations and projects host their own JupyterLab instances.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Google Colab, Microsoft Planetary Computer, FABRIC project’s JupyterLab instance, Chameleon project’s JupyterLab instance, etc.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Google Colab is a fancier, dressed up rich cousin of JupyterLab. Your notebooks will work there.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You can also set up an IDE (such as VS Code or Codium) to work with notebooks.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You can preview notebooks from GitHub.com, sometimes.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GitHub Codespaces has support for notebooks.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If you know any other programming language, you can learn Python on your own very quickly. Find a resource that suits your learning style: books, tutorials, tutorial websites, videos, courses…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You should try out the code examples on your own.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Use a Jupyter notebook, write code in new cells, and run them.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Use the Python REPL (“Read-Eval-Print Loop”)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Run </a:t>
            </a:r>
            <a:r>
              <a:rPr>
                <a:latin typeface="Courier"/>
              </a:rPr>
              <a:t>python3</a:t>
            </a:r>
            <a:r>
              <a:t> in a terminal in your VM.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You (very likely) already have </a:t>
            </a:r>
            <a:r>
              <a:rPr>
                <a:latin typeface="Courier"/>
              </a:rPr>
              <a:t>python3</a:t>
            </a:r>
            <a:r>
              <a:t> if you run macOS or Linux.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Windows? Install from Windows Store probably. I wouldn’t know!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You can also write little scripts using an editor or IDE and run them. REPL or notebook should be good enough to test things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We will discuss modules towards the end.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Statements perform some action.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Example: </a:t>
            </a:r>
            <a:r>
              <a:rPr>
                <a:latin typeface="Courier"/>
              </a:rPr>
              <a:t>x = 42</a:t>
            </a:r>
            <a:r>
              <a:t> (assignment), </a:t>
            </a:r>
            <a:r>
              <a:rPr>
                <a:latin typeface="Courier"/>
              </a:rPr>
              <a:t>import math</a:t>
            </a:r>
            <a:r>
              <a:t> (an import statement)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Expressions are pieces of code that evaluate to a value. Example: </a:t>
            </a:r>
            <a:r>
              <a:rPr>
                <a:latin typeface="Courier"/>
              </a:rPr>
              <a:t>42</a:t>
            </a:r>
            <a:r>
              <a:t>, </a:t>
            </a:r>
            <a:r>
              <a:rPr>
                <a:latin typeface="Courier"/>
              </a:rPr>
              <a:t>x + y</a:t>
            </a:r>
            <a:r>
              <a:t>, </a:t>
            </a:r>
            <a:r>
              <a:rPr>
                <a:latin typeface="Courier"/>
              </a:rPr>
              <a:t>x &gt; y</a:t>
            </a:r>
            <a:r>
              <a:t>, </a:t>
            </a:r>
            <a:r>
              <a:rPr>
                <a:latin typeface="Courier"/>
              </a:rPr>
              <a:t>"hello"</a:t>
            </a:r>
            <a:r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Variables work the way you expect.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Unlike Java or C++, the are not “strongly” typed. A variable can be a number one moment and then can suddenly become a string.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You don’t have to declare types of variables.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Python is said to be dynamically typed.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Indentation of a code block MUST be the same for the entire block.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Best Practice: indent with four spaces.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Do not use tab characters unless you’re certain that your editor will turn </a:t>
            </a:r>
            <a:r>
              <a:rPr>
                <a:latin typeface="Courier"/>
              </a:rPr>
              <a:t>&lt;tab&gt;</a:t>
            </a:r>
            <a:r>
              <a:t> keys into spaces.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6a64138af_0_38"/>
          <p:cNvSpPr txBox="1">
            <a:spLocks noGrp="1"/>
          </p:cNvSpPr>
          <p:nvPr>
            <p:ph type="title"/>
          </p:nvPr>
        </p:nvSpPr>
        <p:spPr>
          <a:xfrm>
            <a:off x="628650" y="7717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326a64138af_0_38"/>
          <p:cNvSpPr txBox="1">
            <a:spLocks noGrp="1"/>
          </p:cNvSpPr>
          <p:nvPr>
            <p:ph type="body" idx="1"/>
          </p:nvPr>
        </p:nvSpPr>
        <p:spPr>
          <a:xfrm rot="5400000">
            <a:off x="3199800" y="-704053"/>
            <a:ext cx="2744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g326a64138af_0_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26a64138af_0_4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326a64138af_0_4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326a64138af_0_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g326a64138af_0_46"/>
          <p:cNvCxnSpPr/>
          <p:nvPr/>
        </p:nvCxnSpPr>
        <p:spPr>
          <a:xfrm>
            <a:off x="384048" y="329184"/>
            <a:ext cx="2139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57;g326a64138af_0_46"/>
          <p:cNvCxnSpPr/>
          <p:nvPr/>
        </p:nvCxnSpPr>
        <p:spPr>
          <a:xfrm>
            <a:off x="384048" y="572643"/>
            <a:ext cx="21396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" name="Google Shape;58;g326a64138af_0_46"/>
          <p:cNvCxnSpPr/>
          <p:nvPr/>
        </p:nvCxnSpPr>
        <p:spPr>
          <a:xfrm>
            <a:off x="384048" y="816102"/>
            <a:ext cx="2139600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59;g326a64138af_0_46"/>
          <p:cNvCxnSpPr/>
          <p:nvPr/>
        </p:nvCxnSpPr>
        <p:spPr>
          <a:xfrm>
            <a:off x="384048" y="1059561"/>
            <a:ext cx="2139600" cy="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60;g326a64138af_0_46"/>
          <p:cNvCxnSpPr/>
          <p:nvPr/>
        </p:nvCxnSpPr>
        <p:spPr>
          <a:xfrm>
            <a:off x="384048" y="1303020"/>
            <a:ext cx="2139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g326a64138af_0_46"/>
          <p:cNvSpPr/>
          <p:nvPr/>
        </p:nvSpPr>
        <p:spPr>
          <a:xfrm>
            <a:off x="384048" y="1618488"/>
            <a:ext cx="466500" cy="46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326a64138af_0_46"/>
          <p:cNvSpPr/>
          <p:nvPr/>
        </p:nvSpPr>
        <p:spPr>
          <a:xfrm>
            <a:off x="960120" y="1618488"/>
            <a:ext cx="466500" cy="46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326a64138af_0_46"/>
          <p:cNvSpPr/>
          <p:nvPr/>
        </p:nvSpPr>
        <p:spPr>
          <a:xfrm>
            <a:off x="1481328" y="1618488"/>
            <a:ext cx="540900" cy="466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326a64138af_0_46"/>
          <p:cNvSpPr/>
          <p:nvPr/>
        </p:nvSpPr>
        <p:spPr>
          <a:xfrm>
            <a:off x="2057400" y="1618488"/>
            <a:ext cx="466500" cy="4665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g326a64138af_0_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09316" y="329194"/>
            <a:ext cx="2878875" cy="17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326a64138af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9676" y="329184"/>
            <a:ext cx="2909250" cy="17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326a64138af_0_46" descr="Hourglas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383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326a64138af_0_46" descr="Lightbul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28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326a64138af_0_46" descr="Magnifying glas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3147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326a64138af_0_46" descr="Databas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25573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326a64138af_0_46" descr="Filter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1966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326a64138af_0_46" descr="Target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13763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326a64138af_0_46" descr="City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0785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326a64138af_0_46" descr="Document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01953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326a64138af_0_46" descr="Briefcas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9604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326a64138af_0_46" descr="Flip calendar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90143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326a64138af_0_46" descr="Satellite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84238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326a64138af_0_46" descr="Workflow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878335" y="244305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326a64138af_0_46" descr="Hourglass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37383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326a64138af_0_46" descr="Lightbulb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4328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326a64138af_0_46" descr="Magnifying glass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63147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326a64138af_0_46" descr="Database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325573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326a64138af_0_46" descr="Filter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01966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326a64138af_0_46" descr="Target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713763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326a64138af_0_46" descr="City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40785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326a64138af_0_46" descr="Document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101953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326a64138af_0_46" descr="Briefcase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79604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326a64138af_0_46" descr="Flip calendar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6490143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326a64138af_0_46" descr="Satellite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7184238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326a64138af_0_46" descr="Workflow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7878335" y="3211146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26a64138af_0_21"/>
          <p:cNvSpPr txBox="1">
            <a:spLocks noGrp="1"/>
          </p:cNvSpPr>
          <p:nvPr>
            <p:ph type="title"/>
          </p:nvPr>
        </p:nvSpPr>
        <p:spPr>
          <a:xfrm>
            <a:off x="628650" y="7717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326a64138af_0_21"/>
          <p:cNvSpPr txBox="1">
            <a:spLocks noGrp="1"/>
          </p:cNvSpPr>
          <p:nvPr>
            <p:ph type="body" idx="1"/>
          </p:nvPr>
        </p:nvSpPr>
        <p:spPr>
          <a:xfrm>
            <a:off x="628650" y="1765894"/>
            <a:ext cx="3886200" cy="29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g326a64138af_0_21"/>
          <p:cNvSpPr txBox="1">
            <a:spLocks noGrp="1"/>
          </p:cNvSpPr>
          <p:nvPr>
            <p:ph type="body" idx="2"/>
          </p:nvPr>
        </p:nvSpPr>
        <p:spPr>
          <a:xfrm>
            <a:off x="4629150" y="1765894"/>
            <a:ext cx="3886200" cy="29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26a64138af_0_25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326a64138af_0_2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500"/>
              <a:buNone/>
              <a:defRPr sz="1500">
                <a:solidFill>
                  <a:srgbClr val="8D8D8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400"/>
              <a:buNone/>
              <a:defRPr sz="1400">
                <a:solidFill>
                  <a:srgbClr val="8D8D8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26a64138af_0_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326a64138af_0_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g326a64138af_0_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6a64138af_0_0"/>
          <p:cNvSpPr txBox="1">
            <a:spLocks noGrp="1"/>
          </p:cNvSpPr>
          <p:nvPr>
            <p:ph type="title"/>
          </p:nvPr>
        </p:nvSpPr>
        <p:spPr>
          <a:xfrm>
            <a:off x="628650" y="77172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326a64138af_0_0"/>
          <p:cNvSpPr txBox="1">
            <a:spLocks noGrp="1"/>
          </p:cNvSpPr>
          <p:nvPr>
            <p:ph type="body" idx="1"/>
          </p:nvPr>
        </p:nvSpPr>
        <p:spPr>
          <a:xfrm>
            <a:off x="628650" y="1867097"/>
            <a:ext cx="7886700" cy="2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326a64138af_0_0"/>
          <p:cNvSpPr/>
          <p:nvPr/>
        </p:nvSpPr>
        <p:spPr>
          <a:xfrm>
            <a:off x="0" y="1951"/>
            <a:ext cx="9144000" cy="67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g326a64138af_0_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54344" y="170588"/>
            <a:ext cx="1787453" cy="3770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g326a64138af_0_0"/>
          <p:cNvCxnSpPr/>
          <p:nvPr/>
        </p:nvCxnSpPr>
        <p:spPr>
          <a:xfrm>
            <a:off x="2088572" y="376429"/>
            <a:ext cx="3378300" cy="0"/>
          </a:xfrm>
          <a:prstGeom prst="straightConnector1">
            <a:avLst/>
          </a:prstGeom>
          <a:noFill/>
          <a:ln w="12700" cap="flat" cmpd="sng">
            <a:solidFill>
              <a:srgbClr val="76BC2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" name="Google Shape;15;g326a64138af_0_0"/>
          <p:cNvPicPr preferRelativeResize="0"/>
          <p:nvPr/>
        </p:nvPicPr>
        <p:blipFill rotWithShape="1">
          <a:blip r:embed="rId15">
            <a:alphaModFix/>
          </a:blip>
          <a:srcRect l="227" r="227"/>
          <a:stretch/>
        </p:blipFill>
        <p:spPr>
          <a:xfrm>
            <a:off x="8401417" y="149562"/>
            <a:ext cx="451640" cy="45373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326a64138af_0_0"/>
          <p:cNvSpPr/>
          <p:nvPr/>
        </p:nvSpPr>
        <p:spPr>
          <a:xfrm>
            <a:off x="4477407" y="284096"/>
            <a:ext cx="3924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b="0" i="0" u="none" strike="noStrike" cap="none">
                <a:solidFill>
                  <a:srgbClr val="14245B"/>
                </a:solidFill>
                <a:latin typeface="Arial"/>
                <a:ea typeface="Arial"/>
                <a:cs typeface="Arial"/>
                <a:sym typeface="Arial"/>
              </a:rPr>
              <a:t>Funded by the U.S. National Science Foundation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800" b="0" i="0" u="none" strike="noStrike" cap="none">
                <a:solidFill>
                  <a:srgbClr val="14245B"/>
                </a:solidFill>
                <a:latin typeface="Arial"/>
                <a:ea typeface="Arial"/>
                <a:cs typeface="Arial"/>
                <a:sym typeface="Arial"/>
              </a:rPr>
              <a:t>Grant #2127548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ip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CICF Week 2: Scientific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/img/automat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93800" y="1193800"/>
            <a:ext cx="2565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./img/learning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372100" y="1193800"/>
            <a:ext cx="259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Trying out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1398" y="1661032"/>
            <a:ext cx="4038600" cy="299720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Two quick ways:</a:t>
            </a:r>
          </a:p>
          <a:p>
            <a:pPr lvl="0"/>
            <a:r>
              <a:rPr dirty="0" err="1"/>
              <a:t>Jupyter</a:t>
            </a:r>
            <a:r>
              <a:rPr dirty="0"/>
              <a:t> notebooks</a:t>
            </a:r>
          </a:p>
          <a:p>
            <a:pPr lvl="0"/>
            <a:r>
              <a:rPr dirty="0"/>
              <a:t>REPL</a:t>
            </a:r>
          </a:p>
        </p:txBody>
      </p:sp>
      <p:pic>
        <p:nvPicPr>
          <p:cNvPr id="4" name="Picture 1" descr="./img/repl-hello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397000"/>
            <a:ext cx="4038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Structure of a Python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Python programs can be decomposed this way:</a:t>
            </a:r>
          </a:p>
          <a:p>
            <a:pPr lvl="0"/>
            <a:r>
              <a:t>Programs consist of modules.</a:t>
            </a:r>
          </a:p>
          <a:p>
            <a:pPr lvl="0"/>
            <a:r>
              <a:t>Modules contain statements.</a:t>
            </a:r>
          </a:p>
          <a:p>
            <a:pPr lvl="0"/>
            <a:r>
              <a:t>Statements contain expressions.</a:t>
            </a:r>
          </a:p>
          <a:p>
            <a:pPr lvl="0"/>
            <a:r>
              <a:t>Expressions create and process objects.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Variables give names to things.</a:t>
            </a:r>
          </a:p>
          <a:p>
            <a:pPr lvl="0"/>
            <a:r>
              <a:rPr dirty="0"/>
              <a:t>Variables are not strongly typed.</a:t>
            </a:r>
          </a:p>
          <a:p>
            <a:pPr lvl="0" indent="0">
              <a:buNone/>
            </a:pPr>
            <a:r>
              <a:rPr sz="18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 dirty="0">
                <a:latin typeface="Courier"/>
              </a:rPr>
              <a:t> amount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7</a:t>
            </a:r>
            <a:br>
              <a:rPr sz="1800" dirty="0"/>
            </a:br>
            <a:r>
              <a:rPr sz="18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 dirty="0">
                <a:latin typeface="Courier"/>
              </a:rPr>
              <a:t> amount</a:t>
            </a:r>
            <a:br>
              <a:rPr sz="1800" dirty="0"/>
            </a:br>
            <a:r>
              <a:rPr sz="1800" dirty="0">
                <a:solidFill>
                  <a:srgbClr val="40A070"/>
                </a:solidFill>
                <a:latin typeface="Courier"/>
              </a:rPr>
              <a:t>7</a:t>
            </a:r>
            <a:br>
              <a:rPr sz="1800" dirty="0"/>
            </a:br>
            <a:r>
              <a:rPr sz="18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 dirty="0">
                <a:latin typeface="Courier"/>
              </a:rPr>
              <a:t> amount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"a whole lot!"</a:t>
            </a:r>
            <a:br>
              <a:rPr sz="1800" dirty="0"/>
            </a:br>
            <a:r>
              <a:rPr sz="18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 dirty="0">
                <a:latin typeface="Courier"/>
              </a:rPr>
              <a:t> amount</a:t>
            </a:r>
            <a:br>
              <a:rPr sz="1800" dirty="0"/>
            </a:br>
            <a:r>
              <a:rPr sz="1800" dirty="0">
                <a:latin typeface="Courier"/>
              </a:rPr>
              <a:t>a whole lot</a:t>
            </a:r>
            <a:r>
              <a:rPr sz="1800" dirty="0">
                <a:solidFill>
                  <a:srgbClr val="666666"/>
                </a:solidFill>
                <a:latin typeface="Courier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Control flow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You have </a:t>
            </a:r>
            <a:r>
              <a:rPr>
                <a:latin typeface="Courier"/>
              </a:rPr>
              <a:t>if</a:t>
            </a:r>
            <a:r>
              <a:t>, </a:t>
            </a:r>
            <a:r>
              <a:rPr>
                <a:latin typeface="Courier"/>
              </a:rPr>
              <a:t>if</a:t>
            </a:r>
            <a:r>
              <a:t>/</a:t>
            </a:r>
            <a:r>
              <a:rPr>
                <a:latin typeface="Courier"/>
              </a:rPr>
              <a:t>else</a:t>
            </a:r>
            <a:r>
              <a:t>, </a:t>
            </a:r>
            <a:r>
              <a:rPr>
                <a:latin typeface="Courier"/>
              </a:rPr>
              <a:t>for</a:t>
            </a:r>
            <a:r>
              <a:t>, </a:t>
            </a:r>
            <a:r>
              <a:rPr>
                <a:latin typeface="Courier"/>
              </a:rPr>
              <a:t>while</a:t>
            </a:r>
            <a:r>
              <a:t>, etc.</a:t>
            </a:r>
          </a:p>
          <a:p>
            <a:pPr lvl="0"/>
            <a:r>
              <a:rPr>
                <a:latin typeface="Courier"/>
              </a:rPr>
              <a:t>pass</a:t>
            </a:r>
            <a:r>
              <a:t> statement is a placeholder when you need to do nothing.</a:t>
            </a:r>
          </a:p>
          <a:p>
            <a:pPr lvl="0"/>
            <a:r>
              <a:rPr>
                <a:latin typeface="Courier"/>
              </a:rPr>
              <a:t>continue</a:t>
            </a:r>
            <a:r>
              <a:t> statement will cause a jump to the top of the loop.</a:t>
            </a:r>
          </a:p>
          <a:p>
            <a:pPr lvl="0"/>
            <a:r>
              <a:rPr>
                <a:latin typeface="Courier"/>
              </a:rPr>
              <a:t>break</a:t>
            </a:r>
            <a:r>
              <a:t> statement will cause an exit from the loop.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Here’s a </a:t>
            </a:r>
            <a:r>
              <a:rPr dirty="0">
                <a:latin typeface="Courier"/>
              </a:rPr>
              <a:t>for</a:t>
            </a:r>
            <a:r>
              <a:rPr dirty="0"/>
              <a:t> loop inside of an </a:t>
            </a:r>
            <a:r>
              <a:rPr dirty="0">
                <a:latin typeface="Courier"/>
              </a:rPr>
              <a:t>if</a:t>
            </a:r>
            <a:r>
              <a:rPr dirty="0"/>
              <a:t> statement:</a:t>
            </a:r>
          </a:p>
          <a:p>
            <a:pPr lvl="0" indent="0">
              <a:buNone/>
            </a:pPr>
            <a:r>
              <a:rPr sz="16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sz="1600" dirty="0">
                <a:latin typeface="Courier"/>
              </a:rPr>
              <a:t> temperature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&gt;=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600" dirty="0">
                <a:latin typeface="Courier"/>
              </a:rPr>
              <a:t>:</a:t>
            </a:r>
            <a:br>
              <a:rPr sz="1600" dirty="0"/>
            </a:br>
            <a:r>
              <a:rPr sz="1600" dirty="0">
                <a:latin typeface="Courier"/>
              </a:rPr>
              <a:t>   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"It boiled!"</a:t>
            </a:r>
            <a:r>
              <a:rPr sz="1600" dirty="0">
                <a:latin typeface="Courier"/>
              </a:rPr>
              <a:t>)</a:t>
            </a:r>
            <a:br>
              <a:rPr sz="1600" dirty="0"/>
            </a:br>
            <a:r>
              <a:rPr sz="1600" dirty="0">
                <a:latin typeface="Courier"/>
              </a:rPr>
              <a:t>  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sample_tube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6</a:t>
            </a:r>
            <a:r>
              <a:rPr sz="1600" dirty="0">
                <a:latin typeface="Courier"/>
              </a:rPr>
              <a:t>):</a:t>
            </a:r>
            <a:br>
              <a:rPr sz="1600" dirty="0"/>
            </a:br>
            <a:r>
              <a:rPr sz="1600" dirty="0">
                <a:latin typeface="Courier"/>
              </a:rPr>
              <a:t>       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"concentration is: "</a:t>
            </a:r>
            <a:r>
              <a:rPr sz="1600" dirty="0">
                <a:latin typeface="Courier"/>
              </a:rPr>
              <a:t>, </a:t>
            </a:r>
            <a:r>
              <a:rPr sz="1600" dirty="0" err="1">
                <a:latin typeface="Courier"/>
              </a:rPr>
              <a:t>tube_concentration</a:t>
            </a:r>
            <a:r>
              <a:rPr sz="1600" dirty="0">
                <a:latin typeface="Courier"/>
              </a:rPr>
              <a:t>[</a:t>
            </a:r>
            <a:r>
              <a:rPr sz="1600" dirty="0" err="1">
                <a:latin typeface="Courier"/>
              </a:rPr>
              <a:t>sample_tube</a:t>
            </a:r>
            <a:r>
              <a:rPr sz="1600" dirty="0">
                <a:latin typeface="Courier"/>
              </a:rPr>
              <a:t>])</a:t>
            </a:r>
            <a:br>
              <a:rPr sz="1600" dirty="0"/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sz="1600" dirty="0">
                <a:latin typeface="Courier"/>
              </a:rPr>
              <a:t>:</a:t>
            </a:r>
            <a:br>
              <a:rPr sz="1600" dirty="0"/>
            </a:br>
            <a:r>
              <a:rPr sz="1600" dirty="0">
                <a:latin typeface="Courier"/>
              </a:rPr>
              <a:t>   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"Warmed up, but not boiling yet. Try harder."</a:t>
            </a:r>
            <a:r>
              <a:rPr sz="16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dirty="0"/>
              <a:t>Notice colons at the ends of the </a:t>
            </a:r>
            <a:r>
              <a:rPr dirty="0">
                <a:latin typeface="Courier"/>
              </a:rPr>
              <a:t>if</a:t>
            </a:r>
            <a:r>
              <a:rPr dirty="0"/>
              <a:t>, </a:t>
            </a:r>
            <a:r>
              <a:rPr dirty="0">
                <a:latin typeface="Courier"/>
              </a:rPr>
              <a:t>for</a:t>
            </a:r>
            <a:r>
              <a:rPr dirty="0"/>
              <a:t>, and </a:t>
            </a:r>
            <a:r>
              <a:rPr dirty="0">
                <a:latin typeface="Courier"/>
              </a:rPr>
              <a:t>else</a:t>
            </a:r>
            <a:r>
              <a:rPr dirty="0"/>
              <a:t> statements.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 layout has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Code blocks are indicated by indentation level.</a:t>
            </a:r>
          </a:p>
          <a:p>
            <a:pPr lvl="1"/>
            <a:r>
              <a:t>In comparison C, C++ and Java begin blocks with </a:t>
            </a:r>
            <a:r>
              <a:rPr>
                <a:latin typeface="Courier"/>
              </a:rPr>
              <a:t>{</a:t>
            </a:r>
            <a:r>
              <a:t> and end them with </a:t>
            </a:r>
            <a:r>
              <a:rPr>
                <a:latin typeface="Courier"/>
              </a:rPr>
              <a:t>}</a:t>
            </a:r>
            <a: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Booleans (</a:t>
            </a:r>
            <a:r>
              <a:rPr>
                <a:latin typeface="Courier"/>
              </a:rPr>
              <a:t>True</a:t>
            </a:r>
            <a:r>
              <a:t> and </a:t>
            </a:r>
            <a:r>
              <a:rPr>
                <a:latin typeface="Courier"/>
              </a:rPr>
              <a:t>False</a:t>
            </a:r>
            <a:r>
              <a:t>)</a:t>
            </a:r>
          </a:p>
          <a:p>
            <a:pPr lvl="0"/>
            <a:r>
              <a:t>Numbers</a:t>
            </a:r>
          </a:p>
          <a:p>
            <a:pPr lvl="1"/>
            <a:r>
              <a:t>Integers (example: </a:t>
            </a:r>
            <a:r>
              <a:rPr>
                <a:latin typeface="Courier"/>
              </a:rPr>
              <a:t>-1</a:t>
            </a:r>
            <a:r>
              <a:t>, </a:t>
            </a:r>
            <a:r>
              <a:rPr>
                <a:latin typeface="Courier"/>
              </a:rPr>
              <a:t>0</a:t>
            </a:r>
            <a:r>
              <a:t>, </a:t>
            </a:r>
            <a:r>
              <a:rPr>
                <a:latin typeface="Courier"/>
              </a:rPr>
              <a:t>1</a:t>
            </a:r>
            <a:r>
              <a:t>, </a:t>
            </a:r>
            <a:r>
              <a:rPr>
                <a:latin typeface="Courier"/>
              </a:rPr>
              <a:t>2</a:t>
            </a:r>
            <a:r>
              <a:t>, …)</a:t>
            </a:r>
          </a:p>
          <a:p>
            <a:pPr lvl="1"/>
            <a:r>
              <a:t>Floating point numbers (example: </a:t>
            </a:r>
            <a:r>
              <a:rPr>
                <a:latin typeface="Courier"/>
              </a:rPr>
              <a:t>3.14</a:t>
            </a:r>
            <a:r>
              <a:t>)</a:t>
            </a:r>
          </a:p>
          <a:p>
            <a:pPr lvl="0"/>
            <a:r>
              <a:t>Strings (example: </a:t>
            </a:r>
            <a:r>
              <a:rPr>
                <a:latin typeface="Courier"/>
              </a:rPr>
              <a:t>"hello world!"</a:t>
            </a:r>
            <a: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Built-in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Lists</a:t>
            </a:r>
          </a:p>
          <a:p>
            <a:pPr lvl="0"/>
            <a:r>
              <a:t>Dictionaries</a:t>
            </a:r>
          </a:p>
          <a:p>
            <a:pPr lvl="0"/>
            <a:r>
              <a:t>Tuples</a:t>
            </a:r>
          </a:p>
          <a:p>
            <a:pPr lvl="0"/>
            <a:r>
              <a:t>Sets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16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600" dirty="0">
                <a:latin typeface="Courier"/>
              </a:rPr>
              <a:t> temperatures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</a:t>
            </a:r>
            <a:r>
              <a:rPr sz="1600" dirty="0">
                <a:latin typeface="Courier"/>
              </a:rPr>
              <a:t> 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44.2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43.6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107.9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"awfully hot!"</a:t>
            </a:r>
            <a:r>
              <a:rPr sz="1600" dirty="0">
                <a:latin typeface="Courier"/>
              </a:rPr>
              <a:t>]</a:t>
            </a:r>
            <a:br>
              <a:rPr sz="1600" dirty="0"/>
            </a:br>
            <a:r>
              <a:rPr sz="16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600" dirty="0">
                <a:latin typeface="Courier"/>
              </a:rPr>
              <a:t> temperatures[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3</a:t>
            </a:r>
            <a:r>
              <a:rPr sz="1600" dirty="0">
                <a:latin typeface="Courier"/>
              </a:rPr>
              <a:t>]</a:t>
            </a:r>
            <a:br>
              <a:rPr sz="1600" dirty="0"/>
            </a:br>
            <a:r>
              <a:rPr sz="1600" dirty="0">
                <a:latin typeface="Courier"/>
              </a:rPr>
              <a:t>awfully hot</a:t>
            </a:r>
            <a:r>
              <a:rPr sz="1600" dirty="0">
                <a:solidFill>
                  <a:srgbClr val="666666"/>
                </a:solidFill>
                <a:latin typeface="Courier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Welcome to week two of CICF!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Another 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16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600" dirty="0">
                <a:latin typeface="Courier"/>
              </a:rPr>
              <a:t> grades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</a:t>
            </a:r>
            <a:r>
              <a:rPr sz="1600" dirty="0">
                <a:latin typeface="Courier"/>
              </a:rPr>
              <a:t> [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"A"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"B"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"C"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"D"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"F"</a:t>
            </a:r>
            <a:r>
              <a:rPr sz="1600" dirty="0">
                <a:latin typeface="Courier"/>
              </a:rPr>
              <a:t>]</a:t>
            </a:r>
            <a:br>
              <a:rPr sz="1600" dirty="0"/>
            </a:br>
            <a:r>
              <a:rPr sz="16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600" dirty="0">
                <a:latin typeface="Courier"/>
              </a:rPr>
              <a:t>(grades)</a:t>
            </a:r>
            <a:br>
              <a:rPr sz="1600" dirty="0"/>
            </a:b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br>
              <a:rPr sz="1600" dirty="0"/>
            </a:br>
            <a:r>
              <a:rPr sz="16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600" dirty="0">
                <a:latin typeface="Courier"/>
              </a:rPr>
              <a:t> grades[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]</a:t>
            </a:r>
            <a:br>
              <a:rPr sz="1600" dirty="0"/>
            </a:br>
            <a:r>
              <a:rPr sz="1600" dirty="0">
                <a:latin typeface="Courier"/>
              </a:rPr>
              <a:t>A</a:t>
            </a:r>
            <a:br>
              <a:rPr sz="1600" dirty="0"/>
            </a:br>
            <a:r>
              <a:rPr sz="16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600" dirty="0">
                <a:latin typeface="Courier"/>
              </a:rPr>
              <a:t> grades[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4</a:t>
            </a:r>
            <a:r>
              <a:rPr sz="1600" dirty="0">
                <a:latin typeface="Courier"/>
              </a:rPr>
              <a:t>]</a:t>
            </a:r>
            <a:br>
              <a:rPr sz="1600" dirty="0"/>
            </a:br>
            <a:r>
              <a:rPr sz="1600" dirty="0">
                <a:latin typeface="Courier"/>
              </a:rPr>
              <a:t>F</a:t>
            </a:r>
            <a:br>
              <a:rPr sz="1600" dirty="0"/>
            </a:br>
            <a:r>
              <a:rPr sz="16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600" dirty="0">
                <a:latin typeface="Courier"/>
              </a:rPr>
              <a:t> grades[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sz="1600" dirty="0">
                <a:latin typeface="Courier"/>
              </a:rPr>
              <a:t>]</a:t>
            </a:r>
            <a:br>
              <a:rPr sz="1600" dirty="0"/>
            </a:br>
            <a:r>
              <a:rPr sz="1600" dirty="0">
                <a:latin typeface="Courier"/>
              </a:rPr>
              <a:t>Traceback (most recent call last):</a:t>
            </a:r>
            <a:br>
              <a:rPr sz="1600" dirty="0"/>
            </a:br>
            <a:r>
              <a:rPr sz="1600" dirty="0">
                <a:latin typeface="Courier"/>
              </a:rPr>
              <a:t>  File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"&lt;stdin&gt;"</a:t>
            </a:r>
            <a:r>
              <a:rPr sz="1600" dirty="0">
                <a:latin typeface="Courier"/>
              </a:rPr>
              <a:t>, line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600" dirty="0">
                <a:latin typeface="Courier"/>
              </a:rPr>
              <a:t>module</a:t>
            </a:r>
            <a:r>
              <a:rPr sz="1600" dirty="0">
                <a:solidFill>
                  <a:srgbClr val="666666"/>
                </a:solidFill>
                <a:latin typeface="Courier"/>
              </a:rPr>
              <a:t>&gt;</a:t>
            </a:r>
            <a:br>
              <a:rPr sz="1600" dirty="0"/>
            </a:br>
            <a:r>
              <a:rPr sz="1600" dirty="0" err="1">
                <a:solidFill>
                  <a:srgbClr val="BC7A00"/>
                </a:solidFill>
                <a:latin typeface="Courier"/>
              </a:rPr>
              <a:t>IndexError</a:t>
            </a:r>
            <a:r>
              <a:rPr sz="1600" dirty="0">
                <a:latin typeface="Courier"/>
              </a:rPr>
              <a:t>: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list</a:t>
            </a:r>
            <a:r>
              <a:rPr sz="1600" dirty="0">
                <a:latin typeface="Courier"/>
              </a:rPr>
              <a:t> index out of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range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18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'hello'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"hello"</a:t>
            </a:r>
            <a:br>
              <a:rPr sz="1800" dirty="0"/>
            </a:br>
            <a:r>
              <a:rPr sz="1800" dirty="0">
                <a:solidFill>
                  <a:srgbClr val="19177C"/>
                </a:solidFill>
                <a:latin typeface="Courier"/>
              </a:rPr>
              <a:t>True</a:t>
            </a:r>
            <a:br>
              <a:rPr sz="1800" dirty="0"/>
            </a:br>
            <a:r>
              <a:rPr sz="18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'hello"</a:t>
            </a:r>
            <a:br>
              <a:rPr sz="1800" dirty="0"/>
            </a:br>
            <a:r>
              <a:rPr sz="1800" b="1" dirty="0">
                <a:solidFill>
                  <a:srgbClr val="FF0000"/>
                </a:solidFill>
                <a:latin typeface="Courier"/>
              </a:rPr>
              <a:t>  File "&lt;stdin&gt;", line 1</a:t>
            </a:r>
            <a:br>
              <a:rPr sz="1800" dirty="0"/>
            </a:br>
            <a:r>
              <a:rPr sz="1800" dirty="0">
                <a:latin typeface="Courier"/>
              </a:rPr>
              <a:t>  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'hello"</a:t>
            </a:r>
            <a:br>
              <a:rPr sz="1800" dirty="0"/>
            </a:br>
            <a:r>
              <a:rPr sz="1800" b="1" dirty="0">
                <a:solidFill>
                  <a:srgbClr val="FF0000"/>
                </a:solidFill>
                <a:latin typeface="Courier"/>
              </a:rPr>
              <a:t>    ^</a:t>
            </a:r>
            <a:br>
              <a:rPr sz="1800" dirty="0"/>
            </a:br>
            <a:r>
              <a:rPr sz="1800" dirty="0" err="1">
                <a:solidFill>
                  <a:srgbClr val="BC7A00"/>
                </a:solidFill>
                <a:latin typeface="Courier"/>
              </a:rPr>
              <a:t>SyntaxError</a:t>
            </a:r>
            <a:r>
              <a:rPr sz="1800" dirty="0">
                <a:latin typeface="Courier"/>
              </a:rPr>
              <a:t>: unterminated string literal (detected at line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Slicing strings and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14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"ABCDEFG"</a:t>
            </a:r>
            <a:br>
              <a:rPr sz="1400" dirty="0"/>
            </a:br>
            <a:r>
              <a:rPr sz="14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st</a:t>
            </a:r>
            <a:r>
              <a:rPr sz="1400" dirty="0">
                <a:latin typeface="Courier"/>
              </a:rPr>
              <a:t>[</a:t>
            </a:r>
            <a:r>
              <a:rPr sz="1400" dirty="0">
                <a:solidFill>
                  <a:srgbClr val="40A070"/>
                </a:solidFill>
                <a:latin typeface="Courier"/>
              </a:rPr>
              <a:t>2</a:t>
            </a:r>
            <a:r>
              <a:rPr sz="1400" dirty="0">
                <a:latin typeface="Courier"/>
              </a:rPr>
              <a:t>:</a:t>
            </a:r>
            <a:r>
              <a:rPr sz="1400" dirty="0">
                <a:solidFill>
                  <a:srgbClr val="40A070"/>
                </a:solidFill>
                <a:latin typeface="Courier"/>
              </a:rPr>
              <a:t>4</a:t>
            </a:r>
            <a:r>
              <a:rPr sz="1400" dirty="0">
                <a:latin typeface="Courier"/>
              </a:rPr>
              <a:t>]</a:t>
            </a:r>
            <a:br>
              <a:rPr sz="1400" dirty="0"/>
            </a:br>
            <a:r>
              <a:rPr sz="1400" dirty="0">
                <a:latin typeface="Courier"/>
              </a:rPr>
              <a:t>CD</a:t>
            </a:r>
            <a:br>
              <a:rPr sz="1400" dirty="0"/>
            </a:br>
            <a:r>
              <a:rPr sz="14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st</a:t>
            </a:r>
            <a:r>
              <a:rPr sz="1400" dirty="0">
                <a:latin typeface="Courier"/>
              </a:rPr>
              <a:t>[</a:t>
            </a:r>
            <a:r>
              <a:rPr sz="1400" dirty="0">
                <a:solidFill>
                  <a:srgbClr val="40A070"/>
                </a:solidFill>
                <a:latin typeface="Courier"/>
              </a:rPr>
              <a:t>4</a:t>
            </a:r>
            <a:r>
              <a:rPr sz="1400" dirty="0">
                <a:latin typeface="Courier"/>
              </a:rPr>
              <a:t>:]</a:t>
            </a:r>
            <a:br>
              <a:rPr sz="1400" dirty="0"/>
            </a:br>
            <a:r>
              <a:rPr sz="1400" dirty="0">
                <a:latin typeface="Courier"/>
              </a:rPr>
              <a:t>EFG</a:t>
            </a:r>
            <a:br>
              <a:rPr sz="1400" dirty="0"/>
            </a:br>
            <a:r>
              <a:rPr sz="14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st</a:t>
            </a:r>
            <a:r>
              <a:rPr sz="1400" dirty="0">
                <a:latin typeface="Courier"/>
              </a:rPr>
              <a:t>[:</a:t>
            </a:r>
            <a:r>
              <a:rPr sz="1400" dirty="0">
                <a:solidFill>
                  <a:srgbClr val="40A070"/>
                </a:solidFill>
                <a:latin typeface="Courier"/>
              </a:rPr>
              <a:t>2</a:t>
            </a:r>
            <a:r>
              <a:rPr sz="1400" dirty="0">
                <a:latin typeface="Courier"/>
              </a:rPr>
              <a:t>]</a:t>
            </a:r>
            <a:br>
              <a:rPr sz="1400" dirty="0"/>
            </a:br>
            <a:r>
              <a:rPr sz="1400" dirty="0">
                <a:latin typeface="Courier"/>
              </a:rPr>
              <a:t>AB</a:t>
            </a:r>
            <a:br>
              <a:rPr sz="1400" dirty="0"/>
            </a:br>
            <a:r>
              <a:rPr sz="14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st</a:t>
            </a:r>
            <a:r>
              <a:rPr sz="1400" dirty="0">
                <a:latin typeface="Courier"/>
              </a:rPr>
              <a:t>[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:</a:t>
            </a:r>
            <a:r>
              <a:rPr sz="1400" dirty="0">
                <a:solidFill>
                  <a:srgbClr val="40A070"/>
                </a:solidFill>
                <a:latin typeface="Courier"/>
              </a:rPr>
              <a:t>6</a:t>
            </a:r>
            <a:r>
              <a:rPr sz="1400" dirty="0">
                <a:latin typeface="Courier"/>
              </a:rPr>
              <a:t>:</a:t>
            </a:r>
            <a:r>
              <a:rPr sz="1400" dirty="0">
                <a:solidFill>
                  <a:srgbClr val="40A070"/>
                </a:solidFill>
                <a:latin typeface="Courier"/>
              </a:rPr>
              <a:t>2</a:t>
            </a:r>
            <a:r>
              <a:rPr sz="1400" dirty="0">
                <a:latin typeface="Courier"/>
              </a:rPr>
              <a:t>]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'ACE'</a:t>
            </a:r>
          </a:p>
          <a:p>
            <a:pPr marL="95250" lvl="0" indent="0">
              <a:buNone/>
            </a:pPr>
            <a:r>
              <a:rPr sz="1400" dirty="0"/>
              <a:t>Slicing uses the syntax </a:t>
            </a:r>
            <a:r>
              <a:rPr sz="1400" dirty="0">
                <a:latin typeface="Courier"/>
              </a:rPr>
              <a:t>object[</a:t>
            </a:r>
            <a:r>
              <a:rPr sz="1400" dirty="0" err="1">
                <a:latin typeface="Courier"/>
              </a:rPr>
              <a:t>start:end:step</a:t>
            </a:r>
            <a:r>
              <a:rPr sz="1400" dirty="0">
                <a:latin typeface="Courier"/>
              </a:rPr>
              <a:t>]</a:t>
            </a:r>
            <a:r>
              <a:rPr lang="en-US" sz="1400" dirty="0">
                <a:latin typeface="Courier"/>
              </a:rPr>
              <a:t>; </a:t>
            </a:r>
            <a:r>
              <a:rPr sz="1400" dirty="0">
                <a:latin typeface="Courier"/>
              </a:rPr>
              <a:t>step</a:t>
            </a:r>
            <a:r>
              <a:rPr sz="1400" dirty="0"/>
              <a:t> is </a:t>
            </a:r>
            <a:r>
              <a:rPr sz="1400" dirty="0">
                <a:latin typeface="Courier"/>
              </a:rPr>
              <a:t>1</a:t>
            </a:r>
            <a:r>
              <a:rPr sz="1400" dirty="0"/>
              <a:t> by default.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4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400" dirty="0">
                <a:latin typeface="Courier"/>
              </a:rPr>
              <a:t> drugs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{ </a:t>
            </a:r>
            <a:br>
              <a:rPr sz="1400" dirty="0"/>
            </a:br>
            <a:r>
              <a:rPr sz="1400" dirty="0">
                <a:latin typeface="Courier"/>
              </a:rPr>
              <a:t>...   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 err="1">
                <a:solidFill>
                  <a:srgbClr val="4070A0"/>
                </a:solidFill>
                <a:latin typeface="Courier"/>
              </a:rPr>
              <a:t>asprin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>
                <a:latin typeface="Courier"/>
              </a:rPr>
              <a:t>: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325</a:t>
            </a:r>
            <a:r>
              <a:rPr sz="1400" dirty="0">
                <a:latin typeface="Courier"/>
              </a:rPr>
              <a:t>, </a:t>
            </a:r>
            <a:br>
              <a:rPr sz="1400" dirty="0"/>
            </a:br>
            <a:r>
              <a:rPr sz="1400" dirty="0">
                <a:latin typeface="Courier"/>
              </a:rPr>
              <a:t>...   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"acetaminophen"</a:t>
            </a:r>
            <a:r>
              <a:rPr sz="1400" dirty="0">
                <a:latin typeface="Courier"/>
              </a:rPr>
              <a:t>: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500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... }</a:t>
            </a:r>
            <a:br>
              <a:rPr sz="1400" dirty="0"/>
            </a:br>
            <a:r>
              <a:rPr sz="14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400" dirty="0">
                <a:latin typeface="Courier"/>
              </a:rPr>
              <a:t> drugs[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 err="1">
                <a:solidFill>
                  <a:srgbClr val="4070A0"/>
                </a:solidFill>
                <a:latin typeface="Courier"/>
              </a:rPr>
              <a:t>asprin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>
                <a:latin typeface="Courier"/>
              </a:rPr>
              <a:t>]</a:t>
            </a:r>
            <a:br>
              <a:rPr sz="1400" dirty="0"/>
            </a:br>
            <a:r>
              <a:rPr sz="1400" dirty="0">
                <a:solidFill>
                  <a:srgbClr val="40A070"/>
                </a:solidFill>
                <a:latin typeface="Courier"/>
              </a:rPr>
              <a:t>325</a:t>
            </a:r>
            <a:br>
              <a:rPr sz="1400" dirty="0"/>
            </a:br>
            <a:r>
              <a:rPr sz="14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400" dirty="0">
                <a:latin typeface="Courier"/>
              </a:rPr>
              <a:t> drugs[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"acetaminophen"</a:t>
            </a:r>
            <a:r>
              <a:rPr sz="1400" dirty="0">
                <a:latin typeface="Courier"/>
              </a:rPr>
              <a:t>]</a:t>
            </a:r>
            <a:br>
              <a:rPr sz="1400" dirty="0"/>
            </a:br>
            <a:r>
              <a:rPr sz="1400" dirty="0">
                <a:solidFill>
                  <a:srgbClr val="40A070"/>
                </a:solidFill>
                <a:latin typeface="Courier"/>
              </a:rPr>
              <a:t>500</a:t>
            </a:r>
            <a:br>
              <a:rPr sz="1400" dirty="0"/>
            </a:br>
            <a:r>
              <a:rPr sz="14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400" dirty="0">
                <a:latin typeface="Courier"/>
              </a:rPr>
              <a:t> drugs[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"ibuprofen"</a:t>
            </a:r>
            <a:r>
              <a:rPr sz="1400" dirty="0">
                <a:latin typeface="Courier"/>
              </a:rPr>
              <a:t>]</a:t>
            </a:r>
            <a:br>
              <a:rPr sz="1400" dirty="0"/>
            </a:br>
            <a:r>
              <a:rPr sz="1400" dirty="0">
                <a:latin typeface="Courier"/>
              </a:rPr>
              <a:t>Traceback (most recent call last):</a:t>
            </a:r>
            <a:br>
              <a:rPr sz="1400" dirty="0"/>
            </a:br>
            <a:r>
              <a:rPr sz="1400" dirty="0">
                <a:latin typeface="Courier"/>
              </a:rPr>
              <a:t>  File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"&lt;stdin&gt;"</a:t>
            </a:r>
            <a:r>
              <a:rPr sz="1400" dirty="0">
                <a:latin typeface="Courier"/>
              </a:rPr>
              <a:t>, line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400" dirty="0">
                <a:latin typeface="Courier"/>
              </a:rPr>
              <a:t>module</a:t>
            </a:r>
            <a:r>
              <a:rPr sz="1400" dirty="0">
                <a:solidFill>
                  <a:srgbClr val="666666"/>
                </a:solidFill>
                <a:latin typeface="Courier"/>
              </a:rPr>
              <a:t>&gt;</a:t>
            </a:r>
            <a:br>
              <a:rPr sz="1400" dirty="0"/>
            </a:br>
            <a:r>
              <a:rPr sz="1400" dirty="0" err="1">
                <a:solidFill>
                  <a:srgbClr val="BC7A00"/>
                </a:solidFill>
                <a:latin typeface="Courier"/>
              </a:rPr>
              <a:t>KeyError</a:t>
            </a:r>
            <a:r>
              <a:rPr sz="1400" dirty="0">
                <a:latin typeface="Courier"/>
              </a:rPr>
              <a:t>: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'ibuprofen'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() 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An empty tuple.</a:t>
            </a:r>
            <a:br/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,)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A one-item tuple.</a:t>
            </a:r>
            <a:br/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'Ni'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A four item tuple.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{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{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'Ni'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All the usual ones: </a:t>
            </a:r>
            <a:r>
              <a:rPr>
                <a:latin typeface="Courier"/>
              </a:rPr>
              <a:t>+</a:t>
            </a:r>
            <a:r>
              <a:t>, </a:t>
            </a:r>
            <a:r>
              <a:rPr>
                <a:latin typeface="Courier"/>
              </a:rPr>
              <a:t>-</a:t>
            </a:r>
            <a:r>
              <a:t>, </a:t>
            </a:r>
            <a:r>
              <a:rPr>
                <a:latin typeface="Courier"/>
              </a:rPr>
              <a:t>*</a:t>
            </a:r>
            <a:r>
              <a:t>, </a:t>
            </a:r>
            <a:r>
              <a:rPr>
                <a:latin typeface="Courier"/>
              </a:rPr>
              <a:t>/</a:t>
            </a:r>
          </a:p>
          <a:p>
            <a:pPr lvl="0"/>
            <a:r>
              <a:t>Integer division: </a:t>
            </a:r>
            <a:r>
              <a:rPr>
                <a:latin typeface="Courier"/>
              </a:rPr>
              <a:t>7 // 2</a:t>
            </a:r>
            <a:r>
              <a:t> yields </a:t>
            </a:r>
            <a:r>
              <a:rPr>
                <a:latin typeface="Courier"/>
              </a:rPr>
              <a:t>3</a:t>
            </a:r>
          </a:p>
          <a:p>
            <a:pPr lvl="0"/>
            <a:r>
              <a:t>Remainder: </a:t>
            </a:r>
            <a:r>
              <a:rPr>
                <a:latin typeface="Courier"/>
              </a:rPr>
              <a:t>7 % 2</a:t>
            </a:r>
            <a:r>
              <a:t> yields </a:t>
            </a:r>
            <a:r>
              <a:rPr>
                <a:latin typeface="Courier"/>
              </a:rPr>
              <a:t>1</a:t>
            </a:r>
          </a:p>
          <a:p>
            <a:pPr lvl="0"/>
            <a:r>
              <a:t>Exponentiation: </a:t>
            </a:r>
            <a:r>
              <a:rPr>
                <a:latin typeface="Courier"/>
              </a:rPr>
              <a:t>2 ** 8</a:t>
            </a:r>
            <a:r>
              <a:t> yields </a:t>
            </a:r>
            <a:r>
              <a:rPr>
                <a:latin typeface="Courier"/>
              </a:rPr>
              <a:t>256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Operators can have different meanings depending on the data type.</a:t>
            </a:r>
          </a:p>
          <a:p>
            <a:pPr lvl="0"/>
            <a:r>
              <a:t>The plus sign will concatenate strings: </a:t>
            </a:r>
            <a:r>
              <a:rPr>
                <a:latin typeface="Courier"/>
              </a:rPr>
              <a:t>"Hi there, " + 'human'</a:t>
            </a:r>
            <a:r>
              <a:t> yields the single string </a:t>
            </a:r>
            <a:r>
              <a:rPr>
                <a:latin typeface="Courier"/>
              </a:rPr>
              <a:t>"Hi there, human"</a:t>
            </a:r>
            <a: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2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200" dirty="0">
                <a:latin typeface="Courier"/>
              </a:rPr>
              <a:t> math  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# use Python's math module.</a:t>
            </a:r>
            <a:br>
              <a:rPr sz="1200" dirty="0"/>
            </a:br>
            <a:br>
              <a:rPr sz="1200" dirty="0"/>
            </a:br>
            <a:r>
              <a:rPr sz="12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area_of_circle</a:t>
            </a:r>
            <a:r>
              <a:rPr sz="1200" dirty="0">
                <a:latin typeface="Courier"/>
              </a:rPr>
              <a:t>(radius):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"""</a:t>
            </a:r>
            <a:br>
              <a:rPr sz="1200" dirty="0"/>
            </a:br>
            <a:r>
              <a:rPr sz="1200" i="1" dirty="0">
                <a:solidFill>
                  <a:srgbClr val="60A0B0"/>
                </a:solidFill>
                <a:latin typeface="Courier"/>
              </a:rPr>
              <a:t>    Compute area of a circle.</a:t>
            </a:r>
            <a:br>
              <a:rPr sz="1200" dirty="0"/>
            </a:br>
            <a:br>
              <a:rPr sz="1200" dirty="0"/>
            </a:br>
            <a:r>
              <a:rPr sz="1200" i="1" dirty="0">
                <a:solidFill>
                  <a:srgbClr val="60A0B0"/>
                </a:solidFill>
                <a:latin typeface="Courier"/>
              </a:rPr>
              <a:t>    :param radius: radius of the circle.</a:t>
            </a:r>
            <a:br>
              <a:rPr sz="1200" dirty="0"/>
            </a:br>
            <a:r>
              <a:rPr sz="1200" i="1" dirty="0">
                <a:solidFill>
                  <a:srgbClr val="60A0B0"/>
                </a:solidFill>
                <a:latin typeface="Courier"/>
              </a:rPr>
              <a:t>    """</a:t>
            </a:r>
            <a:br>
              <a:rPr sz="1200" dirty="0"/>
            </a:br>
            <a:r>
              <a:rPr sz="1200" dirty="0">
                <a:latin typeface="Courier"/>
              </a:rPr>
              <a:t>    result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math.pi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*</a:t>
            </a:r>
            <a:r>
              <a:rPr sz="1200" dirty="0">
                <a:latin typeface="Courier"/>
              </a:rPr>
              <a:t> radius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**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2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200" dirty="0">
                <a:latin typeface="Courier"/>
              </a:rPr>
              <a:t> result</a:t>
            </a:r>
          </a:p>
          <a:p>
            <a:pPr lvl="0" indent="0">
              <a:buNone/>
            </a:pPr>
            <a:r>
              <a:rPr sz="12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area_of_circle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200" dirty="0">
                <a:latin typeface="Courier"/>
              </a:rPr>
              <a:t>)</a:t>
            </a:r>
            <a:br>
              <a:rPr sz="1200" dirty="0"/>
            </a:br>
            <a:r>
              <a:rPr sz="1200" dirty="0">
                <a:solidFill>
                  <a:srgbClr val="40A070"/>
                </a:solidFill>
                <a:latin typeface="Courier"/>
              </a:rPr>
              <a:t>314.1592653589793</a:t>
            </a:r>
            <a:br>
              <a:rPr sz="1200" dirty="0"/>
            </a:br>
            <a:r>
              <a:rPr sz="12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area_of_circle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A070"/>
                </a:solidFill>
                <a:latin typeface="Courier"/>
              </a:rPr>
              <a:t>5</a:t>
            </a:r>
            <a:r>
              <a:rPr sz="1200" dirty="0">
                <a:latin typeface="Courier"/>
              </a:rPr>
              <a:t>)</a:t>
            </a:r>
            <a:br>
              <a:rPr sz="1200" dirty="0"/>
            </a:br>
            <a:r>
              <a:rPr sz="1200" dirty="0">
                <a:solidFill>
                  <a:srgbClr val="40A070"/>
                </a:solidFill>
                <a:latin typeface="Courier"/>
              </a:rPr>
              <a:t>78.53981633974483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71722"/>
            <a:ext cx="7886700" cy="994200"/>
          </a:xfrm>
        </p:spPr>
        <p:txBody>
          <a:bodyPr/>
          <a:lstStyle/>
          <a:p>
            <a:pPr marL="0" lvl="0" indent="0">
              <a:buNone/>
            </a:pPr>
            <a:r>
              <a:t>User defined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1600" b="1" dirty="0">
                <a:solidFill>
                  <a:srgbClr val="007020"/>
                </a:solidFill>
                <a:latin typeface="Courier"/>
              </a:rPr>
              <a:t>class</a:t>
            </a:r>
            <a:r>
              <a:rPr sz="1600" dirty="0">
                <a:latin typeface="Courier"/>
              </a:rPr>
              <a:t> Customer:</a:t>
            </a:r>
            <a:br>
              <a:rPr sz="1600" dirty="0"/>
            </a:br>
            <a:r>
              <a:rPr sz="1600" dirty="0">
                <a:latin typeface="Courier"/>
              </a:rPr>
              <a:t>  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6287E"/>
                </a:solidFill>
                <a:latin typeface="Courier"/>
              </a:rPr>
              <a:t>__</a:t>
            </a:r>
            <a:r>
              <a:rPr sz="1600" dirty="0" err="1">
                <a:solidFill>
                  <a:srgbClr val="06287E"/>
                </a:solidFill>
                <a:latin typeface="Courier"/>
              </a:rPr>
              <a:t>init</a:t>
            </a:r>
            <a:r>
              <a:rPr sz="1600" dirty="0">
                <a:solidFill>
                  <a:srgbClr val="06287E"/>
                </a:solidFill>
                <a:latin typeface="Courier"/>
              </a:rPr>
              <a:t>__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19177C"/>
                </a:solidFill>
                <a:latin typeface="Courier"/>
              </a:rPr>
              <a:t>self</a:t>
            </a:r>
            <a:r>
              <a:rPr sz="1600" dirty="0">
                <a:latin typeface="Courier"/>
              </a:rPr>
              <a:t>, name, address):</a:t>
            </a:r>
            <a:br>
              <a:rPr sz="1600" dirty="0"/>
            </a:br>
            <a:r>
              <a:rPr sz="1600" dirty="0">
                <a:latin typeface="Courier"/>
              </a:rPr>
              <a:t>        </a:t>
            </a:r>
            <a:r>
              <a:rPr sz="1600"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sz="1600" dirty="0" err="1">
                <a:latin typeface="Courier"/>
              </a:rPr>
              <a:t>.name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</a:t>
            </a:r>
            <a:r>
              <a:rPr sz="1600" dirty="0">
                <a:latin typeface="Courier"/>
              </a:rPr>
              <a:t> name</a:t>
            </a:r>
            <a:br>
              <a:rPr sz="1600" dirty="0"/>
            </a:br>
            <a:r>
              <a:rPr sz="1600" dirty="0">
                <a:latin typeface="Courier"/>
              </a:rPr>
              <a:t>        </a:t>
            </a:r>
            <a:r>
              <a:rPr sz="1600"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sz="1600" dirty="0" err="1">
                <a:latin typeface="Courier"/>
              </a:rPr>
              <a:t>.address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</a:t>
            </a:r>
            <a:r>
              <a:rPr sz="1600" dirty="0">
                <a:latin typeface="Courier"/>
              </a:rPr>
              <a:t> address</a:t>
            </a:r>
            <a:br>
              <a:rPr sz="1600" dirty="0"/>
            </a:br>
            <a:br>
              <a:rPr sz="1600" dirty="0"/>
            </a:br>
            <a:r>
              <a:rPr sz="1600" dirty="0">
                <a:latin typeface="Courier"/>
              </a:rPr>
              <a:t>  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1600" dirty="0">
                <a:latin typeface="Courier"/>
              </a:rPr>
              <a:t> show(</a:t>
            </a:r>
            <a:r>
              <a:rPr sz="1600" dirty="0">
                <a:solidFill>
                  <a:srgbClr val="19177C"/>
                </a:solidFill>
                <a:latin typeface="Courier"/>
              </a:rPr>
              <a:t>self</a:t>
            </a:r>
            <a:r>
              <a:rPr sz="1600" dirty="0">
                <a:latin typeface="Courier"/>
              </a:rPr>
              <a:t>):</a:t>
            </a:r>
            <a:br>
              <a:rPr sz="1600" dirty="0"/>
            </a:br>
            <a:r>
              <a:rPr sz="1600" dirty="0">
                <a:latin typeface="Courier"/>
              </a:rPr>
              <a:t>       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sz="1600" dirty="0" err="1">
                <a:latin typeface="Courier"/>
              </a:rPr>
              <a:t>.name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 lives at "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solidFill>
                  <a:srgbClr val="19177C"/>
                </a:solidFill>
                <a:latin typeface="Courier"/>
              </a:rPr>
              <a:t>self</a:t>
            </a:r>
            <a:r>
              <a:rPr sz="1600" dirty="0" err="1">
                <a:latin typeface="Courier"/>
              </a:rPr>
              <a:t>.address</a:t>
            </a:r>
            <a:r>
              <a:rPr sz="16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16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600" dirty="0">
                <a:latin typeface="Courier"/>
              </a:rPr>
              <a:t> c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</a:t>
            </a:r>
            <a:r>
              <a:rPr sz="1600" dirty="0">
                <a:latin typeface="Courier"/>
              </a:rPr>
              <a:t> Customer(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"Bob"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"1234 Wooded Way"</a:t>
            </a:r>
            <a:r>
              <a:rPr sz="1600" dirty="0">
                <a:latin typeface="Courier"/>
              </a:rPr>
              <a:t>)</a:t>
            </a:r>
            <a:br>
              <a:rPr sz="1600" dirty="0"/>
            </a:br>
            <a:r>
              <a:rPr sz="16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c.show</a:t>
            </a:r>
            <a:r>
              <a:rPr sz="1600" dirty="0">
                <a:latin typeface="Courier"/>
              </a:rPr>
              <a:t>()</a:t>
            </a:r>
            <a:br>
              <a:rPr sz="1600" dirty="0"/>
            </a:br>
            <a:r>
              <a:rPr sz="1600" dirty="0">
                <a:latin typeface="Courier"/>
              </a:rPr>
              <a:t>Bob lives at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1234</a:t>
            </a:r>
            <a:r>
              <a:rPr sz="1600" dirty="0">
                <a:latin typeface="Courier"/>
              </a:rPr>
              <a:t> Wooded Way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plan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will work through four Jupyter notebooks in the tutorials this week.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Error handling with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1600" b="1" dirty="0">
                <a:solidFill>
                  <a:srgbClr val="007020"/>
                </a:solidFill>
                <a:latin typeface="Courier"/>
              </a:rPr>
              <a:t>try</a:t>
            </a:r>
            <a:r>
              <a:rPr sz="1600" dirty="0">
                <a:latin typeface="Courier"/>
              </a:rPr>
              <a:t>: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dirty="0" err="1">
                <a:latin typeface="Courier"/>
              </a:rPr>
              <a:t>individual_portion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total_grams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/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number_of_people</a:t>
            </a:r>
            <a:br>
              <a:rPr sz="1600" dirty="0"/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except</a:t>
            </a:r>
            <a:r>
              <a:rPr sz="1600" dirty="0">
                <a:latin typeface="Courier"/>
              </a:rPr>
              <a:t>:</a:t>
            </a:r>
            <a:br>
              <a:rPr sz="1600" dirty="0"/>
            </a:br>
            <a:r>
              <a:rPr sz="1600" dirty="0">
                <a:latin typeface="Courier"/>
              </a:rPr>
              <a:t> 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"Number of people was zero, no valid answer!"</a:t>
            </a:r>
            <a:r>
              <a:rPr sz="16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Modules are Python’s </a:t>
            </a:r>
            <a:r>
              <a:rPr i="1" dirty="0"/>
              <a:t>organizational units</a:t>
            </a:r>
            <a:r>
              <a:rPr dirty="0"/>
              <a:t>.</a:t>
            </a:r>
          </a:p>
          <a:p>
            <a:pPr lvl="0" indent="0">
              <a:buNone/>
            </a:pPr>
            <a:r>
              <a:rPr sz="1600" dirty="0" err="1">
                <a:latin typeface="Courier"/>
              </a:rPr>
              <a:t>mypackage</a:t>
            </a:r>
            <a:r>
              <a:rPr sz="1600" dirty="0">
                <a:latin typeface="Courier"/>
              </a:rPr>
              <a:t>/
    __</a:t>
            </a:r>
            <a:r>
              <a:rPr sz="1600" dirty="0" err="1">
                <a:latin typeface="Courier"/>
              </a:rPr>
              <a:t>init</a:t>
            </a:r>
            <a:r>
              <a:rPr sz="1600" dirty="0">
                <a:latin typeface="Courier"/>
              </a:rPr>
              <a:t>__.</a:t>
            </a:r>
            <a:r>
              <a:rPr sz="1600" dirty="0" err="1">
                <a:latin typeface="Courier"/>
              </a:rPr>
              <a:t>py</a:t>
            </a:r>
            <a:r>
              <a:rPr sz="1600" dirty="0">
                <a:latin typeface="Courier"/>
              </a:rPr>
              <a:t>
    module1.py
    module2.py
    subpackage/
        __</a:t>
            </a:r>
            <a:r>
              <a:rPr sz="1600" dirty="0" err="1">
                <a:latin typeface="Courier"/>
              </a:rPr>
              <a:t>init</a:t>
            </a:r>
            <a:r>
              <a:rPr sz="1600" dirty="0">
                <a:latin typeface="Courier"/>
              </a:rPr>
              <a:t>__.</a:t>
            </a:r>
            <a:r>
              <a:rPr sz="1600" dirty="0" err="1">
                <a:latin typeface="Courier"/>
              </a:rPr>
              <a:t>py</a:t>
            </a:r>
            <a:r>
              <a:rPr sz="1600" dirty="0">
                <a:latin typeface="Courier"/>
              </a:rPr>
              <a:t>
        submodule1.py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Using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mypackage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module1</a:t>
            </a:r>
            <a:br>
              <a:rPr sz="1600" dirty="0"/>
            </a:b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mypackage.subpackage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submodule2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as</a:t>
            </a:r>
            <a:r>
              <a:rPr sz="1600" dirty="0">
                <a:latin typeface="Courier"/>
              </a:rPr>
              <a:t> sm2</a:t>
            </a:r>
            <a:br>
              <a:rPr sz="1600" dirty="0"/>
            </a:br>
            <a:br>
              <a:rPr sz="1600" dirty="0"/>
            </a:br>
            <a:r>
              <a:rPr sz="1600" dirty="0">
                <a:latin typeface="Courier"/>
              </a:rPr>
              <a:t>module1.some_function()</a:t>
            </a:r>
            <a:br>
              <a:rPr sz="1600" dirty="0"/>
            </a:br>
            <a:r>
              <a:rPr sz="1600" dirty="0">
                <a:latin typeface="Courier"/>
              </a:rPr>
              <a:t>sm2.some_other_function()</a:t>
            </a:r>
          </a:p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mypackage</a:t>
            </a:r>
            <a:br>
              <a:rPr sz="1600" dirty="0"/>
            </a:br>
            <a:br>
              <a:rPr sz="1600" dirty="0"/>
            </a:br>
            <a:r>
              <a:rPr sz="1600" dirty="0">
                <a:latin typeface="Courier"/>
              </a:rPr>
              <a:t>mypackage.module1.some_function()</a:t>
            </a:r>
            <a:br>
              <a:rPr sz="1600" dirty="0"/>
            </a:br>
            <a:r>
              <a:rPr sz="1600" dirty="0">
                <a:latin typeface="Courier"/>
              </a:rPr>
              <a:t>mypackage.subpackage.submodule1.some_other_function()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Python packages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are packages?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Packages are the way to distribute Python software.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An example package: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Install NumPy like so:</a:t>
            </a:r>
          </a:p>
          <a:p>
            <a:pPr lvl="0" indent="0">
              <a:buNone/>
            </a:pPr>
            <a:r>
              <a:rPr sz="1600" dirty="0">
                <a:latin typeface="Courier"/>
              </a:rPr>
              <a:t>pip install </a:t>
            </a:r>
            <a:r>
              <a:rPr sz="1600" dirty="0" err="1">
                <a:latin typeface="Courier"/>
              </a:rPr>
              <a:t>numpy</a:t>
            </a:r>
            <a:endParaRPr sz="1600" dirty="0">
              <a:latin typeface="Courier"/>
            </a:endParaRPr>
          </a:p>
          <a:p>
            <a:pPr marL="0" lvl="0" indent="0">
              <a:buNone/>
            </a:pPr>
            <a:r>
              <a:rPr dirty="0"/>
              <a:t>And then use it like so:</a:t>
            </a:r>
          </a:p>
          <a:p>
            <a:pPr lvl="0" indent="0">
              <a:buNone/>
            </a:pPr>
            <a:r>
              <a:rPr sz="16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numpy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as</a:t>
            </a:r>
            <a:r>
              <a:rPr sz="1600" dirty="0">
                <a:latin typeface="Courier"/>
              </a:rPr>
              <a:t> np</a:t>
            </a:r>
            <a:br>
              <a:rPr sz="1600" dirty="0"/>
            </a:br>
            <a:r>
              <a:rPr sz="16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rng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np.random.default_rng</a:t>
            </a:r>
            <a:r>
              <a:rPr sz="1600" dirty="0">
                <a:latin typeface="Courier"/>
              </a:rPr>
              <a:t>()</a:t>
            </a:r>
            <a:br>
              <a:rPr sz="1600" dirty="0"/>
            </a:br>
            <a:r>
              <a:rPr sz="16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600" dirty="0">
                <a:latin typeface="Courier"/>
              </a:rPr>
              <a:t> samples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rng.normal</a:t>
            </a:r>
            <a:r>
              <a:rPr sz="1600" dirty="0">
                <a:latin typeface="Courier"/>
              </a:rPr>
              <a:t>(size</a:t>
            </a:r>
            <a:r>
              <a:rPr sz="1600" dirty="0">
                <a:solidFill>
                  <a:srgbClr val="666666"/>
                </a:solidFill>
                <a:latin typeface="Courier"/>
              </a:rPr>
              <a:t>=</a:t>
            </a:r>
            <a:r>
              <a:rPr sz="1600" dirty="0">
                <a:solidFill>
                  <a:srgbClr val="40A070"/>
                </a:solidFill>
                <a:latin typeface="Courier"/>
              </a:rPr>
              <a:t>2500</a:t>
            </a:r>
            <a:r>
              <a:rPr sz="1600" dirty="0">
                <a:latin typeface="Courier"/>
              </a:rPr>
              <a:t>)</a:t>
            </a:r>
            <a:br>
              <a:rPr sz="1600" dirty="0"/>
            </a:br>
            <a:r>
              <a:rPr sz="1600" dirty="0">
                <a:solidFill>
                  <a:srgbClr val="666666"/>
                </a:solidFill>
                <a:latin typeface="Courier"/>
              </a:rPr>
              <a:t>&gt;&gt;&gt;</a:t>
            </a:r>
            <a:r>
              <a:rPr sz="1600" dirty="0">
                <a:latin typeface="Courier"/>
              </a:rPr>
              <a:t> samples</a:t>
            </a:r>
            <a:br>
              <a:rPr sz="1600" dirty="0"/>
            </a:br>
            <a:r>
              <a:rPr sz="1600" dirty="0">
                <a:latin typeface="Courier"/>
              </a:rPr>
              <a:t>array([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1.61380659</a:t>
            </a:r>
            <a:r>
              <a:rPr sz="1600" dirty="0">
                <a:latin typeface="Courier"/>
              </a:rPr>
              <a:t>, 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1.21211191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-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0.30766142</a:t>
            </a:r>
            <a:r>
              <a:rPr sz="1600" dirty="0">
                <a:latin typeface="Courier"/>
              </a:rPr>
              <a:t>, ..., 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1.77788338</a:t>
            </a:r>
            <a:r>
              <a:rPr sz="1600" dirty="0">
                <a:latin typeface="Courier"/>
              </a:rPr>
              <a:t>,</a:t>
            </a:r>
            <a:r>
              <a:rPr sz="1600" dirty="0">
                <a:solidFill>
                  <a:srgbClr val="666666"/>
                </a:solidFill>
                <a:latin typeface="Courier"/>
              </a:rPr>
              <a:t>-</a:t>
            </a:r>
            <a:r>
              <a:rPr sz="1600" dirty="0">
                <a:solidFill>
                  <a:srgbClr val="40A070"/>
                </a:solidFill>
                <a:latin typeface="Courier"/>
              </a:rPr>
              <a:t>3.08686752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-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0.20901042</a:t>
            </a:r>
            <a:r>
              <a:rPr sz="1600" dirty="0">
                <a:latin typeface="Courier"/>
              </a:rPr>
              <a:t>])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Python Package Index (PyPI)</a:t>
            </a:r>
          </a:p>
        </p:txBody>
      </p:sp>
      <p:pic>
        <p:nvPicPr>
          <p:cNvPr id="3" name="Picture 1" descr="img/pypi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7666" y="1582635"/>
            <a:ext cx="4037432" cy="31324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pip</a:t>
            </a:r>
            <a:r>
              <a:t> is the Python package installer.</a:t>
            </a:r>
          </a:p>
          <a:p>
            <a:pPr lvl="0"/>
            <a:r>
              <a:rPr>
                <a:latin typeface="Courier"/>
              </a:rPr>
              <a:t>pip</a:t>
            </a:r>
            <a:r>
              <a:t> is on PyPI: </a:t>
            </a:r>
            <a:r>
              <a:rPr>
                <a:hlinkClick r:id="rId3"/>
              </a:rPr>
              <a:t>https://pypi.org/project/pip/</a:t>
            </a:r>
            <a: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Anaconda and </a:t>
            </a:r>
            <a:r>
              <a:rPr>
                <a:latin typeface="Courier"/>
              </a:rPr>
              <a:t>conda</a:t>
            </a:r>
          </a:p>
        </p:txBody>
      </p:sp>
      <p:pic>
        <p:nvPicPr>
          <p:cNvPr id="3" name="Picture 1" descr="img/anaconda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8163" y="1569417"/>
            <a:ext cx="3958977" cy="320037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Working with LIGO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Jupyter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Plotting LIGO data</a:t>
            </a:r>
          </a:p>
        </p:txBody>
      </p:sp>
      <p:pic>
        <p:nvPicPr>
          <p:cNvPr id="3" name="Picture 1" descr="img/ligo-plo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8650" y="1563466"/>
            <a:ext cx="4102376" cy="29148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FIN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Jupyter notebooks</a:t>
            </a:r>
          </a:p>
        </p:txBody>
      </p:sp>
      <p:pic>
        <p:nvPicPr>
          <p:cNvPr id="3" name="Picture 1" descr="./img/jupyter-notebook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067" y="1747441"/>
            <a:ext cx="4074933" cy="28880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635500"/>
            <a:ext cx="91440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image from https://jupyter.org/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JupyterLab</a:t>
            </a:r>
          </a:p>
        </p:txBody>
      </p:sp>
      <p:pic>
        <p:nvPicPr>
          <p:cNvPr id="3" name="Picture 1" descr="./img/jupyter-lab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1174" y="1584802"/>
            <a:ext cx="4559963" cy="323181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635500"/>
            <a:ext cx="91440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image from https://jupyter.org/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JupyterLab</a:t>
            </a:r>
            <a:r>
              <a:rPr dirty="0"/>
              <a:t> instances out there</a:t>
            </a:r>
          </a:p>
        </p:txBody>
      </p:sp>
      <p:pic>
        <p:nvPicPr>
          <p:cNvPr id="3" name="Picture 1" descr="./img/colab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8651" y="1795564"/>
            <a:ext cx="6074300" cy="27587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Python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First, a little preliminary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will not learn all of Python this week. Plenty of resources are out there if/when you need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 Compass 2025 Spring">
  <a:themeElements>
    <a:clrScheme name="CI Compass">
      <a:dk1>
        <a:srgbClr val="333333"/>
      </a:dk1>
      <a:lt1>
        <a:srgbClr val="FFFFFF"/>
      </a:lt1>
      <a:dk2>
        <a:srgbClr val="002E6D"/>
      </a:dk2>
      <a:lt2>
        <a:srgbClr val="ABC8E7"/>
      </a:lt2>
      <a:accent1>
        <a:srgbClr val="002E6D"/>
      </a:accent1>
      <a:accent2>
        <a:srgbClr val="0397A7"/>
      </a:accent2>
      <a:accent3>
        <a:srgbClr val="76BC20"/>
      </a:accent3>
      <a:accent4>
        <a:srgbClr val="CFC3C5"/>
      </a:accent4>
      <a:accent5>
        <a:srgbClr val="A2A9AD"/>
      </a:accent5>
      <a:accent6>
        <a:srgbClr val="ABC8E7"/>
      </a:accent6>
      <a:hlink>
        <a:srgbClr val="0397A7"/>
      </a:hlink>
      <a:folHlink>
        <a:srgbClr val="03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2466</Words>
  <Application>Microsoft Macintosh PowerPoint</Application>
  <PresentationFormat>On-screen Show (16:9)</PresentationFormat>
  <Paragraphs>282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Courier</vt:lpstr>
      <vt:lpstr>CI Compass 2025 Spring</vt:lpstr>
      <vt:lpstr>CICF Week 2: Scientific Python Programming</vt:lpstr>
      <vt:lpstr>Welcome to week two of CICF!</vt:lpstr>
      <vt:lpstr>The plan this week</vt:lpstr>
      <vt:lpstr>Jupyter</vt:lpstr>
      <vt:lpstr>Jupyter notebooks</vt:lpstr>
      <vt:lpstr>JupyterLab</vt:lpstr>
      <vt:lpstr>JupyterLab instances out there</vt:lpstr>
      <vt:lpstr>Python</vt:lpstr>
      <vt:lpstr>First, a little preliminary</vt:lpstr>
      <vt:lpstr>PowerPoint Presentation</vt:lpstr>
      <vt:lpstr>Trying out code</vt:lpstr>
      <vt:lpstr>Structure of a Python program</vt:lpstr>
      <vt:lpstr>Variables</vt:lpstr>
      <vt:lpstr>Control flow statements</vt:lpstr>
      <vt:lpstr>Example</vt:lpstr>
      <vt:lpstr>Code layout has meaning</vt:lpstr>
      <vt:lpstr>Basic data types</vt:lpstr>
      <vt:lpstr>Built-in data structures</vt:lpstr>
      <vt:lpstr>Lists</vt:lpstr>
      <vt:lpstr>Another list example</vt:lpstr>
      <vt:lpstr>Strings</vt:lpstr>
      <vt:lpstr>Slicing strings and lists</vt:lpstr>
      <vt:lpstr>Dictionaries</vt:lpstr>
      <vt:lpstr>Tuples</vt:lpstr>
      <vt:lpstr>Sets</vt:lpstr>
      <vt:lpstr>Operators</vt:lpstr>
      <vt:lpstr>Operator overloading</vt:lpstr>
      <vt:lpstr>Functions</vt:lpstr>
      <vt:lpstr>User defined classes</vt:lpstr>
      <vt:lpstr>Error handling with exceptions</vt:lpstr>
      <vt:lpstr>Modules</vt:lpstr>
      <vt:lpstr>Using modules</vt:lpstr>
      <vt:lpstr>Python packages</vt:lpstr>
      <vt:lpstr>What are packages?</vt:lpstr>
      <vt:lpstr>An example package: NumPy</vt:lpstr>
      <vt:lpstr>Python Package Index (PyPI)</vt:lpstr>
      <vt:lpstr>pip</vt:lpstr>
      <vt:lpstr>Anaconda and conda</vt:lpstr>
      <vt:lpstr>Working with LIGO data</vt:lpstr>
      <vt:lpstr>Plotting LIGO data</vt:lpstr>
      <vt:lpstr>FIN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CICF Week 2: Scientific Python Programming</dc:title>
  <dc:creator/>
  <cp:keywords/>
  <cp:lastModifiedBy>Sasidharan, Sajith Thekkumgal</cp:lastModifiedBy>
  <cp:revision>1</cp:revision>
  <dcterms:created xsi:type="dcterms:W3CDTF">2025-01-18T02:37:53Z</dcterms:created>
  <dcterms:modified xsi:type="dcterms:W3CDTF">2025-01-18T02:45:07Z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