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75" r:id="rId5"/>
    <p:sldMasterId id="2147483684" r:id="rId6"/>
    <p:sldMasterId id="2147483693" r:id="rId7"/>
    <p:sldMasterId id="2147483702" r:id="rId8"/>
    <p:sldMasterId id="2147483711" r:id="rId9"/>
    <p:sldMasterId id="2147483719" r:id="rId10"/>
  </p:sldMasterIdLst>
  <p:notesMasterIdLst>
    <p:notesMasterId r:id="rId48"/>
  </p:notesMasterIdLst>
  <p:sldIdLst>
    <p:sldId id="256" r:id="rId11"/>
    <p:sldId id="301" r:id="rId12"/>
    <p:sldId id="950" r:id="rId13"/>
    <p:sldId id="961" r:id="rId14"/>
    <p:sldId id="955" r:id="rId15"/>
    <p:sldId id="956" r:id="rId16"/>
    <p:sldId id="962" r:id="rId17"/>
    <p:sldId id="960" r:id="rId18"/>
    <p:sldId id="313" r:id="rId19"/>
    <p:sldId id="302" r:id="rId20"/>
    <p:sldId id="963" r:id="rId21"/>
    <p:sldId id="323" r:id="rId22"/>
    <p:sldId id="949" r:id="rId23"/>
    <p:sldId id="326" r:id="rId24"/>
    <p:sldId id="945" r:id="rId25"/>
    <p:sldId id="309" r:id="rId26"/>
    <p:sldId id="297" r:id="rId27"/>
    <p:sldId id="954" r:id="rId28"/>
    <p:sldId id="299" r:id="rId29"/>
    <p:sldId id="324" r:id="rId30"/>
    <p:sldId id="328" r:id="rId31"/>
    <p:sldId id="325" r:id="rId32"/>
    <p:sldId id="964" r:id="rId33"/>
    <p:sldId id="329" r:id="rId34"/>
    <p:sldId id="948" r:id="rId35"/>
    <p:sldId id="330" r:id="rId36"/>
    <p:sldId id="946" r:id="rId37"/>
    <p:sldId id="303" r:id="rId38"/>
    <p:sldId id="304" r:id="rId39"/>
    <p:sldId id="321" r:id="rId40"/>
    <p:sldId id="322" r:id="rId41"/>
    <p:sldId id="966" r:id="rId42"/>
    <p:sldId id="947" r:id="rId43"/>
    <p:sldId id="965" r:id="rId44"/>
    <p:sldId id="957" r:id="rId45"/>
    <p:sldId id="958" r:id="rId46"/>
    <p:sldId id="959" r:id="rId4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05FD1-F8EA-4228-82B2-20D4FA91CB82}" v="10" dt="2025-02-17T02:46:12.818"/>
    <p1510:client id="{56B782E9-9020-4D15-B82A-2D6FACAA4227}" v="1219" dt="2025-02-17T02:36:07.142"/>
    <p1510:client id="{6AA812A4-3C71-413E-B327-05C27FC1D0B7}" v="717" dt="2025-02-17T01:17:59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篠　豊志央" userId="7b1d50c3-b270-4aea-a1ce-accde1ce471e" providerId="ADAL" clId="{26D05FD1-F8EA-4228-82B2-20D4FA91CB82}"/>
    <pc:docChg chg="modSld">
      <pc:chgData name="小篠　豊志央" userId="7b1d50c3-b270-4aea-a1ce-accde1ce471e" providerId="ADAL" clId="{26D05FD1-F8EA-4228-82B2-20D4FA91CB82}" dt="2025-02-17T02:46:12.818" v="9" actId="20577"/>
      <pc:docMkLst>
        <pc:docMk/>
      </pc:docMkLst>
      <pc:sldChg chg="modSp mod">
        <pc:chgData name="小篠　豊志央" userId="7b1d50c3-b270-4aea-a1ce-accde1ce471e" providerId="ADAL" clId="{26D05FD1-F8EA-4228-82B2-20D4FA91CB82}" dt="2025-02-17T02:46:12.818" v="9" actId="20577"/>
        <pc:sldMkLst>
          <pc:docMk/>
          <pc:sldMk cId="3673950383" sldId="256"/>
        </pc:sldMkLst>
        <pc:spChg chg="mod">
          <ac:chgData name="小篠　豊志央" userId="7b1d50c3-b270-4aea-a1ce-accde1ce471e" providerId="ADAL" clId="{26D05FD1-F8EA-4228-82B2-20D4FA91CB82}" dt="2025-02-17T02:46:12.818" v="9" actId="20577"/>
          <ac:spMkLst>
            <pc:docMk/>
            <pc:sldMk cId="3673950383" sldId="256"/>
            <ac:spMk id="3" creationId="{757EFEF5-E130-35BF-6C66-9334151CC8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E4FA9-229D-43F6-AEA3-D07819A91109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2446-5B38-4410-8BB8-72F025008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50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C2446-5B38-4410-8BB8-72F025008F1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7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C2446-5B38-4410-8BB8-72F025008F1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20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77637"/>
            <a:ext cx="10363200" cy="242282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14800"/>
            <a:ext cx="8534400" cy="27432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91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323978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23978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852674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99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923876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932668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34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6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743208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77637"/>
            <a:ext cx="10363200" cy="242282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14800"/>
            <a:ext cx="8534400" cy="27432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28224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800" y="1365255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68796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064" y="191543"/>
            <a:ext cx="4655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b="1">
                <a:solidFill>
                  <a:schemeClr val="bg1"/>
                </a:solidFill>
              </a:rPr>
              <a:t>論文情報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9788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17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304800" y="1365255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68796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5064" y="191543"/>
            <a:ext cx="4655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4400" b="1">
                <a:solidFill>
                  <a:schemeClr val="bg1"/>
                </a:solidFill>
              </a:rPr>
              <a:t>論文情報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812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66138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551174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849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53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506560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1959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323978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23978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1292984848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122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543764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1861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94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230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627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41080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"/>
            <a:ext cx="10363200" cy="4114799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25908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48434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101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29947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73291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96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5536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88255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0804269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323978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23978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1852654472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50">
                <a:latin typeface="Arial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50">
                <a:latin typeface="Arial" charset="0"/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505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5BD15AB5-4277-48DC-B093-6647EB98A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94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5BD15AB5-4277-48DC-B093-6647EB98A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43071"/>
            <a:ext cx="12090400" cy="57308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8212358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5BD15AB5-4277-48DC-B093-6647EB98A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43071"/>
            <a:ext cx="12090400" cy="57308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171651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5BD15AB5-4277-48DC-B093-6647EB98A1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8354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5317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38114891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639271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kumimoji="1" lang="ja-JP" altLang="en-US"/>
              <a:t>論文情報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323978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論文名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04800" y="312544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著者名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4800" y="4724401"/>
            <a:ext cx="1955800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/>
              <a:t>出典</a:t>
            </a:r>
            <a:endParaRPr kumimoji="1" lang="ja-JP" altLang="en-US" sz="320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2438400" y="1323978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論文名</a:t>
            </a:r>
          </a:p>
        </p:txBody>
      </p:sp>
      <p:sp>
        <p:nvSpPr>
          <p:cNvPr id="7" name="コンテンツ プレースホルダ 2"/>
          <p:cNvSpPr>
            <a:spLocks noGrp="1"/>
          </p:cNvSpPr>
          <p:nvPr>
            <p:ph idx="10" hasCustomPrompt="1"/>
          </p:nvPr>
        </p:nvSpPr>
        <p:spPr>
          <a:xfrm>
            <a:off x="2438400" y="3125441"/>
            <a:ext cx="9448800" cy="1391142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著者名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1" hasCustomPrompt="1"/>
          </p:nvPr>
        </p:nvSpPr>
        <p:spPr>
          <a:xfrm>
            <a:off x="2438400" y="4724401"/>
            <a:ext cx="9448800" cy="1551337"/>
          </a:xfrm>
        </p:spPr>
        <p:txBody>
          <a:bodyPr/>
          <a:lstStyle>
            <a:lvl1pPr marL="0" indent="0" algn="just">
              <a:buNone/>
              <a:defRPr sz="28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出典</a:t>
            </a:r>
          </a:p>
        </p:txBody>
      </p:sp>
    </p:spTree>
    <p:extLst>
      <p:ext uri="{BB962C8B-B14F-4D97-AF65-F5344CB8AC3E}">
        <p14:creationId xmlns:p14="http://schemas.microsoft.com/office/powerpoint/2010/main" val="4850510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5507155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5310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None/>
              <a:defRPr sz="3200"/>
            </a:lvl1pPr>
            <a:lvl2pPr marL="342900" indent="0" algn="just">
              <a:buNone/>
              <a:defRPr sz="2400"/>
            </a:lvl2pPr>
            <a:lvl3pPr marL="685800" indent="0" algn="just">
              <a:buNone/>
              <a:defRPr/>
            </a:lvl3pPr>
            <a:lvl4pPr marL="1028700" indent="0" algn="l">
              <a:buNone/>
              <a:defRPr/>
            </a:lvl4pPr>
            <a:lvl5pPr marL="1371600" indent="0" algn="l"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29459265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+サブ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1600" y="0"/>
            <a:ext cx="12090400" cy="609600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メインタイトル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570781"/>
            <a:ext cx="12090400" cy="573087"/>
          </a:xfrm>
        </p:spPr>
        <p:txBody>
          <a:bodyPr anchor="ctr"/>
          <a:lstStyle>
            <a:lvl1pPr marL="0" indent="0">
              <a:buNone/>
              <a:defRPr sz="3600" b="1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039578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98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1648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203294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042400" y="333375"/>
            <a:ext cx="2844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2800" b="1">
                <a:solidFill>
                  <a:srgbClr val="FFFF00"/>
                </a:solidFill>
              </a:defRPr>
            </a:lvl1pPr>
          </a:lstStyle>
          <a:p>
            <a:fld id="{B5C67937-D10B-4F1B-BCB2-26B69D4AE1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作図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8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終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spect="1" noChangeArrowheads="1"/>
          </p:cNvSpPr>
          <p:nvPr/>
        </p:nvSpPr>
        <p:spPr bwMode="auto">
          <a:xfrm>
            <a:off x="-25908" y="-102870"/>
            <a:ext cx="12243816" cy="706374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93299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11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267200"/>
            <a:ext cx="8534400" cy="1371600"/>
          </a:xfrm>
        </p:spPr>
        <p:txBody>
          <a:bodyPr anchor="ctr"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668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8950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68" r:id="rId3"/>
    <p:sldLayoutId id="2147483669" r:id="rId4"/>
    <p:sldLayoutId id="2147483673" r:id="rId5"/>
    <p:sldLayoutId id="2147483670" r:id="rId6"/>
    <p:sldLayoutId id="2147483671" r:id="rId7"/>
    <p:sldLayoutId id="2147483672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7603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89796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3400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41356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3206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</p:sldLayoutIdLst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135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209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1158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2146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+mj-lt"/>
          <a:ea typeface="+mj-ea"/>
          <a:cs typeface="+mj-cs"/>
        </a:defRPr>
      </a:lvl1pPr>
      <a:lvl2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2pPr>
      <a:lvl3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3pPr>
      <a:lvl4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4pPr>
      <a:lvl5pPr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5pPr>
      <a:lvl6pPr marL="3429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6pPr>
      <a:lvl7pPr marL="6858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7pPr>
      <a:lvl8pPr marL="10287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8pPr>
      <a:lvl9pPr marL="1371600" algn="just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chemeClr val="bg1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677E2-4F79-03B9-8782-336267F2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36369"/>
            <a:ext cx="12192000" cy="1470025"/>
          </a:xfrm>
        </p:spPr>
        <p:txBody>
          <a:bodyPr/>
          <a:lstStyle/>
          <a:p>
            <a:r>
              <a:rPr kumimoji="1" lang="ja-JP" altLang="en-US"/>
              <a:t>マルチモーダル性を考慮した</a:t>
            </a:r>
            <a:br>
              <a:rPr kumimoji="1" lang="en-US" altLang="ja-JP"/>
            </a:br>
            <a:r>
              <a:rPr kumimoji="1" lang="ja-JP" altLang="en-US"/>
              <a:t>橋梁部材配置最適化問題に対する</a:t>
            </a:r>
            <a:br>
              <a:rPr kumimoji="1" lang="en-US" altLang="ja-JP"/>
            </a:br>
            <a:r>
              <a:rPr kumimoji="1" lang="ja-JP" altLang="en-US"/>
              <a:t>進化型多目的最適化アルゴリズムの有効性調査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57EFEF5-E130-35BF-6C66-9334151C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358" y="4285306"/>
            <a:ext cx="9255283" cy="1978333"/>
          </a:xfrm>
        </p:spPr>
        <p:txBody>
          <a:bodyPr/>
          <a:lstStyle/>
          <a:p>
            <a:r>
              <a:rPr kumimoji="1" lang="ja-JP" altLang="en-US"/>
              <a:t>小篠 豊志央</a:t>
            </a:r>
            <a:endParaRPr kumimoji="1" lang="en-US" altLang="ja-JP"/>
          </a:p>
          <a:p>
            <a:r>
              <a:rPr kumimoji="1" lang="ja-JP" altLang="en-US"/>
              <a:t>計算知能研究グループ</a:t>
            </a:r>
          </a:p>
        </p:txBody>
      </p:sp>
    </p:spTree>
    <p:extLst>
      <p:ext uri="{BB962C8B-B14F-4D97-AF65-F5344CB8AC3E}">
        <p14:creationId xmlns:p14="http://schemas.microsoft.com/office/powerpoint/2010/main" val="367395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39250-DF34-A38E-0434-13A6EC08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MOP</a:t>
            </a:r>
            <a:r>
              <a:rPr kumimoji="1" lang="ja-JP" altLang="en-US"/>
              <a:t>への拡張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69B777-6E71-2C86-8093-76ED9C38D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kern="0"/>
                  <a:t>橋梁の部材配置最適化問題を</a:t>
                </a:r>
                <a:r>
                  <a:rPr kumimoji="1" lang="ja-JP" altLang="en-US"/>
                  <a:t>以下のように定式化．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𝑙𝑒𝑛𝑔𝑡h</m:t>
                        </m:r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altLang="ja-JP"/>
                  <a:t> :	</a:t>
                </a:r>
                <a:r>
                  <a:rPr lang="ja-JP" altLang="en-US"/>
                  <a:t>全長</a:t>
                </a:r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𝑠𝑡𝑟𝑎𝑖𝑔h𝑡</m:t>
                        </m:r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ja-JP"/>
                  <a:t> :	</a:t>
                </a:r>
                <a:r>
                  <a:rPr kumimoji="1" lang="ja-JP" altLang="en-US"/>
                  <a:t>主桁通り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𝑐𝑎𝑚𝑏𝑒𝑟</m:t>
                        </m:r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kumimoji="1" lang="en-US" altLang="ja-JP"/>
                  <a:t> :	</a:t>
                </a:r>
                <a:r>
                  <a:rPr kumimoji="1" lang="ja-JP" altLang="en-US"/>
                  <a:t>製作キャンバ</a:t>
                </a:r>
                <a:endParaRPr kumimoji="1"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𝑒𝑛𝑑𝑑𝑒𝑓</m:t>
                        </m:r>
                      </m:sub>
                    </m:sSub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ja-JP"/>
                  <a:t> :</a:t>
                </a:r>
                <a:r>
                  <a:rPr lang="ja-JP" altLang="en-US"/>
                  <a:t>橋桁間の出入差</a:t>
                </a:r>
                <a:endParaRPr kumimoji="1" lang="en-US" altLang="ja-JP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B69B777-6E71-2C86-8093-76ED9C38D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6" t="-1882" b="-7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79017D-05D0-7953-E31E-61C0A863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DC03D3-9321-E376-90F1-71056A23EF27}"/>
                  </a:ext>
                </a:extLst>
              </p:cNvPr>
              <p:cNvSpPr txBox="1"/>
              <p:nvPr/>
            </p:nvSpPr>
            <p:spPr>
              <a:xfrm>
                <a:off x="283680" y="1962722"/>
                <a:ext cx="10181120" cy="207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𝑚𝑖𝑛𝑖𝑚𝑖𝑧𝑒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𝑙𝑒𝑛𝑔𝑡h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𝑠𝑡𝑟𝑎𝑖𝑔h𝑡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𝑐𝑎𝑚𝑏𝑒𝑟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𝑒𝑛𝑑𝑑𝑒𝑓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𝑠𝑢𝑏𝑗𝑒𝑐𝑡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&amp;&amp;</m:t>
                          </m:r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  <m:e/>
                      </m:eqAr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DC03D3-9321-E376-90F1-71056A23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80" y="1962722"/>
                <a:ext cx="10181120" cy="2072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53D2C-9B15-1A58-3331-DAE47574BF22}"/>
              </a:ext>
            </a:extLst>
          </p:cNvPr>
          <p:cNvSpPr txBox="1"/>
          <p:nvPr/>
        </p:nvSpPr>
        <p:spPr>
          <a:xfrm>
            <a:off x="9042400" y="2578695"/>
            <a:ext cx="323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>
                <a:solidFill>
                  <a:srgbClr val="FF0000"/>
                </a:solidFill>
              </a:rPr>
              <a:t>340×2</a:t>
            </a:r>
            <a:r>
              <a:rPr kumimoji="1" lang="ja-JP" altLang="en-US" sz="3200">
                <a:solidFill>
                  <a:srgbClr val="FF0000"/>
                </a:solidFill>
              </a:rPr>
              <a:t>個の制約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D47B97-90C8-F15C-36DE-F402B625E77F}"/>
              </a:ext>
            </a:extLst>
          </p:cNvPr>
          <p:cNvSpPr txBox="1"/>
          <p:nvPr/>
        </p:nvSpPr>
        <p:spPr>
          <a:xfrm>
            <a:off x="8395719" y="3150267"/>
            <a:ext cx="3882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>
                <a:solidFill>
                  <a:srgbClr val="FF0000"/>
                </a:solidFill>
              </a:rPr>
              <a:t>3</a:t>
            </a:r>
            <a:r>
              <a:rPr kumimoji="1" lang="en-US" altLang="ja-JP" sz="3200">
                <a:solidFill>
                  <a:srgbClr val="FF0000"/>
                </a:solidFill>
              </a:rPr>
              <a:t>0×6</a:t>
            </a:r>
            <a:r>
              <a:rPr kumimoji="1" lang="ja-JP" altLang="en-US" sz="3200">
                <a:solidFill>
                  <a:srgbClr val="FF0000"/>
                </a:solidFill>
              </a:rPr>
              <a:t>次元決定変数</a:t>
            </a:r>
          </a:p>
        </p:txBody>
      </p:sp>
      <p:pic>
        <p:nvPicPr>
          <p:cNvPr id="48" name="図 4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066A62B-F64B-4A63-B22C-70C893398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49" y="3657223"/>
            <a:ext cx="6737751" cy="32007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7ED65F-CBBD-312B-EC23-2ACB54776543}"/>
              </a:ext>
            </a:extLst>
          </p:cNvPr>
          <p:cNvSpPr/>
          <p:nvPr/>
        </p:nvSpPr>
        <p:spPr>
          <a:xfrm>
            <a:off x="857250" y="3657223"/>
            <a:ext cx="542925" cy="486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14B673-C38C-7241-67FF-03B3BE99E23B}"/>
              </a:ext>
            </a:extLst>
          </p:cNvPr>
          <p:cNvSpPr/>
          <p:nvPr/>
        </p:nvSpPr>
        <p:spPr>
          <a:xfrm>
            <a:off x="5278069" y="3657222"/>
            <a:ext cx="542925" cy="3208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0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A12FC-F6F6-71C9-1247-54E8348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数値実験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D06831-A3A3-1A34-9EF2-876AEFDE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実験</a:t>
            </a:r>
            <a:r>
              <a:rPr kumimoji="1" lang="en-US" altLang="ja-JP"/>
              <a:t>1</a:t>
            </a:r>
          </a:p>
          <a:p>
            <a:pPr lvl="1"/>
            <a:r>
              <a:rPr kumimoji="1" lang="ja-JP" altLang="en-US" sz="3200"/>
              <a:t>部材配置最適化問題での</a:t>
            </a:r>
            <a:r>
              <a:rPr kumimoji="1" lang="en-US" altLang="ja-JP" sz="3200"/>
              <a:t>MOEA</a:t>
            </a:r>
            <a:r>
              <a:rPr lang="ja-JP" altLang="en-US" sz="3200"/>
              <a:t>の有効性を調査</a:t>
            </a:r>
            <a:endParaRPr kumimoji="1" lang="en-US" altLang="ja-JP" sz="3200"/>
          </a:p>
          <a:p>
            <a:pPr lvl="1"/>
            <a:endParaRPr kumimoji="1" lang="en-US" altLang="ja-JP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実験</a:t>
            </a:r>
            <a:r>
              <a:rPr lang="en-US" altLang="ja-JP"/>
              <a:t>2</a:t>
            </a:r>
          </a:p>
          <a:p>
            <a:pPr lvl="1"/>
            <a:r>
              <a:rPr lang="ja-JP" altLang="en-US" sz="3200"/>
              <a:t>部材配置最適化にマルチモーダル性があるかを確認</a:t>
            </a:r>
            <a:endParaRPr lang="en-US" altLang="ja-JP" sz="3200"/>
          </a:p>
          <a:p>
            <a:pPr lvl="1"/>
            <a:endParaRPr lang="en-US" altLang="ja-JP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/>
              <a:t>実験</a:t>
            </a:r>
            <a:r>
              <a:rPr kumimoji="1" lang="en-US" altLang="ja-JP"/>
              <a:t>3</a:t>
            </a:r>
          </a:p>
          <a:p>
            <a:pPr lvl="1"/>
            <a:r>
              <a:rPr kumimoji="1" lang="ja-JP" altLang="en-US" sz="3200"/>
              <a:t>部材配置最適化問題での</a:t>
            </a:r>
            <a:r>
              <a:rPr kumimoji="1" lang="en-US" altLang="ja-JP" sz="3200"/>
              <a:t>MMOEA</a:t>
            </a:r>
            <a:r>
              <a:rPr kumimoji="1" lang="ja-JP" altLang="en-US" sz="3200"/>
              <a:t>の有効性を調査</a:t>
            </a:r>
            <a:endParaRPr kumimoji="1" lang="en-US" altLang="ja-JP" sz="3200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0956D5-97A5-5658-956E-285C8406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4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CEB18-959B-2BC4-A7AD-138FA4FF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FEC7EA-1D17-4C5C-049C-B305E3EE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橋梁の部材配置最適化問題について，代表的な</a:t>
            </a:r>
            <a:r>
              <a:rPr lang="en-US" altLang="ja-JP"/>
              <a:t>MOEA</a:t>
            </a:r>
            <a:r>
              <a:rPr lang="ja-JP" altLang="en-US"/>
              <a:t>である</a:t>
            </a:r>
            <a:r>
              <a:rPr lang="en-US" altLang="ja-JP"/>
              <a:t>NSGA-II</a:t>
            </a:r>
            <a:r>
              <a:rPr lang="ja-JP" altLang="en-US"/>
              <a:t>とベースライン手法である</a:t>
            </a:r>
            <a:r>
              <a:rPr lang="en-US" altLang="ja-JP"/>
              <a:t>PLS</a:t>
            </a:r>
            <a:r>
              <a:rPr lang="ja-JP" altLang="en-US"/>
              <a:t>を比較し，</a:t>
            </a:r>
            <a:r>
              <a:rPr lang="en-US" altLang="ja-JP">
                <a:solidFill>
                  <a:srgbClr val="FF0000"/>
                </a:solidFill>
              </a:rPr>
              <a:t>MOEA</a:t>
            </a:r>
            <a:r>
              <a:rPr lang="ja-JP" altLang="en-US">
                <a:solidFill>
                  <a:srgbClr val="FF0000"/>
                </a:solidFill>
              </a:rPr>
              <a:t>の有効性を調査</a:t>
            </a:r>
            <a:r>
              <a:rPr lang="ja-JP" altLang="en-US"/>
              <a:t>する．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評価には最終個体群の </a:t>
            </a:r>
            <a:r>
              <a:rPr lang="en-US" altLang="ja-JP" err="1">
                <a:solidFill>
                  <a:srgbClr val="FF0000"/>
                </a:solidFill>
              </a:rPr>
              <a:t>HyperVolume</a:t>
            </a:r>
            <a:r>
              <a:rPr lang="en-US" altLang="ja-JP">
                <a:solidFill>
                  <a:srgbClr val="FF0000"/>
                </a:solidFill>
              </a:rPr>
              <a:t> (HV) </a:t>
            </a:r>
            <a:r>
              <a:rPr lang="ja-JP" altLang="en-US"/>
              <a:t>と各アルゴリズムに</a:t>
            </a:r>
            <a:br>
              <a:rPr lang="en-US" altLang="ja-JP"/>
            </a:br>
            <a:r>
              <a:rPr lang="ja-JP" altLang="en-US"/>
              <a:t>おける</a:t>
            </a:r>
            <a:r>
              <a:rPr lang="ja-JP" altLang="en-US">
                <a:solidFill>
                  <a:srgbClr val="FF0000"/>
                </a:solidFill>
              </a:rPr>
              <a:t>非劣解数</a:t>
            </a:r>
            <a:r>
              <a:rPr lang="ja-JP" altLang="en-US"/>
              <a:t>と，</a:t>
            </a:r>
            <a:r>
              <a:rPr lang="en-US" altLang="ja-JP"/>
              <a:t>2</a:t>
            </a:r>
            <a:r>
              <a:rPr lang="ja-JP" altLang="en-US"/>
              <a:t>つのアルゴリズムの</a:t>
            </a:r>
            <a:r>
              <a:rPr lang="ja-JP" altLang="en-US">
                <a:solidFill>
                  <a:srgbClr val="FF0000"/>
                </a:solidFill>
              </a:rPr>
              <a:t>最終個体群を合わせた</a:t>
            </a:r>
            <a:br>
              <a:rPr lang="en-US" altLang="ja-JP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個体群における各アルゴリズムの非劣解数</a:t>
            </a:r>
            <a:r>
              <a:rPr lang="ja-JP" altLang="en-US"/>
              <a:t>を用いる．</a:t>
            </a:r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E016EF-850A-4658-1872-6803ED89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3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30CC-BE78-B99B-598C-AEB85DB3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87804F-ED62-9A68-EA67-D0D6807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目的関数空間において解集合が優越する領域の超体積．</a:t>
            </a:r>
            <a:endParaRPr kumimoji="1" lang="en-US" altLang="ja-JP"/>
          </a:p>
          <a:p>
            <a:r>
              <a:rPr kumimoji="1" lang="ja-JP" altLang="en-US"/>
              <a:t>大きいほど，解集合の</a:t>
            </a:r>
            <a:r>
              <a:rPr kumimoji="1" lang="ja-JP" altLang="en-US">
                <a:solidFill>
                  <a:srgbClr val="FF0000"/>
                </a:solidFill>
              </a:rPr>
              <a:t>収束性と多様性が優れる</a:t>
            </a:r>
            <a:r>
              <a:rPr kumimoji="1" lang="ja-JP" altLang="en-US"/>
              <a:t>と評価される．</a:t>
            </a:r>
            <a:endParaRPr kumimoji="1" lang="en-US" altLang="ja-JP"/>
          </a:p>
          <a:p>
            <a:r>
              <a:rPr lang="ja-JP" altLang="en-US"/>
              <a:t>本実験では，各個体を最悪個体を基準に正規化して求める．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814EB-F9A3-CF0D-6D9E-D1400C8E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D38B4-03CC-0C12-6571-B4C3817F8A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err="1"/>
              <a:t>HyperVolume</a:t>
            </a:r>
            <a:r>
              <a:rPr kumimoji="1" lang="en-US" altLang="ja-JP"/>
              <a:t> (HV)</a:t>
            </a:r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877AC67-7D8E-0939-B863-D18AE242013A}"/>
              </a:ext>
            </a:extLst>
          </p:cNvPr>
          <p:cNvGrpSpPr/>
          <p:nvPr/>
        </p:nvGrpSpPr>
        <p:grpSpPr>
          <a:xfrm>
            <a:off x="3593625" y="3098722"/>
            <a:ext cx="5548117" cy="3824697"/>
            <a:chOff x="6327775" y="3026295"/>
            <a:chExt cx="5548117" cy="3824697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9A00496-A683-9838-7B1B-ACDC8CF6B48A}"/>
                </a:ext>
              </a:extLst>
            </p:cNvPr>
            <p:cNvGrpSpPr/>
            <p:nvPr/>
          </p:nvGrpSpPr>
          <p:grpSpPr>
            <a:xfrm>
              <a:off x="6327775" y="3026295"/>
              <a:ext cx="5548117" cy="3268143"/>
              <a:chOff x="6327775" y="3026295"/>
              <a:chExt cx="5548117" cy="326814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8BB5AB5-F2C1-4606-5EB3-7AAD3AD6317A}"/>
                  </a:ext>
                </a:extLst>
              </p:cNvPr>
              <p:cNvSpPr/>
              <p:nvPr/>
            </p:nvSpPr>
            <p:spPr>
              <a:xfrm>
                <a:off x="7253758" y="3241960"/>
                <a:ext cx="2163708" cy="21398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F79198C6-29A9-96FA-50BB-0581FAE7BC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7775" y="3050766"/>
                <a:ext cx="10612" cy="32436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2393FB71-8DD8-1F99-C7A3-7E0C922DE0BB}"/>
                  </a:ext>
                </a:extLst>
              </p:cNvPr>
              <p:cNvCxnSpPr/>
              <p:nvPr/>
            </p:nvCxnSpPr>
            <p:spPr>
              <a:xfrm rot="5400000" flipV="1">
                <a:off x="8023025" y="4578586"/>
                <a:ext cx="0" cy="336927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F3B6CE6-D57E-98E4-63A4-AE729FEDD7B7}"/>
                  </a:ext>
                </a:extLst>
              </p:cNvPr>
              <p:cNvSpPr/>
              <p:nvPr/>
            </p:nvSpPr>
            <p:spPr>
              <a:xfrm>
                <a:off x="7250669" y="4690795"/>
                <a:ext cx="239175" cy="710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C43EDC4-62FC-F231-BA8B-C6497B2D18EC}"/>
                  </a:ext>
                </a:extLst>
              </p:cNvPr>
              <p:cNvSpPr/>
              <p:nvPr/>
            </p:nvSpPr>
            <p:spPr>
              <a:xfrm>
                <a:off x="7250669" y="5118961"/>
                <a:ext cx="596995" cy="2628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5261B024-7588-3410-6B40-1BE6DD1B2CBF}"/>
                  </a:ext>
                </a:extLst>
              </p:cNvPr>
              <p:cNvSpPr/>
              <p:nvPr/>
            </p:nvSpPr>
            <p:spPr>
              <a:xfrm>
                <a:off x="7371801" y="5006739"/>
                <a:ext cx="224443" cy="2244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EBA6C357-9E4C-98C9-37A1-502039E1DD88}"/>
                  </a:ext>
                </a:extLst>
              </p:cNvPr>
              <p:cNvSpPr/>
              <p:nvPr/>
            </p:nvSpPr>
            <p:spPr>
              <a:xfrm>
                <a:off x="7147358" y="4578573"/>
                <a:ext cx="224443" cy="2244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2F1D5BA6-4F45-061A-E7F7-2B933FCD086C}"/>
                  </a:ext>
                </a:extLst>
              </p:cNvPr>
              <p:cNvSpPr/>
              <p:nvPr/>
            </p:nvSpPr>
            <p:spPr>
              <a:xfrm>
                <a:off x="7735443" y="5250490"/>
                <a:ext cx="224443" cy="2244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星 6 55">
                <a:extLst>
                  <a:ext uri="{FF2B5EF4-FFF2-40B4-BE49-F238E27FC236}">
                    <a16:creationId xmlns:a16="http://schemas.microsoft.com/office/drawing/2014/main" id="{89C162AB-ACBF-F7F9-5205-0D71E723D9B8}"/>
                  </a:ext>
                </a:extLst>
              </p:cNvPr>
              <p:cNvSpPr/>
              <p:nvPr/>
            </p:nvSpPr>
            <p:spPr>
              <a:xfrm>
                <a:off x="9259524" y="3050766"/>
                <a:ext cx="315884" cy="382385"/>
              </a:xfrm>
              <a:prstGeom prst="star6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F6DDAA7-8122-14BD-8B63-848BAB7D228F}"/>
                  </a:ext>
                </a:extLst>
              </p:cNvPr>
              <p:cNvGrpSpPr/>
              <p:nvPr/>
            </p:nvGrpSpPr>
            <p:grpSpPr>
              <a:xfrm>
                <a:off x="9750377" y="3026295"/>
                <a:ext cx="2125515" cy="941921"/>
                <a:chOff x="3815543" y="1361430"/>
                <a:chExt cx="2125515" cy="941921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198757FE-6EA7-BEC5-1E40-81443ADC66AC}"/>
                    </a:ext>
                  </a:extLst>
                </p:cNvPr>
                <p:cNvSpPr/>
                <p:nvPr/>
              </p:nvSpPr>
              <p:spPr>
                <a:xfrm>
                  <a:off x="3861265" y="1480041"/>
                  <a:ext cx="224443" cy="22444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1C833CC-911F-41E9-0AFA-0026432FD130}"/>
                    </a:ext>
                  </a:extLst>
                </p:cNvPr>
                <p:cNvSpPr txBox="1"/>
                <p:nvPr/>
              </p:nvSpPr>
              <p:spPr>
                <a:xfrm>
                  <a:off x="4095178" y="1361430"/>
                  <a:ext cx="831228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ja-JP" altLang="en-US" sz="2400"/>
                    <a:t>個体</a:t>
                  </a:r>
                  <a:endParaRPr kumimoji="1" lang="ja-JP" altLang="en-US" sz="2400"/>
                </a:p>
              </p:txBody>
            </p:sp>
            <p:sp>
              <p:nvSpPr>
                <p:cNvPr id="23" name="星 6 70">
                  <a:extLst>
                    <a:ext uri="{FF2B5EF4-FFF2-40B4-BE49-F238E27FC236}">
                      <a16:creationId xmlns:a16="http://schemas.microsoft.com/office/drawing/2014/main" id="{B1CE07DE-6CB2-E4C2-5F17-B22B0AC0641B}"/>
                    </a:ext>
                  </a:extLst>
                </p:cNvPr>
                <p:cNvSpPr/>
                <p:nvPr/>
              </p:nvSpPr>
              <p:spPr>
                <a:xfrm>
                  <a:off x="3815543" y="1881326"/>
                  <a:ext cx="315884" cy="382385"/>
                </a:xfrm>
                <a:prstGeom prst="star6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348BFC11-A9CB-58A8-3D14-2C1D9025E879}"/>
                    </a:ext>
                  </a:extLst>
                </p:cNvPr>
                <p:cNvSpPr txBox="1"/>
                <p:nvPr/>
              </p:nvSpPr>
              <p:spPr>
                <a:xfrm>
                  <a:off x="4095178" y="1841686"/>
                  <a:ext cx="1845880" cy="46166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altLang="ja-JP" sz="2400"/>
                    <a:t>HV</a:t>
                  </a:r>
                  <a:r>
                    <a:rPr lang="ja-JP" altLang="en-US" sz="2400"/>
                    <a:t>の参照点</a:t>
                  </a:r>
                  <a:endParaRPr kumimoji="1" lang="ja-JP" altLang="en-US" sz="2400" baseline="30000"/>
                </a:p>
              </p:txBody>
            </p:sp>
          </p:grp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2F49C23-DB6F-A247-7F83-7144672267FE}"/>
                </a:ext>
              </a:extLst>
            </p:cNvPr>
            <p:cNvSpPr txBox="1"/>
            <p:nvPr/>
          </p:nvSpPr>
          <p:spPr>
            <a:xfrm>
              <a:off x="7321334" y="6327772"/>
              <a:ext cx="14033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/>
                <a:t>HV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70991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AADF8-0CE2-48BD-6DCA-2A6A30CB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844E6-1F91-D1A5-3831-C5890A13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/>
              <a:t>NSGA-II (Non-dominated Sorting Genetic Algorithm II)</a:t>
            </a:r>
          </a:p>
          <a:p>
            <a:pPr lvl="1"/>
            <a:r>
              <a:rPr lang="ja-JP" altLang="en-US" sz="2800">
                <a:solidFill>
                  <a:srgbClr val="FF0000"/>
                </a:solidFill>
              </a:rPr>
              <a:t>最も代表的な</a:t>
            </a:r>
            <a:r>
              <a:rPr lang="en-US" altLang="ja-JP" sz="2800">
                <a:solidFill>
                  <a:srgbClr val="FF0000"/>
                </a:solidFill>
              </a:rPr>
              <a:t>MOEA</a:t>
            </a:r>
            <a:r>
              <a:rPr lang="ja-JP" altLang="en-US" sz="2800"/>
              <a:t>の一つ．解同士の優越関係と非劣解同士の距離を</a:t>
            </a:r>
            <a:br>
              <a:rPr lang="en-US" altLang="ja-JP" sz="2800"/>
            </a:br>
            <a:r>
              <a:rPr lang="ja-JP" altLang="en-US" sz="2800"/>
              <a:t>用いて，収束性と多様性のバランスが取れた最適化を行う．</a:t>
            </a:r>
            <a:endParaRPr lang="en-US" altLang="ja-JP" sz="2800"/>
          </a:p>
          <a:p>
            <a:pPr lvl="1"/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/>
              <a:t>PLS (Pareto Local Search)</a:t>
            </a:r>
          </a:p>
          <a:p>
            <a:pPr lvl="1"/>
            <a:r>
              <a:rPr kumimoji="1" lang="ja-JP" altLang="en-US" sz="2800"/>
              <a:t>多目的に対応した局所探索アルゴリズム．ランドスケープ解析や</a:t>
            </a:r>
            <a:br>
              <a:rPr kumimoji="1" lang="en-US" altLang="ja-JP" sz="2800"/>
            </a:br>
            <a:r>
              <a:rPr kumimoji="1" lang="ja-JP" altLang="en-US" sz="2800"/>
              <a:t>遺伝的操作の影響評価で，</a:t>
            </a:r>
            <a:r>
              <a:rPr kumimoji="1" lang="ja-JP" altLang="en-US" sz="2800">
                <a:solidFill>
                  <a:srgbClr val="FF0000"/>
                </a:solidFill>
              </a:rPr>
              <a:t>ベースライン手法</a:t>
            </a:r>
            <a:r>
              <a:rPr kumimoji="1" lang="ja-JP" altLang="en-US" sz="2800"/>
              <a:t>としてしばしば用いられる．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9BCEE3-5C37-FAA4-0213-571962FF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D9B37F-881C-CAE9-06C1-CA76D70A5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使用する多目的最適化手法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1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FB50-C40E-E1B0-1B33-2C055F9F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9219D-8618-8536-D11B-8A11B861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76ED7-1B00-F5AC-4865-EDFBE043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各アルゴリズムのパラメータ設定は原著論文に従う．</a:t>
            </a:r>
            <a:endParaRPr kumimoji="1" lang="en-US" altLang="ja-JP"/>
          </a:p>
          <a:p>
            <a:r>
              <a:rPr lang="ja-JP" altLang="en-US"/>
              <a:t>以降実験でも同じ実験設定を用いる．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3E4135-52F1-6321-414E-282A8467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2640EA-1BEE-7B23-1AF9-2B142FB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実験設定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02DA1C0-A1A9-DA08-CDFE-8D9465F7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7184"/>
              </p:ext>
            </p:extLst>
          </p:nvPr>
        </p:nvGraphicFramePr>
        <p:xfrm>
          <a:off x="2032000" y="2667000"/>
          <a:ext cx="8128000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184027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2490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パラメータ名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設定値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63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個体群サイズ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100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651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評価回数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100,000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5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試行回数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31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4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HV</a:t>
                      </a:r>
                      <a:r>
                        <a:rPr kumimoji="1" lang="ja-JP" altLang="en-US" sz="2800"/>
                        <a:t>の参照点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(1.1,1.1,1.1,1.1)</a:t>
                      </a:r>
                      <a:endParaRPr kumimoji="1" lang="ja-JP" altLang="en-US" sz="28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4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27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B1C68-02B3-85CE-2AD9-3723FD54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A5F339-27F0-D53E-2DE2-4CE6944B2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037502"/>
            <a:ext cx="11582400" cy="2785541"/>
          </a:xfrm>
        </p:spPr>
        <p:txBody>
          <a:bodyPr/>
          <a:lstStyle/>
          <a:p>
            <a:r>
              <a:rPr kumimoji="1" lang="en-US" altLang="ja-JP"/>
              <a:t>NSGA-II</a:t>
            </a:r>
            <a:r>
              <a:rPr kumimoji="1" lang="ja-JP" altLang="en-US"/>
              <a:t>が</a:t>
            </a:r>
            <a:r>
              <a:rPr kumimoji="1" lang="en-US" altLang="ja-JP"/>
              <a:t>PLS</a:t>
            </a:r>
            <a:r>
              <a:rPr kumimoji="1" lang="ja-JP" altLang="en-US"/>
              <a:t>に対して，</a:t>
            </a:r>
            <a:r>
              <a:rPr kumimoji="1" lang="ja-JP" altLang="en-US">
                <a:solidFill>
                  <a:srgbClr val="FF0000"/>
                </a:solidFill>
              </a:rPr>
              <a:t>有意性ありで優れている</a:t>
            </a:r>
            <a:r>
              <a:rPr kumimoji="1" lang="ja-JP" altLang="en-US"/>
              <a:t>．</a:t>
            </a:r>
            <a:endParaRPr kumimoji="1" lang="en-US" altLang="ja-JP"/>
          </a:p>
          <a:p>
            <a:r>
              <a:rPr kumimoji="1" lang="ja-JP" altLang="en-US"/>
              <a:t>非劣解数も</a:t>
            </a:r>
            <a:r>
              <a:rPr kumimoji="1" lang="en-US" altLang="ja-JP"/>
              <a:t>NSGA-II</a:t>
            </a:r>
            <a:r>
              <a:rPr kumimoji="1" lang="ja-JP" altLang="en-US"/>
              <a:t>の方が多く，</a:t>
            </a:r>
            <a:r>
              <a:rPr kumimoji="1" lang="ja-JP" altLang="en-US">
                <a:solidFill>
                  <a:srgbClr val="FF0000"/>
                </a:solidFill>
              </a:rPr>
              <a:t>多様性で優れている</a:t>
            </a:r>
            <a:r>
              <a:rPr kumimoji="1" lang="ja-JP" altLang="en-US"/>
              <a:t>ことがわかる．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しかし，</a:t>
            </a:r>
            <a:r>
              <a:rPr kumimoji="1" lang="en-US" altLang="ja-JP"/>
              <a:t>PLS</a:t>
            </a:r>
            <a:r>
              <a:rPr kumimoji="1" lang="ja-JP" altLang="en-US"/>
              <a:t>は</a:t>
            </a:r>
            <a:r>
              <a:rPr kumimoji="1" lang="en-US" altLang="ja-JP"/>
              <a:t>NSGA-II</a:t>
            </a:r>
            <a:r>
              <a:rPr kumimoji="1" lang="ja-JP" altLang="en-US"/>
              <a:t>と解を合わせても非劣解数が</a:t>
            </a:r>
            <a:r>
              <a:rPr kumimoji="1" lang="en-US" altLang="ja-JP"/>
              <a:t>1</a:t>
            </a:r>
            <a:r>
              <a:rPr kumimoji="1" lang="ja-JP" altLang="en-US"/>
              <a:t>個体しか</a:t>
            </a:r>
            <a:br>
              <a:rPr kumimoji="1" lang="en-US" altLang="ja-JP"/>
            </a:br>
            <a:r>
              <a:rPr kumimoji="1" lang="ja-JP" altLang="en-US"/>
              <a:t>変わらず，</a:t>
            </a:r>
            <a:r>
              <a:rPr kumimoji="1" lang="ja-JP" altLang="en-US">
                <a:solidFill>
                  <a:srgbClr val="FF0000"/>
                </a:solidFill>
              </a:rPr>
              <a:t>局所的には優れた解を得られる</a:t>
            </a:r>
            <a:r>
              <a:rPr kumimoji="1" lang="ja-JP" altLang="en-US"/>
              <a:t>と考えられる．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FA34FD-1F01-8023-3B4D-AFF49BBB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6C1662D-2608-5BED-22C7-8D4A1989A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実験結果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45505D-01B0-963C-8D25-5D0EA8974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14586"/>
              </p:ext>
            </p:extLst>
          </p:nvPr>
        </p:nvGraphicFramePr>
        <p:xfrm>
          <a:off x="1263460" y="1371455"/>
          <a:ext cx="9665079" cy="2590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49720">
                  <a:extLst>
                    <a:ext uri="{9D8B030D-6E8A-4147-A177-3AD203B41FA5}">
                      <a16:colId xmlns:a16="http://schemas.microsoft.com/office/drawing/2014/main" val="3348449684"/>
                    </a:ext>
                  </a:extLst>
                </a:gridCol>
                <a:gridCol w="3778051">
                  <a:extLst>
                    <a:ext uri="{9D8B030D-6E8A-4147-A177-3AD203B41FA5}">
                      <a16:colId xmlns:a16="http://schemas.microsoft.com/office/drawing/2014/main" val="778397662"/>
                    </a:ext>
                  </a:extLst>
                </a:gridCol>
                <a:gridCol w="2937308">
                  <a:extLst>
                    <a:ext uri="{9D8B030D-6E8A-4147-A177-3AD203B41FA5}">
                      <a16:colId xmlns:a16="http://schemas.microsoft.com/office/drawing/2014/main" val="3192360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Metric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PLS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HV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8.10E-1(1.13E-2) +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7.43E-1(1.43E-2)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非劣解数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1,011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776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79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全解中の非劣解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947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775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85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/>
                        <a:t>差分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chemeClr val="tx1"/>
                          </a:solidFill>
                        </a:rPr>
                        <a:t>64</a:t>
                      </a:r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56439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8E55E9-0A19-7DA4-5599-CE2BB7C8C8CC}"/>
              </a:ext>
            </a:extLst>
          </p:cNvPr>
          <p:cNvSpPr/>
          <p:nvPr/>
        </p:nvSpPr>
        <p:spPr>
          <a:xfrm>
            <a:off x="8321644" y="85707"/>
            <a:ext cx="2844800" cy="1258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1600">
                <a:solidFill>
                  <a:schemeClr val="accent1"/>
                </a:solidFill>
              </a:rPr>
              <a:t>赤字</a:t>
            </a:r>
            <a:r>
              <a:rPr lang="en-US" altLang="ja-JP" sz="1600">
                <a:solidFill>
                  <a:schemeClr val="tx1"/>
                </a:solidFill>
              </a:rPr>
              <a:t>: </a:t>
            </a:r>
            <a:r>
              <a:rPr lang="ja-JP" altLang="en-US" sz="1600">
                <a:solidFill>
                  <a:schemeClr val="tx1"/>
                </a:solidFill>
              </a:rPr>
              <a:t>優れる方</a:t>
            </a:r>
            <a:endParaRPr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NSGA</a:t>
            </a:r>
            <a:r>
              <a:rPr kumimoji="1" lang="ja-JP" altLang="en-US" sz="1600">
                <a:solidFill>
                  <a:schemeClr val="tx1"/>
                </a:solidFill>
              </a:rPr>
              <a:t>－</a:t>
            </a:r>
            <a:r>
              <a:rPr kumimoji="1" lang="en-US" altLang="ja-JP" sz="1600">
                <a:solidFill>
                  <a:schemeClr val="tx1"/>
                </a:solidFill>
              </a:rPr>
              <a:t>II </a:t>
            </a:r>
            <a:r>
              <a:rPr lang="ja-JP" altLang="en-US" sz="1600">
                <a:solidFill>
                  <a:schemeClr val="tx1"/>
                </a:solidFill>
              </a:rPr>
              <a:t>が</a:t>
            </a:r>
            <a:r>
              <a:rPr kumimoji="1" lang="ja-JP" altLang="en-US" sz="1600">
                <a:solidFill>
                  <a:schemeClr val="tx1"/>
                </a:solidFill>
              </a:rPr>
              <a:t>統計的に</a:t>
            </a:r>
            <a:r>
              <a:rPr kumimoji="1" lang="en-US" altLang="ja-JP" sz="1600">
                <a:solidFill>
                  <a:schemeClr val="tx1"/>
                </a:solidFill>
              </a:rPr>
              <a:t>:</a:t>
            </a:r>
          </a:p>
          <a:p>
            <a:r>
              <a:rPr kumimoji="1" lang="en-US" altLang="ja-JP" sz="1600">
                <a:solidFill>
                  <a:schemeClr val="tx1"/>
                </a:solidFill>
              </a:rPr>
              <a:t>+: </a:t>
            </a:r>
            <a:r>
              <a:rPr kumimoji="1" lang="ja-JP" altLang="en-US" sz="1600">
                <a:solidFill>
                  <a:schemeClr val="tx1"/>
                </a:solidFill>
              </a:rPr>
              <a:t>優れる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lang="en-US" altLang="ja-JP" sz="1600">
                <a:solidFill>
                  <a:schemeClr val="tx1"/>
                </a:solidFill>
              </a:rPr>
              <a:t>=: </a:t>
            </a:r>
            <a:r>
              <a:rPr kumimoji="1" lang="ja-JP" altLang="en-US" sz="1600">
                <a:solidFill>
                  <a:schemeClr val="tx1"/>
                </a:solidFill>
              </a:rPr>
              <a:t>有意差なし</a:t>
            </a:r>
            <a:endParaRPr lang="en-US" altLang="ja-JP" sz="1600">
              <a:solidFill>
                <a:schemeClr val="tx1"/>
              </a:solidFill>
            </a:endParaRPr>
          </a:p>
          <a:p>
            <a:r>
              <a:rPr kumimoji="1" lang="en-US" altLang="ja-JP" sz="1600">
                <a:solidFill>
                  <a:schemeClr val="tx1"/>
                </a:solidFill>
              </a:rPr>
              <a:t>−: </a:t>
            </a:r>
            <a:r>
              <a:rPr kumimoji="1" lang="ja-JP" altLang="en-US" sz="1600">
                <a:solidFill>
                  <a:schemeClr val="tx1"/>
                </a:solidFill>
              </a:rPr>
              <a:t>劣る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63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40E77-EA45-E6A2-4CAA-92147EBD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F39BA-0F5B-B8B1-5E8D-986CC91B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480FCC3-0ECE-12A7-C43F-473F9517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4032822" cy="5181600"/>
          </a:xfrm>
        </p:spPr>
        <p:txBody>
          <a:bodyPr/>
          <a:lstStyle/>
          <a:p>
            <a:r>
              <a:rPr kumimoji="1" lang="en-US" altLang="ja-JP"/>
              <a:t>NSGA-II</a:t>
            </a:r>
            <a:r>
              <a:rPr lang="ja-JP" altLang="en-US"/>
              <a:t>で</a:t>
            </a:r>
            <a:r>
              <a:rPr kumimoji="1" lang="ja-JP" altLang="en-US">
                <a:solidFill>
                  <a:srgbClr val="FF0000"/>
                </a:solidFill>
              </a:rPr>
              <a:t>多様な</a:t>
            </a:r>
            <a:br>
              <a:rPr kumimoji="1" lang="en-US" altLang="ja-JP">
                <a:solidFill>
                  <a:srgbClr val="FF0000"/>
                </a:solidFill>
              </a:rPr>
            </a:br>
            <a:r>
              <a:rPr kumimoji="1" lang="ja-JP" altLang="en-US">
                <a:solidFill>
                  <a:srgbClr val="FF0000"/>
                </a:solidFill>
              </a:rPr>
              <a:t>非劣解を獲得できる</a:t>
            </a:r>
            <a:br>
              <a:rPr kumimoji="1" lang="en-US" altLang="ja-JP">
                <a:solidFill>
                  <a:srgbClr val="FF0000"/>
                </a:solidFill>
              </a:rPr>
            </a:br>
            <a:r>
              <a:rPr kumimoji="1" lang="ja-JP" altLang="en-US"/>
              <a:t>ことが確認できた．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3CD55E-4036-BC8E-CBFC-A87A2DCC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DBA6111-331E-B185-3465-08CF6C106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 </a:t>
            </a:r>
            <a:r>
              <a:rPr kumimoji="1" lang="en-US" altLang="ja-JP"/>
              <a:t>scatter plot</a:t>
            </a:r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8BE03BA-D0AD-6246-4037-94B631562C91}"/>
              </a:ext>
            </a:extLst>
          </p:cNvPr>
          <p:cNvGrpSpPr/>
          <p:nvPr/>
        </p:nvGrpSpPr>
        <p:grpSpPr>
          <a:xfrm>
            <a:off x="4380175" y="0"/>
            <a:ext cx="8572499" cy="6858000"/>
            <a:chOff x="4380175" y="0"/>
            <a:chExt cx="8572499" cy="68580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A796FFD9-27E8-F503-9288-A1C42F1C0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0175" y="0"/>
              <a:ext cx="8572499" cy="685800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8156C89-D54A-5824-0769-0FFF8B6E4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1079" y="621977"/>
              <a:ext cx="2450808" cy="1514734"/>
            </a:xfrm>
            <a:prstGeom prst="rect">
              <a:avLst/>
            </a:prstGeom>
          </p:spPr>
        </p:pic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58C050E-A0F2-8C75-3FBC-722DA9946E1E}"/>
              </a:ext>
            </a:extLst>
          </p:cNvPr>
          <p:cNvSpPr txBox="1"/>
          <p:nvPr/>
        </p:nvSpPr>
        <p:spPr>
          <a:xfrm>
            <a:off x="1540609" y="5984100"/>
            <a:ext cx="2145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/>
              <a:t>Length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2747048-0625-B797-ABAB-77F13DBAB149}"/>
              </a:ext>
            </a:extLst>
          </p:cNvPr>
          <p:cNvSpPr txBox="1"/>
          <p:nvPr/>
        </p:nvSpPr>
        <p:spPr>
          <a:xfrm rot="10800000">
            <a:off x="261456" y="3624348"/>
            <a:ext cx="615553" cy="19827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en-US" altLang="ja-JP" sz="2800" err="1"/>
              <a:t>Enddef</a:t>
            </a:r>
            <a:endParaRPr kumimoji="1" lang="ja-JP" altLang="en-US" sz="28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FC5A17-AD5E-532E-3923-BD5D6618E8D5}"/>
              </a:ext>
            </a:extLst>
          </p:cNvPr>
          <p:cNvSpPr/>
          <p:nvPr/>
        </p:nvSpPr>
        <p:spPr>
          <a:xfrm>
            <a:off x="5469732" y="5443538"/>
            <a:ext cx="731044" cy="65919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E39F44B-2D90-7B20-9D08-8F42199BEFE7}"/>
              </a:ext>
            </a:extLst>
          </p:cNvPr>
          <p:cNvCxnSpPr>
            <a:cxnSpLocks/>
          </p:cNvCxnSpPr>
          <p:nvPr/>
        </p:nvCxnSpPr>
        <p:spPr>
          <a:xfrm flipH="1" flipV="1">
            <a:off x="4387741" y="3258488"/>
            <a:ext cx="1039438" cy="217076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87D0AE4-1906-5992-D81B-D0CB8153B233}"/>
              </a:ext>
            </a:extLst>
          </p:cNvPr>
          <p:cNvCxnSpPr>
            <a:cxnSpLocks/>
          </p:cNvCxnSpPr>
          <p:nvPr/>
        </p:nvCxnSpPr>
        <p:spPr>
          <a:xfrm flipH="1" flipV="1">
            <a:off x="4380175" y="5984100"/>
            <a:ext cx="1047004" cy="6035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散布図 が含まれている画像&#10;&#10;自動的に生成された説明">
            <a:extLst>
              <a:ext uri="{FF2B5EF4-FFF2-40B4-BE49-F238E27FC236}">
                <a16:creationId xmlns:a16="http://schemas.microsoft.com/office/drawing/2014/main" id="{A210017B-10D1-8096-6F17-8BAFC2BB6C4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9" y="3258488"/>
            <a:ext cx="3551823" cy="2728808"/>
          </a:xfrm>
          <a:prstGeom prst="rect">
            <a:avLst/>
          </a:prstGeom>
          <a:ln w="38100">
            <a:solidFill>
              <a:schemeClr val="tx2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77595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CFEA4-291E-D128-6CBC-A13ACE7B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76094-0D3D-6E1C-1EAE-E3B6D56C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0D79623-6288-4B8B-70A0-4ABE2F16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134605" cy="5181600"/>
          </a:xfrm>
        </p:spPr>
        <p:txBody>
          <a:bodyPr/>
          <a:lstStyle/>
          <a:p>
            <a:r>
              <a:rPr kumimoji="1" lang="ja-JP" altLang="en-US"/>
              <a:t>非劣解集合を平行座標プロットで示す．</a:t>
            </a:r>
            <a:br>
              <a:rPr kumimoji="1" lang="en-US" altLang="ja-JP"/>
            </a:br>
            <a:endParaRPr kumimoji="1" lang="en-US" altLang="ja-JP"/>
          </a:p>
          <a:p>
            <a:r>
              <a:rPr kumimoji="1" lang="ja-JP" altLang="en-US"/>
              <a:t>各目的関数値の値域は大きく異なるため，</a:t>
            </a:r>
            <a:r>
              <a:rPr kumimoji="1" lang="ja-JP" altLang="en-US">
                <a:solidFill>
                  <a:srgbClr val="FF0000"/>
                </a:solidFill>
              </a:rPr>
              <a:t>非劣解集合の最大値で正規化</a:t>
            </a:r>
            <a:r>
              <a:rPr kumimoji="1" lang="ja-JP" altLang="en-US"/>
              <a:t>している．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NSGA-II</a:t>
            </a:r>
            <a:r>
              <a:rPr lang="ja-JP" altLang="en-US"/>
              <a:t>が</a:t>
            </a:r>
            <a:r>
              <a:rPr lang="en-US" altLang="ja-JP"/>
              <a:t>PLS</a:t>
            </a:r>
            <a:r>
              <a:rPr lang="ja-JP" altLang="en-US"/>
              <a:t>に対して，</a:t>
            </a:r>
            <a:r>
              <a:rPr lang="ja-JP" altLang="en-US">
                <a:solidFill>
                  <a:srgbClr val="FF0000"/>
                </a:solidFill>
              </a:rPr>
              <a:t>多様な</a:t>
            </a:r>
            <a:br>
              <a:rPr lang="en-US" altLang="ja-JP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目的関数値</a:t>
            </a:r>
            <a:r>
              <a:rPr lang="ja-JP" altLang="en-US"/>
              <a:t>を示すことはわかるが，</a:t>
            </a:r>
            <a:br>
              <a:rPr lang="en-US" altLang="ja-JP"/>
            </a:br>
            <a:r>
              <a:rPr lang="ja-JP" altLang="en-US"/>
              <a:t>各解についての解析は難しい．</a:t>
            </a:r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DDA4DC-53A3-E53D-15D1-3F06A718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D18490C-77D8-BC59-740B-45BE43F1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最終世代の </a:t>
            </a:r>
            <a:r>
              <a:rPr kumimoji="1" lang="en-US" altLang="ja-JP"/>
              <a:t>parallel plot</a:t>
            </a:r>
            <a:endParaRPr lang="ja-JP" altLang="en-US"/>
          </a:p>
        </p:txBody>
      </p:sp>
      <p:pic>
        <p:nvPicPr>
          <p:cNvPr id="3" name="図 5">
            <a:extLst>
              <a:ext uri="{FF2B5EF4-FFF2-40B4-BE49-F238E27FC236}">
                <a16:creationId xmlns:a16="http://schemas.microsoft.com/office/drawing/2014/main" id="{DB2C0BC7-5E54-B80C-F055-8BC4A8F82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9405" y="1649882"/>
            <a:ext cx="4447795" cy="35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1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40AB4-5800-93D5-13FA-07288DD5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87B83-0F39-1CFF-B01A-4F25AC8B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23AAD8C-C5B5-8039-DB2E-1B79597D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134605" cy="5181600"/>
          </a:xfrm>
        </p:spPr>
        <p:txBody>
          <a:bodyPr/>
          <a:lstStyle/>
          <a:p>
            <a:r>
              <a:rPr kumimoji="1" lang="ja-JP" altLang="en-US"/>
              <a:t>各目的関数値で最小値を取る解のみを示す．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en-US" altLang="ja-JP"/>
              <a:t>NSGA-II</a:t>
            </a:r>
            <a:r>
              <a:rPr kumimoji="1" lang="ja-JP" altLang="en-US"/>
              <a:t>の解は</a:t>
            </a:r>
            <a:r>
              <a:rPr kumimoji="1" lang="en-US" altLang="ja-JP"/>
              <a:t>PLS</a:t>
            </a:r>
            <a:r>
              <a:rPr kumimoji="1" lang="ja-JP" altLang="en-US"/>
              <a:t>の解と比較して，</a:t>
            </a:r>
            <a:br>
              <a:rPr kumimoji="1" lang="en-US" altLang="ja-JP"/>
            </a:br>
            <a:r>
              <a:rPr kumimoji="1" lang="ja-JP" altLang="en-US"/>
              <a:t>初期解から大きく異なる解を示し，</a:t>
            </a:r>
            <a:r>
              <a:rPr kumimoji="1" lang="en-US" altLang="ja-JP">
                <a:solidFill>
                  <a:schemeClr val="accent1"/>
                </a:solidFill>
              </a:rPr>
              <a:t>MOEA</a:t>
            </a:r>
            <a:r>
              <a:rPr kumimoji="1" lang="ja-JP" altLang="en-US">
                <a:solidFill>
                  <a:schemeClr val="accent1"/>
                </a:solidFill>
              </a:rPr>
              <a:t>により多様な解が得られる</a:t>
            </a:r>
            <a:r>
              <a:rPr kumimoji="1" lang="ja-JP" altLang="en-US"/>
              <a:t>ことがわかる．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8A752D-9CA1-7214-001B-A4E7573D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045F414-4897-2CB4-CB61-CD3384864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最終世代の </a:t>
            </a:r>
            <a:r>
              <a:rPr kumimoji="1" lang="en-US" altLang="ja-JP"/>
              <a:t>parallel plot</a:t>
            </a:r>
            <a:endParaRPr lang="ja-JP" altLang="en-US"/>
          </a:p>
        </p:txBody>
      </p:sp>
      <p:pic>
        <p:nvPicPr>
          <p:cNvPr id="3" name="図 5">
            <a:extLst>
              <a:ext uri="{FF2B5EF4-FFF2-40B4-BE49-F238E27FC236}">
                <a16:creationId xmlns:a16="http://schemas.microsoft.com/office/drawing/2014/main" id="{EBAF192A-FEC8-5013-00FA-23C37FA9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9405" y="1649882"/>
            <a:ext cx="4447795" cy="355823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84FE0C-1DE9-C7E7-C260-942C49CF32D3}"/>
              </a:ext>
            </a:extLst>
          </p:cNvPr>
          <p:cNvSpPr/>
          <p:nvPr/>
        </p:nvSpPr>
        <p:spPr>
          <a:xfrm>
            <a:off x="8321644" y="85706"/>
            <a:ext cx="2844800" cy="12858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kumimoji="1" lang="ja-JP" altLang="en-US" sz="1600">
                <a:solidFill>
                  <a:schemeClr val="tx1"/>
                </a:solidFill>
              </a:rPr>
              <a:t>最小の目的関数と線の種類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just"/>
            <a:r>
              <a:rPr lang="en-US" altLang="ja-JP" sz="1600">
                <a:solidFill>
                  <a:schemeClr val="tx1"/>
                </a:solidFill>
              </a:rPr>
              <a:t>Length	: </a:t>
            </a:r>
            <a:r>
              <a:rPr lang="ja-JP" altLang="en-US" sz="1600">
                <a:solidFill>
                  <a:schemeClr val="tx1"/>
                </a:solidFill>
              </a:rPr>
              <a:t>実線</a:t>
            </a:r>
            <a:endParaRPr lang="en-US" altLang="ja-JP" sz="1600">
              <a:solidFill>
                <a:schemeClr val="tx1"/>
              </a:solidFill>
            </a:endParaRPr>
          </a:p>
          <a:p>
            <a:pPr algn="just"/>
            <a:r>
              <a:rPr kumimoji="1" lang="en-US" altLang="ja-JP" sz="1600">
                <a:solidFill>
                  <a:schemeClr val="tx1"/>
                </a:solidFill>
              </a:rPr>
              <a:t>Straight</a:t>
            </a:r>
            <a:r>
              <a:rPr lang="en-US" altLang="ja-JP" sz="1600">
                <a:solidFill>
                  <a:schemeClr val="tx1"/>
                </a:solidFill>
              </a:rPr>
              <a:t>	</a:t>
            </a:r>
            <a:r>
              <a:rPr kumimoji="1" lang="en-US" altLang="ja-JP" sz="1600">
                <a:solidFill>
                  <a:schemeClr val="tx1"/>
                </a:solidFill>
              </a:rPr>
              <a:t>: </a:t>
            </a:r>
            <a:r>
              <a:rPr kumimoji="1" lang="ja-JP" altLang="en-US" sz="1600">
                <a:solidFill>
                  <a:schemeClr val="tx1"/>
                </a:solidFill>
              </a:rPr>
              <a:t>破線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just"/>
            <a:r>
              <a:rPr lang="en-US" altLang="ja-JP" sz="1600">
                <a:solidFill>
                  <a:schemeClr val="tx1"/>
                </a:solidFill>
              </a:rPr>
              <a:t>Camber	: </a:t>
            </a:r>
            <a:r>
              <a:rPr lang="ja-JP" altLang="en-US" sz="1600">
                <a:solidFill>
                  <a:schemeClr val="tx1"/>
                </a:solidFill>
              </a:rPr>
              <a:t>点線</a:t>
            </a:r>
            <a:endParaRPr lang="en-US" altLang="ja-JP" sz="1600">
              <a:solidFill>
                <a:schemeClr val="tx1"/>
              </a:solidFill>
            </a:endParaRPr>
          </a:p>
          <a:p>
            <a:pPr algn="just"/>
            <a:r>
              <a:rPr kumimoji="1" lang="en-US" altLang="ja-JP" sz="1600" err="1">
                <a:solidFill>
                  <a:schemeClr val="tx1"/>
                </a:solidFill>
              </a:rPr>
              <a:t>Enddef</a:t>
            </a:r>
            <a:r>
              <a:rPr lang="en-US" altLang="ja-JP" sz="1600">
                <a:solidFill>
                  <a:schemeClr val="tx1"/>
                </a:solidFill>
              </a:rPr>
              <a:t>	: </a:t>
            </a:r>
            <a:r>
              <a:rPr lang="ja-JP" altLang="en-US" sz="1600">
                <a:solidFill>
                  <a:schemeClr val="tx1"/>
                </a:solidFill>
              </a:rPr>
              <a:t>一点鎖線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9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15A3B9BF-84A5-06BB-439F-DB28E3BA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橋梁部材配置最適化</a:t>
            </a:r>
            <a:endParaRPr lang="ja-JP" altLang="en-US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C026B9F-74D8-F124-3404-E788A4B0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橋梁建設では実際の部材と設計図との誤差を考慮して，</a:t>
            </a:r>
            <a:br>
              <a:rPr lang="en-US" altLang="ja-JP"/>
            </a:br>
            <a:r>
              <a:rPr lang="ja-JP" altLang="en-US"/>
              <a:t>配置を調整する必要がある．</a:t>
            </a:r>
            <a:endParaRPr lang="en-US" altLang="ja-JP"/>
          </a:p>
          <a:p>
            <a:r>
              <a:rPr lang="ja-JP" altLang="en-US"/>
              <a:t>手動調整は</a:t>
            </a:r>
            <a:r>
              <a:rPr lang="ja-JP" altLang="en-US">
                <a:solidFill>
                  <a:schemeClr val="accent3"/>
                </a:solidFill>
              </a:rPr>
              <a:t>多大な労力</a:t>
            </a:r>
            <a:r>
              <a:rPr lang="ja-JP" altLang="en-US"/>
              <a:t>を要するため，</a:t>
            </a:r>
            <a:r>
              <a:rPr lang="ja-JP" altLang="en-US">
                <a:solidFill>
                  <a:schemeClr val="accent1"/>
                </a:solidFill>
              </a:rPr>
              <a:t>自動化</a:t>
            </a:r>
            <a:r>
              <a:rPr lang="ja-JP" altLang="en-US"/>
              <a:t>が求められている．</a:t>
            </a:r>
            <a:endParaRPr lang="en-US" altLang="ja-JP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70039B-CFD3-D53B-F6EA-260CEFFD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A221D37-A4DE-1E98-3612-2CEBCA38971B}"/>
              </a:ext>
            </a:extLst>
          </p:cNvPr>
          <p:cNvGrpSpPr/>
          <p:nvPr/>
        </p:nvGrpSpPr>
        <p:grpSpPr>
          <a:xfrm>
            <a:off x="900364" y="3018811"/>
            <a:ext cx="10391272" cy="3839189"/>
            <a:chOff x="563418" y="2998471"/>
            <a:chExt cx="10391272" cy="3839189"/>
          </a:xfrm>
        </p:grpSpPr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A0F1D4AC-3CFD-4D4A-293F-A4F55FFCC782}"/>
                </a:ext>
              </a:extLst>
            </p:cNvPr>
            <p:cNvSpPr/>
            <p:nvPr/>
          </p:nvSpPr>
          <p:spPr>
            <a:xfrm>
              <a:off x="563418" y="2998471"/>
              <a:ext cx="5914509" cy="3839189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57867B39-6476-3394-A01D-F45D20FBB92A}"/>
                </a:ext>
              </a:extLst>
            </p:cNvPr>
            <p:cNvGrpSpPr/>
            <p:nvPr/>
          </p:nvGrpSpPr>
          <p:grpSpPr>
            <a:xfrm>
              <a:off x="838280" y="3074000"/>
              <a:ext cx="2909106" cy="2020195"/>
              <a:chOff x="3778466" y="2279405"/>
              <a:chExt cx="2189520" cy="1851894"/>
            </a:xfrm>
          </p:grpSpPr>
          <p:pic>
            <p:nvPicPr>
              <p:cNvPr id="203" name="Picture 4" descr="C:\Documents and Settings\IshikawaTsuyoshi\My Documents\SymphonyWA_FUデモ\BAN3.PNG">
                <a:extLst>
                  <a:ext uri="{FF2B5EF4-FFF2-40B4-BE49-F238E27FC236}">
                    <a16:creationId xmlns:a16="http://schemas.microsoft.com/office/drawing/2014/main" id="{04DBC66C-88FB-47B9-B432-FB515C3D7E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605" b="94633" l="4700" r="92707">
                            <a14:foregroundMark x1="14680" y1="35321" x2="33151" y2="88623"/>
                            <a14:foregroundMark x1="52252" y1="21950" x2="51671" y2="21132"/>
                            <a14:foregroundMark x1="82580" y1="64644" x2="52644" y2="22502"/>
                            <a14:foregroundMark x1="54133" y1="28814" x2="28201" y2="63559"/>
                            <a14:foregroundMark x1="79092" y1="25706" x2="25284" y2="61582"/>
                            <a14:foregroundMark x1="92707" y1="18079" x2="75041" y2="48305"/>
                            <a14:foregroundMark x1="90113" y1="16667" x2="43922" y2="28249"/>
                            <a14:foregroundMark x1="43922" y1="37288" x2="18639" y2="55367"/>
                            <a14:foregroundMark x1="25608" y1="44633" x2="10211" y2="82486"/>
                            <a14:foregroundMark x1="17342" y1="53107" x2="4700" y2="60452"/>
                            <a14:foregroundMark x1="19935" y1="75989" x2="7942" y2="80226"/>
                            <a14:backgroundMark x1="90276" y1="72316" x2="41653" y2="98023"/>
                            <a14:backgroundMark x1="41653" y1="98023" x2="41653" y2="98023"/>
                            <a14:backgroundMark x1="87358" y1="66949" x2="21556" y2="98870"/>
                            <a14:backgroundMark x1="53809" y1="15819" x2="11831" y2="31921"/>
                            <a14:backgroundMark x1="32739" y1="15819" x2="4214" y2="31356"/>
                            <a14:backgroundMark x1="42139" y1="14972" x2="34036" y2="19774"/>
                            <a14:backgroundMark x1="57699" y1="12429" x2="51378" y2="14407"/>
                            <a14:backgroundMark x1="55429" y1="17232" x2="50891" y2="1864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78466" y="2279405"/>
                <a:ext cx="2189520" cy="1176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CBFDF706-E97B-7763-F144-5C8DBE4DDDDD}"/>
                  </a:ext>
                </a:extLst>
              </p:cNvPr>
              <p:cNvSpPr txBox="1"/>
              <p:nvPr/>
            </p:nvSpPr>
            <p:spPr>
              <a:xfrm>
                <a:off x="4096910" y="3538813"/>
                <a:ext cx="1159478" cy="592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3D</a:t>
                </a:r>
                <a:r>
                  <a:rPr kumimoji="0" lang="ja-JP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計測データ</a:t>
                </a:r>
                <a:br>
                  <a:rPr kumimoji="0" lang="en-US" altLang="ja-JP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</a:br>
                <a:r>
                  <a:rPr kumimoji="0" lang="en-US" altLang="ja-JP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(1</a:t>
                </a:r>
                <a:r>
                  <a:rPr kumimoji="0" lang="ja-JP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ブロック分</a:t>
                </a:r>
                <a:r>
                  <a:rPr kumimoji="0" lang="en-US" altLang="ja-JP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)</a:t>
                </a: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CFFBB71-A3F9-D0E8-B8E4-989D36DEB6B3}"/>
                </a:ext>
              </a:extLst>
            </p:cNvPr>
            <p:cNvGrpSpPr/>
            <p:nvPr/>
          </p:nvGrpSpPr>
          <p:grpSpPr>
            <a:xfrm>
              <a:off x="1261382" y="4039017"/>
              <a:ext cx="5082710" cy="2539138"/>
              <a:chOff x="2680386" y="4835022"/>
              <a:chExt cx="3663705" cy="1830255"/>
            </a:xfrm>
          </p:grpSpPr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131C55CE-BB6C-6489-FF7C-CE97CEEA0A0D}"/>
                  </a:ext>
                </a:extLst>
              </p:cNvPr>
              <p:cNvSpPr txBox="1"/>
              <p:nvPr/>
            </p:nvSpPr>
            <p:spPr>
              <a:xfrm>
                <a:off x="3936055" y="6399056"/>
                <a:ext cx="2129359" cy="26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3D</a:t>
                </a:r>
                <a:r>
                  <a:rPr kumimoji="0" lang="ja-JP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Meiryo UI" panose="020B0604030504040204" pitchFamily="50" charset="-128"/>
                  </a:rPr>
                  <a:t>シミュレータ上での</a:t>
                </a:r>
                <a:r>
                  <a:rPr kumimoji="0" lang="ja-JP" altLang="en-US" kern="0">
                    <a:solidFill>
                      <a:prstClr val="black"/>
                    </a:solidFill>
                    <a:latin typeface="+mn-ea"/>
                    <a:cs typeface="Meiryo UI" panose="020B0604030504040204" pitchFamily="50" charset="-128"/>
                  </a:rPr>
                  <a:t>仮組立</a:t>
                </a:r>
                <a:endParaRPr kumimoji="0" lang="en-US" altLang="ja-JP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endParaRPr>
              </a:p>
            </p:txBody>
          </p:sp>
          <p:grpSp>
            <p:nvGrpSpPr>
              <p:cNvPr id="147" name="グループ化 146">
                <a:extLst>
                  <a:ext uri="{FF2B5EF4-FFF2-40B4-BE49-F238E27FC236}">
                    <a16:creationId xmlns:a16="http://schemas.microsoft.com/office/drawing/2014/main" id="{D52E5333-DF2A-829E-78D7-A4F8B5976434}"/>
                  </a:ext>
                </a:extLst>
              </p:cNvPr>
              <p:cNvGrpSpPr/>
              <p:nvPr/>
            </p:nvGrpSpPr>
            <p:grpSpPr>
              <a:xfrm>
                <a:off x="2680386" y="5195461"/>
                <a:ext cx="3620753" cy="1336706"/>
                <a:chOff x="169390" y="4308654"/>
                <a:chExt cx="4346499" cy="2085900"/>
              </a:xfrm>
            </p:grpSpPr>
            <p:grpSp>
              <p:nvGrpSpPr>
                <p:cNvPr id="179" name="グループ化 178">
                  <a:extLst>
                    <a:ext uri="{FF2B5EF4-FFF2-40B4-BE49-F238E27FC236}">
                      <a16:creationId xmlns:a16="http://schemas.microsoft.com/office/drawing/2014/main" id="{82D61065-4B75-55A6-90A1-49E2F1004A13}"/>
                    </a:ext>
                  </a:extLst>
                </p:cNvPr>
                <p:cNvGrpSpPr/>
                <p:nvPr/>
              </p:nvGrpSpPr>
              <p:grpSpPr>
                <a:xfrm>
                  <a:off x="169390" y="4308654"/>
                  <a:ext cx="4221966" cy="1427073"/>
                  <a:chOff x="187734" y="3395735"/>
                  <a:chExt cx="4221966" cy="1427073"/>
                </a:xfrm>
              </p:grpSpPr>
              <p:pic>
                <p:nvPicPr>
                  <p:cNvPr id="198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C02CA7DA-CC2F-60DD-1F0D-07F1BED6B58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7734" y="4309417"/>
                    <a:ext cx="894846" cy="513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9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1BF202A-97AB-FA7E-4A1F-F9AF5634CB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17608" y="4078606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0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C1C40FA2-8E8A-5BF8-5971-1EF2412605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7482" y="3856043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1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4A2492AF-A2BD-D6BC-E957-82AFD531E8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85539" y="3625889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02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40DC60E3-AA01-5923-44CA-C2517E4EE4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14852" y="3395735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80" name="グループ化 179">
                  <a:extLst>
                    <a:ext uri="{FF2B5EF4-FFF2-40B4-BE49-F238E27FC236}">
                      <a16:creationId xmlns:a16="http://schemas.microsoft.com/office/drawing/2014/main" id="{639BE43B-D5E0-ED6E-96AA-8978B3517C83}"/>
                    </a:ext>
                  </a:extLst>
                </p:cNvPr>
                <p:cNvGrpSpPr/>
                <p:nvPr/>
              </p:nvGrpSpPr>
              <p:grpSpPr>
                <a:xfrm>
                  <a:off x="211994" y="4522997"/>
                  <a:ext cx="4229586" cy="1427073"/>
                  <a:chOff x="221672" y="3583658"/>
                  <a:chExt cx="4229586" cy="1427073"/>
                </a:xfrm>
              </p:grpSpPr>
              <p:pic>
                <p:nvPicPr>
                  <p:cNvPr id="193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FF005F33-E5B4-E77C-F970-39487B7702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1672" y="4497340"/>
                    <a:ext cx="894846" cy="513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4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D49EBFA7-85DB-07D4-8DE2-9E763E1316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59166" y="4266529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5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B3830BE6-A0C1-065B-6549-2C48EDF1C2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89040" y="4043966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6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D91E9807-355F-0016-034A-EE38267EAE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27097" y="3813812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7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289D6CEA-E7AC-653F-5A0C-93710BF910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56410" y="3583658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81" name="グループ化 180">
                  <a:extLst>
                    <a:ext uri="{FF2B5EF4-FFF2-40B4-BE49-F238E27FC236}">
                      <a16:creationId xmlns:a16="http://schemas.microsoft.com/office/drawing/2014/main" id="{A0B7492F-F369-1A21-E4AB-D7E51966D89E}"/>
                    </a:ext>
                  </a:extLst>
                </p:cNvPr>
                <p:cNvGrpSpPr/>
                <p:nvPr/>
              </p:nvGrpSpPr>
              <p:grpSpPr>
                <a:xfrm>
                  <a:off x="229620" y="4726731"/>
                  <a:ext cx="4229586" cy="1427073"/>
                  <a:chOff x="247964" y="3729093"/>
                  <a:chExt cx="4229586" cy="1427073"/>
                </a:xfrm>
              </p:grpSpPr>
              <p:pic>
                <p:nvPicPr>
                  <p:cNvPr id="188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5DE3F59-A046-66E5-D934-F0B80315D77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7964" y="4642775"/>
                    <a:ext cx="894846" cy="513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9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9D99C09-7832-C7FD-54DE-83BE60094E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85458" y="4411964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0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76F6226C-0AED-2282-44F8-26EB0F6ECC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15332" y="4189401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1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640146F7-6369-1DB7-C751-30A52F837C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53389" y="3959247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92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1E6E393-23A7-F16B-085D-C1D243D521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82702" y="3729093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82" name="グループ化 181">
                  <a:extLst>
                    <a:ext uri="{FF2B5EF4-FFF2-40B4-BE49-F238E27FC236}">
                      <a16:creationId xmlns:a16="http://schemas.microsoft.com/office/drawing/2014/main" id="{F8E6F674-8DA6-4AF7-8EAD-D8403B9758B1}"/>
                    </a:ext>
                  </a:extLst>
                </p:cNvPr>
                <p:cNvGrpSpPr/>
                <p:nvPr/>
              </p:nvGrpSpPr>
              <p:grpSpPr>
                <a:xfrm>
                  <a:off x="286303" y="4967481"/>
                  <a:ext cx="4229586" cy="1427073"/>
                  <a:chOff x="276164" y="3994568"/>
                  <a:chExt cx="4229586" cy="1427073"/>
                </a:xfrm>
              </p:grpSpPr>
              <p:pic>
                <p:nvPicPr>
                  <p:cNvPr id="183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0A860B73-11A9-4B82-874E-D115FB4D43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164" y="4908250"/>
                    <a:ext cx="894846" cy="5133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4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C97BA44-16FC-1F13-8E63-AD8DC4A1BE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13658" y="4677439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5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87D8E6DE-362B-99FD-0F19-0B27E0FA9A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43532" y="4454876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6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9DD4B638-EF6F-E462-C5FA-DD125D282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81589" y="4224722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7" name="Picture 4" descr="C:\Documents and Settings\IshikawaTsuyoshi\My Documents\SymphonyWA_FUデモ\BAN3.PNG">
                    <a:extLst>
                      <a:ext uri="{FF2B5EF4-FFF2-40B4-BE49-F238E27FC236}">
                        <a16:creationId xmlns:a16="http://schemas.microsoft.com/office/drawing/2014/main" id="{5F69F82C-96A9-CA4C-2F84-816182BB19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6">
                            <a14:imgEffect>
                              <a14:backgroundRemoval t="9605" b="94633" l="4700" r="92707">
                                <a14:foregroundMark x1="14680" y1="35321" x2="33151" y2="88623"/>
                                <a14:foregroundMark x1="52252" y1="21950" x2="51671" y2="21132"/>
                                <a14:foregroundMark x1="82580" y1="64644" x2="52644" y2="22502"/>
                                <a14:foregroundMark x1="54133" y1="28814" x2="28201" y2="63559"/>
                                <a14:foregroundMark x1="79092" y1="25706" x2="25284" y2="61582"/>
                                <a14:foregroundMark x1="92707" y1="18079" x2="75041" y2="48305"/>
                                <a14:foregroundMark x1="90113" y1="16667" x2="43922" y2="28249"/>
                                <a14:foregroundMark x1="43922" y1="37288" x2="18639" y2="55367"/>
                                <a14:foregroundMark x1="25608" y1="44633" x2="10211" y2="82486"/>
                                <a14:foregroundMark x1="17342" y1="53107" x2="4700" y2="60452"/>
                                <a14:foregroundMark x1="19935" y1="75989" x2="7942" y2="80226"/>
                                <a14:backgroundMark x1="90276" y1="72316" x2="41653" y2="98023"/>
                                <a14:backgroundMark x1="41653" y1="98023" x2="41653" y2="98023"/>
                                <a14:backgroundMark x1="87358" y1="66949" x2="21556" y2="98870"/>
                                <a14:backgroundMark x1="53809" y1="15819" x2="11831" y2="31921"/>
                                <a14:backgroundMark x1="32739" y1="15819" x2="4214" y2="31356"/>
                                <a14:backgroundMark x1="42139" y1="14972" x2="34036" y2="19774"/>
                                <a14:backgroundMark x1="57699" y1="12429" x2="51378" y2="14407"/>
                                <a14:backgroundMark x1="55429" y1="17232" x2="50891" y2="1864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10902" y="3994568"/>
                    <a:ext cx="894848" cy="5133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37AF3768-32F4-A480-AA02-76C56C50E2F4}"/>
                  </a:ext>
                </a:extLst>
              </p:cNvPr>
              <p:cNvSpPr/>
              <p:nvPr/>
            </p:nvSpPr>
            <p:spPr>
              <a:xfrm rot="20925233">
                <a:off x="4078312" y="5484061"/>
                <a:ext cx="769329" cy="338234"/>
              </a:xfrm>
              <a:prstGeom prst="ellipse">
                <a:avLst/>
              </a:prstGeom>
              <a:noFill/>
              <a:ln w="12700" cap="flat" cmpd="sng" algn="ctr">
                <a:solidFill>
                  <a:srgbClr val="C0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149" name="直線矢印コネクタ 148">
                <a:extLst>
                  <a:ext uri="{FF2B5EF4-FFF2-40B4-BE49-F238E27FC236}">
                    <a16:creationId xmlns:a16="http://schemas.microsoft.com/office/drawing/2014/main" id="{4B307273-2B71-F834-93DE-F984622C8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9406" y="5835211"/>
                <a:ext cx="3497089" cy="731468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miter lim="800000"/>
                <a:headEnd type="arrow" w="med" len="med"/>
                <a:tailEnd type="arrow" w="med" len="med"/>
              </a:ln>
              <a:effectLst/>
            </p:spPr>
          </p:cxn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DBC13AE6-F66D-57BD-26D6-C76DB9EC7FC3}"/>
                  </a:ext>
                </a:extLst>
              </p:cNvPr>
              <p:cNvGrpSpPr/>
              <p:nvPr/>
            </p:nvGrpSpPr>
            <p:grpSpPr>
              <a:xfrm>
                <a:off x="3103852" y="5614000"/>
                <a:ext cx="578621" cy="186413"/>
                <a:chOff x="843227" y="4862999"/>
                <a:chExt cx="625153" cy="245303"/>
              </a:xfrm>
            </p:grpSpPr>
            <p:cxnSp>
              <p:nvCxnSpPr>
                <p:cNvPr id="174" name="直線矢印コネクタ 173">
                  <a:extLst>
                    <a:ext uri="{FF2B5EF4-FFF2-40B4-BE49-F238E27FC236}">
                      <a16:creationId xmlns:a16="http://schemas.microsoft.com/office/drawing/2014/main" id="{0E41611F-3609-2A35-083F-ACBDBEF66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273" y="4973521"/>
                  <a:ext cx="477318" cy="12160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5" name="直線矢印コネクタ 174">
                  <a:extLst>
                    <a:ext uri="{FF2B5EF4-FFF2-40B4-BE49-F238E27FC236}">
                      <a16:creationId xmlns:a16="http://schemas.microsoft.com/office/drawing/2014/main" id="{6F6D2CCD-7906-67EF-B4BC-A54757647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2738" y="4950032"/>
                  <a:ext cx="285642" cy="7276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76" name="直線矢印コネクタ 175">
                  <a:extLst>
                    <a:ext uri="{FF2B5EF4-FFF2-40B4-BE49-F238E27FC236}">
                      <a16:creationId xmlns:a16="http://schemas.microsoft.com/office/drawing/2014/main" id="{26F87F13-D7DD-7810-2235-73B4F3D16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3227" y="5035533"/>
                  <a:ext cx="285642" cy="7276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77" name="直線矢印コネクタ 176">
                  <a:extLst>
                    <a:ext uri="{FF2B5EF4-FFF2-40B4-BE49-F238E27FC236}">
                      <a16:creationId xmlns:a16="http://schemas.microsoft.com/office/drawing/2014/main" id="{C9D33BB5-CEB0-D3BF-0B0D-66811ECEB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3349" y="4867810"/>
                  <a:ext cx="0" cy="20752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206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8" name="直線矢印コネクタ 177">
                  <a:extLst>
                    <a:ext uri="{FF2B5EF4-FFF2-40B4-BE49-F238E27FC236}">
                      <a16:creationId xmlns:a16="http://schemas.microsoft.com/office/drawing/2014/main" id="{7897918C-B5CA-E732-8C9F-712ABF1AC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1086" y="4862999"/>
                  <a:ext cx="0" cy="207529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206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52" name="グループ化 151">
                <a:extLst>
                  <a:ext uri="{FF2B5EF4-FFF2-40B4-BE49-F238E27FC236}">
                    <a16:creationId xmlns:a16="http://schemas.microsoft.com/office/drawing/2014/main" id="{C75739CB-65B8-618B-BD18-0CC5DC3E8E39}"/>
                  </a:ext>
                </a:extLst>
              </p:cNvPr>
              <p:cNvGrpSpPr/>
              <p:nvPr/>
            </p:nvGrpSpPr>
            <p:grpSpPr>
              <a:xfrm>
                <a:off x="6144402" y="4992481"/>
                <a:ext cx="199689" cy="557664"/>
                <a:chOff x="4128299" y="4045131"/>
                <a:chExt cx="215748" cy="733836"/>
              </a:xfrm>
            </p:grpSpPr>
            <p:cxnSp>
              <p:nvCxnSpPr>
                <p:cNvPr id="168" name="直線矢印コネクタ 167">
                  <a:extLst>
                    <a:ext uri="{FF2B5EF4-FFF2-40B4-BE49-F238E27FC236}">
                      <a16:creationId xmlns:a16="http://schemas.microsoft.com/office/drawing/2014/main" id="{F6263FCC-E6C7-54EF-3D3D-1E3EB56A9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9391" y="4491124"/>
                  <a:ext cx="84656" cy="28784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arrow" w="med" len="med"/>
                  <a:tailEnd type="none" w="med" len="med"/>
                </a:ln>
                <a:effectLst/>
              </p:spPr>
            </p:cxnSp>
            <p:cxnSp>
              <p:nvCxnSpPr>
                <p:cNvPr id="169" name="直線矢印コネクタ 168">
                  <a:extLst>
                    <a:ext uri="{FF2B5EF4-FFF2-40B4-BE49-F238E27FC236}">
                      <a16:creationId xmlns:a16="http://schemas.microsoft.com/office/drawing/2014/main" id="{84D2EB7B-286A-7721-2E03-08F197777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1500" y="4468394"/>
                  <a:ext cx="141170" cy="4904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206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0" name="直線矢印コネクタ 169">
                  <a:extLst>
                    <a:ext uri="{FF2B5EF4-FFF2-40B4-BE49-F238E27FC236}">
                      <a16:creationId xmlns:a16="http://schemas.microsoft.com/office/drawing/2014/main" id="{767930C6-4CA5-AB9B-A915-F1623BFE4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60178" y="4298565"/>
                  <a:ext cx="141170" cy="4904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2060"/>
                  </a:solidFill>
                  <a:prstDash val="dash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1" name="直線矢印コネクタ 170">
                  <a:extLst>
                    <a:ext uri="{FF2B5EF4-FFF2-40B4-BE49-F238E27FC236}">
                      <a16:creationId xmlns:a16="http://schemas.microsoft.com/office/drawing/2014/main" id="{370DCDA9-8F36-BA11-64BE-D2F309D04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93845" y="4271059"/>
                  <a:ext cx="84656" cy="28784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2" name="直線矢印コネクタ 171">
                  <a:extLst>
                    <a:ext uri="{FF2B5EF4-FFF2-40B4-BE49-F238E27FC236}">
                      <a16:creationId xmlns:a16="http://schemas.microsoft.com/office/drawing/2014/main" id="{13B1E022-23ED-0878-E6E5-61A0097E3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8299" y="4045131"/>
                  <a:ext cx="84656" cy="28784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00206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</p:grpSp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5E829DD7-4151-FBDB-0D15-A1283568F6B1}"/>
                  </a:ext>
                </a:extLst>
              </p:cNvPr>
              <p:cNvGrpSpPr/>
              <p:nvPr/>
            </p:nvGrpSpPr>
            <p:grpSpPr>
              <a:xfrm>
                <a:off x="4545265" y="4835022"/>
                <a:ext cx="682328" cy="586738"/>
                <a:chOff x="2519353" y="3777169"/>
                <a:chExt cx="737201" cy="772096"/>
              </a:xfrm>
            </p:grpSpPr>
            <p:cxnSp>
              <p:nvCxnSpPr>
                <p:cNvPr id="161" name="直線矢印コネクタ 160">
                  <a:extLst>
                    <a:ext uri="{FF2B5EF4-FFF2-40B4-BE49-F238E27FC236}">
                      <a16:creationId xmlns:a16="http://schemas.microsoft.com/office/drawing/2014/main" id="{39D4BED0-BAA8-9C7D-9215-668E5384E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9353" y="4209849"/>
                  <a:ext cx="586639" cy="149447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62" name="直線矢印コネクタ 161">
                  <a:extLst>
                    <a:ext uri="{FF2B5EF4-FFF2-40B4-BE49-F238E27FC236}">
                      <a16:creationId xmlns:a16="http://schemas.microsoft.com/office/drawing/2014/main" id="{44E71939-3B7D-A587-3A2A-AF35CDC2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60436" y="4010591"/>
                  <a:ext cx="138650" cy="538674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63" name="直線矢印コネクタ 162">
                  <a:extLst>
                    <a:ext uri="{FF2B5EF4-FFF2-40B4-BE49-F238E27FC236}">
                      <a16:creationId xmlns:a16="http://schemas.microsoft.com/office/drawing/2014/main" id="{9C570F7A-6BF7-8BBC-8240-F5DB4D137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8278" y="3999044"/>
                  <a:ext cx="267946" cy="49587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B75C4B1E-A8F0-FCBA-EC5D-A50985EC5E44}"/>
                    </a:ext>
                  </a:extLst>
                </p:cNvPr>
                <p:cNvSpPr txBox="1"/>
                <p:nvPr/>
              </p:nvSpPr>
              <p:spPr>
                <a:xfrm>
                  <a:off x="2998150" y="4157228"/>
                  <a:ext cx="2584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50" charset="-128"/>
                    </a:rPr>
                    <a:t>X</a:t>
                  </a:r>
                  <a:endParaRPr kumimoji="0" lang="ja-JP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65" name="テキスト ボックス 164">
                  <a:extLst>
                    <a:ext uri="{FF2B5EF4-FFF2-40B4-BE49-F238E27FC236}">
                      <a16:creationId xmlns:a16="http://schemas.microsoft.com/office/drawing/2014/main" id="{D689B139-4C00-AD9B-F027-F3C6FC560CDD}"/>
                    </a:ext>
                  </a:extLst>
                </p:cNvPr>
                <p:cNvSpPr txBox="1"/>
                <p:nvPr/>
              </p:nvSpPr>
              <p:spPr>
                <a:xfrm>
                  <a:off x="2523953" y="3830106"/>
                  <a:ext cx="201881" cy="2481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50" charset="-128"/>
                    </a:rPr>
                    <a:t>Y</a:t>
                  </a:r>
                  <a:endParaRPr kumimoji="0" lang="ja-JP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166" name="テキスト ボックス 165">
                  <a:extLst>
                    <a:ext uri="{FF2B5EF4-FFF2-40B4-BE49-F238E27FC236}">
                      <a16:creationId xmlns:a16="http://schemas.microsoft.com/office/drawing/2014/main" id="{CCF96AB3-1ACD-44CC-ACFD-DB431D46111D}"/>
                    </a:ext>
                  </a:extLst>
                </p:cNvPr>
                <p:cNvSpPr txBox="1"/>
                <p:nvPr/>
              </p:nvSpPr>
              <p:spPr>
                <a:xfrm>
                  <a:off x="2874651" y="3777169"/>
                  <a:ext cx="201881" cy="2481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游ゴシック" panose="020B0400000000000000" pitchFamily="50" charset="-128"/>
                    </a:rPr>
                    <a:t>Z</a:t>
                  </a:r>
                  <a:endParaRPr kumimoji="0" lang="ja-JP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游ゴシック" panose="020B0400000000000000" pitchFamily="50" charset="-128"/>
                  </a:endParaRPr>
                </a:p>
              </p:txBody>
            </p:sp>
          </p:grpSp>
        </p:grpSp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D48EA6A6-9BEE-AE2D-6D17-CB7E0A450BFE}"/>
                </a:ext>
              </a:extLst>
            </p:cNvPr>
            <p:cNvSpPr/>
            <p:nvPr/>
          </p:nvSpPr>
          <p:spPr>
            <a:xfrm>
              <a:off x="7508951" y="2998471"/>
              <a:ext cx="3445739" cy="3801201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pic>
          <p:nvPicPr>
            <p:cNvPr id="141" name="図 140" descr="建物, 屋内, 部屋, 床 が含まれている画像&#10;&#10;自動的に生成された説明">
              <a:extLst>
                <a:ext uri="{FF2B5EF4-FFF2-40B4-BE49-F238E27FC236}">
                  <a16:creationId xmlns:a16="http://schemas.microsoft.com/office/drawing/2014/main" id="{FC08763B-AC9F-581D-8313-8512C8EBC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0606" t="8889" r="8182" b="26262"/>
            <a:stretch/>
          </p:blipFill>
          <p:spPr>
            <a:xfrm>
              <a:off x="8081698" y="3099498"/>
              <a:ext cx="2320091" cy="1591747"/>
            </a:xfrm>
            <a:prstGeom prst="rect">
              <a:avLst/>
            </a:prstGeom>
          </p:spPr>
        </p:pic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4954CE6C-204E-5B49-78D0-D066E0449730}"/>
                </a:ext>
              </a:extLst>
            </p:cNvPr>
            <p:cNvSpPr txBox="1"/>
            <p:nvPr/>
          </p:nvSpPr>
          <p:spPr>
            <a:xfrm>
              <a:off x="7833568" y="4704724"/>
              <a:ext cx="2646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橋梁部材</a:t>
              </a:r>
              <a:r>
                <a:rPr kumimoji="0" lang="en-US" altLang="ja-JP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1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ブロック</a:t>
              </a:r>
              <a:r>
                <a:rPr kumimoji="0" lang="en-US" altLang="ja-JP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(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鈑桁</a:t>
              </a:r>
              <a:r>
                <a:rPr kumimoji="0" lang="en-US" altLang="ja-JP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)</a:t>
              </a:r>
            </a:p>
          </p:txBody>
        </p:sp>
        <p:pic>
          <p:nvPicPr>
            <p:cNvPr id="156" name="Picture 2" descr="ブログ | 株式会社北都鉄工 │クレーン・橋梁・水門・プラントなどの製品を製造・メンテナンス">
              <a:extLst>
                <a:ext uri="{FF2B5EF4-FFF2-40B4-BE49-F238E27FC236}">
                  <a16:creationId xmlns:a16="http://schemas.microsoft.com/office/drawing/2014/main" id="{3FB2374E-389D-B269-DFEA-5465377C9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698" y="5114848"/>
              <a:ext cx="2232000" cy="137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ED66D26C-F445-BA82-17BB-5F6013064F0F}"/>
                </a:ext>
              </a:extLst>
            </p:cNvPr>
            <p:cNvSpPr txBox="1"/>
            <p:nvPr/>
          </p:nvSpPr>
          <p:spPr>
            <a:xfrm>
              <a:off x="8430318" y="6452331"/>
              <a:ext cx="16059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Meiryo UI" panose="020B0604030504040204" pitchFamily="50" charset="-128"/>
                </a:rPr>
                <a:t>従来の仮組立</a:t>
              </a:r>
              <a:endParaRPr kumimoji="0" lang="en-US" altLang="ja-JP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iryo UI" panose="020B0604030504040204" pitchFamily="50" charset="-128"/>
              </a:endParaRPr>
            </a:p>
          </p:txBody>
        </p:sp>
        <p:sp>
          <p:nvSpPr>
            <p:cNvPr id="144" name="矢印: 右 143">
              <a:extLst>
                <a:ext uri="{FF2B5EF4-FFF2-40B4-BE49-F238E27FC236}">
                  <a16:creationId xmlns:a16="http://schemas.microsoft.com/office/drawing/2014/main" id="{14051BA6-BC9D-0C77-CE12-AB90B3E0539E}"/>
                </a:ext>
              </a:extLst>
            </p:cNvPr>
            <p:cNvSpPr/>
            <p:nvPr/>
          </p:nvSpPr>
          <p:spPr>
            <a:xfrm flipH="1">
              <a:off x="5743525" y="3584917"/>
              <a:ext cx="2165276" cy="823368"/>
            </a:xfrm>
            <a:prstGeom prst="rightArrow">
              <a:avLst>
                <a:gd name="adj1" fmla="val 50000"/>
                <a:gd name="adj2" fmla="val 81500"/>
              </a:avLst>
            </a:prstGeom>
            <a:solidFill>
              <a:srgbClr val="0020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3D</a:t>
              </a:r>
              <a:r>
                <a:rPr kumimoji="0" lang="ja-JP" alt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形状データ化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92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5687-4291-558D-4FD8-768E828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C4E1-DCF6-5867-ED8E-EEDF3AC4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NSGA-II</a:t>
            </a:r>
            <a:r>
              <a:rPr kumimoji="1" lang="ja-JP" altLang="en-US"/>
              <a:t>による探索結果を基に，マルチモーダル性を確認する．</a:t>
            </a:r>
            <a:endParaRPr kumimoji="1" lang="en-US" altLang="ja-JP"/>
          </a:p>
          <a:p>
            <a:r>
              <a:rPr lang="ja-JP" altLang="en-US"/>
              <a:t>決定変数空間で</a:t>
            </a:r>
            <a:r>
              <a:rPr lang="en-US" altLang="ja-JP"/>
              <a:t>k-means(k=5)</a:t>
            </a:r>
            <a:r>
              <a:rPr lang="ja-JP" altLang="en-US"/>
              <a:t>クラスタリングを行い，そのクラスタとクラスタ中心を</a:t>
            </a:r>
            <a:r>
              <a:rPr lang="ja-JP" altLang="en-US">
                <a:solidFill>
                  <a:srgbClr val="FF0000"/>
                </a:solidFill>
              </a:rPr>
              <a:t>目的関数空間に写像し，解分布の違いを評価</a:t>
            </a:r>
            <a:r>
              <a:rPr lang="ja-JP" altLang="en-US"/>
              <a:t>する．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92E66-091E-9D80-8238-ADAF7804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B35888F-E763-4233-D8B6-454E3B9C1CA8}"/>
              </a:ext>
            </a:extLst>
          </p:cNvPr>
          <p:cNvGrpSpPr>
            <a:grpSpLocks noChangeAspect="1"/>
          </p:cNvGrpSpPr>
          <p:nvPr/>
        </p:nvGrpSpPr>
        <p:grpSpPr>
          <a:xfrm>
            <a:off x="7046612" y="2174603"/>
            <a:ext cx="3991145" cy="4156446"/>
            <a:chOff x="4562871" y="513211"/>
            <a:chExt cx="5527128" cy="538817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B40588F-A720-4B1E-DD48-0DFD1656871D}"/>
                </a:ext>
              </a:extLst>
            </p:cNvPr>
            <p:cNvGrpSpPr/>
            <p:nvPr/>
          </p:nvGrpSpPr>
          <p:grpSpPr>
            <a:xfrm>
              <a:off x="4562871" y="2923718"/>
              <a:ext cx="3116265" cy="2977668"/>
              <a:chOff x="2695047" y="2505128"/>
              <a:chExt cx="2902591" cy="2902591"/>
            </a:xfrm>
          </p:grpSpPr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0A9300D5-4942-0495-78C5-89B86489D89C}"/>
                  </a:ext>
                </a:extLst>
              </p:cNvPr>
              <p:cNvCxnSpPr/>
              <p:nvPr/>
            </p:nvCxnSpPr>
            <p:spPr>
              <a:xfrm flipV="1">
                <a:off x="2701255" y="2505128"/>
                <a:ext cx="0" cy="29025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2B304C0C-1033-F705-B590-33C44286A8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6343" y="3928183"/>
                <a:ext cx="0" cy="29025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922ED36B-4FBF-766B-D77D-05AA6D192A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9998" y="513211"/>
              <a:ext cx="5040001" cy="5040000"/>
            </a:xfrm>
            <a:prstGeom prst="arc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B6899-1EE9-CA27-2CBE-DD2A3ABF9774}"/>
              </a:ext>
            </a:extLst>
          </p:cNvPr>
          <p:cNvSpPr txBox="1"/>
          <p:nvPr/>
        </p:nvSpPr>
        <p:spPr>
          <a:xfrm>
            <a:off x="9022304" y="5929867"/>
            <a:ext cx="103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PF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8A194A-E6F2-47DA-831D-1BE40B50B7E9}"/>
              </a:ext>
            </a:extLst>
          </p:cNvPr>
          <p:cNvSpPr txBox="1"/>
          <p:nvPr/>
        </p:nvSpPr>
        <p:spPr bwMode="auto">
          <a:xfrm>
            <a:off x="5605754" y="3527131"/>
            <a:ext cx="261356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b="1"/>
              <a:t>目的関数空間</a:t>
            </a:r>
            <a:endParaRPr kumimoji="1" lang="ja-JP" altLang="en-US" sz="24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D4F9EB1-6009-2415-4953-27CB66AEA03A}"/>
              </a:ext>
            </a:extLst>
          </p:cNvPr>
          <p:cNvGrpSpPr/>
          <p:nvPr/>
        </p:nvGrpSpPr>
        <p:grpSpPr>
          <a:xfrm>
            <a:off x="1978604" y="4047693"/>
            <a:ext cx="2250259" cy="2296975"/>
            <a:chOff x="2695047" y="2505128"/>
            <a:chExt cx="2902591" cy="2902591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810DFA6-5C7C-F1B5-6F1A-F7328E6D8924}"/>
                </a:ext>
              </a:extLst>
            </p:cNvPr>
            <p:cNvCxnSpPr/>
            <p:nvPr/>
          </p:nvCxnSpPr>
          <p:spPr>
            <a:xfrm flipV="1">
              <a:off x="2701255" y="2505128"/>
              <a:ext cx="0" cy="29025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DC377E0-1901-57CD-AE77-27C70B845F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6343" y="3928183"/>
              <a:ext cx="0" cy="29025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A80817-0B00-48A4-52EB-B4D2C2D29FD8}"/>
              </a:ext>
            </a:extLst>
          </p:cNvPr>
          <p:cNvSpPr txBox="1"/>
          <p:nvPr/>
        </p:nvSpPr>
        <p:spPr>
          <a:xfrm>
            <a:off x="4235903" y="4478227"/>
            <a:ext cx="137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>
                <a:solidFill>
                  <a:srgbClr val="FF0000"/>
                </a:solidFill>
                <a:latin typeface="Arial"/>
              </a:rPr>
              <a:t>クラスタ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E44DD9-068C-723A-9D99-D3BF052267FF}"/>
              </a:ext>
            </a:extLst>
          </p:cNvPr>
          <p:cNvSpPr txBox="1"/>
          <p:nvPr/>
        </p:nvSpPr>
        <p:spPr>
          <a:xfrm>
            <a:off x="4235903" y="5474722"/>
            <a:ext cx="136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cs typeface="+mn-cs"/>
              </a:rPr>
              <a:t>クラスタ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9F06B7-8615-F7C8-3F76-DC24B0555927}"/>
              </a:ext>
            </a:extLst>
          </p:cNvPr>
          <p:cNvSpPr txBox="1"/>
          <p:nvPr/>
        </p:nvSpPr>
        <p:spPr bwMode="auto">
          <a:xfrm>
            <a:off x="384573" y="3523401"/>
            <a:ext cx="261356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b="1"/>
              <a:t>決定変数空間</a:t>
            </a:r>
            <a:endParaRPr kumimoji="1" lang="ja-JP" altLang="en-US" sz="24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7223A8-1BED-C66C-D17E-8A7E37B94EB7}"/>
              </a:ext>
            </a:extLst>
          </p:cNvPr>
          <p:cNvSpPr txBox="1"/>
          <p:nvPr/>
        </p:nvSpPr>
        <p:spPr>
          <a:xfrm rot="16200000">
            <a:off x="1309105" y="5006189"/>
            <a:ext cx="501926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baseline="-250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ja-JP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D6D89E-E5D3-9462-DFF0-3996DB0A4727}"/>
              </a:ext>
            </a:extLst>
          </p:cNvPr>
          <p:cNvSpPr txBox="1"/>
          <p:nvPr/>
        </p:nvSpPr>
        <p:spPr>
          <a:xfrm>
            <a:off x="2924314" y="6415933"/>
            <a:ext cx="47428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baseline="-250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ja-JP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059818-66AA-BD27-C218-B93F3319E047}"/>
              </a:ext>
            </a:extLst>
          </p:cNvPr>
          <p:cNvSpPr txBox="1"/>
          <p:nvPr/>
        </p:nvSpPr>
        <p:spPr>
          <a:xfrm>
            <a:off x="7804764" y="6405392"/>
            <a:ext cx="733953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30A237-742B-3F45-BCCC-22128F8850C2}"/>
              </a:ext>
            </a:extLst>
          </p:cNvPr>
          <p:cNvSpPr txBox="1"/>
          <p:nvPr/>
        </p:nvSpPr>
        <p:spPr>
          <a:xfrm rot="16200000">
            <a:off x="6299491" y="4924559"/>
            <a:ext cx="766295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B13F4FD-FBD8-07A2-8189-2A4333E95E43}"/>
              </a:ext>
            </a:extLst>
          </p:cNvPr>
          <p:cNvSpPr/>
          <p:nvPr/>
        </p:nvSpPr>
        <p:spPr>
          <a:xfrm>
            <a:off x="2432884" y="4342930"/>
            <a:ext cx="1567969" cy="7662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51872B5-FE13-74EE-53B3-8D378585690D}"/>
              </a:ext>
            </a:extLst>
          </p:cNvPr>
          <p:cNvSpPr/>
          <p:nvPr/>
        </p:nvSpPr>
        <p:spPr>
          <a:xfrm>
            <a:off x="2433443" y="5332624"/>
            <a:ext cx="1567969" cy="76629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星: 5 pt 44">
            <a:extLst>
              <a:ext uri="{FF2B5EF4-FFF2-40B4-BE49-F238E27FC236}">
                <a16:creationId xmlns:a16="http://schemas.microsoft.com/office/drawing/2014/main" id="{5F095396-553B-E49D-BFCB-0EE5F39EDA77}"/>
              </a:ext>
            </a:extLst>
          </p:cNvPr>
          <p:cNvSpPr/>
          <p:nvPr/>
        </p:nvSpPr>
        <p:spPr>
          <a:xfrm>
            <a:off x="3067599" y="5572381"/>
            <a:ext cx="285618" cy="285618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星: 5 pt 45">
            <a:extLst>
              <a:ext uri="{FF2B5EF4-FFF2-40B4-BE49-F238E27FC236}">
                <a16:creationId xmlns:a16="http://schemas.microsoft.com/office/drawing/2014/main" id="{81F9B712-DE5F-480A-B69C-20D06B6BA963}"/>
              </a:ext>
            </a:extLst>
          </p:cNvPr>
          <p:cNvSpPr/>
          <p:nvPr/>
        </p:nvSpPr>
        <p:spPr>
          <a:xfrm>
            <a:off x="3067599" y="4583268"/>
            <a:ext cx="285618" cy="2856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B8A7F0A-24A6-0825-73DC-ADE51E34CC00}"/>
              </a:ext>
            </a:extLst>
          </p:cNvPr>
          <p:cNvSpPr/>
          <p:nvPr/>
        </p:nvSpPr>
        <p:spPr>
          <a:xfrm>
            <a:off x="2898916" y="4386578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E6ABF7F-4712-5421-448F-7B413E543B47}"/>
              </a:ext>
            </a:extLst>
          </p:cNvPr>
          <p:cNvSpPr/>
          <p:nvPr/>
        </p:nvSpPr>
        <p:spPr>
          <a:xfrm>
            <a:off x="3517299" y="4673080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62E5F3-0B51-21AE-D59D-18D4273AA32E}"/>
              </a:ext>
            </a:extLst>
          </p:cNvPr>
          <p:cNvSpPr/>
          <p:nvPr/>
        </p:nvSpPr>
        <p:spPr>
          <a:xfrm>
            <a:off x="2726009" y="4788450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5B2F0D23-2598-D28D-F006-21A743A6BFCE}"/>
              </a:ext>
            </a:extLst>
          </p:cNvPr>
          <p:cNvSpPr/>
          <p:nvPr/>
        </p:nvSpPr>
        <p:spPr>
          <a:xfrm>
            <a:off x="2964074" y="5352135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039BC609-1A4D-542D-583F-34E1026424FC}"/>
              </a:ext>
            </a:extLst>
          </p:cNvPr>
          <p:cNvSpPr/>
          <p:nvPr/>
        </p:nvSpPr>
        <p:spPr>
          <a:xfrm>
            <a:off x="2747192" y="5758249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FD9A72D-4B24-AA59-B3AB-D45F1DCE7798}"/>
              </a:ext>
            </a:extLst>
          </p:cNvPr>
          <p:cNvSpPr/>
          <p:nvPr/>
        </p:nvSpPr>
        <p:spPr>
          <a:xfrm>
            <a:off x="3517565" y="5634324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星: 5 pt 52">
            <a:extLst>
              <a:ext uri="{FF2B5EF4-FFF2-40B4-BE49-F238E27FC236}">
                <a16:creationId xmlns:a16="http://schemas.microsoft.com/office/drawing/2014/main" id="{C3D16516-7CDE-4739-6FAD-16607F758BCA}"/>
              </a:ext>
            </a:extLst>
          </p:cNvPr>
          <p:cNvSpPr/>
          <p:nvPr/>
        </p:nvSpPr>
        <p:spPr>
          <a:xfrm>
            <a:off x="7812107" y="4976829"/>
            <a:ext cx="285618" cy="2856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5D9BEFE0-7091-78C4-FA9C-CFE74C2CC7DD}"/>
              </a:ext>
            </a:extLst>
          </p:cNvPr>
          <p:cNvSpPr/>
          <p:nvPr/>
        </p:nvSpPr>
        <p:spPr>
          <a:xfrm>
            <a:off x="8143708" y="5282655"/>
            <a:ext cx="285618" cy="285618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824328DA-6C2E-3FB0-3EE5-295B6473EA7C}"/>
              </a:ext>
            </a:extLst>
          </p:cNvPr>
          <p:cNvSpPr/>
          <p:nvPr/>
        </p:nvSpPr>
        <p:spPr>
          <a:xfrm>
            <a:off x="7575600" y="4564101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3AA5512-2994-7CBD-B779-FE8FBE9D74EE}"/>
              </a:ext>
            </a:extLst>
          </p:cNvPr>
          <p:cNvSpPr/>
          <p:nvPr/>
        </p:nvSpPr>
        <p:spPr>
          <a:xfrm>
            <a:off x="8909926" y="5669538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FF3184A-B02D-A1AC-8D2B-3035B6CE67E7}"/>
              </a:ext>
            </a:extLst>
          </p:cNvPr>
          <p:cNvSpPr/>
          <p:nvPr/>
        </p:nvSpPr>
        <p:spPr>
          <a:xfrm>
            <a:off x="8289461" y="4820272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5C57E72-D2F4-8E57-2CBB-1E49041C2EFB}"/>
              </a:ext>
            </a:extLst>
          </p:cNvPr>
          <p:cNvSpPr/>
          <p:nvPr/>
        </p:nvSpPr>
        <p:spPr>
          <a:xfrm>
            <a:off x="8585309" y="5655258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90348EA-7B59-AAE3-1DFE-6C5C9863C8D0}"/>
              </a:ext>
            </a:extLst>
          </p:cNvPr>
          <p:cNvSpPr/>
          <p:nvPr/>
        </p:nvSpPr>
        <p:spPr>
          <a:xfrm>
            <a:off x="7541941" y="4179823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A9B51CF0-6351-DA0E-C2C3-EF6AF7EA873F}"/>
              </a:ext>
            </a:extLst>
          </p:cNvPr>
          <p:cNvSpPr/>
          <p:nvPr/>
        </p:nvSpPr>
        <p:spPr>
          <a:xfrm>
            <a:off x="7985740" y="4683925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9CFC0ED-812C-A324-8363-B2FF96A3EB96}"/>
              </a:ext>
            </a:extLst>
          </p:cNvPr>
          <p:cNvGrpSpPr/>
          <p:nvPr/>
        </p:nvGrpSpPr>
        <p:grpSpPr>
          <a:xfrm>
            <a:off x="8627703" y="3412022"/>
            <a:ext cx="3456324" cy="1015998"/>
            <a:chOff x="8627703" y="4266135"/>
            <a:chExt cx="3456324" cy="1015998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7244E22-A16C-2263-2B5A-3E9ACA5D4DCB}"/>
                </a:ext>
              </a:extLst>
            </p:cNvPr>
            <p:cNvSpPr txBox="1"/>
            <p:nvPr/>
          </p:nvSpPr>
          <p:spPr bwMode="auto">
            <a:xfrm>
              <a:off x="9280445" y="4266135"/>
              <a:ext cx="2347057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 sz="2400" b="1"/>
                <a:t>: </a:t>
              </a:r>
              <a:r>
                <a:rPr kumimoji="1" lang="ja-JP" altLang="en-US" sz="2400" b="1"/>
                <a:t>クラスタ中心</a:t>
              </a:r>
            </a:p>
          </p:txBody>
        </p:sp>
        <p:sp>
          <p:nvSpPr>
            <p:cNvPr id="63" name="星: 5 pt 62">
              <a:extLst>
                <a:ext uri="{FF2B5EF4-FFF2-40B4-BE49-F238E27FC236}">
                  <a16:creationId xmlns:a16="http://schemas.microsoft.com/office/drawing/2014/main" id="{ACDE010E-E0CD-35C0-D1B8-7D3AA6C09AC2}"/>
                </a:ext>
              </a:extLst>
            </p:cNvPr>
            <p:cNvSpPr/>
            <p:nvPr/>
          </p:nvSpPr>
          <p:spPr>
            <a:xfrm>
              <a:off x="8627703" y="4385654"/>
              <a:ext cx="285618" cy="28561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星: 5 pt 63">
              <a:extLst>
                <a:ext uri="{FF2B5EF4-FFF2-40B4-BE49-F238E27FC236}">
                  <a16:creationId xmlns:a16="http://schemas.microsoft.com/office/drawing/2014/main" id="{9BCBB0C4-4563-C2B7-54E7-9E1677148965}"/>
                </a:ext>
              </a:extLst>
            </p:cNvPr>
            <p:cNvSpPr/>
            <p:nvPr/>
          </p:nvSpPr>
          <p:spPr>
            <a:xfrm>
              <a:off x="9018339" y="4391148"/>
              <a:ext cx="285618" cy="285618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C7193A2-890B-53EC-B506-FCF4786D41E7}"/>
                </a:ext>
              </a:extLst>
            </p:cNvPr>
            <p:cNvSpPr txBox="1"/>
            <p:nvPr/>
          </p:nvSpPr>
          <p:spPr bwMode="auto">
            <a:xfrm>
              <a:off x="9262025" y="4820468"/>
              <a:ext cx="2822002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ja-JP" altLang="en-US" sz="2400" b="1"/>
                <a:t>：非劣解</a:t>
              </a:r>
              <a:endParaRPr kumimoji="1" lang="ja-JP" altLang="en-US" sz="2400" b="1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839846CC-2F57-A0AE-5F3C-9F6878E82DDF}"/>
                </a:ext>
              </a:extLst>
            </p:cNvPr>
            <p:cNvSpPr/>
            <p:nvPr/>
          </p:nvSpPr>
          <p:spPr>
            <a:xfrm>
              <a:off x="8684011" y="4935603"/>
              <a:ext cx="258147" cy="2581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A980B9B-0108-38F5-B9C2-CED1CE21945C}"/>
                </a:ext>
              </a:extLst>
            </p:cNvPr>
            <p:cNvSpPr/>
            <p:nvPr/>
          </p:nvSpPr>
          <p:spPr>
            <a:xfrm>
              <a:off x="9027431" y="4931787"/>
              <a:ext cx="258147" cy="25814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63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2AE8C-158B-9DAC-988F-25F21ED6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A0C75E-8622-0752-029B-8E52588B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4463567" cy="5181600"/>
          </a:xfrm>
        </p:spPr>
        <p:txBody>
          <a:bodyPr/>
          <a:lstStyle/>
          <a:p>
            <a:r>
              <a:rPr lang="ja-JP" altLang="en-US"/>
              <a:t>目的関数空間では</a:t>
            </a:r>
            <a:br>
              <a:rPr lang="en-US" altLang="ja-JP"/>
            </a:br>
            <a:r>
              <a:rPr lang="ja-JP" altLang="en-US">
                <a:solidFill>
                  <a:srgbClr val="FF0000"/>
                </a:solidFill>
              </a:rPr>
              <a:t>各クラスタの解が</a:t>
            </a:r>
            <a:br>
              <a:rPr lang="en-US" altLang="ja-JP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分離しておらず，近い値</a:t>
            </a:r>
            <a:r>
              <a:rPr lang="ja-JP" altLang="en-US"/>
              <a:t>を取っている．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これは異なる</a:t>
            </a:r>
            <a:r>
              <a:rPr kumimoji="1" lang="en-US" altLang="ja-JP"/>
              <a:t>PS</a:t>
            </a:r>
            <a:r>
              <a:rPr kumimoji="1" lang="ja-JP" altLang="en-US"/>
              <a:t>でも同じ</a:t>
            </a:r>
            <a:r>
              <a:rPr kumimoji="1" lang="en-US" altLang="ja-JP"/>
              <a:t>PF</a:t>
            </a:r>
            <a:r>
              <a:rPr kumimoji="1" lang="ja-JP" altLang="en-US"/>
              <a:t>に写像される</a:t>
            </a:r>
            <a:r>
              <a:rPr kumimoji="1" lang="ja-JP" altLang="en-US">
                <a:solidFill>
                  <a:srgbClr val="FF0000"/>
                </a:solidFill>
              </a:rPr>
              <a:t>マルチモーダル性によるもの</a:t>
            </a:r>
            <a:r>
              <a:rPr kumimoji="1" lang="ja-JP" altLang="en-US"/>
              <a:t>だと考えられる．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3799ED-723E-2499-6F9B-C59923C7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A3B7375-11DB-E266-C884-03A538355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pic>
        <p:nvPicPr>
          <p:cNvPr id="7" name="図 6" descr="カレンダー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04D3A1-B8A3-2ADB-C255-546FE520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67" y="609600"/>
            <a:ext cx="78104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5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1E8D9-6F8E-8B45-BF6E-C3BB987C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F91D7-1FA3-377F-22B7-8D9909C7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制約付き</a:t>
            </a:r>
            <a:r>
              <a:rPr lang="en-US" altLang="ja-JP"/>
              <a:t>MMOP</a:t>
            </a:r>
            <a:r>
              <a:rPr lang="ja-JP" altLang="en-US"/>
              <a:t>に対応した</a:t>
            </a:r>
            <a:r>
              <a:rPr kumimoji="1" lang="en-US" altLang="ja-JP"/>
              <a:t>MMOEA</a:t>
            </a:r>
            <a:r>
              <a:rPr kumimoji="1" lang="ja-JP" altLang="en-US"/>
              <a:t>である</a:t>
            </a:r>
            <a:r>
              <a:rPr kumimoji="1" lang="en-US" altLang="ja-JP"/>
              <a:t>DN-NSGA-II</a:t>
            </a:r>
            <a:r>
              <a:rPr kumimoji="1" lang="ja-JP" altLang="en-US"/>
              <a:t>，</a:t>
            </a:r>
            <a:r>
              <a:rPr kumimoji="1" lang="en-US" altLang="ja-JP"/>
              <a:t>CMMOCEA</a:t>
            </a:r>
            <a:r>
              <a:rPr kumimoji="1" lang="ja-JP" altLang="en-US"/>
              <a:t>と，</a:t>
            </a:r>
            <a:r>
              <a:rPr kumimoji="1" lang="en-US" altLang="ja-JP"/>
              <a:t>NSGA-II</a:t>
            </a:r>
            <a:r>
              <a:rPr lang="ja-JP" altLang="en-US"/>
              <a:t>を</a:t>
            </a:r>
            <a:r>
              <a:rPr lang="en-US" altLang="ja-JP">
                <a:solidFill>
                  <a:srgbClr val="FF0000"/>
                </a:solidFill>
              </a:rPr>
              <a:t>HV</a:t>
            </a:r>
            <a:r>
              <a:rPr lang="ja-JP" altLang="en-US"/>
              <a:t>で</a:t>
            </a:r>
            <a:r>
              <a:rPr kumimoji="1" lang="ja-JP" altLang="en-US"/>
              <a:t>比較する．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また</a:t>
            </a:r>
            <a:r>
              <a:rPr kumimoji="1" lang="en-US" altLang="ja-JP"/>
              <a:t>MMOP</a:t>
            </a:r>
            <a:r>
              <a:rPr kumimoji="1" lang="ja-JP" altLang="en-US"/>
              <a:t>では，複数の</a:t>
            </a:r>
            <a:r>
              <a:rPr kumimoji="1" lang="en-US" altLang="ja-JP"/>
              <a:t>PS</a:t>
            </a:r>
            <a:r>
              <a:rPr kumimoji="1" lang="ja-JP" altLang="en-US"/>
              <a:t>を発見するために</a:t>
            </a:r>
            <a:r>
              <a:rPr kumimoji="1" lang="ja-JP" altLang="en-US">
                <a:solidFill>
                  <a:srgbClr val="FF0000"/>
                </a:solidFill>
              </a:rPr>
              <a:t>決定変数空間での</a:t>
            </a:r>
            <a:br>
              <a:rPr kumimoji="1" lang="en-US" altLang="ja-JP">
                <a:solidFill>
                  <a:srgbClr val="FF0000"/>
                </a:solidFill>
              </a:rPr>
            </a:br>
            <a:r>
              <a:rPr kumimoji="1" lang="ja-JP" altLang="en-US">
                <a:solidFill>
                  <a:srgbClr val="FF0000"/>
                </a:solidFill>
              </a:rPr>
              <a:t>多様性</a:t>
            </a:r>
            <a:r>
              <a:rPr kumimoji="1" lang="ja-JP" altLang="en-US"/>
              <a:t>が重要である．決定変数空間を</a:t>
            </a:r>
            <a:r>
              <a:rPr kumimoji="1" lang="en-US" altLang="ja-JP"/>
              <a:t>2</a:t>
            </a:r>
            <a:r>
              <a:rPr kumimoji="1" lang="ja-JP" altLang="en-US"/>
              <a:t>次元まで圧縮し，その分布から決定変数空間での多様性を調査する．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94E168-9393-405C-FBA4-16030C7D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05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4E8688B-036A-31DB-1BF4-2CB2BB87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/>
              <a:t>3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434CB8-BE2F-6F42-FCD6-6167BA71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ja-JP"/>
              <a:t>DN-NSGA-II (Decision space based Niching NSGA-II)</a:t>
            </a:r>
          </a:p>
          <a:p>
            <a:pPr lvl="1"/>
            <a:r>
              <a:rPr kumimoji="1" lang="en-US" altLang="ja-JP" sz="2800"/>
              <a:t>MMOP </a:t>
            </a:r>
            <a:r>
              <a:rPr kumimoji="1" lang="ja-JP" altLang="en-US" sz="2800"/>
              <a:t>を解くために設計された</a:t>
            </a:r>
            <a:r>
              <a:rPr kumimoji="1" lang="en-US" altLang="ja-JP" sz="2800">
                <a:solidFill>
                  <a:srgbClr val="FF0000"/>
                </a:solidFill>
              </a:rPr>
              <a:t>MMOEA</a:t>
            </a:r>
            <a:r>
              <a:rPr kumimoji="1" lang="ja-JP" altLang="en-US" sz="2800">
                <a:solidFill>
                  <a:srgbClr val="FF0000"/>
                </a:solidFill>
              </a:rPr>
              <a:t>の一つ</a:t>
            </a:r>
            <a:r>
              <a:rPr kumimoji="1" lang="ja-JP" altLang="en-US" sz="2800"/>
              <a:t>．</a:t>
            </a:r>
            <a:r>
              <a:rPr kumimoji="1" lang="en-US" altLang="ja-JP" sz="2800"/>
              <a:t>NSGA-II</a:t>
            </a:r>
            <a:r>
              <a:rPr kumimoji="1" lang="ja-JP" altLang="en-US" sz="2800"/>
              <a:t>を基に</a:t>
            </a:r>
            <a:br>
              <a:rPr kumimoji="1" lang="en-US" altLang="ja-JP" sz="2800"/>
            </a:br>
            <a:r>
              <a:rPr kumimoji="1" lang="ja-JP" altLang="en-US" sz="2800"/>
              <a:t>決定変数空間での混雑距離を選択に利用する．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/>
              <a:t>CMMOCEA (</a:t>
            </a:r>
            <a:r>
              <a:rPr lang="en-US" altLang="ja-JP" sz="2800"/>
              <a:t>Constrained multi-modal multi-objective optimization coevolutionary algorithm</a:t>
            </a:r>
            <a:r>
              <a:rPr lang="en-US" altLang="ja-JP"/>
              <a:t>)</a:t>
            </a:r>
          </a:p>
          <a:p>
            <a:pPr lvl="1"/>
            <a:r>
              <a:rPr kumimoji="1" lang="ja-JP" altLang="en-US" sz="2800">
                <a:solidFill>
                  <a:srgbClr val="FF0000"/>
                </a:solidFill>
              </a:rPr>
              <a:t>制約付き</a:t>
            </a:r>
            <a:r>
              <a:rPr kumimoji="1" lang="en-US" altLang="ja-JP" sz="2800">
                <a:solidFill>
                  <a:srgbClr val="FF0000"/>
                </a:solidFill>
              </a:rPr>
              <a:t>MMOP</a:t>
            </a:r>
            <a:r>
              <a:rPr kumimoji="1" lang="ja-JP" altLang="en-US" sz="2800">
                <a:solidFill>
                  <a:srgbClr val="FF0000"/>
                </a:solidFill>
              </a:rPr>
              <a:t>を解くため</a:t>
            </a:r>
            <a:r>
              <a:rPr kumimoji="1" lang="ja-JP" altLang="en-US" sz="2800"/>
              <a:t>に設計された</a:t>
            </a:r>
            <a:r>
              <a:rPr kumimoji="1" lang="en-US" altLang="ja-JP" sz="2800"/>
              <a:t>MMOEA</a:t>
            </a:r>
            <a:r>
              <a:rPr kumimoji="1" lang="ja-JP" altLang="en-US" sz="2800"/>
              <a:t>．決定変数空間での</a:t>
            </a:r>
            <a:br>
              <a:rPr kumimoji="1" lang="en-US" altLang="ja-JP" sz="2800"/>
            </a:br>
            <a:r>
              <a:rPr kumimoji="1" lang="ja-JP" altLang="en-US" sz="2800"/>
              <a:t>混雑距離を選択に利用し，</a:t>
            </a:r>
            <a:r>
              <a:rPr kumimoji="1" lang="en-US" altLang="ja-JP" sz="2800"/>
              <a:t>2</a:t>
            </a:r>
            <a:r>
              <a:rPr kumimoji="1" lang="ja-JP" altLang="en-US" sz="2800"/>
              <a:t>つの個体群を用いる共進化アルゴリズム．</a:t>
            </a:r>
          </a:p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92CAA7-92EF-613F-6C66-04AB199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0FCD9D4-ED38-F418-A080-42F2401FB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使用する</a:t>
            </a:r>
            <a:r>
              <a:rPr lang="en-US" altLang="ja-JP"/>
              <a:t>MMOEA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812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C56E59-F431-5EE8-6417-01FC8347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実験</a:t>
            </a:r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8AB6A-04AA-5A97-D9DB-E0F89B59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300296"/>
            <a:ext cx="11582400" cy="3252904"/>
          </a:xfrm>
        </p:spPr>
        <p:txBody>
          <a:bodyPr/>
          <a:lstStyle/>
          <a:p>
            <a:r>
              <a:rPr lang="en-US" altLang="ja-JP"/>
              <a:t>2</a:t>
            </a:r>
            <a:r>
              <a:rPr lang="ja-JP" altLang="en-US"/>
              <a:t>つの</a:t>
            </a:r>
            <a:r>
              <a:rPr lang="en-US" altLang="ja-JP"/>
              <a:t>MMOEA</a:t>
            </a:r>
            <a:r>
              <a:rPr lang="ja-JP" altLang="en-US"/>
              <a:t>は</a:t>
            </a:r>
            <a:r>
              <a:rPr lang="en-US" altLang="ja-JP"/>
              <a:t>HV</a:t>
            </a:r>
            <a:r>
              <a:rPr lang="ja-JP" altLang="en-US"/>
              <a:t>において，</a:t>
            </a:r>
            <a:r>
              <a:rPr lang="en-US" altLang="ja-JP">
                <a:solidFill>
                  <a:schemeClr val="accent3"/>
                </a:solidFill>
              </a:rPr>
              <a:t>NSGA-II</a:t>
            </a:r>
            <a:r>
              <a:rPr lang="ja-JP" altLang="en-US">
                <a:solidFill>
                  <a:schemeClr val="accent3"/>
                </a:solidFill>
              </a:rPr>
              <a:t>に劣った結果</a:t>
            </a:r>
            <a:r>
              <a:rPr lang="ja-JP" altLang="en-US"/>
              <a:t>を示す．</a:t>
            </a:r>
            <a:endParaRPr lang="en-US" altLang="ja-JP"/>
          </a:p>
          <a:p>
            <a:endParaRPr kumimoji="1" lang="en-US" altLang="ja-JP"/>
          </a:p>
          <a:p>
            <a:r>
              <a:rPr lang="ja-JP" altLang="en-US"/>
              <a:t>これは</a:t>
            </a:r>
            <a:r>
              <a:rPr lang="en-US" altLang="ja-JP"/>
              <a:t>MMOEA</a:t>
            </a:r>
            <a:r>
              <a:rPr lang="ja-JP" altLang="en-US"/>
              <a:t>は</a:t>
            </a:r>
            <a:r>
              <a:rPr lang="ja-JP" altLang="en-US">
                <a:solidFill>
                  <a:srgbClr val="FF0000"/>
                </a:solidFill>
              </a:rPr>
              <a:t>決定変数空間での多様性を考慮する</a:t>
            </a:r>
            <a:r>
              <a:rPr lang="ja-JP" altLang="en-US"/>
              <a:t>分，</a:t>
            </a:r>
            <a:br>
              <a:rPr lang="en-US" altLang="ja-JP"/>
            </a:br>
            <a:r>
              <a:rPr lang="ja-JP" altLang="en-US">
                <a:solidFill>
                  <a:schemeClr val="accent3"/>
                </a:solidFill>
              </a:rPr>
              <a:t>目的関数空間で優れた解の探索に費やす評価回数が少ない</a:t>
            </a:r>
            <a:r>
              <a:rPr lang="ja-JP" altLang="en-US"/>
              <a:t>ためだと考えられる．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2914B3-F36A-3311-11A2-87DC5F98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1D9EDA-3B52-8389-825D-F931668FB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69B50326-F53D-2ADF-4D44-2110B3432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36306"/>
              </p:ext>
            </p:extLst>
          </p:nvPr>
        </p:nvGraphicFramePr>
        <p:xfrm>
          <a:off x="1263461" y="1571871"/>
          <a:ext cx="9665078" cy="15006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62212">
                  <a:extLst>
                    <a:ext uri="{9D8B030D-6E8A-4147-A177-3AD203B41FA5}">
                      <a16:colId xmlns:a16="http://schemas.microsoft.com/office/drawing/2014/main" val="3348449684"/>
                    </a:ext>
                  </a:extLst>
                </a:gridCol>
                <a:gridCol w="2897480">
                  <a:extLst>
                    <a:ext uri="{9D8B030D-6E8A-4147-A177-3AD203B41FA5}">
                      <a16:colId xmlns:a16="http://schemas.microsoft.com/office/drawing/2014/main" val="778397662"/>
                    </a:ext>
                  </a:extLst>
                </a:gridCol>
                <a:gridCol w="2252693">
                  <a:extLst>
                    <a:ext uri="{9D8B030D-6E8A-4147-A177-3AD203B41FA5}">
                      <a16:colId xmlns:a16="http://schemas.microsoft.com/office/drawing/2014/main" val="3192360466"/>
                    </a:ext>
                  </a:extLst>
                </a:gridCol>
                <a:gridCol w="2252693">
                  <a:extLst>
                    <a:ext uri="{9D8B030D-6E8A-4147-A177-3AD203B41FA5}">
                      <a16:colId xmlns:a16="http://schemas.microsoft.com/office/drawing/2014/main" val="2294032170"/>
                    </a:ext>
                  </a:extLst>
                </a:gridCol>
              </a:tblGrid>
              <a:tr h="5558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Metric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CMMOCEA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DN-NSGA-II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NSGA-II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8609"/>
                  </a:ext>
                </a:extLst>
              </a:tr>
              <a:tr h="9285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HV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>
                          <a:solidFill>
                            <a:schemeClr val="tx1"/>
                          </a:solidFill>
                        </a:rPr>
                        <a:t>7.93E-1</a:t>
                      </a:r>
                      <a:br>
                        <a:rPr kumimoji="1" lang="en-US" altLang="ja-JP" sz="280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ja-JP" sz="2800">
                          <a:solidFill>
                            <a:schemeClr val="tx1"/>
                          </a:solidFill>
                        </a:rPr>
                        <a:t>(2.96E-2)</a:t>
                      </a:r>
                      <a:endParaRPr kumimoji="1" lang="ja-JP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/>
                        <a:t>8.07E-1</a:t>
                      </a:r>
                      <a:br>
                        <a:rPr kumimoji="1" lang="en-US" altLang="ja-JP" sz="2800"/>
                      </a:br>
                      <a:r>
                        <a:rPr kumimoji="1" lang="en-US" altLang="ja-JP" sz="2800"/>
                        <a:t>(1.18E-2)</a:t>
                      </a:r>
                      <a:endParaRPr kumimoji="1" lang="ja-JP" altLang="en-US" sz="2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8.71E-1</a:t>
                      </a:r>
                      <a:br>
                        <a:rPr kumimoji="1" lang="en-US" altLang="ja-JP" sz="2800">
                          <a:solidFill>
                            <a:srgbClr val="FF0000"/>
                          </a:solidFill>
                        </a:rPr>
                      </a:br>
                      <a:r>
                        <a:rPr kumimoji="1" lang="en-US" altLang="ja-JP" sz="2800">
                          <a:solidFill>
                            <a:srgbClr val="FF0000"/>
                          </a:solidFill>
                        </a:rPr>
                        <a:t>(7.83E-3)</a:t>
                      </a:r>
                      <a:endParaRPr kumimoji="1" lang="ja-JP" altLang="en-US" sz="28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17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912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7F25A54-EE4E-A3C4-B08E-DC47CCC40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465" y="1088681"/>
            <a:ext cx="5328935" cy="42631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4E9F6EC-71C0-729B-FC23-9A4DCC3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MMOEA</a:t>
            </a:r>
            <a:r>
              <a:rPr lang="ja-JP" altLang="en-US"/>
              <a:t>の有効性調査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2977C6-3A66-9247-0149-11E73BD1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7F1EB24-E2B8-0061-5E49-958F7BD1B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264" y="1088682"/>
            <a:ext cx="5328935" cy="426314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143480-AA90-1C2D-58EA-33C09C2D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269116"/>
            <a:ext cx="11582400" cy="1583092"/>
          </a:xfrm>
        </p:spPr>
        <p:txBody>
          <a:bodyPr/>
          <a:lstStyle/>
          <a:p>
            <a:r>
              <a:rPr lang="en-US" altLang="ja-JP"/>
              <a:t>PCA</a:t>
            </a:r>
            <a:r>
              <a:rPr lang="ja-JP" altLang="en-US"/>
              <a:t>と</a:t>
            </a:r>
            <a:r>
              <a:rPr lang="en-US" altLang="ja-JP"/>
              <a:t>t-SNE</a:t>
            </a:r>
            <a:r>
              <a:rPr lang="ja-JP" altLang="en-US"/>
              <a:t>でそれぞれ次元圧縮すると，</a:t>
            </a:r>
            <a:r>
              <a:rPr lang="en-US" altLang="ja-JP"/>
              <a:t>NSGA-II</a:t>
            </a:r>
            <a:r>
              <a:rPr lang="ja-JP" altLang="en-US"/>
              <a:t>と</a:t>
            </a:r>
            <a:r>
              <a:rPr lang="en-US" altLang="ja-JP"/>
              <a:t>DN-NSGA-II</a:t>
            </a:r>
            <a:r>
              <a:rPr lang="ja-JP" altLang="en-US"/>
              <a:t>が</a:t>
            </a:r>
            <a:r>
              <a:rPr lang="ja-JP" altLang="en-US">
                <a:solidFill>
                  <a:schemeClr val="accent1"/>
                </a:solidFill>
              </a:rPr>
              <a:t>初期個体群の近くの領域</a:t>
            </a:r>
            <a:r>
              <a:rPr lang="ja-JP" altLang="en-US"/>
              <a:t>に分布し，</a:t>
            </a:r>
            <a:r>
              <a:rPr lang="en-US" altLang="ja-JP"/>
              <a:t>CMMOCEA</a:t>
            </a:r>
            <a:r>
              <a:rPr lang="ja-JP" altLang="en-US"/>
              <a:t>が</a:t>
            </a:r>
            <a:r>
              <a:rPr lang="ja-JP" altLang="en-US">
                <a:solidFill>
                  <a:schemeClr val="accent1"/>
                </a:solidFill>
              </a:rPr>
              <a:t>より遠くに</a:t>
            </a:r>
            <a:br>
              <a:rPr lang="en-US" altLang="ja-JP">
                <a:solidFill>
                  <a:schemeClr val="accent1"/>
                </a:solidFill>
              </a:rPr>
            </a:br>
            <a:r>
              <a:rPr lang="ja-JP" altLang="en-US"/>
              <a:t>分布していることが分かる．</a:t>
            </a:r>
            <a:endParaRPr lang="en-US" altLang="ja-JP"/>
          </a:p>
        </p:txBody>
      </p:sp>
      <p:pic>
        <p:nvPicPr>
          <p:cNvPr id="9" name="図 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74DFC0F-5288-942A-76AF-D9C9F4886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88" y="23898"/>
            <a:ext cx="1571429" cy="1371429"/>
          </a:xfrm>
          <a:prstGeom prst="rect">
            <a:avLst/>
          </a:prstGeo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B7F6B6-6EFA-BDF6-E9E0-4DB920AC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次元圧縮手法による決定変数空間の解析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533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C31B4-17A2-29FF-E5E1-F2372BBE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7203D7-1BA2-3338-CF1A-44F14B1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本研究では，橋梁の部材配置最適化問題において，</a:t>
            </a:r>
            <a:r>
              <a:rPr kumimoji="1" lang="ja-JP" altLang="en-US">
                <a:solidFill>
                  <a:srgbClr val="FF0000"/>
                </a:solidFill>
              </a:rPr>
              <a:t>より多様な</a:t>
            </a:r>
            <a:br>
              <a:rPr kumimoji="1" lang="en-US" altLang="ja-JP">
                <a:solidFill>
                  <a:srgbClr val="FF0000"/>
                </a:solidFill>
              </a:rPr>
            </a:br>
            <a:r>
              <a:rPr kumimoji="1" lang="ja-JP" altLang="en-US">
                <a:solidFill>
                  <a:srgbClr val="FF0000"/>
                </a:solidFill>
              </a:rPr>
              <a:t>実行可能解</a:t>
            </a:r>
            <a:r>
              <a:rPr kumimoji="1" lang="ja-JP" altLang="en-US"/>
              <a:t>を獲得するために，</a:t>
            </a:r>
            <a:endParaRPr kumimoji="1" lang="en-US" altLang="ja-JP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/>
              <a:t>多目的最適化問題として定式化し，</a:t>
            </a:r>
            <a:r>
              <a:rPr lang="en-US" altLang="ja-JP"/>
              <a:t>MOEA</a:t>
            </a:r>
            <a:r>
              <a:rPr lang="ja-JP" altLang="en-US"/>
              <a:t>や</a:t>
            </a:r>
            <a:r>
              <a:rPr lang="en-US" altLang="ja-JP"/>
              <a:t>MMOEA</a:t>
            </a:r>
            <a:r>
              <a:rPr lang="ja-JP" altLang="en-US"/>
              <a:t>での探索が有効であるか調査した．</a:t>
            </a:r>
            <a:endParaRPr lang="en-US" altLang="ja-JP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accent1"/>
                </a:solidFill>
              </a:rPr>
              <a:t>MOEA</a:t>
            </a:r>
            <a:r>
              <a:rPr lang="ja-JP" altLang="en-US">
                <a:solidFill>
                  <a:srgbClr val="FF0000"/>
                </a:solidFill>
              </a:rPr>
              <a:t>で多様な実行可能解が獲得可能</a:t>
            </a:r>
            <a:r>
              <a:rPr lang="ja-JP" altLang="en-US"/>
              <a:t>なことと，</a:t>
            </a:r>
            <a:r>
              <a:rPr lang="ja-JP" altLang="en-US">
                <a:solidFill>
                  <a:srgbClr val="FF0000"/>
                </a:solidFill>
              </a:rPr>
              <a:t>決定変数空間での多様性では</a:t>
            </a:r>
            <a:r>
              <a:rPr lang="en-US" altLang="ja-JP">
                <a:solidFill>
                  <a:srgbClr val="FF0000"/>
                </a:solidFill>
              </a:rPr>
              <a:t>MMOEA</a:t>
            </a:r>
            <a:r>
              <a:rPr lang="ja-JP" altLang="en-US">
                <a:solidFill>
                  <a:srgbClr val="FF0000"/>
                </a:solidFill>
              </a:rPr>
              <a:t>が優れる</a:t>
            </a:r>
            <a:r>
              <a:rPr lang="ja-JP" altLang="en-US"/>
              <a:t>ことが示された．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今後の課題として，意思決定者の解選択が容易になるような</a:t>
            </a:r>
            <a:br>
              <a:rPr lang="en-US" altLang="ja-JP"/>
            </a:br>
            <a:r>
              <a:rPr lang="ja-JP" altLang="en-US"/>
              <a:t>可視化手法の開発などが挙げられる．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6943D2-43D3-9DE6-04E1-98F7FB73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33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FADAE1-3106-DB7C-3A3D-6F6A4AB89E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333375"/>
            <a:ext cx="2844800" cy="476250"/>
          </a:xfrm>
          <a:prstGeom prst="rect">
            <a:avLst/>
          </a:prstGeom>
        </p:spPr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455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7111F-7889-FC7F-057D-DD9D426D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使用するアルゴリズム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DFFE-B6A0-239A-16BC-70B482BC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035416" cy="5181600"/>
          </a:xfrm>
        </p:spPr>
        <p:txBody>
          <a:bodyPr/>
          <a:lstStyle/>
          <a:p>
            <a:r>
              <a:rPr kumimoji="1" lang="en-US" altLang="ja-JP">
                <a:solidFill>
                  <a:schemeClr val="tx2"/>
                </a:solidFill>
              </a:rPr>
              <a:t>NSGA-II</a:t>
            </a:r>
            <a:r>
              <a:rPr kumimoji="1" lang="ja-JP" altLang="en-US">
                <a:solidFill>
                  <a:schemeClr val="tx2"/>
                </a:solidFill>
              </a:rPr>
              <a:t>は解同士の優越関係を用いる</a:t>
            </a:r>
            <a:br>
              <a:rPr kumimoji="1" lang="en-US" altLang="ja-JP">
                <a:solidFill>
                  <a:schemeClr val="tx2"/>
                </a:solidFill>
              </a:rPr>
            </a:br>
            <a:r>
              <a:rPr kumimoji="1" lang="ja-JP" altLang="en-US">
                <a:solidFill>
                  <a:schemeClr val="tx2"/>
                </a:solidFill>
              </a:rPr>
              <a:t>代表的な</a:t>
            </a:r>
            <a:r>
              <a:rPr kumimoji="1" lang="en-US" altLang="ja-JP">
                <a:solidFill>
                  <a:schemeClr val="tx2"/>
                </a:solidFill>
              </a:rPr>
              <a:t>MOEA</a:t>
            </a:r>
            <a:r>
              <a:rPr kumimoji="1" lang="ja-JP" altLang="en-US">
                <a:solidFill>
                  <a:schemeClr val="tx2"/>
                </a:solidFill>
              </a:rPr>
              <a:t>である．</a:t>
            </a:r>
            <a:endParaRPr kumimoji="1" lang="en-US" altLang="ja-JP">
              <a:solidFill>
                <a:schemeClr val="tx2"/>
              </a:solidFill>
            </a:endParaRPr>
          </a:p>
          <a:p>
            <a:endParaRPr kumimoji="1" lang="en-US" altLang="ja-JP">
              <a:solidFill>
                <a:schemeClr val="tx2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優越ソート</a:t>
            </a:r>
            <a:r>
              <a:rPr lang="ja-JP" altLang="en-US"/>
              <a:t>と</a:t>
            </a:r>
            <a:r>
              <a:rPr kumimoji="1" lang="ja-JP" altLang="en-US">
                <a:solidFill>
                  <a:srgbClr val="FF0000"/>
                </a:solidFill>
              </a:rPr>
              <a:t>混雑距離</a:t>
            </a:r>
            <a:r>
              <a:rPr kumimoji="1" lang="ja-JP" altLang="en-US">
                <a:solidFill>
                  <a:schemeClr val="tx2"/>
                </a:solidFill>
              </a:rPr>
              <a:t>と呼ばれる評価</a:t>
            </a:r>
            <a:r>
              <a:rPr kumimoji="1" lang="ja-JP" altLang="en-US"/>
              <a:t>を</a:t>
            </a:r>
            <a:br>
              <a:rPr kumimoji="1" lang="en-US" altLang="ja-JP"/>
            </a:br>
            <a:r>
              <a:rPr kumimoji="1" lang="ja-JP" altLang="en-US"/>
              <a:t>用いて解の選択を行い，</a:t>
            </a:r>
            <a:r>
              <a:rPr kumimoji="1" lang="ja-JP" altLang="en-US">
                <a:solidFill>
                  <a:srgbClr val="FF0000"/>
                </a:solidFill>
              </a:rPr>
              <a:t>収束性と多様性の</a:t>
            </a:r>
            <a:br>
              <a:rPr kumimoji="1" lang="en-US" altLang="ja-JP">
                <a:solidFill>
                  <a:srgbClr val="FF0000"/>
                </a:solidFill>
              </a:rPr>
            </a:br>
            <a:r>
              <a:rPr kumimoji="1" lang="ja-JP" altLang="en-US">
                <a:solidFill>
                  <a:srgbClr val="FF0000"/>
                </a:solidFill>
              </a:rPr>
              <a:t>バランスに優れた探索</a:t>
            </a:r>
            <a:r>
              <a:rPr kumimoji="1" lang="ja-JP" altLang="en-US"/>
              <a:t>が可能である．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42F0DA-3B8F-533D-1549-4C40ACF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BC9FF06C-B3E7-1902-8B1C-B1DA727411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/>
              <a:t>NSGA-II</a:t>
            </a:r>
            <a:endParaRPr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816501F-1D68-C4F1-0930-D591F23FB1B2}"/>
              </a:ext>
            </a:extLst>
          </p:cNvPr>
          <p:cNvGrpSpPr/>
          <p:nvPr/>
        </p:nvGrpSpPr>
        <p:grpSpPr>
          <a:xfrm>
            <a:off x="8358217" y="1325681"/>
            <a:ext cx="3528983" cy="5532319"/>
            <a:chOff x="3992577" y="1280617"/>
            <a:chExt cx="3528983" cy="5532319"/>
          </a:xfrm>
        </p:grpSpPr>
        <p:sp>
          <p:nvSpPr>
            <p:cNvPr id="8" name="フローチャート : 代替処理 34">
              <a:extLst>
                <a:ext uri="{FF2B5EF4-FFF2-40B4-BE49-F238E27FC236}">
                  <a16:creationId xmlns:a16="http://schemas.microsoft.com/office/drawing/2014/main" id="{14D10DF5-56B2-8D8E-F796-BE7190F56A3C}"/>
                </a:ext>
              </a:extLst>
            </p:cNvPr>
            <p:cNvSpPr/>
            <p:nvPr/>
          </p:nvSpPr>
          <p:spPr bwMode="auto">
            <a:xfrm>
              <a:off x="5231014" y="1280617"/>
              <a:ext cx="1439772" cy="433567"/>
            </a:xfrm>
            <a:prstGeom prst="flowChartAlternateProcess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開始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1A63A32B-477C-85F2-25CA-284B93FA9BD0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>
              <a:off x="5950900" y="1714184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C68375E-E854-93AA-A088-4F34ADC2FE1B}"/>
                </a:ext>
              </a:extLst>
            </p:cNvPr>
            <p:cNvSpPr/>
            <p:nvPr/>
          </p:nvSpPr>
          <p:spPr bwMode="auto">
            <a:xfrm>
              <a:off x="4437686" y="1983690"/>
              <a:ext cx="3026428" cy="4322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初期個体群の生成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3E67192-20DE-70C1-8397-7D86F433038B}"/>
                </a:ext>
              </a:extLst>
            </p:cNvPr>
            <p:cNvSpPr/>
            <p:nvPr/>
          </p:nvSpPr>
          <p:spPr bwMode="auto">
            <a:xfrm>
              <a:off x="4437686" y="4790526"/>
              <a:ext cx="3026428" cy="432203"/>
            </a:xfrm>
            <a:prstGeom prst="rect">
              <a:avLst/>
            </a:prstGeom>
            <a:noFill/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accent1"/>
                  </a:solidFill>
                </a:rPr>
                <a:t>個体群更新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98F8A96-CC4A-E4A4-AE8D-2035A4070F66}"/>
                </a:ext>
              </a:extLst>
            </p:cNvPr>
            <p:cNvCxnSpPr>
              <a:stCxn id="11" idx="2"/>
              <a:endCxn id="17" idx="0"/>
            </p:cNvCxnSpPr>
            <p:nvPr/>
          </p:nvCxnSpPr>
          <p:spPr bwMode="auto">
            <a:xfrm>
              <a:off x="5950900" y="5222729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31">
              <a:extLst>
                <a:ext uri="{FF2B5EF4-FFF2-40B4-BE49-F238E27FC236}">
                  <a16:creationId xmlns:a16="http://schemas.microsoft.com/office/drawing/2014/main" id="{CE50854F-27AE-A820-1017-CE2694F64D13}"/>
                </a:ext>
              </a:extLst>
            </p:cNvPr>
            <p:cNvCxnSpPr>
              <a:cxnSpLocks/>
              <a:stCxn id="17" idx="1"/>
              <a:endCxn id="21" idx="1"/>
            </p:cNvCxnSpPr>
            <p:nvPr/>
          </p:nvCxnSpPr>
          <p:spPr bwMode="auto">
            <a:xfrm rot="10800000" flipH="1">
              <a:off x="4380240" y="3603210"/>
              <a:ext cx="57446" cy="2197840"/>
            </a:xfrm>
            <a:prstGeom prst="bentConnector3">
              <a:avLst>
                <a:gd name="adj1" fmla="val -397939"/>
              </a:avLst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8FA0700-7F4C-1601-6D08-EE28AD95458A}"/>
                </a:ext>
              </a:extLst>
            </p:cNvPr>
            <p:cNvSpPr txBox="1"/>
            <p:nvPr/>
          </p:nvSpPr>
          <p:spPr bwMode="auto">
            <a:xfrm>
              <a:off x="6209343" y="5995527"/>
              <a:ext cx="646108" cy="3392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2000" b="1">
                  <a:latin typeface="+mn-lt"/>
                  <a:ea typeface="ＭＳ Ｐゴシック" charset="-128"/>
                  <a:cs typeface="Times New Roman" pitchFamily="18" charset="0"/>
                </a:rPr>
                <a:t>Yes</a:t>
              </a:r>
              <a:endParaRPr lang="ja-JP" altLang="en-US" sz="2000" b="1">
                <a:latin typeface="+mn-lt"/>
                <a:ea typeface="ＭＳ Ｐゴシック" charset="-128"/>
                <a:cs typeface="Times New Roman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86A4455-6CBD-C2ED-1FF5-11BF7DA21501}"/>
                </a:ext>
              </a:extLst>
            </p:cNvPr>
            <p:cNvSpPr txBox="1"/>
            <p:nvPr/>
          </p:nvSpPr>
          <p:spPr bwMode="auto">
            <a:xfrm>
              <a:off x="3992577" y="5799225"/>
              <a:ext cx="646108" cy="3392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2000" b="1">
                  <a:latin typeface="+mn-lt"/>
                  <a:ea typeface="ＭＳ Ｐゴシック" charset="-128"/>
                  <a:cs typeface="Times New Roman" pitchFamily="18" charset="0"/>
                </a:rPr>
                <a:t>No</a:t>
              </a:r>
              <a:endParaRPr lang="ja-JP" altLang="en-US" sz="2000" b="1">
                <a:latin typeface="+mn-lt"/>
                <a:ea typeface="ＭＳ Ｐゴシック" charset="-128"/>
                <a:cs typeface="Times New Roman" pitchFamily="18" charset="0"/>
              </a:endParaRPr>
            </a:p>
          </p:txBody>
        </p:sp>
        <p:sp>
          <p:nvSpPr>
            <p:cNvPr id="16" name="テキスト ボックス 7">
              <a:extLst>
                <a:ext uri="{FF2B5EF4-FFF2-40B4-BE49-F238E27FC236}">
                  <a16:creationId xmlns:a16="http://schemas.microsoft.com/office/drawing/2014/main" id="{FD94A4A2-59A0-6BA7-0AD0-03C8DC601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906" y="5599170"/>
              <a:ext cx="2290545" cy="4001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algn="just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algn="just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algn="just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algn="just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ja-JP" altLang="en-US" sz="2000"/>
                <a:t>終了条件</a:t>
              </a:r>
            </a:p>
          </p:txBody>
        </p:sp>
        <p:sp>
          <p:nvSpPr>
            <p:cNvPr id="17" name="フローチャート : 判断 30">
              <a:extLst>
                <a:ext uri="{FF2B5EF4-FFF2-40B4-BE49-F238E27FC236}">
                  <a16:creationId xmlns:a16="http://schemas.microsoft.com/office/drawing/2014/main" id="{0FF1CBA8-B046-F036-B6FC-C3F38F0C4D00}"/>
                </a:ext>
              </a:extLst>
            </p:cNvPr>
            <p:cNvSpPr/>
            <p:nvPr/>
          </p:nvSpPr>
          <p:spPr bwMode="auto">
            <a:xfrm>
              <a:off x="4380240" y="5492235"/>
              <a:ext cx="3141320" cy="617629"/>
            </a:xfrm>
            <a:prstGeom prst="flowChartDecisi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8" name="フローチャート : 代替処理 80">
              <a:extLst>
                <a:ext uri="{FF2B5EF4-FFF2-40B4-BE49-F238E27FC236}">
                  <a16:creationId xmlns:a16="http://schemas.microsoft.com/office/drawing/2014/main" id="{1B64DD5A-CE01-6B53-E0AC-27C50CEFCB9A}"/>
                </a:ext>
              </a:extLst>
            </p:cNvPr>
            <p:cNvSpPr/>
            <p:nvPr/>
          </p:nvSpPr>
          <p:spPr bwMode="auto">
            <a:xfrm>
              <a:off x="5231014" y="6379368"/>
              <a:ext cx="1439772" cy="433568"/>
            </a:xfrm>
            <a:prstGeom prst="flowChartAlternateProcess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終了</a:t>
              </a: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2F61AE5-2D4E-6A82-019C-404CBF77169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 bwMode="auto">
            <a:xfrm>
              <a:off x="5950900" y="6109864"/>
              <a:ext cx="0" cy="26950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B7DB18F-351A-39FA-8B00-274126B4D2C8}"/>
                </a:ext>
              </a:extLst>
            </p:cNvPr>
            <p:cNvSpPr/>
            <p:nvPr/>
          </p:nvSpPr>
          <p:spPr bwMode="auto">
            <a:xfrm>
              <a:off x="4437686" y="2685399"/>
              <a:ext cx="3026428" cy="4322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初期個体群の評価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74CB920-5B39-47EE-C262-E74EFC99A161}"/>
                </a:ext>
              </a:extLst>
            </p:cNvPr>
            <p:cNvSpPr/>
            <p:nvPr/>
          </p:nvSpPr>
          <p:spPr bwMode="auto">
            <a:xfrm>
              <a:off x="4437686" y="3387108"/>
              <a:ext cx="3026428" cy="4322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子個体群の生成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50CA46EE-4BD2-E509-B17B-B0AE050CD365}"/>
                </a:ext>
              </a:extLst>
            </p:cNvPr>
            <p:cNvSpPr/>
            <p:nvPr/>
          </p:nvSpPr>
          <p:spPr bwMode="auto">
            <a:xfrm>
              <a:off x="4437686" y="4088817"/>
              <a:ext cx="3026428" cy="43220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>
                  <a:solidFill>
                    <a:schemeClr val="tx1"/>
                  </a:solidFill>
                </a:rPr>
                <a:t>子個体群の評価</a:t>
              </a: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B808D2C2-BF3B-1AD5-E8A2-9ED5E6D19986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 bwMode="auto">
            <a:xfrm>
              <a:off x="5950900" y="2415893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0358F03-5D70-4844-8DF5-2529245C94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5950900" y="3117602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DE674F8-852A-A195-B804-56274FA6230D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 bwMode="auto">
            <a:xfrm>
              <a:off x="5950900" y="3819311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F6513A7-FCF6-7710-4AEA-6845F7F08687}"/>
                </a:ext>
              </a:extLst>
            </p:cNvPr>
            <p:cNvCxnSpPr>
              <a:cxnSpLocks/>
              <a:stCxn id="22" idx="2"/>
              <a:endCxn id="11" idx="0"/>
            </p:cNvCxnSpPr>
            <p:nvPr/>
          </p:nvCxnSpPr>
          <p:spPr bwMode="auto">
            <a:xfrm>
              <a:off x="5950900" y="4521020"/>
              <a:ext cx="0" cy="269506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59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30EE-BD96-122E-7403-94D94CB6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A01AF-3E4A-80C2-75A4-66AE2A85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NSGA-II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A235C-3981-D7AA-8C6A-A8C8E126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6885"/>
            <a:ext cx="11582400" cy="5181600"/>
          </a:xfrm>
        </p:spPr>
        <p:txBody>
          <a:bodyPr/>
          <a:lstStyle/>
          <a:p>
            <a:r>
              <a:rPr lang="ja-JP" altLang="en-US"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他の解に</a:t>
            </a:r>
            <a:r>
              <a:rPr lang="ja-JP" altLang="en-US" sz="32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優越されない解</a:t>
            </a:r>
            <a:r>
              <a:rPr lang="ja-JP" altLang="en-US"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から順にランク</a:t>
            </a: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を割り当てる</a:t>
            </a:r>
            <a:r>
              <a:rPr lang="en-US" altLang="ja-JP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</a:t>
            </a:r>
          </a:p>
          <a:p>
            <a:r>
              <a:rPr lang="ja-JP" altLang="en-US"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同一ランク内では</a:t>
            </a:r>
            <a:r>
              <a:rPr lang="en-US" altLang="ja-JP"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ja-JP" altLang="en-US" sz="32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隣り合う解集合との目的関数空間上での</a:t>
            </a:r>
            <a:br>
              <a:rPr lang="en-US" altLang="ja-JP" sz="32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20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距離の和</a:t>
            </a:r>
            <a:r>
              <a:rPr lang="ja-JP" altLang="en-US" sz="32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を混雑距離として計算する</a:t>
            </a:r>
            <a:r>
              <a:rPr lang="en-US" altLang="ja-JP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. </a:t>
            </a:r>
            <a:endParaRPr lang="en-US" altLang="ja-JP" sz="320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just"/>
            <a:r>
              <a:rPr lang="en-US" altLang="ja-JP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endParaRPr lang="en-US" altLang="ja-JP" sz="320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3F4028-8FD5-3848-5D69-55B6C489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79E552-0B20-15F6-85AA-9153330A4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優越ソートと混雑距離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9AC91-40DF-B720-8862-AC4A310FFA38}"/>
              </a:ext>
            </a:extLst>
          </p:cNvPr>
          <p:cNvGrpSpPr/>
          <p:nvPr/>
        </p:nvGrpSpPr>
        <p:grpSpPr>
          <a:xfrm>
            <a:off x="808330" y="2911762"/>
            <a:ext cx="4783730" cy="3879409"/>
            <a:chOff x="2370589" y="2383724"/>
            <a:chExt cx="5905993" cy="4368739"/>
          </a:xfrm>
        </p:grpSpPr>
        <p:sp>
          <p:nvSpPr>
            <p:cNvPr id="8" name="フリーフォーム: 図形 1271">
              <a:extLst>
                <a:ext uri="{FF2B5EF4-FFF2-40B4-BE49-F238E27FC236}">
                  <a16:creationId xmlns:a16="http://schemas.microsoft.com/office/drawing/2014/main" id="{3EDAF4F7-6B3E-A01C-D5E5-9EDE55CEDA5F}"/>
                </a:ext>
              </a:extLst>
            </p:cNvPr>
            <p:cNvSpPr/>
            <p:nvPr/>
          </p:nvSpPr>
          <p:spPr>
            <a:xfrm rot="10800000">
              <a:off x="4284075" y="3375625"/>
              <a:ext cx="2514709" cy="2205129"/>
            </a:xfrm>
            <a:custGeom>
              <a:avLst/>
              <a:gdLst>
                <a:gd name="connsiteX0" fmla="*/ 0 w 2110061"/>
                <a:gd name="connsiteY0" fmla="*/ 1064 h 1906775"/>
                <a:gd name="connsiteX1" fmla="*/ 186710 w 2110061"/>
                <a:gd name="connsiteY1" fmla="*/ 10639 h 1906775"/>
                <a:gd name="connsiteX2" fmla="*/ 517043 w 2110061"/>
                <a:gd name="connsiteY2" fmla="*/ 77663 h 1906775"/>
                <a:gd name="connsiteX3" fmla="*/ 909613 w 2110061"/>
                <a:gd name="connsiteY3" fmla="*/ 211711 h 1906775"/>
                <a:gd name="connsiteX4" fmla="*/ 1220796 w 2110061"/>
                <a:gd name="connsiteY4" fmla="*/ 398421 h 1906775"/>
                <a:gd name="connsiteX5" fmla="*/ 1508042 w 2110061"/>
                <a:gd name="connsiteY5" fmla="*/ 642580 h 1906775"/>
                <a:gd name="connsiteX6" fmla="*/ 1733051 w 2110061"/>
                <a:gd name="connsiteY6" fmla="*/ 910676 h 1906775"/>
                <a:gd name="connsiteX7" fmla="*/ 1934124 w 2110061"/>
                <a:gd name="connsiteY7" fmla="*/ 1236222 h 1906775"/>
                <a:gd name="connsiteX8" fmla="*/ 2092109 w 2110061"/>
                <a:gd name="connsiteY8" fmla="*/ 1839439 h 1906775"/>
                <a:gd name="connsiteX9" fmla="*/ 2106471 w 2110061"/>
                <a:gd name="connsiteY9" fmla="*/ 1892101 h 1906775"/>
                <a:gd name="connsiteX10" fmla="*/ 2106471 w 2110061"/>
                <a:gd name="connsiteY10" fmla="*/ 1892101 h 19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0061" h="1906775">
                  <a:moveTo>
                    <a:pt x="0" y="1064"/>
                  </a:moveTo>
                  <a:cubicBezTo>
                    <a:pt x="50268" y="-532"/>
                    <a:pt x="100536" y="-2128"/>
                    <a:pt x="186710" y="10639"/>
                  </a:cubicBezTo>
                  <a:cubicBezTo>
                    <a:pt x="272884" y="23406"/>
                    <a:pt x="396559" y="44151"/>
                    <a:pt x="517043" y="77663"/>
                  </a:cubicBezTo>
                  <a:cubicBezTo>
                    <a:pt x="637527" y="111175"/>
                    <a:pt x="792321" y="158251"/>
                    <a:pt x="909613" y="211711"/>
                  </a:cubicBezTo>
                  <a:cubicBezTo>
                    <a:pt x="1026905" y="265171"/>
                    <a:pt x="1121058" y="326610"/>
                    <a:pt x="1220796" y="398421"/>
                  </a:cubicBezTo>
                  <a:cubicBezTo>
                    <a:pt x="1320534" y="470233"/>
                    <a:pt x="1422666" y="557204"/>
                    <a:pt x="1508042" y="642580"/>
                  </a:cubicBezTo>
                  <a:cubicBezTo>
                    <a:pt x="1593418" y="727956"/>
                    <a:pt x="1662037" y="811736"/>
                    <a:pt x="1733051" y="910676"/>
                  </a:cubicBezTo>
                  <a:cubicBezTo>
                    <a:pt x="1804065" y="1009616"/>
                    <a:pt x="1874281" y="1081428"/>
                    <a:pt x="1934124" y="1236222"/>
                  </a:cubicBezTo>
                  <a:cubicBezTo>
                    <a:pt x="1993967" y="1391016"/>
                    <a:pt x="2063384" y="1730126"/>
                    <a:pt x="2092109" y="1839439"/>
                  </a:cubicBezTo>
                  <a:cubicBezTo>
                    <a:pt x="2120834" y="1948752"/>
                    <a:pt x="2106471" y="1892101"/>
                    <a:pt x="2106471" y="1892101"/>
                  </a:cubicBezTo>
                  <a:lnTo>
                    <a:pt x="2106471" y="1892101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: 図形 1271">
              <a:extLst>
                <a:ext uri="{FF2B5EF4-FFF2-40B4-BE49-F238E27FC236}">
                  <a16:creationId xmlns:a16="http://schemas.microsoft.com/office/drawing/2014/main" id="{D5EEA267-F16B-C3FD-357F-A04BF15D7EC3}"/>
                </a:ext>
              </a:extLst>
            </p:cNvPr>
            <p:cNvSpPr/>
            <p:nvPr/>
          </p:nvSpPr>
          <p:spPr>
            <a:xfrm rot="10800000">
              <a:off x="3973410" y="4112486"/>
              <a:ext cx="2110061" cy="1906775"/>
            </a:xfrm>
            <a:custGeom>
              <a:avLst/>
              <a:gdLst>
                <a:gd name="connsiteX0" fmla="*/ 0 w 2110061"/>
                <a:gd name="connsiteY0" fmla="*/ 1064 h 1906775"/>
                <a:gd name="connsiteX1" fmla="*/ 186710 w 2110061"/>
                <a:gd name="connsiteY1" fmla="*/ 10639 h 1906775"/>
                <a:gd name="connsiteX2" fmla="*/ 517043 w 2110061"/>
                <a:gd name="connsiteY2" fmla="*/ 77663 h 1906775"/>
                <a:gd name="connsiteX3" fmla="*/ 909613 w 2110061"/>
                <a:gd name="connsiteY3" fmla="*/ 211711 h 1906775"/>
                <a:gd name="connsiteX4" fmla="*/ 1220796 w 2110061"/>
                <a:gd name="connsiteY4" fmla="*/ 398421 h 1906775"/>
                <a:gd name="connsiteX5" fmla="*/ 1508042 w 2110061"/>
                <a:gd name="connsiteY5" fmla="*/ 642580 h 1906775"/>
                <a:gd name="connsiteX6" fmla="*/ 1733051 w 2110061"/>
                <a:gd name="connsiteY6" fmla="*/ 910676 h 1906775"/>
                <a:gd name="connsiteX7" fmla="*/ 1934124 w 2110061"/>
                <a:gd name="connsiteY7" fmla="*/ 1236222 h 1906775"/>
                <a:gd name="connsiteX8" fmla="*/ 2092109 w 2110061"/>
                <a:gd name="connsiteY8" fmla="*/ 1839439 h 1906775"/>
                <a:gd name="connsiteX9" fmla="*/ 2106471 w 2110061"/>
                <a:gd name="connsiteY9" fmla="*/ 1892101 h 1906775"/>
                <a:gd name="connsiteX10" fmla="*/ 2106471 w 2110061"/>
                <a:gd name="connsiteY10" fmla="*/ 1892101 h 19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0061" h="1906775">
                  <a:moveTo>
                    <a:pt x="0" y="1064"/>
                  </a:moveTo>
                  <a:cubicBezTo>
                    <a:pt x="50268" y="-532"/>
                    <a:pt x="100536" y="-2128"/>
                    <a:pt x="186710" y="10639"/>
                  </a:cubicBezTo>
                  <a:cubicBezTo>
                    <a:pt x="272884" y="23406"/>
                    <a:pt x="396559" y="44151"/>
                    <a:pt x="517043" y="77663"/>
                  </a:cubicBezTo>
                  <a:cubicBezTo>
                    <a:pt x="637527" y="111175"/>
                    <a:pt x="792321" y="158251"/>
                    <a:pt x="909613" y="211711"/>
                  </a:cubicBezTo>
                  <a:cubicBezTo>
                    <a:pt x="1026905" y="265171"/>
                    <a:pt x="1121058" y="326610"/>
                    <a:pt x="1220796" y="398421"/>
                  </a:cubicBezTo>
                  <a:cubicBezTo>
                    <a:pt x="1320534" y="470233"/>
                    <a:pt x="1422666" y="557204"/>
                    <a:pt x="1508042" y="642580"/>
                  </a:cubicBezTo>
                  <a:cubicBezTo>
                    <a:pt x="1593418" y="727956"/>
                    <a:pt x="1662037" y="811736"/>
                    <a:pt x="1733051" y="910676"/>
                  </a:cubicBezTo>
                  <a:cubicBezTo>
                    <a:pt x="1804065" y="1009616"/>
                    <a:pt x="1874281" y="1081428"/>
                    <a:pt x="1934124" y="1236222"/>
                  </a:cubicBezTo>
                  <a:cubicBezTo>
                    <a:pt x="1993967" y="1391016"/>
                    <a:pt x="2063384" y="1730126"/>
                    <a:pt x="2092109" y="1839439"/>
                  </a:cubicBezTo>
                  <a:cubicBezTo>
                    <a:pt x="2120834" y="1948752"/>
                    <a:pt x="2106471" y="1892101"/>
                    <a:pt x="2106471" y="1892101"/>
                  </a:cubicBezTo>
                  <a:lnTo>
                    <a:pt x="2106471" y="1892101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F5CD6FF-EF2F-5802-D7B8-5FB405404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9824" y="2383724"/>
              <a:ext cx="0" cy="3875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2E1E22F0-D88B-00A2-AF4C-C9FB482D58F8}"/>
                </a:ext>
              </a:extLst>
            </p:cNvPr>
            <p:cNvCxnSpPr>
              <a:cxnSpLocks/>
            </p:cNvCxnSpPr>
            <p:nvPr/>
          </p:nvCxnSpPr>
          <p:spPr>
            <a:xfrm>
              <a:off x="3499824" y="6248460"/>
              <a:ext cx="42503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円/楕円 28">
              <a:extLst>
                <a:ext uri="{FF2B5EF4-FFF2-40B4-BE49-F238E27FC236}">
                  <a16:creationId xmlns:a16="http://schemas.microsoft.com/office/drawing/2014/main" id="{58D107C2-D71D-283B-ABAA-55389D49FDEB}"/>
                </a:ext>
              </a:extLst>
            </p:cNvPr>
            <p:cNvSpPr/>
            <p:nvPr/>
          </p:nvSpPr>
          <p:spPr>
            <a:xfrm>
              <a:off x="3943086" y="4329014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円/楕円 29">
              <a:extLst>
                <a:ext uri="{FF2B5EF4-FFF2-40B4-BE49-F238E27FC236}">
                  <a16:creationId xmlns:a16="http://schemas.microsoft.com/office/drawing/2014/main" id="{37EABB2D-D56A-64D9-787A-7BF27B046549}"/>
                </a:ext>
              </a:extLst>
            </p:cNvPr>
            <p:cNvSpPr/>
            <p:nvPr/>
          </p:nvSpPr>
          <p:spPr>
            <a:xfrm>
              <a:off x="4221306" y="5007736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円/楕円 30">
              <a:extLst>
                <a:ext uri="{FF2B5EF4-FFF2-40B4-BE49-F238E27FC236}">
                  <a16:creationId xmlns:a16="http://schemas.microsoft.com/office/drawing/2014/main" id="{5760B959-D64A-2D7E-7F7A-69DA19A24AAB}"/>
                </a:ext>
              </a:extLst>
            </p:cNvPr>
            <p:cNvSpPr/>
            <p:nvPr/>
          </p:nvSpPr>
          <p:spPr>
            <a:xfrm>
              <a:off x="4790667" y="5522082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円/楕円 31">
              <a:extLst>
                <a:ext uri="{FF2B5EF4-FFF2-40B4-BE49-F238E27FC236}">
                  <a16:creationId xmlns:a16="http://schemas.microsoft.com/office/drawing/2014/main" id="{DFA56E6B-117F-28BF-FA26-A1A96AD03327}"/>
                </a:ext>
              </a:extLst>
            </p:cNvPr>
            <p:cNvSpPr/>
            <p:nvPr/>
          </p:nvSpPr>
          <p:spPr>
            <a:xfrm>
              <a:off x="5672337" y="5876506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円/楕円 36">
              <a:extLst>
                <a:ext uri="{FF2B5EF4-FFF2-40B4-BE49-F238E27FC236}">
                  <a16:creationId xmlns:a16="http://schemas.microsoft.com/office/drawing/2014/main" id="{001F81CD-EA0D-7AD7-FE4F-AC8E31F417D7}"/>
                </a:ext>
              </a:extLst>
            </p:cNvPr>
            <p:cNvSpPr/>
            <p:nvPr/>
          </p:nvSpPr>
          <p:spPr>
            <a:xfrm>
              <a:off x="4511586" y="4296741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円/楕円 37">
              <a:extLst>
                <a:ext uri="{FF2B5EF4-FFF2-40B4-BE49-F238E27FC236}">
                  <a16:creationId xmlns:a16="http://schemas.microsoft.com/office/drawing/2014/main" id="{40D841B3-1E96-235B-4C89-8DF8DAC04834}"/>
                </a:ext>
              </a:extLst>
            </p:cNvPr>
            <p:cNvSpPr/>
            <p:nvPr/>
          </p:nvSpPr>
          <p:spPr>
            <a:xfrm>
              <a:off x="4293804" y="3732526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円/楕円 38">
              <a:extLst>
                <a:ext uri="{FF2B5EF4-FFF2-40B4-BE49-F238E27FC236}">
                  <a16:creationId xmlns:a16="http://schemas.microsoft.com/office/drawing/2014/main" id="{1C9D2E99-7562-8B8F-D8B2-721F6A7521DA}"/>
                </a:ext>
              </a:extLst>
            </p:cNvPr>
            <p:cNvSpPr/>
            <p:nvPr/>
          </p:nvSpPr>
          <p:spPr>
            <a:xfrm>
              <a:off x="4979512" y="4800493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円/楕円 39">
              <a:extLst>
                <a:ext uri="{FF2B5EF4-FFF2-40B4-BE49-F238E27FC236}">
                  <a16:creationId xmlns:a16="http://schemas.microsoft.com/office/drawing/2014/main" id="{C741C234-55F0-3CE2-7039-F3067D988BC0}"/>
                </a:ext>
              </a:extLst>
            </p:cNvPr>
            <p:cNvSpPr/>
            <p:nvPr/>
          </p:nvSpPr>
          <p:spPr>
            <a:xfrm>
              <a:off x="5542874" y="5166184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C0208E7-0547-B167-3E4E-07A0F301554B}"/>
                </a:ext>
              </a:extLst>
            </p:cNvPr>
            <p:cNvSpPr txBox="1"/>
            <p:nvPr/>
          </p:nvSpPr>
          <p:spPr>
            <a:xfrm>
              <a:off x="4073380" y="6290798"/>
              <a:ext cx="3137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</a:t>
              </a:r>
              <a:r>
                <a:rPr kumimoji="1" lang="en-US" altLang="ja-JP" sz="2400"/>
                <a:t> </a:t>
              </a:r>
              <a:r>
                <a:rPr kumimoji="1" lang="en-US" altLang="ja-JP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1" lang="en-US" altLang="ja-JP" sz="2400" baseline="-25000"/>
                <a:t>1</a:t>
              </a:r>
              <a:r>
                <a:rPr kumimoji="1" lang="en-US" altLang="ja-JP" sz="2400"/>
                <a:t>(</a:t>
              </a:r>
              <a:r>
                <a:rPr kumimoji="1" lang="en-US" altLang="ja-JP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BCAEE17-4D40-7293-3C02-09AC76FB5ECF}"/>
                </a:ext>
              </a:extLst>
            </p:cNvPr>
            <p:cNvSpPr txBox="1"/>
            <p:nvPr/>
          </p:nvSpPr>
          <p:spPr>
            <a:xfrm>
              <a:off x="2370589" y="3174662"/>
              <a:ext cx="553999" cy="2288148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kumimoji="1" lang="en-US" altLang="ja-JP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</a:t>
              </a:r>
              <a:r>
                <a:rPr kumimoji="1" lang="en-US" altLang="ja-JP" sz="2400"/>
                <a:t> </a:t>
              </a:r>
              <a:r>
                <a:rPr kumimoji="1" lang="en-US" altLang="ja-JP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ja-JP" sz="2400"/>
                <a:t>(</a:t>
              </a:r>
              <a:r>
                <a:rPr kumimoji="1" lang="en-US" altLang="ja-JP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22" name="円/楕円 50">
              <a:extLst>
                <a:ext uri="{FF2B5EF4-FFF2-40B4-BE49-F238E27FC236}">
                  <a16:creationId xmlns:a16="http://schemas.microsoft.com/office/drawing/2014/main" id="{41B62BAB-62E9-F39A-858B-7B99DD53BF81}"/>
                </a:ext>
              </a:extLst>
            </p:cNvPr>
            <p:cNvSpPr/>
            <p:nvPr/>
          </p:nvSpPr>
          <p:spPr>
            <a:xfrm>
              <a:off x="6275602" y="5417880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円/楕円 51">
              <a:extLst>
                <a:ext uri="{FF2B5EF4-FFF2-40B4-BE49-F238E27FC236}">
                  <a16:creationId xmlns:a16="http://schemas.microsoft.com/office/drawing/2014/main" id="{2A1B7967-21CE-325F-D3E1-98E43C373A01}"/>
                </a:ext>
              </a:extLst>
            </p:cNvPr>
            <p:cNvSpPr/>
            <p:nvPr/>
          </p:nvSpPr>
          <p:spPr>
            <a:xfrm>
              <a:off x="4517229" y="3174662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" name="円/楕円 52">
              <a:extLst>
                <a:ext uri="{FF2B5EF4-FFF2-40B4-BE49-F238E27FC236}">
                  <a16:creationId xmlns:a16="http://schemas.microsoft.com/office/drawing/2014/main" id="{8730D9CA-2A6C-975A-7B8B-22FE866BE778}"/>
                </a:ext>
              </a:extLst>
            </p:cNvPr>
            <p:cNvSpPr/>
            <p:nvPr/>
          </p:nvSpPr>
          <p:spPr>
            <a:xfrm>
              <a:off x="4952125" y="3687649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円/楕円 53">
              <a:extLst>
                <a:ext uri="{FF2B5EF4-FFF2-40B4-BE49-F238E27FC236}">
                  <a16:creationId xmlns:a16="http://schemas.microsoft.com/office/drawing/2014/main" id="{EF349678-43CA-5454-895C-E415D798A974}"/>
                </a:ext>
              </a:extLst>
            </p:cNvPr>
            <p:cNvSpPr/>
            <p:nvPr/>
          </p:nvSpPr>
          <p:spPr>
            <a:xfrm>
              <a:off x="5250573" y="4122151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円/楕円 54">
              <a:extLst>
                <a:ext uri="{FF2B5EF4-FFF2-40B4-BE49-F238E27FC236}">
                  <a16:creationId xmlns:a16="http://schemas.microsoft.com/office/drawing/2014/main" id="{D51DAB8E-7716-CA3D-55EF-804AC2EDBDE8}"/>
                </a:ext>
              </a:extLst>
            </p:cNvPr>
            <p:cNvSpPr/>
            <p:nvPr/>
          </p:nvSpPr>
          <p:spPr>
            <a:xfrm>
              <a:off x="5839631" y="4502593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円/楕円 55">
              <a:extLst>
                <a:ext uri="{FF2B5EF4-FFF2-40B4-BE49-F238E27FC236}">
                  <a16:creationId xmlns:a16="http://schemas.microsoft.com/office/drawing/2014/main" id="{D736C590-BB2D-76CD-65DC-E8322CE91ADD}"/>
                </a:ext>
              </a:extLst>
            </p:cNvPr>
            <p:cNvSpPr/>
            <p:nvPr/>
          </p:nvSpPr>
          <p:spPr>
            <a:xfrm>
              <a:off x="6554956" y="4909600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2F689A5E-DA14-F7F5-7D02-0535C0F16EA2}"/>
                </a:ext>
              </a:extLst>
            </p:cNvPr>
            <p:cNvSpPr txBox="1"/>
            <p:nvPr/>
          </p:nvSpPr>
          <p:spPr>
            <a:xfrm>
              <a:off x="6012815" y="5753253"/>
              <a:ext cx="1511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>
                  <a:solidFill>
                    <a:srgbClr val="0070C0"/>
                  </a:solidFill>
                </a:rPr>
                <a:t>Rank1</a:t>
              </a:r>
              <a:endParaRPr kumimoji="1" lang="ja-JP" altLang="en-US" sz="2800">
                <a:solidFill>
                  <a:srgbClr val="0070C0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C53B702-AE29-9BBE-72F6-EF35947923A5}"/>
                </a:ext>
              </a:extLst>
            </p:cNvPr>
            <p:cNvSpPr txBox="1"/>
            <p:nvPr/>
          </p:nvSpPr>
          <p:spPr>
            <a:xfrm>
              <a:off x="6765022" y="5324277"/>
              <a:ext cx="1511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>
                  <a:solidFill>
                    <a:srgbClr val="92D050"/>
                  </a:solidFill>
                </a:rPr>
                <a:t>Rank2</a:t>
              </a:r>
              <a:endParaRPr kumimoji="1" lang="ja-JP" altLang="en-US" sz="2800">
                <a:solidFill>
                  <a:srgbClr val="92D050"/>
                </a:solidFill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3B2BDEC-BC89-7840-E3CC-EFA39DD1E840}"/>
              </a:ext>
            </a:extLst>
          </p:cNvPr>
          <p:cNvGrpSpPr/>
          <p:nvPr/>
        </p:nvGrpSpPr>
        <p:grpSpPr>
          <a:xfrm>
            <a:off x="6164709" y="2852047"/>
            <a:ext cx="4722603" cy="4005953"/>
            <a:chOff x="3383762" y="2842716"/>
            <a:chExt cx="4722603" cy="4005953"/>
          </a:xfrm>
        </p:grpSpPr>
        <p:sp>
          <p:nvSpPr>
            <p:cNvPr id="52" name="フリーフォーム: 図形 1271">
              <a:extLst>
                <a:ext uri="{FF2B5EF4-FFF2-40B4-BE49-F238E27FC236}">
                  <a16:creationId xmlns:a16="http://schemas.microsoft.com/office/drawing/2014/main" id="{9B549820-D51C-59CF-0C95-0300325418DA}"/>
                </a:ext>
              </a:extLst>
            </p:cNvPr>
            <p:cNvSpPr/>
            <p:nvPr/>
          </p:nvSpPr>
          <p:spPr>
            <a:xfrm rot="10800000">
              <a:off x="4917329" y="3434509"/>
              <a:ext cx="2514709" cy="2205129"/>
            </a:xfrm>
            <a:custGeom>
              <a:avLst/>
              <a:gdLst>
                <a:gd name="connsiteX0" fmla="*/ 0 w 2110061"/>
                <a:gd name="connsiteY0" fmla="*/ 1064 h 1906775"/>
                <a:gd name="connsiteX1" fmla="*/ 186710 w 2110061"/>
                <a:gd name="connsiteY1" fmla="*/ 10639 h 1906775"/>
                <a:gd name="connsiteX2" fmla="*/ 517043 w 2110061"/>
                <a:gd name="connsiteY2" fmla="*/ 77663 h 1906775"/>
                <a:gd name="connsiteX3" fmla="*/ 909613 w 2110061"/>
                <a:gd name="connsiteY3" fmla="*/ 211711 h 1906775"/>
                <a:gd name="connsiteX4" fmla="*/ 1220796 w 2110061"/>
                <a:gd name="connsiteY4" fmla="*/ 398421 h 1906775"/>
                <a:gd name="connsiteX5" fmla="*/ 1508042 w 2110061"/>
                <a:gd name="connsiteY5" fmla="*/ 642580 h 1906775"/>
                <a:gd name="connsiteX6" fmla="*/ 1733051 w 2110061"/>
                <a:gd name="connsiteY6" fmla="*/ 910676 h 1906775"/>
                <a:gd name="connsiteX7" fmla="*/ 1934124 w 2110061"/>
                <a:gd name="connsiteY7" fmla="*/ 1236222 h 1906775"/>
                <a:gd name="connsiteX8" fmla="*/ 2092109 w 2110061"/>
                <a:gd name="connsiteY8" fmla="*/ 1839439 h 1906775"/>
                <a:gd name="connsiteX9" fmla="*/ 2106471 w 2110061"/>
                <a:gd name="connsiteY9" fmla="*/ 1892101 h 1906775"/>
                <a:gd name="connsiteX10" fmla="*/ 2106471 w 2110061"/>
                <a:gd name="connsiteY10" fmla="*/ 1892101 h 19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0061" h="1906775">
                  <a:moveTo>
                    <a:pt x="0" y="1064"/>
                  </a:moveTo>
                  <a:cubicBezTo>
                    <a:pt x="50268" y="-532"/>
                    <a:pt x="100536" y="-2128"/>
                    <a:pt x="186710" y="10639"/>
                  </a:cubicBezTo>
                  <a:cubicBezTo>
                    <a:pt x="272884" y="23406"/>
                    <a:pt x="396559" y="44151"/>
                    <a:pt x="517043" y="77663"/>
                  </a:cubicBezTo>
                  <a:cubicBezTo>
                    <a:pt x="637527" y="111175"/>
                    <a:pt x="792321" y="158251"/>
                    <a:pt x="909613" y="211711"/>
                  </a:cubicBezTo>
                  <a:cubicBezTo>
                    <a:pt x="1026905" y="265171"/>
                    <a:pt x="1121058" y="326610"/>
                    <a:pt x="1220796" y="398421"/>
                  </a:cubicBezTo>
                  <a:cubicBezTo>
                    <a:pt x="1320534" y="470233"/>
                    <a:pt x="1422666" y="557204"/>
                    <a:pt x="1508042" y="642580"/>
                  </a:cubicBezTo>
                  <a:cubicBezTo>
                    <a:pt x="1593418" y="727956"/>
                    <a:pt x="1662037" y="811736"/>
                    <a:pt x="1733051" y="910676"/>
                  </a:cubicBezTo>
                  <a:cubicBezTo>
                    <a:pt x="1804065" y="1009616"/>
                    <a:pt x="1874281" y="1081428"/>
                    <a:pt x="1934124" y="1236222"/>
                  </a:cubicBezTo>
                  <a:cubicBezTo>
                    <a:pt x="1993967" y="1391016"/>
                    <a:pt x="2063384" y="1730126"/>
                    <a:pt x="2092109" y="1839439"/>
                  </a:cubicBezTo>
                  <a:cubicBezTo>
                    <a:pt x="2120834" y="1948752"/>
                    <a:pt x="2106471" y="1892101"/>
                    <a:pt x="2106471" y="1892101"/>
                  </a:cubicBezTo>
                  <a:lnTo>
                    <a:pt x="2106471" y="1892101"/>
                  </a:lnTo>
                </a:path>
              </a:pathLst>
            </a:cu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フリーフォーム: 図形 1271">
              <a:extLst>
                <a:ext uri="{FF2B5EF4-FFF2-40B4-BE49-F238E27FC236}">
                  <a16:creationId xmlns:a16="http://schemas.microsoft.com/office/drawing/2014/main" id="{ED75A810-5F4B-0E55-0021-62DD75547696}"/>
                </a:ext>
              </a:extLst>
            </p:cNvPr>
            <p:cNvSpPr/>
            <p:nvPr/>
          </p:nvSpPr>
          <p:spPr>
            <a:xfrm rot="10800000">
              <a:off x="4606664" y="4171370"/>
              <a:ext cx="2110061" cy="1906775"/>
            </a:xfrm>
            <a:custGeom>
              <a:avLst/>
              <a:gdLst>
                <a:gd name="connsiteX0" fmla="*/ 0 w 2110061"/>
                <a:gd name="connsiteY0" fmla="*/ 1064 h 1906775"/>
                <a:gd name="connsiteX1" fmla="*/ 186710 w 2110061"/>
                <a:gd name="connsiteY1" fmla="*/ 10639 h 1906775"/>
                <a:gd name="connsiteX2" fmla="*/ 517043 w 2110061"/>
                <a:gd name="connsiteY2" fmla="*/ 77663 h 1906775"/>
                <a:gd name="connsiteX3" fmla="*/ 909613 w 2110061"/>
                <a:gd name="connsiteY3" fmla="*/ 211711 h 1906775"/>
                <a:gd name="connsiteX4" fmla="*/ 1220796 w 2110061"/>
                <a:gd name="connsiteY4" fmla="*/ 398421 h 1906775"/>
                <a:gd name="connsiteX5" fmla="*/ 1508042 w 2110061"/>
                <a:gd name="connsiteY5" fmla="*/ 642580 h 1906775"/>
                <a:gd name="connsiteX6" fmla="*/ 1733051 w 2110061"/>
                <a:gd name="connsiteY6" fmla="*/ 910676 h 1906775"/>
                <a:gd name="connsiteX7" fmla="*/ 1934124 w 2110061"/>
                <a:gd name="connsiteY7" fmla="*/ 1236222 h 1906775"/>
                <a:gd name="connsiteX8" fmla="*/ 2092109 w 2110061"/>
                <a:gd name="connsiteY8" fmla="*/ 1839439 h 1906775"/>
                <a:gd name="connsiteX9" fmla="*/ 2106471 w 2110061"/>
                <a:gd name="connsiteY9" fmla="*/ 1892101 h 1906775"/>
                <a:gd name="connsiteX10" fmla="*/ 2106471 w 2110061"/>
                <a:gd name="connsiteY10" fmla="*/ 1892101 h 190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0061" h="1906775">
                  <a:moveTo>
                    <a:pt x="0" y="1064"/>
                  </a:moveTo>
                  <a:cubicBezTo>
                    <a:pt x="50268" y="-532"/>
                    <a:pt x="100536" y="-2128"/>
                    <a:pt x="186710" y="10639"/>
                  </a:cubicBezTo>
                  <a:cubicBezTo>
                    <a:pt x="272884" y="23406"/>
                    <a:pt x="396559" y="44151"/>
                    <a:pt x="517043" y="77663"/>
                  </a:cubicBezTo>
                  <a:cubicBezTo>
                    <a:pt x="637527" y="111175"/>
                    <a:pt x="792321" y="158251"/>
                    <a:pt x="909613" y="211711"/>
                  </a:cubicBezTo>
                  <a:cubicBezTo>
                    <a:pt x="1026905" y="265171"/>
                    <a:pt x="1121058" y="326610"/>
                    <a:pt x="1220796" y="398421"/>
                  </a:cubicBezTo>
                  <a:cubicBezTo>
                    <a:pt x="1320534" y="470233"/>
                    <a:pt x="1422666" y="557204"/>
                    <a:pt x="1508042" y="642580"/>
                  </a:cubicBezTo>
                  <a:cubicBezTo>
                    <a:pt x="1593418" y="727956"/>
                    <a:pt x="1662037" y="811736"/>
                    <a:pt x="1733051" y="910676"/>
                  </a:cubicBezTo>
                  <a:cubicBezTo>
                    <a:pt x="1804065" y="1009616"/>
                    <a:pt x="1874281" y="1081428"/>
                    <a:pt x="1934124" y="1236222"/>
                  </a:cubicBezTo>
                  <a:cubicBezTo>
                    <a:pt x="1993967" y="1391016"/>
                    <a:pt x="2063384" y="1730126"/>
                    <a:pt x="2092109" y="1839439"/>
                  </a:cubicBezTo>
                  <a:cubicBezTo>
                    <a:pt x="2120834" y="1948752"/>
                    <a:pt x="2106471" y="1892101"/>
                    <a:pt x="2106471" y="1892101"/>
                  </a:cubicBezTo>
                  <a:lnTo>
                    <a:pt x="2106471" y="1892101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BE3EF591-241D-5702-43E2-183A0950626B}"/>
                </a:ext>
              </a:extLst>
            </p:cNvPr>
            <p:cNvCxnSpPr/>
            <p:nvPr/>
          </p:nvCxnSpPr>
          <p:spPr>
            <a:xfrm flipV="1">
              <a:off x="4133078" y="2842716"/>
              <a:ext cx="0" cy="3523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A51FEC27-9729-132E-7870-CCC4013C6C5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666" y="6363327"/>
              <a:ext cx="38639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円/楕円 28">
              <a:extLst>
                <a:ext uri="{FF2B5EF4-FFF2-40B4-BE49-F238E27FC236}">
                  <a16:creationId xmlns:a16="http://schemas.microsoft.com/office/drawing/2014/main" id="{92474652-44BD-4A07-3EAD-3DF58E322D8B}"/>
                </a:ext>
              </a:extLst>
            </p:cNvPr>
            <p:cNvSpPr/>
            <p:nvPr/>
          </p:nvSpPr>
          <p:spPr>
            <a:xfrm>
              <a:off x="4576340" y="4387898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57" name="円/楕円 29">
              <a:extLst>
                <a:ext uri="{FF2B5EF4-FFF2-40B4-BE49-F238E27FC236}">
                  <a16:creationId xmlns:a16="http://schemas.microsoft.com/office/drawing/2014/main" id="{4342C8BB-E8AB-250A-8125-90721785F9E5}"/>
                </a:ext>
              </a:extLst>
            </p:cNvPr>
            <p:cNvSpPr/>
            <p:nvPr/>
          </p:nvSpPr>
          <p:spPr>
            <a:xfrm>
              <a:off x="4854560" y="5066620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58" name="円/楕円 30">
              <a:extLst>
                <a:ext uri="{FF2B5EF4-FFF2-40B4-BE49-F238E27FC236}">
                  <a16:creationId xmlns:a16="http://schemas.microsoft.com/office/drawing/2014/main" id="{FA618C23-3F54-A5C6-FA21-0B37BEEA07C9}"/>
                </a:ext>
              </a:extLst>
            </p:cNvPr>
            <p:cNvSpPr/>
            <p:nvPr/>
          </p:nvSpPr>
          <p:spPr>
            <a:xfrm>
              <a:off x="5423921" y="5580966"/>
              <a:ext cx="243840" cy="240516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59" name="円/楕円 31">
              <a:extLst>
                <a:ext uri="{FF2B5EF4-FFF2-40B4-BE49-F238E27FC236}">
                  <a16:creationId xmlns:a16="http://schemas.microsoft.com/office/drawing/2014/main" id="{685FDFE4-7364-2D01-AE32-776573526403}"/>
                </a:ext>
              </a:extLst>
            </p:cNvPr>
            <p:cNvSpPr/>
            <p:nvPr/>
          </p:nvSpPr>
          <p:spPr>
            <a:xfrm>
              <a:off x="6305591" y="5935390"/>
              <a:ext cx="243840" cy="240516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0" name="円/楕円 36">
              <a:extLst>
                <a:ext uri="{FF2B5EF4-FFF2-40B4-BE49-F238E27FC236}">
                  <a16:creationId xmlns:a16="http://schemas.microsoft.com/office/drawing/2014/main" id="{8F6D1B93-64F6-561A-2D4F-8876E8BADB7E}"/>
                </a:ext>
              </a:extLst>
            </p:cNvPr>
            <p:cNvSpPr/>
            <p:nvPr/>
          </p:nvSpPr>
          <p:spPr>
            <a:xfrm>
              <a:off x="5144840" y="4355625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1" name="円/楕円 37">
              <a:extLst>
                <a:ext uri="{FF2B5EF4-FFF2-40B4-BE49-F238E27FC236}">
                  <a16:creationId xmlns:a16="http://schemas.microsoft.com/office/drawing/2014/main" id="{E72347FE-3112-6C4B-323E-7A17FE9865A6}"/>
                </a:ext>
              </a:extLst>
            </p:cNvPr>
            <p:cNvSpPr/>
            <p:nvPr/>
          </p:nvSpPr>
          <p:spPr>
            <a:xfrm>
              <a:off x="4927058" y="3791410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円/楕円 38">
              <a:extLst>
                <a:ext uri="{FF2B5EF4-FFF2-40B4-BE49-F238E27FC236}">
                  <a16:creationId xmlns:a16="http://schemas.microsoft.com/office/drawing/2014/main" id="{2C9552D8-2FF6-1529-C814-B0CED3151781}"/>
                </a:ext>
              </a:extLst>
            </p:cNvPr>
            <p:cNvSpPr/>
            <p:nvPr/>
          </p:nvSpPr>
          <p:spPr>
            <a:xfrm>
              <a:off x="5612766" y="4859377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3" name="円/楕円 39">
              <a:extLst>
                <a:ext uri="{FF2B5EF4-FFF2-40B4-BE49-F238E27FC236}">
                  <a16:creationId xmlns:a16="http://schemas.microsoft.com/office/drawing/2014/main" id="{52662830-AD81-97D3-7896-F9055F483DD2}"/>
                </a:ext>
              </a:extLst>
            </p:cNvPr>
            <p:cNvSpPr/>
            <p:nvPr/>
          </p:nvSpPr>
          <p:spPr>
            <a:xfrm>
              <a:off x="6176128" y="5225068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ECF6398-1656-0088-6D63-D7523EE18B0D}"/>
                </a:ext>
              </a:extLst>
            </p:cNvPr>
            <p:cNvSpPr txBox="1"/>
            <p:nvPr/>
          </p:nvSpPr>
          <p:spPr>
            <a:xfrm>
              <a:off x="4706634" y="6387004"/>
              <a:ext cx="31370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</a:t>
              </a:r>
              <a:r>
                <a:rPr kumimoji="1" lang="en-US" altLang="ja-JP" sz="2400"/>
                <a:t> </a:t>
              </a:r>
              <a:r>
                <a:rPr kumimoji="1" lang="en-US" altLang="ja-JP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kumimoji="1" lang="en-US" altLang="ja-JP" sz="2400" baseline="-25000"/>
                <a:t>1</a:t>
              </a:r>
              <a:r>
                <a:rPr kumimoji="1" lang="en-US" altLang="ja-JP" sz="2400"/>
                <a:t>(</a:t>
              </a:r>
              <a:r>
                <a:rPr kumimoji="1" lang="en-US" altLang="ja-JP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449C4BF8-F03E-A3F6-4C7C-EE3D39628A07}"/>
                </a:ext>
              </a:extLst>
            </p:cNvPr>
            <p:cNvSpPr txBox="1"/>
            <p:nvPr/>
          </p:nvSpPr>
          <p:spPr>
            <a:xfrm>
              <a:off x="3383762" y="3243824"/>
              <a:ext cx="553998" cy="2288148"/>
            </a:xfrm>
            <a:prstGeom prst="rect">
              <a:avLst/>
            </a:prstGeom>
            <a:noFill/>
            <a:effectLst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kumimoji="1" lang="en-US" altLang="ja-JP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</a:t>
              </a:r>
              <a:r>
                <a:rPr kumimoji="1" lang="en-US" altLang="ja-JP" sz="2400"/>
                <a:t> </a:t>
              </a:r>
              <a:r>
                <a:rPr kumimoji="1" lang="en-US" altLang="ja-JP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ja-JP" sz="2400"/>
                <a:t>(</a:t>
              </a:r>
              <a:r>
                <a:rPr kumimoji="1" lang="en-US" altLang="ja-JP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2400"/>
                <a:t>)</a:t>
              </a:r>
              <a:endParaRPr kumimoji="1" lang="ja-JP" altLang="en-US" sz="2400"/>
            </a:p>
          </p:txBody>
        </p:sp>
        <p:sp>
          <p:nvSpPr>
            <p:cNvPr id="66" name="円/楕円 50">
              <a:extLst>
                <a:ext uri="{FF2B5EF4-FFF2-40B4-BE49-F238E27FC236}">
                  <a16:creationId xmlns:a16="http://schemas.microsoft.com/office/drawing/2014/main" id="{32DFCC28-983B-5DEB-3DB0-80AFB0CB051B}"/>
                </a:ext>
              </a:extLst>
            </p:cNvPr>
            <p:cNvSpPr/>
            <p:nvPr/>
          </p:nvSpPr>
          <p:spPr>
            <a:xfrm>
              <a:off x="6908856" y="5476764"/>
              <a:ext cx="243840" cy="240516"/>
            </a:xfrm>
            <a:prstGeom prst="ellipse">
              <a:avLst/>
            </a:prstGeom>
            <a:solidFill>
              <a:srgbClr val="92D05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7" name="円/楕円 51">
              <a:extLst>
                <a:ext uri="{FF2B5EF4-FFF2-40B4-BE49-F238E27FC236}">
                  <a16:creationId xmlns:a16="http://schemas.microsoft.com/office/drawing/2014/main" id="{99954A5E-3858-94DE-9941-1B46950C2B79}"/>
                </a:ext>
              </a:extLst>
            </p:cNvPr>
            <p:cNvSpPr/>
            <p:nvPr/>
          </p:nvSpPr>
          <p:spPr>
            <a:xfrm>
              <a:off x="5150483" y="3233546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8" name="円/楕円 52">
              <a:extLst>
                <a:ext uri="{FF2B5EF4-FFF2-40B4-BE49-F238E27FC236}">
                  <a16:creationId xmlns:a16="http://schemas.microsoft.com/office/drawing/2014/main" id="{723E926E-A736-A2A8-CDF5-47F4814C32FA}"/>
                </a:ext>
              </a:extLst>
            </p:cNvPr>
            <p:cNvSpPr/>
            <p:nvPr/>
          </p:nvSpPr>
          <p:spPr>
            <a:xfrm>
              <a:off x="5585379" y="3746533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9" name="円/楕円 53">
              <a:extLst>
                <a:ext uri="{FF2B5EF4-FFF2-40B4-BE49-F238E27FC236}">
                  <a16:creationId xmlns:a16="http://schemas.microsoft.com/office/drawing/2014/main" id="{0E8BAE46-47A6-BBC6-3C53-FE24CBFFCB36}"/>
                </a:ext>
              </a:extLst>
            </p:cNvPr>
            <p:cNvSpPr/>
            <p:nvPr/>
          </p:nvSpPr>
          <p:spPr>
            <a:xfrm>
              <a:off x="5883827" y="4181035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0" name="円/楕円 54">
              <a:extLst>
                <a:ext uri="{FF2B5EF4-FFF2-40B4-BE49-F238E27FC236}">
                  <a16:creationId xmlns:a16="http://schemas.microsoft.com/office/drawing/2014/main" id="{0E454334-D50D-D0CD-35B9-F144F11EECE5}"/>
                </a:ext>
              </a:extLst>
            </p:cNvPr>
            <p:cNvSpPr/>
            <p:nvPr/>
          </p:nvSpPr>
          <p:spPr>
            <a:xfrm>
              <a:off x="6472885" y="4561477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71" name="円/楕円 55">
              <a:extLst>
                <a:ext uri="{FF2B5EF4-FFF2-40B4-BE49-F238E27FC236}">
                  <a16:creationId xmlns:a16="http://schemas.microsoft.com/office/drawing/2014/main" id="{0641C088-738A-625C-50C2-9FFF9B0D7F40}"/>
                </a:ext>
              </a:extLst>
            </p:cNvPr>
            <p:cNvSpPr/>
            <p:nvPr/>
          </p:nvSpPr>
          <p:spPr>
            <a:xfrm>
              <a:off x="7188210" y="4968484"/>
              <a:ext cx="243840" cy="24051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58569F10-6F42-9A6A-144C-A7D96DD5966C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>
              <a:off x="4976480" y="5307136"/>
              <a:ext cx="0" cy="748512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8E75325-348F-A700-C325-6388233DEE60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flipH="1">
              <a:off x="4962015" y="6055648"/>
              <a:ext cx="1343576" cy="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21AE844-A904-398A-56E9-2D2E88126695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>
              <a:off x="6427510" y="5186878"/>
              <a:ext cx="1" cy="748512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B9137275-CFB4-C270-DC60-60486A687968}"/>
                </a:ext>
              </a:extLst>
            </p:cNvPr>
            <p:cNvCxnSpPr>
              <a:cxnSpLocks/>
              <a:endCxn id="57" idx="6"/>
            </p:cNvCxnSpPr>
            <p:nvPr/>
          </p:nvCxnSpPr>
          <p:spPr>
            <a:xfrm flipH="1">
              <a:off x="5098400" y="5186878"/>
              <a:ext cx="1329110" cy="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22EDD40D-8EA0-38DE-ED8D-4AC5C95824F9}"/>
                </a:ext>
              </a:extLst>
            </p:cNvPr>
            <p:cNvSpPr txBox="1"/>
            <p:nvPr/>
          </p:nvSpPr>
          <p:spPr>
            <a:xfrm>
              <a:off x="4078588" y="5417198"/>
              <a:ext cx="1511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2ADD680-2FB9-15CD-97BE-B71B4E3F773C}"/>
                </a:ext>
              </a:extLst>
            </p:cNvPr>
            <p:cNvSpPr txBox="1"/>
            <p:nvPr/>
          </p:nvSpPr>
          <p:spPr>
            <a:xfrm>
              <a:off x="4951519" y="5954476"/>
              <a:ext cx="1511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D91DB31-4DE5-E0B1-3976-E5F788C58337}"/>
                </a:ext>
              </a:extLst>
            </p:cNvPr>
            <p:cNvSpPr txBox="1"/>
            <p:nvPr/>
          </p:nvSpPr>
          <p:spPr>
            <a:xfrm>
              <a:off x="6594805" y="5812597"/>
              <a:ext cx="1511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a+b</a:t>
              </a:r>
              <a:endParaRPr kumimoji="1" lang="ja-JP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69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7768F-26E2-D83D-6972-C8A0367B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2D238E-5B3D-DF56-118D-A74E9813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188FE2-C425-4966-5982-9FEF5C1C14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991332"/>
            <a:ext cx="11582400" cy="589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制約付き単一目的最適化問題として定式化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・複数目的の荷重和による最適化</a:t>
            </a:r>
            <a:r>
              <a:rPr kumimoji="1" lang="ja-JP" altLang="en-US" sz="2800"/>
              <a:t>→</a:t>
            </a:r>
            <a:r>
              <a:rPr kumimoji="1" lang="ja-JP" altLang="en-US" sz="2800" b="1">
                <a:solidFill>
                  <a:schemeClr val="accent1"/>
                </a:solidFill>
              </a:rPr>
              <a:t>非線形最適化ソルバ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１つの解しか求まらない．事前の重み付けが困難．</a:t>
            </a:r>
            <a:endParaRPr kumimoji="1"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245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3FF4C60-A68D-82F2-C54C-12138D73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多目的最適化問題への拡張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ACA57B59-140A-0B3D-853E-F9891875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実世界における部材配置はシミュレータ上に比べて微細な調整が難しい．そのため，最適化の段階から加工可能な値を考慮し，</a:t>
            </a:r>
            <a:br>
              <a:rPr lang="en-US" altLang="ja-JP"/>
            </a:br>
            <a:r>
              <a:rPr lang="ja-JP" altLang="en-US">
                <a:solidFill>
                  <a:srgbClr val="FF0000"/>
                </a:solidFill>
              </a:rPr>
              <a:t>決定変数を離散化する必要</a:t>
            </a:r>
            <a:r>
              <a:rPr lang="ja-JP" altLang="en-US"/>
              <a:t>がある．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本研究では各個体の決定変数は実数値で表現し，</a:t>
            </a:r>
            <a:r>
              <a:rPr lang="ja-JP" altLang="en-US">
                <a:solidFill>
                  <a:srgbClr val="FF0000"/>
                </a:solidFill>
              </a:rPr>
              <a:t>目的関数値の算出時に</a:t>
            </a:r>
            <a:r>
              <a:rPr lang="ja-JP" altLang="en-US"/>
              <a:t>決定変数を四捨五入によって加工可能な離散値に</a:t>
            </a:r>
            <a:br>
              <a:rPr lang="en-US" altLang="ja-JP"/>
            </a:br>
            <a:r>
              <a:rPr lang="ja-JP" altLang="en-US">
                <a:solidFill>
                  <a:srgbClr val="FF0000"/>
                </a:solidFill>
              </a:rPr>
              <a:t>一時的に変換</a:t>
            </a:r>
            <a:r>
              <a:rPr lang="ja-JP" altLang="en-US"/>
              <a:t>する．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A74A86-6C93-9648-8B07-F139B7C9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9C5A022-AB84-648F-6BE8-D3640DFCAE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/>
              <a:t>加工精度に基づく離散化</a:t>
            </a:r>
          </a:p>
        </p:txBody>
      </p:sp>
    </p:spTree>
    <p:extLst>
      <p:ext uri="{BB962C8B-B14F-4D97-AF65-F5344CB8AC3E}">
        <p14:creationId xmlns:p14="http://schemas.microsoft.com/office/powerpoint/2010/main" val="38107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E4073-E486-86A5-F396-385D49A2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多目的最適化問題への拡張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189E2-5DC8-7599-E8C5-854D73DA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橋梁の部材配置最適化問題は，多変数多制約であるため，</a:t>
            </a:r>
            <a:br>
              <a:rPr kumimoji="1" lang="en-US" altLang="ja-JP"/>
            </a:br>
            <a:r>
              <a:rPr kumimoji="1" lang="ja-JP" altLang="en-US">
                <a:solidFill>
                  <a:srgbClr val="FF0000"/>
                </a:solidFill>
              </a:rPr>
              <a:t>実行可能解の獲得が困難</a:t>
            </a:r>
            <a:r>
              <a:rPr kumimoji="1" lang="ja-JP" altLang="en-US"/>
              <a:t>である．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そこで本研究では，非線形最適化ソルバで獲得した</a:t>
            </a:r>
            <a:r>
              <a:rPr kumimoji="1" lang="ja-JP" altLang="en-US">
                <a:solidFill>
                  <a:srgbClr val="FF0000"/>
                </a:solidFill>
              </a:rPr>
              <a:t>実行可能解に摂動を加えて初期個体群</a:t>
            </a:r>
            <a:r>
              <a:rPr kumimoji="1" lang="ja-JP" altLang="en-US"/>
              <a:t>を生成し，評価回数の低減を図る．</a:t>
            </a:r>
            <a:endParaRPr kumimoji="1" lang="en-US" altLang="ja-JP"/>
          </a:p>
          <a:p>
            <a:endParaRPr lang="en-US" altLang="ja-JP"/>
          </a:p>
          <a:p>
            <a:r>
              <a:rPr lang="ja-JP" altLang="en-US"/>
              <a:t>非線形最適化ソルバには非線形最小二乗ソルバを用いる．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B552E5-9B6B-292D-7336-B736C58E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332D0-F87E-4B61-9DF8-F2B654691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初期解集合の生成</a:t>
            </a:r>
          </a:p>
        </p:txBody>
      </p:sp>
    </p:spTree>
    <p:extLst>
      <p:ext uri="{BB962C8B-B14F-4D97-AF65-F5344CB8AC3E}">
        <p14:creationId xmlns:p14="http://schemas.microsoft.com/office/powerpoint/2010/main" val="192173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5687-4291-558D-4FD8-768E8280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数値実験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DAC4E1-DCF6-5867-ED8E-EEDF3AC4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NSGA-II</a:t>
            </a:r>
            <a:r>
              <a:rPr kumimoji="1" lang="ja-JP" altLang="en-US"/>
              <a:t>による探索結果を基に，マルチモーダル性を確認する．</a:t>
            </a:r>
            <a:endParaRPr kumimoji="1" lang="en-US" altLang="ja-JP"/>
          </a:p>
          <a:p>
            <a:r>
              <a:rPr lang="ja-JP" altLang="en-US"/>
              <a:t>決定変数空間で</a:t>
            </a:r>
            <a:r>
              <a:rPr lang="en-US" altLang="ja-JP"/>
              <a:t>k-means</a:t>
            </a:r>
            <a:r>
              <a:rPr lang="ja-JP" altLang="en-US"/>
              <a:t>クラスタリングを行い，クラスタ中心から</a:t>
            </a:r>
            <a:br>
              <a:rPr lang="en-US" altLang="ja-JP"/>
            </a:br>
            <a:r>
              <a:rPr lang="ja-JP" altLang="en-US"/>
              <a:t>クラスタ毎の</a:t>
            </a:r>
            <a:r>
              <a:rPr lang="en-US" altLang="ja-JP"/>
              <a:t>3</a:t>
            </a:r>
            <a:r>
              <a:rPr lang="ja-JP" altLang="en-US"/>
              <a:t>近傍解について，</a:t>
            </a:r>
            <a:r>
              <a:rPr lang="en-US" altLang="ja-JP">
                <a:solidFill>
                  <a:srgbClr val="FF0000"/>
                </a:solidFill>
              </a:rPr>
              <a:t>2</a:t>
            </a:r>
            <a:r>
              <a:rPr lang="ja-JP" altLang="en-US">
                <a:solidFill>
                  <a:srgbClr val="FF0000"/>
                </a:solidFill>
              </a:rPr>
              <a:t>空間間での距離に基づく順位差</a:t>
            </a:r>
            <a:r>
              <a:rPr lang="ja-JP" altLang="en-US"/>
              <a:t>から解分布の違いを評価する．</a:t>
            </a:r>
            <a:endParaRPr kumimoji="1" lang="en-US" altLang="ja-JP"/>
          </a:p>
          <a:p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292E66-091E-9D80-8238-ADAF7804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B87CDC-BC1F-977F-519F-72AB7503C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マルチモーダル性に関する調査</a:t>
            </a: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DB35888F-E763-4233-D8B6-454E3B9C1CA8}"/>
              </a:ext>
            </a:extLst>
          </p:cNvPr>
          <p:cNvGrpSpPr>
            <a:grpSpLocks noChangeAspect="1"/>
          </p:cNvGrpSpPr>
          <p:nvPr/>
        </p:nvGrpSpPr>
        <p:grpSpPr>
          <a:xfrm>
            <a:off x="7046612" y="2174603"/>
            <a:ext cx="3991145" cy="4156446"/>
            <a:chOff x="4562871" y="513211"/>
            <a:chExt cx="5527128" cy="5388175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B40588F-A720-4B1E-DD48-0DFD1656871D}"/>
                </a:ext>
              </a:extLst>
            </p:cNvPr>
            <p:cNvGrpSpPr/>
            <p:nvPr/>
          </p:nvGrpSpPr>
          <p:grpSpPr>
            <a:xfrm>
              <a:off x="4562871" y="2923718"/>
              <a:ext cx="3116265" cy="2977668"/>
              <a:chOff x="2695047" y="2505128"/>
              <a:chExt cx="2902591" cy="2902591"/>
            </a:xfrm>
          </p:grpSpPr>
          <p:cxnSp>
            <p:nvCxnSpPr>
              <p:cNvPr id="41" name="直線矢印コネクタ 40">
                <a:extLst>
                  <a:ext uri="{FF2B5EF4-FFF2-40B4-BE49-F238E27FC236}">
                    <a16:creationId xmlns:a16="http://schemas.microsoft.com/office/drawing/2014/main" id="{0A9300D5-4942-0495-78C5-89B86489D89C}"/>
                  </a:ext>
                </a:extLst>
              </p:cNvPr>
              <p:cNvCxnSpPr/>
              <p:nvPr/>
            </p:nvCxnSpPr>
            <p:spPr>
              <a:xfrm flipV="1">
                <a:off x="2701255" y="2505128"/>
                <a:ext cx="0" cy="29025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矢印コネクタ 41">
                <a:extLst>
                  <a:ext uri="{FF2B5EF4-FFF2-40B4-BE49-F238E27FC236}">
                    <a16:creationId xmlns:a16="http://schemas.microsoft.com/office/drawing/2014/main" id="{2B304C0C-1033-F705-B590-33C44286A8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146343" y="3928183"/>
                <a:ext cx="0" cy="290259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922ED36B-4FBF-766B-D77D-05AA6D192A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9998" y="513211"/>
              <a:ext cx="5040001" cy="5040000"/>
            </a:xfrm>
            <a:prstGeom prst="arc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rgbClr val="FF0000"/>
                </a:solidFill>
                <a:latin typeface="Arial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B6899-1EE9-CA27-2CBE-DD2A3ABF9774}"/>
              </a:ext>
            </a:extLst>
          </p:cNvPr>
          <p:cNvSpPr txBox="1"/>
          <p:nvPr/>
        </p:nvSpPr>
        <p:spPr>
          <a:xfrm>
            <a:off x="9022304" y="5929867"/>
            <a:ext cx="103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PF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8A194A-E6F2-47DA-831D-1BE40B50B7E9}"/>
              </a:ext>
            </a:extLst>
          </p:cNvPr>
          <p:cNvSpPr txBox="1"/>
          <p:nvPr/>
        </p:nvSpPr>
        <p:spPr bwMode="auto">
          <a:xfrm>
            <a:off x="5605754" y="3527131"/>
            <a:ext cx="261356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b="1"/>
              <a:t>目的関数空間</a:t>
            </a:r>
            <a:endParaRPr kumimoji="1" lang="ja-JP" altLang="en-US" sz="24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D4F9EB1-6009-2415-4953-27CB66AEA03A}"/>
              </a:ext>
            </a:extLst>
          </p:cNvPr>
          <p:cNvGrpSpPr/>
          <p:nvPr/>
        </p:nvGrpSpPr>
        <p:grpSpPr>
          <a:xfrm>
            <a:off x="1978604" y="4047693"/>
            <a:ext cx="2250259" cy="2296975"/>
            <a:chOff x="2695047" y="2505128"/>
            <a:chExt cx="2902591" cy="2902591"/>
          </a:xfrm>
        </p:grpSpPr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E810DFA6-5C7C-F1B5-6F1A-F7328E6D8924}"/>
                </a:ext>
              </a:extLst>
            </p:cNvPr>
            <p:cNvCxnSpPr/>
            <p:nvPr/>
          </p:nvCxnSpPr>
          <p:spPr>
            <a:xfrm flipV="1">
              <a:off x="2701255" y="2505128"/>
              <a:ext cx="0" cy="29025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DC377E0-1901-57CD-AE77-27C70B845F2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46343" y="3928183"/>
              <a:ext cx="0" cy="29025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A80817-0B00-48A4-52EB-B4D2C2D29FD8}"/>
              </a:ext>
            </a:extLst>
          </p:cNvPr>
          <p:cNvSpPr txBox="1"/>
          <p:nvPr/>
        </p:nvSpPr>
        <p:spPr>
          <a:xfrm>
            <a:off x="4235903" y="4478227"/>
            <a:ext cx="137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>
                <a:solidFill>
                  <a:srgbClr val="FF0000"/>
                </a:solidFill>
                <a:latin typeface="Arial"/>
              </a:rPr>
              <a:t>クラスタ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E44DD9-068C-723A-9D99-D3BF052267FF}"/>
              </a:ext>
            </a:extLst>
          </p:cNvPr>
          <p:cNvSpPr txBox="1"/>
          <p:nvPr/>
        </p:nvSpPr>
        <p:spPr>
          <a:xfrm>
            <a:off x="4235903" y="5474722"/>
            <a:ext cx="136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cs typeface="+mn-cs"/>
              </a:rPr>
              <a:t>クラスタ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9F06B7-8615-F7C8-3F76-DC24B0555927}"/>
              </a:ext>
            </a:extLst>
          </p:cNvPr>
          <p:cNvSpPr txBox="1"/>
          <p:nvPr/>
        </p:nvSpPr>
        <p:spPr bwMode="auto">
          <a:xfrm>
            <a:off x="384573" y="3523401"/>
            <a:ext cx="2613569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b="1"/>
              <a:t>決定変数空間</a:t>
            </a:r>
            <a:endParaRPr kumimoji="1" lang="ja-JP" altLang="en-US" sz="24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7223A8-1BED-C66C-D17E-8A7E37B94EB7}"/>
              </a:ext>
            </a:extLst>
          </p:cNvPr>
          <p:cNvSpPr txBox="1"/>
          <p:nvPr/>
        </p:nvSpPr>
        <p:spPr>
          <a:xfrm rot="16200000">
            <a:off x="1309105" y="5006189"/>
            <a:ext cx="501926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baseline="-250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endParaRPr lang="ja-JP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D6D89E-E5D3-9462-DFF0-3996DB0A4727}"/>
              </a:ext>
            </a:extLst>
          </p:cNvPr>
          <p:cNvSpPr txBox="1"/>
          <p:nvPr/>
        </p:nvSpPr>
        <p:spPr>
          <a:xfrm>
            <a:off x="2924314" y="6415933"/>
            <a:ext cx="474287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 baseline="-25000">
                <a:solidFill>
                  <a:srgbClr val="0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ja-JP" altLang="en-US" sz="2400">
              <a:solidFill>
                <a:srgbClr val="0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059818-66AA-BD27-C218-B93F3319E047}"/>
              </a:ext>
            </a:extLst>
          </p:cNvPr>
          <p:cNvSpPr txBox="1"/>
          <p:nvPr/>
        </p:nvSpPr>
        <p:spPr>
          <a:xfrm>
            <a:off x="7804764" y="6405392"/>
            <a:ext cx="733953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30A237-742B-3F45-BCCC-22128F8850C2}"/>
              </a:ext>
            </a:extLst>
          </p:cNvPr>
          <p:cNvSpPr txBox="1"/>
          <p:nvPr/>
        </p:nvSpPr>
        <p:spPr>
          <a:xfrm rot="16200000">
            <a:off x="6299491" y="4924559"/>
            <a:ext cx="766295" cy="36933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>
            <a:spAutoFit/>
          </a:bodyPr>
          <a:lstStyle/>
          <a:p>
            <a:pPr>
              <a:tabLst>
                <a:tab pos="1081088" algn="l"/>
              </a:tabLst>
              <a:defRPr/>
            </a:pPr>
            <a:r>
              <a:rPr lang="en-US" altLang="ja-JP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ja-JP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B13F4FD-FBD8-07A2-8189-2A4333E95E43}"/>
              </a:ext>
            </a:extLst>
          </p:cNvPr>
          <p:cNvSpPr/>
          <p:nvPr/>
        </p:nvSpPr>
        <p:spPr>
          <a:xfrm>
            <a:off x="2432884" y="4342930"/>
            <a:ext cx="1567969" cy="76629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51872B5-FE13-74EE-53B3-8D378585690D}"/>
              </a:ext>
            </a:extLst>
          </p:cNvPr>
          <p:cNvSpPr/>
          <p:nvPr/>
        </p:nvSpPr>
        <p:spPr>
          <a:xfrm>
            <a:off x="2433443" y="5332624"/>
            <a:ext cx="1567969" cy="76629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星: 5 pt 44">
            <a:extLst>
              <a:ext uri="{FF2B5EF4-FFF2-40B4-BE49-F238E27FC236}">
                <a16:creationId xmlns:a16="http://schemas.microsoft.com/office/drawing/2014/main" id="{5F095396-553B-E49D-BFCB-0EE5F39EDA77}"/>
              </a:ext>
            </a:extLst>
          </p:cNvPr>
          <p:cNvSpPr/>
          <p:nvPr/>
        </p:nvSpPr>
        <p:spPr>
          <a:xfrm>
            <a:off x="3067599" y="5572381"/>
            <a:ext cx="285618" cy="285618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星: 5 pt 45">
            <a:extLst>
              <a:ext uri="{FF2B5EF4-FFF2-40B4-BE49-F238E27FC236}">
                <a16:creationId xmlns:a16="http://schemas.microsoft.com/office/drawing/2014/main" id="{81F9B712-DE5F-480A-B69C-20D06B6BA963}"/>
              </a:ext>
            </a:extLst>
          </p:cNvPr>
          <p:cNvSpPr/>
          <p:nvPr/>
        </p:nvSpPr>
        <p:spPr>
          <a:xfrm>
            <a:off x="3067599" y="4583268"/>
            <a:ext cx="285618" cy="2856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B8A7F0A-24A6-0825-73DC-ADE51E34CC00}"/>
              </a:ext>
            </a:extLst>
          </p:cNvPr>
          <p:cNvSpPr/>
          <p:nvPr/>
        </p:nvSpPr>
        <p:spPr>
          <a:xfrm>
            <a:off x="2881331" y="4421748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E6ABF7F-4712-5421-448F-7B413E543B47}"/>
              </a:ext>
            </a:extLst>
          </p:cNvPr>
          <p:cNvSpPr/>
          <p:nvPr/>
        </p:nvSpPr>
        <p:spPr>
          <a:xfrm>
            <a:off x="3411789" y="4673080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62E5F3-0B51-21AE-D59D-18D4273AA32E}"/>
              </a:ext>
            </a:extLst>
          </p:cNvPr>
          <p:cNvSpPr/>
          <p:nvPr/>
        </p:nvSpPr>
        <p:spPr>
          <a:xfrm>
            <a:off x="2761179" y="4788450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5B2F0D23-2598-D28D-F006-21A743A6BFCE}"/>
              </a:ext>
            </a:extLst>
          </p:cNvPr>
          <p:cNvSpPr/>
          <p:nvPr/>
        </p:nvSpPr>
        <p:spPr>
          <a:xfrm>
            <a:off x="3087168" y="5281795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039BC609-1A4D-542D-583F-34E1026424FC}"/>
              </a:ext>
            </a:extLst>
          </p:cNvPr>
          <p:cNvSpPr/>
          <p:nvPr/>
        </p:nvSpPr>
        <p:spPr>
          <a:xfrm>
            <a:off x="2747192" y="5353804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FD9A72D-4B24-AA59-B3AB-D45F1DCE7798}"/>
              </a:ext>
            </a:extLst>
          </p:cNvPr>
          <p:cNvSpPr/>
          <p:nvPr/>
        </p:nvSpPr>
        <p:spPr>
          <a:xfrm>
            <a:off x="3482395" y="5405724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星: 5 pt 52">
            <a:extLst>
              <a:ext uri="{FF2B5EF4-FFF2-40B4-BE49-F238E27FC236}">
                <a16:creationId xmlns:a16="http://schemas.microsoft.com/office/drawing/2014/main" id="{C3D16516-7CDE-4739-6FAD-16607F758BCA}"/>
              </a:ext>
            </a:extLst>
          </p:cNvPr>
          <p:cNvSpPr/>
          <p:nvPr/>
        </p:nvSpPr>
        <p:spPr>
          <a:xfrm>
            <a:off x="7812107" y="4976829"/>
            <a:ext cx="285618" cy="28561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星: 5 pt 53">
            <a:extLst>
              <a:ext uri="{FF2B5EF4-FFF2-40B4-BE49-F238E27FC236}">
                <a16:creationId xmlns:a16="http://schemas.microsoft.com/office/drawing/2014/main" id="{5D9BEFE0-7091-78C4-FA9C-CFE74C2CC7DD}"/>
              </a:ext>
            </a:extLst>
          </p:cNvPr>
          <p:cNvSpPr/>
          <p:nvPr/>
        </p:nvSpPr>
        <p:spPr>
          <a:xfrm>
            <a:off x="8143708" y="5282655"/>
            <a:ext cx="285618" cy="285618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824328DA-6C2E-3FB0-3EE5-295B6473EA7C}"/>
              </a:ext>
            </a:extLst>
          </p:cNvPr>
          <p:cNvSpPr/>
          <p:nvPr/>
        </p:nvSpPr>
        <p:spPr>
          <a:xfrm>
            <a:off x="7575600" y="4564101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3AA5512-2994-7CBD-B779-FE8FBE9D74EE}"/>
              </a:ext>
            </a:extLst>
          </p:cNvPr>
          <p:cNvSpPr/>
          <p:nvPr/>
        </p:nvSpPr>
        <p:spPr>
          <a:xfrm>
            <a:off x="8909926" y="5669538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FF3184A-B02D-A1AC-8D2B-3035B6CE67E7}"/>
              </a:ext>
            </a:extLst>
          </p:cNvPr>
          <p:cNvSpPr/>
          <p:nvPr/>
        </p:nvSpPr>
        <p:spPr>
          <a:xfrm>
            <a:off x="8289461" y="4820272"/>
            <a:ext cx="258147" cy="25814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45C57E72-D2F4-8E57-2CBB-1E49041C2EFB}"/>
              </a:ext>
            </a:extLst>
          </p:cNvPr>
          <p:cNvSpPr/>
          <p:nvPr/>
        </p:nvSpPr>
        <p:spPr>
          <a:xfrm>
            <a:off x="8585309" y="5655258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690348EA-7B59-AAE3-1DFE-6C5C9863C8D0}"/>
              </a:ext>
            </a:extLst>
          </p:cNvPr>
          <p:cNvSpPr/>
          <p:nvPr/>
        </p:nvSpPr>
        <p:spPr>
          <a:xfrm>
            <a:off x="7541941" y="4179823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A9B51CF0-6351-DA0E-C2C3-EF6AF7EA873F}"/>
              </a:ext>
            </a:extLst>
          </p:cNvPr>
          <p:cNvSpPr/>
          <p:nvPr/>
        </p:nvSpPr>
        <p:spPr>
          <a:xfrm>
            <a:off x="7985740" y="4683925"/>
            <a:ext cx="258147" cy="25814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6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9CFC0ED-812C-A324-8363-B2FF96A3EB96}"/>
              </a:ext>
            </a:extLst>
          </p:cNvPr>
          <p:cNvGrpSpPr/>
          <p:nvPr/>
        </p:nvGrpSpPr>
        <p:grpSpPr>
          <a:xfrm>
            <a:off x="8627703" y="3412022"/>
            <a:ext cx="3456324" cy="1015998"/>
            <a:chOff x="8627703" y="4266135"/>
            <a:chExt cx="3456324" cy="1015998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7244E22-A16C-2263-2B5A-3E9ACA5D4DCB}"/>
                </a:ext>
              </a:extLst>
            </p:cNvPr>
            <p:cNvSpPr txBox="1"/>
            <p:nvPr/>
          </p:nvSpPr>
          <p:spPr bwMode="auto">
            <a:xfrm>
              <a:off x="9280445" y="4266135"/>
              <a:ext cx="2347057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 sz="2400" b="1"/>
                <a:t>: </a:t>
              </a:r>
              <a:r>
                <a:rPr kumimoji="1" lang="ja-JP" altLang="en-US" sz="2400" b="1"/>
                <a:t>クラスタ中心</a:t>
              </a:r>
            </a:p>
          </p:txBody>
        </p:sp>
        <p:sp>
          <p:nvSpPr>
            <p:cNvPr id="63" name="星: 5 pt 62">
              <a:extLst>
                <a:ext uri="{FF2B5EF4-FFF2-40B4-BE49-F238E27FC236}">
                  <a16:creationId xmlns:a16="http://schemas.microsoft.com/office/drawing/2014/main" id="{ACDE010E-E0CD-35C0-D1B8-7D3AA6C09AC2}"/>
                </a:ext>
              </a:extLst>
            </p:cNvPr>
            <p:cNvSpPr/>
            <p:nvPr/>
          </p:nvSpPr>
          <p:spPr>
            <a:xfrm>
              <a:off x="8627703" y="4385654"/>
              <a:ext cx="285618" cy="28561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星: 5 pt 63">
              <a:extLst>
                <a:ext uri="{FF2B5EF4-FFF2-40B4-BE49-F238E27FC236}">
                  <a16:creationId xmlns:a16="http://schemas.microsoft.com/office/drawing/2014/main" id="{9BCBB0C4-4563-C2B7-54E7-9E1677148965}"/>
                </a:ext>
              </a:extLst>
            </p:cNvPr>
            <p:cNvSpPr/>
            <p:nvPr/>
          </p:nvSpPr>
          <p:spPr>
            <a:xfrm>
              <a:off x="9018339" y="4391148"/>
              <a:ext cx="285618" cy="285618"/>
            </a:xfrm>
            <a:prstGeom prst="star5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C7193A2-890B-53EC-B506-FCF4786D41E7}"/>
                </a:ext>
              </a:extLst>
            </p:cNvPr>
            <p:cNvSpPr txBox="1"/>
            <p:nvPr/>
          </p:nvSpPr>
          <p:spPr bwMode="auto">
            <a:xfrm>
              <a:off x="9262025" y="4820468"/>
              <a:ext cx="2822002" cy="4616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1" lang="en-US" altLang="ja-JP" sz="2400" b="1"/>
                <a:t>:</a:t>
              </a:r>
              <a:r>
                <a:rPr lang="ja-JP" altLang="en-US" sz="2400" b="1"/>
                <a:t>     から見た近傍解</a:t>
              </a:r>
              <a:endParaRPr kumimoji="1" lang="ja-JP" altLang="en-US" sz="2400" b="1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839846CC-2F57-A0AE-5F3C-9F6878E82DDF}"/>
                </a:ext>
              </a:extLst>
            </p:cNvPr>
            <p:cNvSpPr/>
            <p:nvPr/>
          </p:nvSpPr>
          <p:spPr>
            <a:xfrm>
              <a:off x="8684011" y="4935603"/>
              <a:ext cx="258147" cy="25814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星: 5 pt 68">
              <a:extLst>
                <a:ext uri="{FF2B5EF4-FFF2-40B4-BE49-F238E27FC236}">
                  <a16:creationId xmlns:a16="http://schemas.microsoft.com/office/drawing/2014/main" id="{5319BCA0-45AA-AB07-C6BF-ED76CA343F49}"/>
                </a:ext>
              </a:extLst>
            </p:cNvPr>
            <p:cNvSpPr/>
            <p:nvPr/>
          </p:nvSpPr>
          <p:spPr>
            <a:xfrm>
              <a:off x="9482470" y="4898540"/>
              <a:ext cx="285618" cy="285618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A980B9B-0108-38F5-B9C2-CED1CE21945C}"/>
                </a:ext>
              </a:extLst>
            </p:cNvPr>
            <p:cNvSpPr/>
            <p:nvPr/>
          </p:nvSpPr>
          <p:spPr>
            <a:xfrm>
              <a:off x="9027431" y="4931787"/>
              <a:ext cx="258147" cy="258147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n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233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07C3-EB1F-61E3-366F-1B09F564C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26BA-C98B-1B30-407B-D3AD1B2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マルチモーダル性に関する調査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93344-26F1-E2FD-5160-1057D34F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4076701" cy="5181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5A77A4-6821-F830-BE75-21A0EBB7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AA7FB6-1985-7F4B-294A-95D0244E6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順位差の</a:t>
            </a:r>
            <a:r>
              <a:rPr kumimoji="1" lang="en-US" altLang="ja-JP"/>
              <a:t>heat map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39CCE10-59DD-E622-EA9F-0EEF454A4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1" y="609600"/>
            <a:ext cx="781050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7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B4E07-C864-87F8-563F-61B2CAA3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EF229-6295-B68B-9F7D-296F5361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マルチモーダル性に関する調査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9343D-1501-5F66-FC22-80CFC0EE4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/>
          <a:p>
            <a:r>
              <a:rPr kumimoji="1" lang="ja-JP" altLang="en-US"/>
              <a:t>マルチモーダル性がない場合，理想的には全対角成分が</a:t>
            </a:r>
            <a:r>
              <a:rPr kumimoji="1" lang="en-US" altLang="ja-JP"/>
              <a:t>0</a:t>
            </a:r>
            <a:r>
              <a:rPr kumimoji="1" lang="ja-JP" altLang="en-US"/>
              <a:t>となる．</a:t>
            </a:r>
            <a:endParaRPr kumimoji="1" lang="en-US" altLang="ja-JP"/>
          </a:p>
          <a:p>
            <a:r>
              <a:rPr lang="ja-JP" altLang="en-US"/>
              <a:t>本実験では多くが大きい順位差を示している．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ED9349-B566-B9E8-BB0F-9B042CD1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380DC9-7698-8BCF-76C2-4D4CB8AFD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/>
              <a:t>順位差の</a:t>
            </a:r>
            <a:r>
              <a:rPr kumimoji="1" lang="en-US" altLang="ja-JP"/>
              <a:t>heat map</a:t>
            </a:r>
            <a:r>
              <a:rPr kumimoji="1" lang="ja-JP" altLang="en-US"/>
              <a:t>の対角成分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A40051-7474-BD3F-54D8-DC58188CE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1222" y="2524528"/>
            <a:ext cx="5630778" cy="43334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F3E768-B1C1-A6EE-ECF2-A9E5321DE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24528"/>
            <a:ext cx="5416839" cy="43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7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973DA-7C9A-E664-A908-2C8256B74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8DE3E-AC46-A2FE-7786-A329589D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B1C196-AAA5-F305-EA87-5626FD1F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D3608BB-9C50-75F5-5F0F-FEF800FF9C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991332"/>
            <a:ext cx="11582400" cy="589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制約付き単一目的最適化問題として定式化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・複数目的の荷重和による最適化</a:t>
            </a:r>
            <a:r>
              <a:rPr kumimoji="1" lang="ja-JP" altLang="en-US" sz="2800"/>
              <a:t>→</a:t>
            </a:r>
            <a:r>
              <a:rPr kumimoji="1" lang="ja-JP" altLang="en-US" sz="2800" b="1">
                <a:solidFill>
                  <a:schemeClr val="accent1"/>
                </a:solidFill>
              </a:rPr>
              <a:t>非線形最適化ソルバ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１つの解しか求まらない．事前の重み付けが困難．</a:t>
            </a:r>
            <a:endParaRPr kumimoji="1"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DE6DBD6-A527-25C7-44B0-4DA2C3D0AB91}"/>
              </a:ext>
            </a:extLst>
          </p:cNvPr>
          <p:cNvGrpSpPr/>
          <p:nvPr/>
        </p:nvGrpSpPr>
        <p:grpSpPr>
          <a:xfrm>
            <a:off x="7312360" y="-1883683"/>
            <a:ext cx="6304879" cy="5568323"/>
            <a:chOff x="3454563" y="1300922"/>
            <a:chExt cx="6304879" cy="5568323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CA61C7-37F3-0CBA-2ED8-22E0F838F250}"/>
                </a:ext>
              </a:extLst>
            </p:cNvPr>
            <p:cNvSpPr/>
            <p:nvPr/>
          </p:nvSpPr>
          <p:spPr>
            <a:xfrm>
              <a:off x="3454563" y="3184605"/>
              <a:ext cx="4841467" cy="3684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D1BB443-63BB-4078-1010-3B0E879ED5E6}"/>
                </a:ext>
              </a:extLst>
            </p:cNvPr>
            <p:cNvGrpSpPr/>
            <p:nvPr/>
          </p:nvGrpSpPr>
          <p:grpSpPr>
            <a:xfrm>
              <a:off x="3553380" y="1300922"/>
              <a:ext cx="6206062" cy="5568323"/>
              <a:chOff x="4148643" y="424620"/>
              <a:chExt cx="6206062" cy="5568323"/>
            </a:xfrm>
            <a:noFill/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E3383D7F-C75C-5F10-2AC6-462215ACA8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48643" y="424620"/>
                <a:ext cx="6206062" cy="5568323"/>
                <a:chOff x="3575196" y="-106409"/>
                <a:chExt cx="7399733" cy="6639339"/>
              </a:xfrm>
              <a:grpFill/>
            </p:grpSpPr>
            <p:grpSp>
              <p:nvGrpSpPr>
                <p:cNvPr id="25" name="グループ化 24">
                  <a:extLst>
                    <a:ext uri="{FF2B5EF4-FFF2-40B4-BE49-F238E27FC236}">
                      <a16:creationId xmlns:a16="http://schemas.microsoft.com/office/drawing/2014/main" id="{0FA9D607-3E0A-1531-D495-BF28129DDEE6}"/>
                    </a:ext>
                  </a:extLst>
                </p:cNvPr>
                <p:cNvGrpSpPr/>
                <p:nvPr/>
              </p:nvGrpSpPr>
              <p:grpSpPr>
                <a:xfrm>
                  <a:off x="3575196" y="2289478"/>
                  <a:ext cx="5361138" cy="4243452"/>
                  <a:chOff x="2961964" y="1806012"/>
                  <a:chExt cx="6419238" cy="5104826"/>
                </a:xfrm>
                <a:grpFill/>
              </p:grpSpPr>
              <p:grpSp>
                <p:nvGrpSpPr>
                  <p:cNvPr id="30" name="グループ化 29">
                    <a:extLst>
                      <a:ext uri="{FF2B5EF4-FFF2-40B4-BE49-F238E27FC236}">
                        <a16:creationId xmlns:a16="http://schemas.microsoft.com/office/drawing/2014/main" id="{CEE71950-CC76-5584-B6D7-157598BB3D86}"/>
                      </a:ext>
                    </a:extLst>
                  </p:cNvPr>
                  <p:cNvGrpSpPr/>
                  <p:nvPr/>
                </p:nvGrpSpPr>
                <p:grpSpPr>
                  <a:xfrm>
                    <a:off x="4144567" y="1806012"/>
                    <a:ext cx="5236635" cy="4345086"/>
                    <a:chOff x="2695047" y="1886878"/>
                    <a:chExt cx="4073592" cy="3520842"/>
                  </a:xfrm>
                  <a:grpFill/>
                </p:grpSpPr>
                <p:cxnSp>
                  <p:nvCxnSpPr>
                    <p:cNvPr id="33" name="直線矢印コネクタ 32">
                      <a:extLst>
                        <a:ext uri="{FF2B5EF4-FFF2-40B4-BE49-F238E27FC236}">
                          <a16:creationId xmlns:a16="http://schemas.microsoft.com/office/drawing/2014/main" id="{61AA1986-3B0F-7BF0-4769-466DF4014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01255" y="1886878"/>
                      <a:ext cx="0" cy="3520842"/>
                    </a:xfrm>
                    <a:prstGeom prst="straightConnector1">
                      <a:avLst/>
                    </a:prstGeom>
                    <a:grpFill/>
                    <a:ln w="7620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矢印コネクタ 33">
                      <a:extLst>
                        <a:ext uri="{FF2B5EF4-FFF2-40B4-BE49-F238E27FC236}">
                          <a16:creationId xmlns:a16="http://schemas.microsoft.com/office/drawing/2014/main" id="{0843190A-2C4E-E599-B196-823837A5CEA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5047" y="5379479"/>
                      <a:ext cx="4073592" cy="0"/>
                    </a:xfrm>
                    <a:prstGeom prst="straightConnector1">
                      <a:avLst/>
                    </a:prstGeom>
                    <a:grpFill/>
                    <a:ln w="76200">
                      <a:solidFill>
                        <a:schemeClr val="tx1"/>
                      </a:solidFill>
                      <a:headEnd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C3987CD2-7CA0-3BEE-699D-521C4983660F}"/>
                      </a:ext>
                    </a:extLst>
                  </p:cNvPr>
                  <p:cNvSpPr txBox="1"/>
                  <p:nvPr/>
                </p:nvSpPr>
                <p:spPr>
                  <a:xfrm>
                    <a:off x="4474622" y="6248638"/>
                    <a:ext cx="3634641" cy="66220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400" b="1"/>
                      <a:t>交通費</a:t>
                    </a:r>
                    <a:r>
                      <a:rPr kumimoji="1" lang="en-US" altLang="ja-JP" sz="2400" b="1"/>
                      <a:t>(</a:t>
                    </a:r>
                    <a:r>
                      <a:rPr kumimoji="1" lang="ja-JP" altLang="en-US" sz="2400" b="1"/>
                      <a:t>最小化</a:t>
                    </a:r>
                    <a:r>
                      <a:rPr kumimoji="1" lang="en-US" altLang="ja-JP" sz="2400" b="1"/>
                      <a:t>)</a:t>
                    </a:r>
                    <a:endParaRPr kumimoji="1" lang="ja-JP" altLang="en-US" sz="2400" b="1"/>
                  </a:p>
                </p:txBody>
              </p:sp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6BEEA46D-1896-9981-5CA5-9C8D4A0FF74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468031" y="3675685"/>
                    <a:ext cx="3646969" cy="65910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400" b="1"/>
                      <a:t>移動時間</a:t>
                    </a:r>
                    <a:r>
                      <a:rPr lang="en-US" altLang="ja-JP" sz="2400" b="1"/>
                      <a:t>(</a:t>
                    </a:r>
                    <a:r>
                      <a:rPr lang="ja-JP" altLang="en-US" sz="2400" b="1"/>
                      <a:t>最小化</a:t>
                    </a:r>
                    <a:r>
                      <a:rPr lang="en-US" altLang="ja-JP" sz="2400" b="1"/>
                      <a:t>)</a:t>
                    </a:r>
                    <a:endParaRPr kumimoji="1" lang="ja-JP" altLang="en-US" sz="2400" b="1"/>
                  </a:p>
                </p:txBody>
              </p:sp>
            </p:grpSp>
            <p:sp>
              <p:nvSpPr>
                <p:cNvPr id="26" name="円弧 25">
                  <a:extLst>
                    <a:ext uri="{FF2B5EF4-FFF2-40B4-BE49-F238E27FC236}">
                      <a16:creationId xmlns:a16="http://schemas.microsoft.com/office/drawing/2014/main" id="{98598FF3-446B-2785-6AB6-729DDEE32F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202258" y="-106409"/>
                  <a:ext cx="5772671" cy="5772674"/>
                </a:xfrm>
                <a:prstGeom prst="arc">
                  <a:avLst>
                    <a:gd name="adj1" fmla="val 16200000"/>
                    <a:gd name="adj2" fmla="val 125335"/>
                  </a:avLst>
                </a:prstGeom>
                <a:grpFill/>
                <a:ln w="762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pic>
              <p:nvPicPr>
                <p:cNvPr id="27" name="Picture 2">
                  <a:extLst>
                    <a:ext uri="{FF2B5EF4-FFF2-40B4-BE49-F238E27FC236}">
                      <a16:creationId xmlns:a16="http://schemas.microsoft.com/office/drawing/2014/main" id="{D7EB8F87-5003-C53B-E81F-6C8A7AFB726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54151" y="4717956"/>
                  <a:ext cx="1451695" cy="941785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8" name="Picture 4">
                  <a:extLst>
                    <a:ext uri="{FF2B5EF4-FFF2-40B4-BE49-F238E27FC236}">
                      <a16:creationId xmlns:a16="http://schemas.microsoft.com/office/drawing/2014/main" id="{A9B2E652-8086-A0E5-4D19-6E80AA334B7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0104" y="2878409"/>
                  <a:ext cx="1260819" cy="87154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9" name="Picture 8">
                  <a:extLst>
                    <a:ext uri="{FF2B5EF4-FFF2-40B4-BE49-F238E27FC236}">
                      <a16:creationId xmlns:a16="http://schemas.microsoft.com/office/drawing/2014/main" id="{4C49CCE4-0BA9-4A8C-6213-4E6512B872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44782" y="4027391"/>
                  <a:ext cx="1366551" cy="918434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85DD521-78BC-8C90-B054-550FF15EAA2E}"/>
                  </a:ext>
                </a:extLst>
              </p:cNvPr>
              <p:cNvSpPr txBox="1"/>
              <p:nvPr/>
            </p:nvSpPr>
            <p:spPr>
              <a:xfrm>
                <a:off x="5598727" y="2426000"/>
                <a:ext cx="2305122" cy="83099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パレートフロント</a:t>
                </a:r>
                <a:b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</a:b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PF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1611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52F03-8B9A-7B54-9A2D-741A5041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54C8D-5948-B606-83D3-381C981C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6A7151-82F7-156B-41B3-0DA164ED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CC2BE68-CF9C-0423-8CDC-2BE7DD6773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991332"/>
            <a:ext cx="11582400" cy="589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制約付き単一目的最適化問題として定式化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・複数目的の荷重和による最適化</a:t>
            </a:r>
            <a:r>
              <a:rPr kumimoji="1" lang="ja-JP" altLang="en-US" sz="2800"/>
              <a:t>→</a:t>
            </a:r>
            <a:r>
              <a:rPr kumimoji="1" lang="ja-JP" altLang="en-US" sz="2800" b="1">
                <a:solidFill>
                  <a:schemeClr val="accent1"/>
                </a:solidFill>
              </a:rPr>
              <a:t>非線形最適化ソルバ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１つの解しか求まらない．事前の重み付けが困難．</a:t>
            </a:r>
            <a:endParaRPr kumimoji="1"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BDFAB5A-3243-F7CC-DD29-817B9E7B3016}"/>
              </a:ext>
            </a:extLst>
          </p:cNvPr>
          <p:cNvGrpSpPr/>
          <p:nvPr/>
        </p:nvGrpSpPr>
        <p:grpSpPr>
          <a:xfrm>
            <a:off x="3038258" y="0"/>
            <a:ext cx="9153742" cy="3734555"/>
            <a:chOff x="1285592" y="2924269"/>
            <a:chExt cx="9641941" cy="3933731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3DA9D1D-03F2-6146-278A-7F55B551F530}"/>
                </a:ext>
              </a:extLst>
            </p:cNvPr>
            <p:cNvSpPr/>
            <p:nvPr/>
          </p:nvSpPr>
          <p:spPr>
            <a:xfrm>
              <a:off x="1285592" y="2924269"/>
              <a:ext cx="9641941" cy="3933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44EE0C8B-DFE4-585A-DFBF-F17FD54AD1D8}"/>
                </a:ext>
              </a:extLst>
            </p:cNvPr>
            <p:cNvGrpSpPr/>
            <p:nvPr/>
          </p:nvGrpSpPr>
          <p:grpSpPr>
            <a:xfrm>
              <a:off x="1306944" y="2988956"/>
              <a:ext cx="9537218" cy="3817416"/>
              <a:chOff x="1306944" y="2988956"/>
              <a:chExt cx="9537218" cy="3817416"/>
            </a:xfrm>
          </p:grpSpPr>
          <p:cxnSp>
            <p:nvCxnSpPr>
              <p:cNvPr id="81" name="直線矢印コネクタ 80">
                <a:extLst>
                  <a:ext uri="{FF2B5EF4-FFF2-40B4-BE49-F238E27FC236}">
                    <a16:creationId xmlns:a16="http://schemas.microsoft.com/office/drawing/2014/main" id="{53EEA9F1-64D5-D1A1-6CA1-242654804B52}"/>
                  </a:ext>
                </a:extLst>
              </p:cNvPr>
              <p:cNvCxnSpPr/>
              <p:nvPr/>
            </p:nvCxnSpPr>
            <p:spPr>
              <a:xfrm flipV="1">
                <a:off x="1839183" y="3609920"/>
                <a:ext cx="0" cy="271115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D84946D5-9839-EE6C-C28D-23439E00A336}"/>
                  </a:ext>
                </a:extLst>
              </p:cNvPr>
              <p:cNvCxnSpPr/>
              <p:nvPr/>
            </p:nvCxnSpPr>
            <p:spPr>
              <a:xfrm>
                <a:off x="1815833" y="6321078"/>
                <a:ext cx="2695510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コンテンツ プレースホルダー 2">
                <a:extLst>
                  <a:ext uri="{FF2B5EF4-FFF2-40B4-BE49-F238E27FC236}">
                    <a16:creationId xmlns:a16="http://schemas.microsoft.com/office/drawing/2014/main" id="{2DE0C588-B9EE-C107-EA5E-7321F719440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 rot="16200000">
                <a:off x="316878" y="4599986"/>
                <a:ext cx="2465425" cy="48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507" tIns="45253" rIns="90507" bIns="45253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36550" indent="-336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3425" indent="-2809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287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81150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33588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488949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41485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94021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46556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ja-JP" sz="2400" kern="0">
                    <a:latin typeface="+mj-lt"/>
                  </a:rPr>
                  <a:t>Minimize</a:t>
                </a:r>
                <a:r>
                  <a:rPr lang="en-US" altLang="ja-JP" sz="2400" b="0" kern="0">
                    <a:latin typeface="+mj-lt"/>
                  </a:rPr>
                  <a:t>  </a:t>
                </a:r>
                <a:r>
                  <a:rPr lang="en-US" altLang="ja-JP" sz="2400" b="0" i="1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2400" b="0" kern="0" baseline="-25000">
                    <a:latin typeface="+mj-lt"/>
                  </a:rPr>
                  <a:t>2</a:t>
                </a:r>
                <a:r>
                  <a:rPr lang="en-US" altLang="ja-JP" sz="2400" b="0" kern="0">
                    <a:latin typeface="+mj-lt"/>
                  </a:rPr>
                  <a:t>(</a:t>
                </a:r>
                <a:r>
                  <a:rPr lang="en-US" altLang="ja-JP" sz="24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="0" kern="0">
                    <a:latin typeface="+mj-lt"/>
                  </a:rPr>
                  <a:t>)</a:t>
                </a:r>
              </a:p>
            </p:txBody>
          </p:sp>
          <p:sp>
            <p:nvSpPr>
              <p:cNvPr id="84" name="コンテンツ プレースホルダー 2">
                <a:extLst>
                  <a:ext uri="{FF2B5EF4-FFF2-40B4-BE49-F238E27FC236}">
                    <a16:creationId xmlns:a16="http://schemas.microsoft.com/office/drawing/2014/main" id="{B4882E3D-523B-64B4-D583-193405A71BE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082239" y="6321078"/>
                <a:ext cx="2429099" cy="48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507" tIns="45253" rIns="90507" bIns="45253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36550" indent="-3365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3425" indent="-2809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28713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81150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18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33588" indent="-223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8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488949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41485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394021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46556" indent="-226268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ja-JP" sz="2400" kern="0">
                    <a:latin typeface="+mj-lt"/>
                  </a:rPr>
                  <a:t>Minimize</a:t>
                </a:r>
                <a:r>
                  <a:rPr lang="en-US" altLang="ja-JP" sz="2400" b="0" kern="0">
                    <a:latin typeface="+mj-lt"/>
                  </a:rPr>
                  <a:t>  </a:t>
                </a:r>
                <a:r>
                  <a:rPr lang="en-US" altLang="ja-JP" sz="2400" b="0" i="1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2400" b="0" kern="0" baseline="-25000">
                    <a:latin typeface="+mj-lt"/>
                  </a:rPr>
                  <a:t>1</a:t>
                </a:r>
                <a:r>
                  <a:rPr lang="en-US" altLang="ja-JP" sz="2400" b="0" kern="0">
                    <a:latin typeface="+mj-lt"/>
                  </a:rPr>
                  <a:t>(</a:t>
                </a:r>
                <a:r>
                  <a:rPr lang="en-US" altLang="ja-JP" sz="2400" ker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="0" kern="0">
                    <a:latin typeface="+mj-lt"/>
                  </a:rPr>
                  <a:t>)</a:t>
                </a:r>
              </a:p>
            </p:txBody>
          </p:sp>
          <p:sp>
            <p:nvSpPr>
              <p:cNvPr id="85" name="コンテンツ プレースホルダー 2">
                <a:extLst>
                  <a:ext uri="{FF2B5EF4-FFF2-40B4-BE49-F238E27FC236}">
                    <a16:creationId xmlns:a16="http://schemas.microsoft.com/office/drawing/2014/main" id="{180AA24A-751B-422A-4087-B0F92D531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215" y="2988956"/>
                <a:ext cx="1078169" cy="400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144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71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8288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ja-JP" sz="2400" kern="0"/>
                  <a:t>: </a:t>
                </a:r>
                <a:r>
                  <a:rPr lang="ja-JP" altLang="en-US" sz="2400" kern="0"/>
                  <a:t>個体</a:t>
                </a:r>
                <a:endParaRPr lang="en-US" altLang="ja-JP" sz="2400" kern="0"/>
              </a:p>
            </p:txBody>
          </p:sp>
          <p:sp>
            <p:nvSpPr>
              <p:cNvPr id="86" name="フリーフォーム 5">
                <a:extLst>
                  <a:ext uri="{FF2B5EF4-FFF2-40B4-BE49-F238E27FC236}">
                    <a16:creationId xmlns:a16="http://schemas.microsoft.com/office/drawing/2014/main" id="{F8D2B709-D608-DFB2-BC26-993E6B1043FE}"/>
                  </a:ext>
                </a:extLst>
              </p:cNvPr>
              <p:cNvSpPr/>
              <p:nvPr/>
            </p:nvSpPr>
            <p:spPr>
              <a:xfrm>
                <a:off x="2299713" y="4178632"/>
                <a:ext cx="1753896" cy="1502288"/>
              </a:xfrm>
              <a:custGeom>
                <a:avLst/>
                <a:gdLst>
                  <a:gd name="connsiteX0" fmla="*/ 1296 w 1753896"/>
                  <a:gd name="connsiteY0" fmla="*/ 0 h 1502288"/>
                  <a:gd name="connsiteX1" fmla="*/ 67971 w 1753896"/>
                  <a:gd name="connsiteY1" fmla="*/ 476250 h 1502288"/>
                  <a:gd name="connsiteX2" fmla="*/ 439446 w 1753896"/>
                  <a:gd name="connsiteY2" fmla="*/ 1009650 h 1502288"/>
                  <a:gd name="connsiteX3" fmla="*/ 991896 w 1753896"/>
                  <a:gd name="connsiteY3" fmla="*/ 1352550 h 1502288"/>
                  <a:gd name="connsiteX4" fmla="*/ 1611021 w 1753896"/>
                  <a:gd name="connsiteY4" fmla="*/ 1485900 h 1502288"/>
                  <a:gd name="connsiteX5" fmla="*/ 1753896 w 1753896"/>
                  <a:gd name="connsiteY5" fmla="*/ 1495425 h 150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53896" h="1502288">
                    <a:moveTo>
                      <a:pt x="1296" y="0"/>
                    </a:moveTo>
                    <a:cubicBezTo>
                      <a:pt x="-1879" y="153987"/>
                      <a:pt x="-5054" y="307975"/>
                      <a:pt x="67971" y="476250"/>
                    </a:cubicBezTo>
                    <a:cubicBezTo>
                      <a:pt x="140996" y="644525"/>
                      <a:pt x="285459" y="863600"/>
                      <a:pt x="439446" y="1009650"/>
                    </a:cubicBezTo>
                    <a:cubicBezTo>
                      <a:pt x="593434" y="1155700"/>
                      <a:pt x="796634" y="1273175"/>
                      <a:pt x="991896" y="1352550"/>
                    </a:cubicBezTo>
                    <a:cubicBezTo>
                      <a:pt x="1187158" y="1431925"/>
                      <a:pt x="1484021" y="1462088"/>
                      <a:pt x="1611021" y="1485900"/>
                    </a:cubicBezTo>
                    <a:cubicBezTo>
                      <a:pt x="1738021" y="1509712"/>
                      <a:pt x="1745958" y="1502568"/>
                      <a:pt x="1753896" y="1495425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7" name="コンテンツ プレースホルダー 2">
                <a:extLst>
                  <a:ext uri="{FF2B5EF4-FFF2-40B4-BE49-F238E27FC236}">
                    <a16:creationId xmlns:a16="http://schemas.microsoft.com/office/drawing/2014/main" id="{C3C9C14A-3EF7-11D6-B6DB-F3728F7EEA2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109786" y="5478811"/>
                <a:ext cx="622858" cy="432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516" tIns="45258" rIns="90516" bIns="45258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1pPr>
                <a:lvl2pPr marL="735013" indent="-282575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2pPr>
                <a:lvl3pPr marL="1130300" indent="-225425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3pPr>
                <a:lvl4pPr marL="1582738" indent="-225425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4pPr>
                <a:lvl5pPr marL="2035175" indent="-225425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5pPr>
                <a:lvl6pPr marL="2492375" indent="-2254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6pPr>
                <a:lvl7pPr marL="2949575" indent="-2254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7pPr>
                <a:lvl8pPr marL="3406775" indent="-2254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8pPr>
                <a:lvl9pPr marL="3863975" indent="-22542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itchFamily="34" charset="0"/>
                    <a:ea typeface="ＭＳ Ｐゴシック" pitchFamily="50" charset="-128"/>
                  </a:defRPr>
                </a:lvl9pPr>
              </a:lstStyle>
              <a:p>
                <a:pPr>
                  <a:buNone/>
                </a:pPr>
                <a:r>
                  <a:rPr lang="en-US" altLang="ja-JP" sz="2000" b="1">
                    <a:solidFill>
                      <a:schemeClr val="accent1"/>
                    </a:solidFill>
                  </a:rPr>
                  <a:t>PF</a:t>
                </a:r>
                <a:endParaRPr lang="ja-JP" altLang="en-US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円/楕円 74">
                <a:extLst>
                  <a:ext uri="{FF2B5EF4-FFF2-40B4-BE49-F238E27FC236}">
                    <a16:creationId xmlns:a16="http://schemas.microsoft.com/office/drawing/2014/main" id="{743C8728-9FFC-EBEB-FBD2-6C03BAEF4AA3}"/>
                  </a:ext>
                </a:extLst>
              </p:cNvPr>
              <p:cNvSpPr/>
              <p:nvPr/>
            </p:nvSpPr>
            <p:spPr>
              <a:xfrm>
                <a:off x="4030211" y="3911411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円/楕円 75">
                <a:extLst>
                  <a:ext uri="{FF2B5EF4-FFF2-40B4-BE49-F238E27FC236}">
                    <a16:creationId xmlns:a16="http://schemas.microsoft.com/office/drawing/2014/main" id="{7222267D-8C6B-BB23-9A33-4073D47DD192}"/>
                  </a:ext>
                </a:extLst>
              </p:cNvPr>
              <p:cNvSpPr/>
              <p:nvPr/>
            </p:nvSpPr>
            <p:spPr>
              <a:xfrm>
                <a:off x="3833282" y="399332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円/楕円 78">
                <a:extLst>
                  <a:ext uri="{FF2B5EF4-FFF2-40B4-BE49-F238E27FC236}">
                    <a16:creationId xmlns:a16="http://schemas.microsoft.com/office/drawing/2014/main" id="{AFF9B1F7-A50E-6165-C786-8B167C25B138}"/>
                  </a:ext>
                </a:extLst>
              </p:cNvPr>
              <p:cNvSpPr/>
              <p:nvPr/>
            </p:nvSpPr>
            <p:spPr>
              <a:xfrm>
                <a:off x="3997104" y="3692395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円/楕円 79">
                <a:extLst>
                  <a:ext uri="{FF2B5EF4-FFF2-40B4-BE49-F238E27FC236}">
                    <a16:creationId xmlns:a16="http://schemas.microsoft.com/office/drawing/2014/main" id="{E4B644FE-60DE-AC68-4F33-2D2DD17FE7BA}"/>
                  </a:ext>
                </a:extLst>
              </p:cNvPr>
              <p:cNvSpPr/>
              <p:nvPr/>
            </p:nvSpPr>
            <p:spPr>
              <a:xfrm>
                <a:off x="3737774" y="353161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円/楕円 80">
                <a:extLst>
                  <a:ext uri="{FF2B5EF4-FFF2-40B4-BE49-F238E27FC236}">
                    <a16:creationId xmlns:a16="http://schemas.microsoft.com/office/drawing/2014/main" id="{B7FE22B7-3104-7EC5-9A8C-32F353DD8431}"/>
                  </a:ext>
                </a:extLst>
              </p:cNvPr>
              <p:cNvSpPr/>
              <p:nvPr/>
            </p:nvSpPr>
            <p:spPr>
              <a:xfrm>
                <a:off x="3690817" y="378507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円/楕円 4">
                <a:extLst>
                  <a:ext uri="{FF2B5EF4-FFF2-40B4-BE49-F238E27FC236}">
                    <a16:creationId xmlns:a16="http://schemas.microsoft.com/office/drawing/2014/main" id="{1DC81BD3-4881-E132-B790-751D0EC90C32}"/>
                  </a:ext>
                </a:extLst>
              </p:cNvPr>
              <p:cNvSpPr/>
              <p:nvPr/>
            </p:nvSpPr>
            <p:spPr>
              <a:xfrm>
                <a:off x="3524019" y="3466162"/>
                <a:ext cx="795136" cy="762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円/楕円 87">
                <a:extLst>
                  <a:ext uri="{FF2B5EF4-FFF2-40B4-BE49-F238E27FC236}">
                    <a16:creationId xmlns:a16="http://schemas.microsoft.com/office/drawing/2014/main" id="{BC94D2EF-EED6-B8FD-D6A2-612B80796902}"/>
                  </a:ext>
                </a:extLst>
              </p:cNvPr>
              <p:cNvSpPr/>
              <p:nvPr/>
            </p:nvSpPr>
            <p:spPr>
              <a:xfrm>
                <a:off x="3492041" y="4762557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円/楕円 88">
                <a:extLst>
                  <a:ext uri="{FF2B5EF4-FFF2-40B4-BE49-F238E27FC236}">
                    <a16:creationId xmlns:a16="http://schemas.microsoft.com/office/drawing/2014/main" id="{05392595-F11E-6140-2078-1F6CD7D5632D}"/>
                  </a:ext>
                </a:extLst>
              </p:cNvPr>
              <p:cNvSpPr/>
              <p:nvPr/>
            </p:nvSpPr>
            <p:spPr>
              <a:xfrm>
                <a:off x="3221242" y="4609599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円/楕円 89">
                <a:extLst>
                  <a:ext uri="{FF2B5EF4-FFF2-40B4-BE49-F238E27FC236}">
                    <a16:creationId xmlns:a16="http://schemas.microsoft.com/office/drawing/2014/main" id="{B71BBF3D-7993-D30B-AE17-2C6DD7C6C23F}"/>
                  </a:ext>
                </a:extLst>
              </p:cNvPr>
              <p:cNvSpPr/>
              <p:nvPr/>
            </p:nvSpPr>
            <p:spPr>
              <a:xfrm>
                <a:off x="3421666" y="4477565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円/楕円 90">
                <a:extLst>
                  <a:ext uri="{FF2B5EF4-FFF2-40B4-BE49-F238E27FC236}">
                    <a16:creationId xmlns:a16="http://schemas.microsoft.com/office/drawing/2014/main" id="{7BB3598A-3DEB-64C9-7675-85104745540E}"/>
                  </a:ext>
                </a:extLst>
              </p:cNvPr>
              <p:cNvSpPr/>
              <p:nvPr/>
            </p:nvSpPr>
            <p:spPr>
              <a:xfrm>
                <a:off x="3126406" y="431509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円/楕円 91">
                <a:extLst>
                  <a:ext uri="{FF2B5EF4-FFF2-40B4-BE49-F238E27FC236}">
                    <a16:creationId xmlns:a16="http://schemas.microsoft.com/office/drawing/2014/main" id="{94788F4C-1671-723C-5CF8-68BB205FFD2B}"/>
                  </a:ext>
                </a:extLst>
              </p:cNvPr>
              <p:cNvSpPr/>
              <p:nvPr/>
            </p:nvSpPr>
            <p:spPr>
              <a:xfrm>
                <a:off x="2962777" y="4467599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円/楕円 92">
                <a:extLst>
                  <a:ext uri="{FF2B5EF4-FFF2-40B4-BE49-F238E27FC236}">
                    <a16:creationId xmlns:a16="http://schemas.microsoft.com/office/drawing/2014/main" id="{F0022B5B-95BC-96D0-A09A-7A270CBE319C}"/>
                  </a:ext>
                </a:extLst>
              </p:cNvPr>
              <p:cNvSpPr/>
              <p:nvPr/>
            </p:nvSpPr>
            <p:spPr>
              <a:xfrm rot="2120433">
                <a:off x="2774839" y="4330862"/>
                <a:ext cx="1103464" cy="541735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0" name="円/楕円 93">
                <a:extLst>
                  <a:ext uri="{FF2B5EF4-FFF2-40B4-BE49-F238E27FC236}">
                    <a16:creationId xmlns:a16="http://schemas.microsoft.com/office/drawing/2014/main" id="{0F7CE81E-ED0A-D521-4DF7-79C7EB0C7A98}"/>
                  </a:ext>
                </a:extLst>
              </p:cNvPr>
              <p:cNvSpPr/>
              <p:nvPr/>
            </p:nvSpPr>
            <p:spPr>
              <a:xfrm>
                <a:off x="3790090" y="5443419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円/楕円 94">
                <a:extLst>
                  <a:ext uri="{FF2B5EF4-FFF2-40B4-BE49-F238E27FC236}">
                    <a16:creationId xmlns:a16="http://schemas.microsoft.com/office/drawing/2014/main" id="{84E14F91-EF0E-97DB-A3FC-7309DA85789B}"/>
                  </a:ext>
                </a:extLst>
              </p:cNvPr>
              <p:cNvSpPr/>
              <p:nvPr/>
            </p:nvSpPr>
            <p:spPr>
              <a:xfrm>
                <a:off x="3410130" y="5361508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円/楕円 95">
                <a:extLst>
                  <a:ext uri="{FF2B5EF4-FFF2-40B4-BE49-F238E27FC236}">
                    <a16:creationId xmlns:a16="http://schemas.microsoft.com/office/drawing/2014/main" id="{51D08BD0-B08F-C394-4F09-FFA9095E4188}"/>
                  </a:ext>
                </a:extLst>
              </p:cNvPr>
              <p:cNvSpPr/>
              <p:nvPr/>
            </p:nvSpPr>
            <p:spPr>
              <a:xfrm>
                <a:off x="2366890" y="4233181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円/楕円 96">
                <a:extLst>
                  <a:ext uri="{FF2B5EF4-FFF2-40B4-BE49-F238E27FC236}">
                    <a16:creationId xmlns:a16="http://schemas.microsoft.com/office/drawing/2014/main" id="{A05D6EB6-773F-61BA-B15E-29FEAEFD1EA6}"/>
                  </a:ext>
                </a:extLst>
              </p:cNvPr>
              <p:cNvSpPr/>
              <p:nvPr/>
            </p:nvSpPr>
            <p:spPr>
              <a:xfrm>
                <a:off x="2633590" y="4867355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円/楕円 97">
                <a:extLst>
                  <a:ext uri="{FF2B5EF4-FFF2-40B4-BE49-F238E27FC236}">
                    <a16:creationId xmlns:a16="http://schemas.microsoft.com/office/drawing/2014/main" id="{6EDBE71F-934F-81F6-4121-807C35744DB6}"/>
                  </a:ext>
                </a:extLst>
              </p:cNvPr>
              <p:cNvSpPr/>
              <p:nvPr/>
            </p:nvSpPr>
            <p:spPr>
              <a:xfrm>
                <a:off x="2964182" y="518878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フリーフォーム 6">
                <a:extLst>
                  <a:ext uri="{FF2B5EF4-FFF2-40B4-BE49-F238E27FC236}">
                    <a16:creationId xmlns:a16="http://schemas.microsoft.com/office/drawing/2014/main" id="{D793BE33-9FA1-3F6A-41BE-278CFE5E0DEA}"/>
                  </a:ext>
                </a:extLst>
              </p:cNvPr>
              <p:cNvSpPr/>
              <p:nvPr/>
            </p:nvSpPr>
            <p:spPr>
              <a:xfrm>
                <a:off x="2325368" y="4113004"/>
                <a:ext cx="1752873" cy="1522021"/>
              </a:xfrm>
              <a:custGeom>
                <a:avLst/>
                <a:gdLst>
                  <a:gd name="connsiteX0" fmla="*/ 131852 w 1752873"/>
                  <a:gd name="connsiteY0" fmla="*/ 859 h 1522021"/>
                  <a:gd name="connsiteX1" fmla="*/ 269012 w 1752873"/>
                  <a:gd name="connsiteY1" fmla="*/ 115159 h 1522021"/>
                  <a:gd name="connsiteX2" fmla="*/ 337592 w 1752873"/>
                  <a:gd name="connsiteY2" fmla="*/ 557119 h 1522021"/>
                  <a:gd name="connsiteX3" fmla="*/ 672872 w 1752873"/>
                  <a:gd name="connsiteY3" fmla="*/ 900019 h 1522021"/>
                  <a:gd name="connsiteX4" fmla="*/ 1008152 w 1752873"/>
                  <a:gd name="connsiteY4" fmla="*/ 1166719 h 1522021"/>
                  <a:gd name="connsiteX5" fmla="*/ 1366292 w 1752873"/>
                  <a:gd name="connsiteY5" fmla="*/ 1235299 h 1522021"/>
                  <a:gd name="connsiteX6" fmla="*/ 1693952 w 1752873"/>
                  <a:gd name="connsiteY6" fmla="*/ 1311499 h 1522021"/>
                  <a:gd name="connsiteX7" fmla="*/ 1724432 w 1752873"/>
                  <a:gd name="connsiteY7" fmla="*/ 1494379 h 1522021"/>
                  <a:gd name="connsiteX8" fmla="*/ 1389152 w 1752873"/>
                  <a:gd name="connsiteY8" fmla="*/ 1509619 h 1522021"/>
                  <a:gd name="connsiteX9" fmla="*/ 947192 w 1752873"/>
                  <a:gd name="connsiteY9" fmla="*/ 1380079 h 1522021"/>
                  <a:gd name="connsiteX10" fmla="*/ 535712 w 1752873"/>
                  <a:gd name="connsiteY10" fmla="*/ 1181959 h 1522021"/>
                  <a:gd name="connsiteX11" fmla="*/ 192812 w 1752873"/>
                  <a:gd name="connsiteY11" fmla="*/ 762859 h 1522021"/>
                  <a:gd name="connsiteX12" fmla="*/ 55652 w 1752873"/>
                  <a:gd name="connsiteY12" fmla="*/ 442819 h 1522021"/>
                  <a:gd name="connsiteX13" fmla="*/ 2312 w 1752873"/>
                  <a:gd name="connsiteY13" fmla="*/ 153259 h 1522021"/>
                  <a:gd name="connsiteX14" fmla="*/ 131852 w 1752873"/>
                  <a:gd name="connsiteY14" fmla="*/ 859 h 1522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52873" h="1522021">
                    <a:moveTo>
                      <a:pt x="131852" y="859"/>
                    </a:moveTo>
                    <a:cubicBezTo>
                      <a:pt x="176302" y="-5491"/>
                      <a:pt x="234722" y="22449"/>
                      <a:pt x="269012" y="115159"/>
                    </a:cubicBezTo>
                    <a:cubicBezTo>
                      <a:pt x="303302" y="207869"/>
                      <a:pt x="270282" y="426309"/>
                      <a:pt x="337592" y="557119"/>
                    </a:cubicBezTo>
                    <a:cubicBezTo>
                      <a:pt x="404902" y="687929"/>
                      <a:pt x="561112" y="798419"/>
                      <a:pt x="672872" y="900019"/>
                    </a:cubicBezTo>
                    <a:cubicBezTo>
                      <a:pt x="784632" y="1001619"/>
                      <a:pt x="892582" y="1110839"/>
                      <a:pt x="1008152" y="1166719"/>
                    </a:cubicBezTo>
                    <a:cubicBezTo>
                      <a:pt x="1123722" y="1222599"/>
                      <a:pt x="1251992" y="1211169"/>
                      <a:pt x="1366292" y="1235299"/>
                    </a:cubicBezTo>
                    <a:cubicBezTo>
                      <a:pt x="1480592" y="1259429"/>
                      <a:pt x="1634262" y="1268319"/>
                      <a:pt x="1693952" y="1311499"/>
                    </a:cubicBezTo>
                    <a:cubicBezTo>
                      <a:pt x="1753642" y="1354679"/>
                      <a:pt x="1775232" y="1461359"/>
                      <a:pt x="1724432" y="1494379"/>
                    </a:cubicBezTo>
                    <a:cubicBezTo>
                      <a:pt x="1673632" y="1527399"/>
                      <a:pt x="1518692" y="1528669"/>
                      <a:pt x="1389152" y="1509619"/>
                    </a:cubicBezTo>
                    <a:cubicBezTo>
                      <a:pt x="1259612" y="1490569"/>
                      <a:pt x="1089432" y="1434689"/>
                      <a:pt x="947192" y="1380079"/>
                    </a:cubicBezTo>
                    <a:cubicBezTo>
                      <a:pt x="804952" y="1325469"/>
                      <a:pt x="661442" y="1284829"/>
                      <a:pt x="535712" y="1181959"/>
                    </a:cubicBezTo>
                    <a:cubicBezTo>
                      <a:pt x="409982" y="1079089"/>
                      <a:pt x="272822" y="886049"/>
                      <a:pt x="192812" y="762859"/>
                    </a:cubicBezTo>
                    <a:cubicBezTo>
                      <a:pt x="112802" y="639669"/>
                      <a:pt x="87402" y="544419"/>
                      <a:pt x="55652" y="442819"/>
                    </a:cubicBezTo>
                    <a:cubicBezTo>
                      <a:pt x="23902" y="341219"/>
                      <a:pt x="-9118" y="225649"/>
                      <a:pt x="2312" y="153259"/>
                    </a:cubicBezTo>
                    <a:cubicBezTo>
                      <a:pt x="13742" y="80869"/>
                      <a:pt x="87402" y="7209"/>
                      <a:pt x="131852" y="859"/>
                    </a:cubicBezTo>
                    <a:close/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矢印: 下 6">
                <a:extLst>
                  <a:ext uri="{FF2B5EF4-FFF2-40B4-BE49-F238E27FC236}">
                    <a16:creationId xmlns:a16="http://schemas.microsoft.com/office/drawing/2014/main" id="{00DDACD9-86E6-7235-6FD4-6260F80CBC6E}"/>
                  </a:ext>
                </a:extLst>
              </p:cNvPr>
              <p:cNvSpPr/>
              <p:nvPr/>
            </p:nvSpPr>
            <p:spPr>
              <a:xfrm rot="2410989">
                <a:off x="3355443" y="4151771"/>
                <a:ext cx="425842" cy="245258"/>
              </a:xfrm>
              <a:prstGeom prst="downArrow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矢印: 下 6">
                <a:extLst>
                  <a:ext uri="{FF2B5EF4-FFF2-40B4-BE49-F238E27FC236}">
                    <a16:creationId xmlns:a16="http://schemas.microsoft.com/office/drawing/2014/main" id="{3BBC52AB-2621-7C77-CE5F-2B5F834BBD3C}"/>
                  </a:ext>
                </a:extLst>
              </p:cNvPr>
              <p:cNvSpPr/>
              <p:nvPr/>
            </p:nvSpPr>
            <p:spPr>
              <a:xfrm rot="5400000">
                <a:off x="2548519" y="4300617"/>
                <a:ext cx="333965" cy="163822"/>
              </a:xfrm>
              <a:prstGeom prst="downArrow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8" name="矢印: 下 6">
                <a:extLst>
                  <a:ext uri="{FF2B5EF4-FFF2-40B4-BE49-F238E27FC236}">
                    <a16:creationId xmlns:a16="http://schemas.microsoft.com/office/drawing/2014/main" id="{0CA58193-6680-7DC4-74AB-4A2C6DF50E30}"/>
                  </a:ext>
                </a:extLst>
              </p:cNvPr>
              <p:cNvSpPr/>
              <p:nvPr/>
            </p:nvSpPr>
            <p:spPr>
              <a:xfrm rot="2991068">
                <a:off x="2853586" y="4792103"/>
                <a:ext cx="333965" cy="163822"/>
              </a:xfrm>
              <a:prstGeom prst="downArrow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9" name="矢印: 下 6">
                <a:extLst>
                  <a:ext uri="{FF2B5EF4-FFF2-40B4-BE49-F238E27FC236}">
                    <a16:creationId xmlns:a16="http://schemas.microsoft.com/office/drawing/2014/main" id="{ACD42F63-BAB6-65C1-0C00-4D5D769313F4}"/>
                  </a:ext>
                </a:extLst>
              </p:cNvPr>
              <p:cNvSpPr/>
              <p:nvPr/>
            </p:nvSpPr>
            <p:spPr>
              <a:xfrm rot="20456661">
                <a:off x="3418506" y="5059913"/>
                <a:ext cx="333965" cy="163822"/>
              </a:xfrm>
              <a:prstGeom prst="downArrow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円/楕円 102">
                <a:extLst>
                  <a:ext uri="{FF2B5EF4-FFF2-40B4-BE49-F238E27FC236}">
                    <a16:creationId xmlns:a16="http://schemas.microsoft.com/office/drawing/2014/main" id="{15DE131D-A4CC-F154-45CB-A0045B52D0F7}"/>
                  </a:ext>
                </a:extLst>
              </p:cNvPr>
              <p:cNvSpPr/>
              <p:nvPr/>
            </p:nvSpPr>
            <p:spPr>
              <a:xfrm>
                <a:off x="1791210" y="3130882"/>
                <a:ext cx="163822" cy="16382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ja-JP" altLang="en-US" sz="28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コンテンツ プレースホルダー 2">
                <a:extLst>
                  <a:ext uri="{FF2B5EF4-FFF2-40B4-BE49-F238E27FC236}">
                    <a16:creationId xmlns:a16="http://schemas.microsoft.com/office/drawing/2014/main" id="{1983F3DE-EA28-0EC3-8384-D2384E13B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403" y="3024684"/>
                <a:ext cx="1277504" cy="536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9144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716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828800" algn="just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ja-JP" altLang="en-US" sz="2400" kern="0"/>
                  <a:t>個体群</a:t>
                </a:r>
                <a:endParaRPr lang="en-US" altLang="ja-JP" sz="2400" kern="0"/>
              </a:p>
            </p:txBody>
          </p:sp>
          <p:sp>
            <p:nvSpPr>
              <p:cNvPr id="112" name="角丸四角形 38">
                <a:extLst>
                  <a:ext uri="{FF2B5EF4-FFF2-40B4-BE49-F238E27FC236}">
                    <a16:creationId xmlns:a16="http://schemas.microsoft.com/office/drawing/2014/main" id="{600C9DD6-0051-E470-5467-482543F92470}"/>
                  </a:ext>
                </a:extLst>
              </p:cNvPr>
              <p:cNvSpPr/>
              <p:nvPr/>
            </p:nvSpPr>
            <p:spPr>
              <a:xfrm>
                <a:off x="4832341" y="3262940"/>
                <a:ext cx="6011821" cy="2971891"/>
              </a:xfrm>
              <a:prstGeom prst="roundRect">
                <a:avLst/>
              </a:prstGeom>
              <a:solidFill>
                <a:srgbClr val="E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3" name="円/楕円 677">
                <a:extLst>
                  <a:ext uri="{FF2B5EF4-FFF2-40B4-BE49-F238E27FC236}">
                    <a16:creationId xmlns:a16="http://schemas.microsoft.com/office/drawing/2014/main" id="{8D8CA04E-04E5-24BA-F6C9-B8BFB10CFF94}"/>
                  </a:ext>
                </a:extLst>
              </p:cNvPr>
              <p:cNvSpPr/>
              <p:nvPr/>
            </p:nvSpPr>
            <p:spPr>
              <a:xfrm>
                <a:off x="5650879" y="4559925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cxnSp>
            <p:nvCxnSpPr>
              <p:cNvPr id="114" name="直線矢印コネクタ 113">
                <a:extLst>
                  <a:ext uri="{FF2B5EF4-FFF2-40B4-BE49-F238E27FC236}">
                    <a16:creationId xmlns:a16="http://schemas.microsoft.com/office/drawing/2014/main" id="{C95F6BA5-DFD2-CD74-A21E-BC2C031F4C5C}"/>
                  </a:ext>
                </a:extLst>
              </p:cNvPr>
              <p:cNvCxnSpPr/>
              <p:nvPr/>
            </p:nvCxnSpPr>
            <p:spPr>
              <a:xfrm>
                <a:off x="6080325" y="4825914"/>
                <a:ext cx="113724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63F94663-E6E2-5048-6459-E4E8C4D8D022}"/>
                  </a:ext>
                </a:extLst>
              </p:cNvPr>
              <p:cNvSpPr txBox="1"/>
              <p:nvPr/>
            </p:nvSpPr>
            <p:spPr>
              <a:xfrm>
                <a:off x="5872117" y="4307219"/>
                <a:ext cx="1579829" cy="421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/>
                  <a:t>子個体生成</a:t>
                </a:r>
                <a:endParaRPr lang="en-US" altLang="ja-JP" sz="2000"/>
              </a:p>
            </p:txBody>
          </p:sp>
          <p:cxnSp>
            <p:nvCxnSpPr>
              <p:cNvPr id="116" name="直線矢印コネクタ 115">
                <a:extLst>
                  <a:ext uri="{FF2B5EF4-FFF2-40B4-BE49-F238E27FC236}">
                    <a16:creationId xmlns:a16="http://schemas.microsoft.com/office/drawing/2014/main" id="{EAC783B1-6A83-6F54-71E9-DD002EA96727}"/>
                  </a:ext>
                </a:extLst>
              </p:cNvPr>
              <p:cNvCxnSpPr/>
              <p:nvPr/>
            </p:nvCxnSpPr>
            <p:spPr>
              <a:xfrm>
                <a:off x="8410806" y="4825914"/>
                <a:ext cx="1053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839C59A4-C5CF-60DD-5FA6-CB55B2839ECD}"/>
                  </a:ext>
                </a:extLst>
              </p:cNvPr>
              <p:cNvSpPr txBox="1"/>
              <p:nvPr/>
            </p:nvSpPr>
            <p:spPr>
              <a:xfrm>
                <a:off x="8396794" y="5007433"/>
                <a:ext cx="13001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/>
                  <a:t>個体選択</a:t>
                </a:r>
              </a:p>
            </p:txBody>
          </p:sp>
          <p:sp>
            <p:nvSpPr>
              <p:cNvPr id="118" name="円/楕円 682">
                <a:extLst>
                  <a:ext uri="{FF2B5EF4-FFF2-40B4-BE49-F238E27FC236}">
                    <a16:creationId xmlns:a16="http://schemas.microsoft.com/office/drawing/2014/main" id="{F0E89BBE-81C1-9AB7-E5D5-077AFC4DB839}"/>
                  </a:ext>
                </a:extLst>
              </p:cNvPr>
              <p:cNvSpPr/>
              <p:nvPr/>
            </p:nvSpPr>
            <p:spPr>
              <a:xfrm>
                <a:off x="9960606" y="442463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19" name="円/楕円 683">
                <a:extLst>
                  <a:ext uri="{FF2B5EF4-FFF2-40B4-BE49-F238E27FC236}">
                    <a16:creationId xmlns:a16="http://schemas.microsoft.com/office/drawing/2014/main" id="{55C3D731-B162-CC3F-064D-F9BE53568C51}"/>
                  </a:ext>
                </a:extLst>
              </p:cNvPr>
              <p:cNvSpPr/>
              <p:nvPr/>
            </p:nvSpPr>
            <p:spPr>
              <a:xfrm>
                <a:off x="10281835" y="4461435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0" name="円/楕円 684">
                <a:extLst>
                  <a:ext uri="{FF2B5EF4-FFF2-40B4-BE49-F238E27FC236}">
                    <a16:creationId xmlns:a16="http://schemas.microsoft.com/office/drawing/2014/main" id="{A6A7D03F-E0DF-E380-78A0-4C05BDC2D50E}"/>
                  </a:ext>
                </a:extLst>
              </p:cNvPr>
              <p:cNvSpPr/>
              <p:nvPr/>
            </p:nvSpPr>
            <p:spPr>
              <a:xfrm>
                <a:off x="9931255" y="4741851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1" name="円/楕円 685">
                <a:extLst>
                  <a:ext uri="{FF2B5EF4-FFF2-40B4-BE49-F238E27FC236}">
                    <a16:creationId xmlns:a16="http://schemas.microsoft.com/office/drawing/2014/main" id="{D0A13FAE-8560-8D53-C564-F31173A561EB}"/>
                  </a:ext>
                </a:extLst>
              </p:cNvPr>
              <p:cNvSpPr/>
              <p:nvPr/>
            </p:nvSpPr>
            <p:spPr>
              <a:xfrm>
                <a:off x="10141603" y="4996875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2" name="円/楕円 686">
                <a:extLst>
                  <a:ext uri="{FF2B5EF4-FFF2-40B4-BE49-F238E27FC236}">
                    <a16:creationId xmlns:a16="http://schemas.microsoft.com/office/drawing/2014/main" id="{36E1B776-CBBC-B0AB-0D50-19CB59876766}"/>
                  </a:ext>
                </a:extLst>
              </p:cNvPr>
              <p:cNvSpPr/>
              <p:nvPr/>
            </p:nvSpPr>
            <p:spPr>
              <a:xfrm>
                <a:off x="10351951" y="495216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3" name="円/楕円 687">
                <a:extLst>
                  <a:ext uri="{FF2B5EF4-FFF2-40B4-BE49-F238E27FC236}">
                    <a16:creationId xmlns:a16="http://schemas.microsoft.com/office/drawing/2014/main" id="{2BE53F30-C657-CFE2-1E78-1BC3C403222C}"/>
                  </a:ext>
                </a:extLst>
              </p:cNvPr>
              <p:cNvSpPr/>
              <p:nvPr/>
            </p:nvSpPr>
            <p:spPr>
              <a:xfrm>
                <a:off x="5791112" y="470013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4" name="円/楕円 688">
                <a:extLst>
                  <a:ext uri="{FF2B5EF4-FFF2-40B4-BE49-F238E27FC236}">
                    <a16:creationId xmlns:a16="http://schemas.microsoft.com/office/drawing/2014/main" id="{0D07979D-9E09-8EC1-95FB-A3D9172E07E7}"/>
                  </a:ext>
                </a:extLst>
              </p:cNvPr>
              <p:cNvSpPr/>
              <p:nvPr/>
            </p:nvSpPr>
            <p:spPr>
              <a:xfrm>
                <a:off x="5536044" y="4795629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5" name="円/楕円 689">
                <a:extLst>
                  <a:ext uri="{FF2B5EF4-FFF2-40B4-BE49-F238E27FC236}">
                    <a16:creationId xmlns:a16="http://schemas.microsoft.com/office/drawing/2014/main" id="{B3572D2F-4F44-4913-D828-93BFBC722E33}"/>
                  </a:ext>
                </a:extLst>
              </p:cNvPr>
              <p:cNvSpPr/>
              <p:nvPr/>
            </p:nvSpPr>
            <p:spPr>
              <a:xfrm>
                <a:off x="5606160" y="505065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6" name="円/楕円 690">
                <a:extLst>
                  <a:ext uri="{FF2B5EF4-FFF2-40B4-BE49-F238E27FC236}">
                    <a16:creationId xmlns:a16="http://schemas.microsoft.com/office/drawing/2014/main" id="{AA2588B9-1B55-4709-2CDF-6386430272EB}"/>
                  </a:ext>
                </a:extLst>
              </p:cNvPr>
              <p:cNvSpPr/>
              <p:nvPr/>
            </p:nvSpPr>
            <p:spPr>
              <a:xfrm>
                <a:off x="5965828" y="4907451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DCCA04EE-E68C-2432-BF51-7B093C8F0424}"/>
                  </a:ext>
                </a:extLst>
              </p:cNvPr>
              <p:cNvSpPr txBox="1"/>
              <p:nvPr/>
            </p:nvSpPr>
            <p:spPr>
              <a:xfrm>
                <a:off x="7219223" y="5621132"/>
                <a:ext cx="1236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000"/>
                  <a:t>繰り返し</a:t>
                </a:r>
              </a:p>
            </p:txBody>
          </p:sp>
          <p:sp>
            <p:nvSpPr>
              <p:cNvPr id="128" name="円/楕円 692">
                <a:extLst>
                  <a:ext uri="{FF2B5EF4-FFF2-40B4-BE49-F238E27FC236}">
                    <a16:creationId xmlns:a16="http://schemas.microsoft.com/office/drawing/2014/main" id="{2BAA6709-D411-6A49-E307-D7FF5ECBC670}"/>
                  </a:ext>
                </a:extLst>
              </p:cNvPr>
              <p:cNvSpPr/>
              <p:nvPr/>
            </p:nvSpPr>
            <p:spPr>
              <a:xfrm>
                <a:off x="7344966" y="4552656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29" name="円/楕円 693">
                <a:extLst>
                  <a:ext uri="{FF2B5EF4-FFF2-40B4-BE49-F238E27FC236}">
                    <a16:creationId xmlns:a16="http://schemas.microsoft.com/office/drawing/2014/main" id="{4032BE33-E7CF-0E1C-8C68-EAEFC4A7E1BD}"/>
                  </a:ext>
                </a:extLst>
              </p:cNvPr>
              <p:cNvSpPr/>
              <p:nvPr/>
            </p:nvSpPr>
            <p:spPr>
              <a:xfrm>
                <a:off x="7695547" y="4648152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0" name="円/楕円 694">
                <a:extLst>
                  <a:ext uri="{FF2B5EF4-FFF2-40B4-BE49-F238E27FC236}">
                    <a16:creationId xmlns:a16="http://schemas.microsoft.com/office/drawing/2014/main" id="{7F718FA2-4529-BC7E-3973-5FACE4A23082}"/>
                  </a:ext>
                </a:extLst>
              </p:cNvPr>
              <p:cNvSpPr/>
              <p:nvPr/>
            </p:nvSpPr>
            <p:spPr>
              <a:xfrm>
                <a:off x="7324461" y="4811082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1" name="円/楕円 695">
                <a:extLst>
                  <a:ext uri="{FF2B5EF4-FFF2-40B4-BE49-F238E27FC236}">
                    <a16:creationId xmlns:a16="http://schemas.microsoft.com/office/drawing/2014/main" id="{66B4D9AE-3808-5220-A0D9-FCDB2F1C0E88}"/>
                  </a:ext>
                </a:extLst>
              </p:cNvPr>
              <p:cNvSpPr/>
              <p:nvPr/>
            </p:nvSpPr>
            <p:spPr>
              <a:xfrm>
                <a:off x="7440478" y="4957206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2" name="円/楕円 696">
                <a:extLst>
                  <a:ext uri="{FF2B5EF4-FFF2-40B4-BE49-F238E27FC236}">
                    <a16:creationId xmlns:a16="http://schemas.microsoft.com/office/drawing/2014/main" id="{245732E9-ACDA-31D6-1F52-5E2C8C3F7453}"/>
                  </a:ext>
                </a:extLst>
              </p:cNvPr>
              <p:cNvSpPr/>
              <p:nvPr/>
            </p:nvSpPr>
            <p:spPr>
              <a:xfrm>
                <a:off x="7765663" y="5087639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3" name="円/楕円 697">
                <a:extLst>
                  <a:ext uri="{FF2B5EF4-FFF2-40B4-BE49-F238E27FC236}">
                    <a16:creationId xmlns:a16="http://schemas.microsoft.com/office/drawing/2014/main" id="{8DCFF5BE-48EB-9BA5-77D3-70DBAEDE26AB}"/>
                  </a:ext>
                </a:extLst>
              </p:cNvPr>
              <p:cNvSpPr/>
              <p:nvPr/>
            </p:nvSpPr>
            <p:spPr>
              <a:xfrm>
                <a:off x="7612733" y="4833096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4" name="円/楕円 698">
                <a:extLst>
                  <a:ext uri="{FF2B5EF4-FFF2-40B4-BE49-F238E27FC236}">
                    <a16:creationId xmlns:a16="http://schemas.microsoft.com/office/drawing/2014/main" id="{0D82A845-1187-488B-ADEE-EABD22C0F038}"/>
                  </a:ext>
                </a:extLst>
              </p:cNvPr>
              <p:cNvSpPr/>
              <p:nvPr/>
            </p:nvSpPr>
            <p:spPr>
              <a:xfrm>
                <a:off x="7556598" y="4466391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5" name="円/楕円 699">
                <a:extLst>
                  <a:ext uri="{FF2B5EF4-FFF2-40B4-BE49-F238E27FC236}">
                    <a16:creationId xmlns:a16="http://schemas.microsoft.com/office/drawing/2014/main" id="{A180DA4F-CF58-F02B-5012-A1369CAE6644}"/>
                  </a:ext>
                </a:extLst>
              </p:cNvPr>
              <p:cNvSpPr/>
              <p:nvPr/>
            </p:nvSpPr>
            <p:spPr>
              <a:xfrm>
                <a:off x="7931292" y="4790234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6" name="円/楕円 700">
                <a:extLst>
                  <a:ext uri="{FF2B5EF4-FFF2-40B4-BE49-F238E27FC236}">
                    <a16:creationId xmlns:a16="http://schemas.microsoft.com/office/drawing/2014/main" id="{4FFE0790-CA55-35B5-6E8F-CF20EEC00038}"/>
                  </a:ext>
                </a:extLst>
              </p:cNvPr>
              <p:cNvSpPr/>
              <p:nvPr/>
            </p:nvSpPr>
            <p:spPr>
              <a:xfrm>
                <a:off x="7523293" y="5105601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7" name="円/楕円 701">
                <a:extLst>
                  <a:ext uri="{FF2B5EF4-FFF2-40B4-BE49-F238E27FC236}">
                    <a16:creationId xmlns:a16="http://schemas.microsoft.com/office/drawing/2014/main" id="{80E922F3-CD82-9AEF-2B8E-FD01FB4B75FA}"/>
                  </a:ext>
                </a:extLst>
              </p:cNvPr>
              <p:cNvSpPr/>
              <p:nvPr/>
            </p:nvSpPr>
            <p:spPr>
              <a:xfrm>
                <a:off x="8014107" y="4968184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8" name="円/楕円 702">
                <a:extLst>
                  <a:ext uri="{FF2B5EF4-FFF2-40B4-BE49-F238E27FC236}">
                    <a16:creationId xmlns:a16="http://schemas.microsoft.com/office/drawing/2014/main" id="{EA2F532D-29A8-B9DD-D8ED-6D6FF121635A}"/>
                  </a:ext>
                </a:extLst>
              </p:cNvPr>
              <p:cNvSpPr/>
              <p:nvPr/>
            </p:nvSpPr>
            <p:spPr>
              <a:xfrm>
                <a:off x="8151425" y="4833072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39" name="円/楕円 703">
                <a:extLst>
                  <a:ext uri="{FF2B5EF4-FFF2-40B4-BE49-F238E27FC236}">
                    <a16:creationId xmlns:a16="http://schemas.microsoft.com/office/drawing/2014/main" id="{BE01973D-B5D6-7F95-A721-61AB18CB3940}"/>
                  </a:ext>
                </a:extLst>
              </p:cNvPr>
              <p:cNvSpPr/>
              <p:nvPr/>
            </p:nvSpPr>
            <p:spPr>
              <a:xfrm>
                <a:off x="7861176" y="4482552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0" name="円/楕円 704">
                <a:extLst>
                  <a:ext uri="{FF2B5EF4-FFF2-40B4-BE49-F238E27FC236}">
                    <a16:creationId xmlns:a16="http://schemas.microsoft.com/office/drawing/2014/main" id="{8870F8D3-E70E-561C-8C5A-0931E9978566}"/>
                  </a:ext>
                </a:extLst>
              </p:cNvPr>
              <p:cNvSpPr/>
              <p:nvPr/>
            </p:nvSpPr>
            <p:spPr>
              <a:xfrm>
                <a:off x="5743478" y="492873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1" name="円/楕円 705">
                <a:extLst>
                  <a:ext uri="{FF2B5EF4-FFF2-40B4-BE49-F238E27FC236}">
                    <a16:creationId xmlns:a16="http://schemas.microsoft.com/office/drawing/2014/main" id="{0247EEB6-A223-C771-97F0-32BBA5D12B89}"/>
                  </a:ext>
                </a:extLst>
              </p:cNvPr>
              <p:cNvSpPr/>
              <p:nvPr/>
            </p:nvSpPr>
            <p:spPr>
              <a:xfrm>
                <a:off x="5401395" y="4980549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2" name="円/楕円 706">
                <a:extLst>
                  <a:ext uri="{FF2B5EF4-FFF2-40B4-BE49-F238E27FC236}">
                    <a16:creationId xmlns:a16="http://schemas.microsoft.com/office/drawing/2014/main" id="{5576B355-2E6E-2943-C188-32A76E3BBCE1}"/>
                  </a:ext>
                </a:extLst>
              </p:cNvPr>
              <p:cNvSpPr/>
              <p:nvPr/>
            </p:nvSpPr>
            <p:spPr>
              <a:xfrm>
                <a:off x="5863827" y="5105093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3" name="円/楕円 707">
                <a:extLst>
                  <a:ext uri="{FF2B5EF4-FFF2-40B4-BE49-F238E27FC236}">
                    <a16:creationId xmlns:a16="http://schemas.microsoft.com/office/drawing/2014/main" id="{42BAE303-91FA-82BA-100B-BFF598E8F114}"/>
                  </a:ext>
                </a:extLst>
              </p:cNvPr>
              <p:cNvSpPr/>
              <p:nvPr/>
            </p:nvSpPr>
            <p:spPr>
              <a:xfrm>
                <a:off x="9931255" y="5035302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4" name="円/楕円 708">
                <a:extLst>
                  <a:ext uri="{FF2B5EF4-FFF2-40B4-BE49-F238E27FC236}">
                    <a16:creationId xmlns:a16="http://schemas.microsoft.com/office/drawing/2014/main" id="{DD42F0FB-7115-CE1B-2A56-29C369B9BD15}"/>
                  </a:ext>
                </a:extLst>
              </p:cNvPr>
              <p:cNvSpPr/>
              <p:nvPr/>
            </p:nvSpPr>
            <p:spPr>
              <a:xfrm>
                <a:off x="10211719" y="4736024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5" name="円/楕円 709">
                <a:extLst>
                  <a:ext uri="{FF2B5EF4-FFF2-40B4-BE49-F238E27FC236}">
                    <a16:creationId xmlns:a16="http://schemas.microsoft.com/office/drawing/2014/main" id="{73485641-E4BE-9D04-E397-59C3220292C8}"/>
                  </a:ext>
                </a:extLst>
              </p:cNvPr>
              <p:cNvSpPr/>
              <p:nvPr/>
            </p:nvSpPr>
            <p:spPr>
              <a:xfrm>
                <a:off x="10211719" y="5251899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6" name="正方形/長方形 145">
                <a:extLst>
                  <a:ext uri="{FF2B5EF4-FFF2-40B4-BE49-F238E27FC236}">
                    <a16:creationId xmlns:a16="http://schemas.microsoft.com/office/drawing/2014/main" id="{479EB20B-2368-4B2F-9509-0F0402F2A151}"/>
                  </a:ext>
                </a:extLst>
              </p:cNvPr>
              <p:cNvSpPr/>
              <p:nvPr/>
            </p:nvSpPr>
            <p:spPr>
              <a:xfrm>
                <a:off x="8410806" y="4278761"/>
                <a:ext cx="841394" cy="128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円/楕円 711">
                <a:extLst>
                  <a:ext uri="{FF2B5EF4-FFF2-40B4-BE49-F238E27FC236}">
                    <a16:creationId xmlns:a16="http://schemas.microsoft.com/office/drawing/2014/main" id="{ABC60B07-EBB8-300C-6375-29AEE57DF8B9}"/>
                  </a:ext>
                </a:extLst>
              </p:cNvPr>
              <p:cNvSpPr/>
              <p:nvPr/>
            </p:nvSpPr>
            <p:spPr>
              <a:xfrm>
                <a:off x="5665478" y="5240169"/>
                <a:ext cx="165628" cy="1656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DB41314A-30FD-5812-8A76-DFDD1DDC3792}"/>
                  </a:ext>
                </a:extLst>
              </p:cNvPr>
              <p:cNvSpPr/>
              <p:nvPr/>
            </p:nvSpPr>
            <p:spPr>
              <a:xfrm>
                <a:off x="5325695" y="4275555"/>
                <a:ext cx="968928" cy="128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図形 53">
                <a:extLst>
                  <a:ext uri="{FF2B5EF4-FFF2-40B4-BE49-F238E27FC236}">
                    <a16:creationId xmlns:a16="http://schemas.microsoft.com/office/drawing/2014/main" id="{96F976B8-4D84-4734-9769-5C180DAC03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 flipH="1">
                <a:off x="7454795" y="2687379"/>
                <a:ext cx="591068" cy="4849260"/>
              </a:xfrm>
              <a:prstGeom prst="bentConnector4">
                <a:avLst>
                  <a:gd name="adj1" fmla="val -38676"/>
                  <a:gd name="adj2" fmla="val 106669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B16A0D69-768A-20FB-2095-37BBECC7BB58}"/>
                  </a:ext>
                </a:extLst>
              </p:cNvPr>
              <p:cNvSpPr txBox="1"/>
              <p:nvPr/>
            </p:nvSpPr>
            <p:spPr>
              <a:xfrm>
                <a:off x="5197696" y="3032107"/>
                <a:ext cx="3409548" cy="472540"/>
              </a:xfrm>
              <a:prstGeom prst="rect">
                <a:avLst/>
              </a:prstGeom>
              <a:solidFill>
                <a:srgbClr val="EFFFFF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/>
                  <a:t>Evolutionary Algorithm</a:t>
                </a:r>
                <a:endParaRPr lang="ja-JP" altLang="en-US" sz="2400"/>
              </a:p>
            </p:txBody>
          </p:sp>
          <p:sp>
            <p:nvSpPr>
              <p:cNvPr id="151" name="円/楕円 719">
                <a:extLst>
                  <a:ext uri="{FF2B5EF4-FFF2-40B4-BE49-F238E27FC236}">
                    <a16:creationId xmlns:a16="http://schemas.microsoft.com/office/drawing/2014/main" id="{E955F28A-B8D5-EE21-6F6A-8EC0A9A61C14}"/>
                  </a:ext>
                </a:extLst>
              </p:cNvPr>
              <p:cNvSpPr/>
              <p:nvPr/>
            </p:nvSpPr>
            <p:spPr>
              <a:xfrm>
                <a:off x="9659647" y="4754886"/>
                <a:ext cx="165628" cy="1656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cxnSp>
            <p:nvCxnSpPr>
              <p:cNvPr id="152" name="カギ線コネクタ 91">
                <a:extLst>
                  <a:ext uri="{FF2B5EF4-FFF2-40B4-BE49-F238E27FC236}">
                    <a16:creationId xmlns:a16="http://schemas.microsoft.com/office/drawing/2014/main" id="{7C54A047-1D49-7A54-1E05-FE55FE673B2C}"/>
                  </a:ext>
                </a:extLst>
              </p:cNvPr>
              <p:cNvCxnSpPr/>
              <p:nvPr/>
            </p:nvCxnSpPr>
            <p:spPr>
              <a:xfrm rot="16200000" flipH="1">
                <a:off x="7185101" y="3016453"/>
                <a:ext cx="330199" cy="3252422"/>
              </a:xfrm>
              <a:prstGeom prst="bentConnector3">
                <a:avLst>
                  <a:gd name="adj1" fmla="val -119127"/>
                </a:avLst>
              </a:prstGeom>
              <a:ln w="285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1643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79FC-AE53-3400-A597-9D19B124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0A6AA-DB80-C0F3-7CC0-612F4BAF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96CB64-7096-5399-BA14-BC3B539C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1B04192-BCA5-B8C6-5DF7-3193D7B10E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991332"/>
            <a:ext cx="11582400" cy="589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制約付き単一目的最適化問題として定式化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・複数目的の荷重和による最適化</a:t>
            </a:r>
            <a:r>
              <a:rPr kumimoji="1" lang="ja-JP" altLang="en-US" sz="2800"/>
              <a:t>→</a:t>
            </a:r>
            <a:r>
              <a:rPr kumimoji="1" lang="ja-JP" altLang="en-US" sz="2800" b="1">
                <a:solidFill>
                  <a:schemeClr val="accent1"/>
                </a:solidFill>
              </a:rPr>
              <a:t>非線形最適化ソルバ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１つの解しか求まらない．事前の重み付けが困難．</a:t>
            </a:r>
            <a:endParaRPr kumimoji="1"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E604450-F6CB-ABFE-D20D-2294B6695BDE}"/>
              </a:ext>
            </a:extLst>
          </p:cNvPr>
          <p:cNvGrpSpPr/>
          <p:nvPr/>
        </p:nvGrpSpPr>
        <p:grpSpPr>
          <a:xfrm>
            <a:off x="2270258" y="-913424"/>
            <a:ext cx="9921742" cy="4533702"/>
            <a:chOff x="1665838" y="1983685"/>
            <a:chExt cx="10221362" cy="467061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53ECEB-75C5-26E3-1AA2-96B3D8C8F2D3}"/>
                </a:ext>
              </a:extLst>
            </p:cNvPr>
            <p:cNvSpPr/>
            <p:nvPr/>
          </p:nvSpPr>
          <p:spPr>
            <a:xfrm>
              <a:off x="1665838" y="2906162"/>
              <a:ext cx="10221362" cy="37481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7A12CF5C-5F48-7590-084B-66D5F318FBDD}"/>
                </a:ext>
              </a:extLst>
            </p:cNvPr>
            <p:cNvGrpSpPr/>
            <p:nvPr/>
          </p:nvGrpSpPr>
          <p:grpSpPr>
            <a:xfrm>
              <a:off x="1745947" y="1983685"/>
              <a:ext cx="10141251" cy="4611274"/>
              <a:chOff x="1745947" y="1983685"/>
              <a:chExt cx="10141251" cy="4611274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F4E191AD-2221-8C9F-8D46-C7AC6FBEAE20}"/>
                  </a:ext>
                </a:extLst>
              </p:cNvPr>
              <p:cNvGrpSpPr/>
              <p:nvPr/>
            </p:nvGrpSpPr>
            <p:grpSpPr>
              <a:xfrm>
                <a:off x="7046612" y="1983685"/>
                <a:ext cx="3991145" cy="4156446"/>
                <a:chOff x="2637583" y="916206"/>
                <a:chExt cx="4635529" cy="4518990"/>
              </a:xfrm>
            </p:grpSpPr>
            <p:grpSp>
              <p:nvGrpSpPr>
                <p:cNvPr id="36" name="グループ化 35">
                  <a:extLst>
                    <a:ext uri="{FF2B5EF4-FFF2-40B4-BE49-F238E27FC236}">
                      <a16:creationId xmlns:a16="http://schemas.microsoft.com/office/drawing/2014/main" id="{4E68266A-8AFF-2E0E-2EAE-0DB2C6FB97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637583" y="916206"/>
                  <a:ext cx="4635529" cy="4518990"/>
                  <a:chOff x="4562871" y="513211"/>
                  <a:chExt cx="5527128" cy="5388175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18F4CD83-252B-09AA-F769-85655B3D2D0F}"/>
                      </a:ext>
                    </a:extLst>
                  </p:cNvPr>
                  <p:cNvGrpSpPr/>
                  <p:nvPr/>
                </p:nvGrpSpPr>
                <p:grpSpPr>
                  <a:xfrm>
                    <a:off x="4562871" y="2923718"/>
                    <a:ext cx="3116265" cy="2977668"/>
                    <a:chOff x="2695047" y="2505128"/>
                    <a:chExt cx="2902591" cy="2902591"/>
                  </a:xfrm>
                </p:grpSpPr>
                <p:cxnSp>
                  <p:nvCxnSpPr>
                    <p:cNvPr id="42" name="直線矢印コネクタ 41">
                      <a:extLst>
                        <a:ext uri="{FF2B5EF4-FFF2-40B4-BE49-F238E27FC236}">
                          <a16:creationId xmlns:a16="http://schemas.microsoft.com/office/drawing/2014/main" id="{FEB4683A-4B4F-15B3-56CE-2F82B2FB085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701255" y="2505128"/>
                      <a:ext cx="0" cy="290259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直線矢印コネクタ 42">
                      <a:extLst>
                        <a:ext uri="{FF2B5EF4-FFF2-40B4-BE49-F238E27FC236}">
                          <a16:creationId xmlns:a16="http://schemas.microsoft.com/office/drawing/2014/main" id="{8D86BE21-5110-5DE9-5B56-E554C9391E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4146343" y="3928183"/>
                      <a:ext cx="0" cy="290259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円弧 40">
                    <a:extLst>
                      <a:ext uri="{FF2B5EF4-FFF2-40B4-BE49-F238E27FC236}">
                        <a16:creationId xmlns:a16="http://schemas.microsoft.com/office/drawing/2014/main" id="{F1D5A0A5-4AC7-C797-B68D-85D8441DF7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0800000">
                    <a:off x="5049998" y="513211"/>
                    <a:ext cx="5040001" cy="5040000"/>
                  </a:xfrm>
                  <a:prstGeom prst="arc">
                    <a:avLst/>
                  </a:prstGeom>
                  <a:ln w="57150">
                    <a:solidFill>
                      <a:srgbClr val="FF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40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9CC59DBE-544D-57C6-530A-2532267BB8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75902" y="3435354"/>
                  <a:ext cx="292686" cy="2934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38" name="二等辺三角形 37">
                  <a:extLst>
                    <a:ext uri="{FF2B5EF4-FFF2-40B4-BE49-F238E27FC236}">
                      <a16:creationId xmlns:a16="http://schemas.microsoft.com/office/drawing/2014/main" id="{F4181378-0DA8-D10C-CA77-66DAF79107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55060" y="4298461"/>
                  <a:ext cx="292686" cy="24390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D6F81E0-FA0F-00CD-6D8A-B5A94B23BA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20889" y="4920886"/>
                  <a:ext cx="250874" cy="2508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752AA62-65D4-8426-88B4-DB9B2601E187}"/>
                  </a:ext>
                </a:extLst>
              </p:cNvPr>
              <p:cNvSpPr txBox="1"/>
              <p:nvPr/>
            </p:nvSpPr>
            <p:spPr>
              <a:xfrm>
                <a:off x="9022304" y="5738949"/>
                <a:ext cx="1031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PF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434AE4F-8E85-CEC3-7190-937B79DE2270}"/>
                  </a:ext>
                </a:extLst>
              </p:cNvPr>
              <p:cNvSpPr txBox="1"/>
              <p:nvPr/>
            </p:nvSpPr>
            <p:spPr bwMode="auto">
              <a:xfrm>
                <a:off x="6073190" y="3145699"/>
                <a:ext cx="2613569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400" b="1"/>
                  <a:t>目的関数空間</a:t>
                </a:r>
                <a:endParaRPr kumimoji="1" lang="ja-JP" altLang="en-US" sz="2400" b="1"/>
              </a:p>
            </p:txBody>
          </p: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221E273-18FF-859E-0596-9832EF0B084C}"/>
                  </a:ext>
                </a:extLst>
              </p:cNvPr>
              <p:cNvGrpSpPr/>
              <p:nvPr/>
            </p:nvGrpSpPr>
            <p:grpSpPr>
              <a:xfrm>
                <a:off x="8477904" y="4075209"/>
                <a:ext cx="3409294" cy="475606"/>
                <a:chOff x="-8344" y="4890801"/>
                <a:chExt cx="2014058" cy="280967"/>
              </a:xfrm>
            </p:grpSpPr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4506489B-A089-1F73-CEBC-E366BA6D80D8}"/>
                    </a:ext>
                  </a:extLst>
                </p:cNvPr>
                <p:cNvSpPr txBox="1"/>
                <p:nvPr/>
              </p:nvSpPr>
              <p:spPr bwMode="auto">
                <a:xfrm>
                  <a:off x="542929" y="4890801"/>
                  <a:ext cx="1462785" cy="280967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kumimoji="1" lang="en-US" altLang="ja-JP" sz="2400" b="1"/>
                    <a:t>: </a:t>
                  </a:r>
                  <a:r>
                    <a:rPr kumimoji="1" lang="ja-JP" altLang="en-US" sz="2400" b="1"/>
                    <a:t>パレート最適解</a:t>
                  </a:r>
                </a:p>
              </p:txBody>
            </p:sp>
            <p:sp>
              <p:nvSpPr>
                <p:cNvPr id="33" name="楕円 32">
                  <a:extLst>
                    <a:ext uri="{FF2B5EF4-FFF2-40B4-BE49-F238E27FC236}">
                      <a16:creationId xmlns:a16="http://schemas.microsoft.com/office/drawing/2014/main" id="{53F73E75-35C6-70F5-837B-E83782FBA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8344" y="4968546"/>
                  <a:ext cx="144000" cy="1443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34" name="二等辺三角形 33">
                  <a:extLst>
                    <a:ext uri="{FF2B5EF4-FFF2-40B4-BE49-F238E27FC236}">
                      <a16:creationId xmlns:a16="http://schemas.microsoft.com/office/drawing/2014/main" id="{BCC87AE5-27DD-5BB3-D198-110780E12B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98509" y="4961086"/>
                  <a:ext cx="144000" cy="144000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668098AD-9A59-6994-FDE1-5F07376D03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2449" y="4959394"/>
                  <a:ext cx="144000" cy="14400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E575802A-4355-B5F1-E0A5-AB5042D606A6}"/>
                  </a:ext>
                </a:extLst>
              </p:cNvPr>
              <p:cNvGrpSpPr/>
              <p:nvPr/>
            </p:nvGrpSpPr>
            <p:grpSpPr>
              <a:xfrm>
                <a:off x="1745947" y="3145699"/>
                <a:ext cx="4135918" cy="3448648"/>
                <a:chOff x="1745947" y="3145699"/>
                <a:chExt cx="4135918" cy="3448648"/>
              </a:xfrm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D138C28E-749C-1033-2FD9-023B5B4A2E99}"/>
                    </a:ext>
                  </a:extLst>
                </p:cNvPr>
                <p:cNvGrpSpPr/>
                <p:nvPr/>
              </p:nvGrpSpPr>
              <p:grpSpPr>
                <a:xfrm>
                  <a:off x="2732828" y="3856775"/>
                  <a:ext cx="2250259" cy="2296975"/>
                  <a:chOff x="6592336" y="2937867"/>
                  <a:chExt cx="2613572" cy="2497329"/>
                </a:xfrm>
              </p:grpSpPr>
              <p:grpSp>
                <p:nvGrpSpPr>
                  <p:cNvPr id="21" name="グループ化 20">
                    <a:extLst>
                      <a:ext uri="{FF2B5EF4-FFF2-40B4-BE49-F238E27FC236}">
                        <a16:creationId xmlns:a16="http://schemas.microsoft.com/office/drawing/2014/main" id="{0B393FFA-3E7F-B007-A992-918189AE292A}"/>
                      </a:ext>
                    </a:extLst>
                  </p:cNvPr>
                  <p:cNvGrpSpPr/>
                  <p:nvPr/>
                </p:nvGrpSpPr>
                <p:grpSpPr>
                  <a:xfrm>
                    <a:off x="6592336" y="2937867"/>
                    <a:ext cx="2613572" cy="2497329"/>
                    <a:chOff x="2695047" y="2505128"/>
                    <a:chExt cx="2902591" cy="2902591"/>
                  </a:xfrm>
                </p:grpSpPr>
                <p:cxnSp>
                  <p:nvCxnSpPr>
                    <p:cNvPr id="30" name="直線矢印コネクタ 29">
                      <a:extLst>
                        <a:ext uri="{FF2B5EF4-FFF2-40B4-BE49-F238E27FC236}">
                          <a16:creationId xmlns:a16="http://schemas.microsoft.com/office/drawing/2014/main" id="{3F2D753F-A1C4-D2CA-4E5F-0175B44850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701255" y="2505128"/>
                      <a:ext cx="0" cy="290259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線矢印コネクタ 30">
                      <a:extLst>
                        <a:ext uri="{FF2B5EF4-FFF2-40B4-BE49-F238E27FC236}">
                          <a16:creationId xmlns:a16="http://schemas.microsoft.com/office/drawing/2014/main" id="{07984C22-B0EB-65B3-7E53-E82238D70A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4146343" y="3928183"/>
                      <a:ext cx="0" cy="2902591"/>
                    </a:xfrm>
                    <a:prstGeom prst="straightConnector1">
                      <a:avLst/>
                    </a:prstGeom>
                    <a:ln w="762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" name="直線コネクタ 21">
                    <a:extLst>
                      <a:ext uri="{FF2B5EF4-FFF2-40B4-BE49-F238E27FC236}">
                        <a16:creationId xmlns:a16="http://schemas.microsoft.com/office/drawing/2014/main" id="{F4DF59F3-3725-F005-9AF3-7DE69CE52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31038" y="4822136"/>
                    <a:ext cx="1931987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2A0079C5-6F3C-9811-44FE-0C32BAC7C3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31038" y="3717236"/>
                    <a:ext cx="1931987" cy="0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楕円 23">
                    <a:extLst>
                      <a:ext uri="{FF2B5EF4-FFF2-40B4-BE49-F238E27FC236}">
                        <a16:creationId xmlns:a16="http://schemas.microsoft.com/office/drawing/2014/main" id="{1AF41C9F-EF22-8ADC-A1BA-D8154C3415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46627" y="3558818"/>
                    <a:ext cx="292686" cy="2934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A5477D9B-238F-0304-FED7-0E65BC0020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46627" y="4670418"/>
                    <a:ext cx="292686" cy="293445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6" name="二等辺三角形 25">
                    <a:extLst>
                      <a:ext uri="{FF2B5EF4-FFF2-40B4-BE49-F238E27FC236}">
                        <a16:creationId xmlns:a16="http://schemas.microsoft.com/office/drawing/2014/main" id="{CFEB1B83-A905-DBA7-5344-0C8F671FB5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9312" y="3549156"/>
                    <a:ext cx="292686" cy="243905"/>
                  </a:xfrm>
                  <a:prstGeom prst="triangl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7" name="二等辺三角形 26">
                    <a:extLst>
                      <a:ext uri="{FF2B5EF4-FFF2-40B4-BE49-F238E27FC236}">
                        <a16:creationId xmlns:a16="http://schemas.microsoft.com/office/drawing/2014/main" id="{0995C641-4E5E-1136-63A6-B6DB76F793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49312" y="4687185"/>
                    <a:ext cx="292686" cy="243905"/>
                  </a:xfrm>
                  <a:prstGeom prst="triangl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8" name="正方形/長方形 27">
                    <a:extLst>
                      <a:ext uri="{FF2B5EF4-FFF2-40B4-BE49-F238E27FC236}">
                        <a16:creationId xmlns:a16="http://schemas.microsoft.com/office/drawing/2014/main" id="{108D0A15-7DD6-F005-3D4A-57085F1044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81581" y="3542187"/>
                    <a:ext cx="250874" cy="250874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  <p:sp>
                <p:nvSpPr>
                  <p:cNvPr id="29" name="正方形/長方形 28">
                    <a:extLst>
                      <a:ext uri="{FF2B5EF4-FFF2-40B4-BE49-F238E27FC236}">
                        <a16:creationId xmlns:a16="http://schemas.microsoft.com/office/drawing/2014/main" id="{C253EB29-BF36-7EC9-40EE-50B6C2D696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81581" y="4668547"/>
                    <a:ext cx="250874" cy="250874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2400"/>
                  </a:p>
                </p:txBody>
              </p:sp>
            </p:grp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B6EF2A8C-01BA-D46E-F830-60DEC1A27178}"/>
                    </a:ext>
                  </a:extLst>
                </p:cNvPr>
                <p:cNvSpPr txBox="1"/>
                <p:nvPr/>
              </p:nvSpPr>
              <p:spPr>
                <a:xfrm>
                  <a:off x="4706723" y="4321208"/>
                  <a:ext cx="1156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PS1</a:t>
                  </a:r>
                  <a:endParaRPr kumimoji="1" lang="ja-JP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A8B956AD-030A-B4A7-8B26-EEF677BF4DDF}"/>
                    </a:ext>
                  </a:extLst>
                </p:cNvPr>
                <p:cNvSpPr txBox="1"/>
                <p:nvPr/>
              </p:nvSpPr>
              <p:spPr>
                <a:xfrm>
                  <a:off x="4725601" y="5359041"/>
                  <a:ext cx="11562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/>
                      <a:cs typeface="+mn-cs"/>
                    </a:rPr>
                    <a:t>PS2</a:t>
                  </a:r>
                  <a:endParaRPr kumimoji="1" lang="ja-JP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693770A-20C6-D358-0DD5-6F543079C656}"/>
                    </a:ext>
                  </a:extLst>
                </p:cNvPr>
                <p:cNvSpPr txBox="1"/>
                <p:nvPr/>
              </p:nvSpPr>
              <p:spPr bwMode="auto">
                <a:xfrm>
                  <a:off x="1745947" y="3145699"/>
                  <a:ext cx="2613569" cy="461665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ja-JP" altLang="en-US" sz="2400" b="1"/>
                    <a:t>決定変数空間</a:t>
                  </a:r>
                  <a:endParaRPr kumimoji="1" lang="ja-JP" altLang="en-US" sz="2400" b="1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EE0355DF-CF83-DA21-2DA6-63480C785A21}"/>
                    </a:ext>
                  </a:extLst>
                </p:cNvPr>
                <p:cNvSpPr txBox="1"/>
                <p:nvPr/>
              </p:nvSpPr>
              <p:spPr>
                <a:xfrm rot="16200000">
                  <a:off x="2063329" y="4815271"/>
                  <a:ext cx="5019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bIns="0">
                  <a:spAutoFit/>
                </a:bodyPr>
                <a:lstStyle/>
                <a:p>
                  <a:pPr>
                    <a:tabLst>
                      <a:tab pos="1081088" algn="l"/>
                    </a:tabLst>
                    <a:defRPr/>
                  </a:pPr>
                  <a:r>
                    <a:rPr lang="en-US" altLang="ja-JP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ja-JP" sz="2400" baseline="-25000">
                      <a:solidFill>
                        <a:srgbClr val="00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2</a:t>
                  </a:r>
                  <a:endParaRPr lang="ja-JP" altLang="en-US" sz="24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041251E-19B0-2F38-F6C5-9828F3F92805}"/>
                    </a:ext>
                  </a:extLst>
                </p:cNvPr>
                <p:cNvSpPr txBox="1"/>
                <p:nvPr/>
              </p:nvSpPr>
              <p:spPr>
                <a:xfrm>
                  <a:off x="3678538" y="6225015"/>
                  <a:ext cx="47428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tIns="0" bIns="0">
                  <a:spAutoFit/>
                </a:bodyPr>
                <a:lstStyle/>
                <a:p>
                  <a:pPr>
                    <a:tabLst>
                      <a:tab pos="1081088" algn="l"/>
                    </a:tabLst>
                    <a:defRPr/>
                  </a:pPr>
                  <a:r>
                    <a:rPr lang="en-US" altLang="ja-JP" sz="2400" i="1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ja-JP" sz="2400" baseline="-25000">
                      <a:solidFill>
                        <a:srgbClr val="00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1</a:t>
                  </a:r>
                  <a:endParaRPr lang="ja-JP" altLang="en-US" sz="24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02530E3-3199-34E9-D455-8C97F07F9FBD}"/>
                  </a:ext>
                </a:extLst>
              </p:cNvPr>
              <p:cNvSpPr txBox="1"/>
              <p:nvPr/>
            </p:nvSpPr>
            <p:spPr>
              <a:xfrm>
                <a:off x="7804764" y="6214474"/>
                <a:ext cx="777257" cy="3804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ja-JP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4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ja-JP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E0359C0-BBCB-AD94-595B-39277D6F22A9}"/>
                  </a:ext>
                </a:extLst>
              </p:cNvPr>
              <p:cNvSpPr txBox="1"/>
              <p:nvPr/>
            </p:nvSpPr>
            <p:spPr>
              <a:xfrm rot="16200000">
                <a:off x="6299491" y="4733641"/>
                <a:ext cx="7662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ja-JP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4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ja-JP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74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0DB3E-400D-F937-0212-62D874457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B7B49-7CEC-D275-8FF7-A4333C3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D0B7E9-485E-58CB-1578-0327CC3A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3F8EF4F-89F7-0C53-FCF3-7008EE8F97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1174240"/>
            <a:ext cx="11582400" cy="18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51AD463-33E1-4117-12CE-A2BA23F82540}"/>
              </a:ext>
            </a:extLst>
          </p:cNvPr>
          <p:cNvGrpSpPr/>
          <p:nvPr/>
        </p:nvGrpSpPr>
        <p:grpSpPr>
          <a:xfrm>
            <a:off x="3182445" y="1385318"/>
            <a:ext cx="5928709" cy="5309856"/>
            <a:chOff x="4137405" y="424620"/>
            <a:chExt cx="6217300" cy="5568323"/>
          </a:xfrm>
          <a:noFill/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BF3AB65F-D20E-A669-6702-03332D99FF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37405" y="424620"/>
              <a:ext cx="6217300" cy="5568323"/>
              <a:chOff x="3561797" y="-106409"/>
              <a:chExt cx="7413132" cy="6639339"/>
            </a:xfrm>
            <a:grpFill/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E3CB623D-285D-BC56-B760-F8B8BF2ED592}"/>
                  </a:ext>
                </a:extLst>
              </p:cNvPr>
              <p:cNvGrpSpPr/>
              <p:nvPr/>
            </p:nvGrpSpPr>
            <p:grpSpPr>
              <a:xfrm>
                <a:off x="3561797" y="2289478"/>
                <a:ext cx="5374537" cy="4243452"/>
                <a:chOff x="2945921" y="1806012"/>
                <a:chExt cx="6435281" cy="5104826"/>
              </a:xfrm>
              <a:grpFill/>
            </p:grpSpPr>
            <p:grpSp>
              <p:nvGrpSpPr>
                <p:cNvPr id="15" name="グループ化 14">
                  <a:extLst>
                    <a:ext uri="{FF2B5EF4-FFF2-40B4-BE49-F238E27FC236}">
                      <a16:creationId xmlns:a16="http://schemas.microsoft.com/office/drawing/2014/main" id="{AD3082FA-3067-D7CA-689A-17DE237447FC}"/>
                    </a:ext>
                  </a:extLst>
                </p:cNvPr>
                <p:cNvGrpSpPr/>
                <p:nvPr/>
              </p:nvGrpSpPr>
              <p:grpSpPr>
                <a:xfrm>
                  <a:off x="4144567" y="1806012"/>
                  <a:ext cx="5236635" cy="4345086"/>
                  <a:chOff x="2695047" y="1886878"/>
                  <a:chExt cx="4073592" cy="3520842"/>
                </a:xfrm>
                <a:grpFill/>
              </p:grpSpPr>
              <p:cxnSp>
                <p:nvCxnSpPr>
                  <p:cNvPr id="18" name="直線矢印コネクタ 17">
                    <a:extLst>
                      <a:ext uri="{FF2B5EF4-FFF2-40B4-BE49-F238E27FC236}">
                        <a16:creationId xmlns:a16="http://schemas.microsoft.com/office/drawing/2014/main" id="{54563FC2-4791-6E87-A676-7C4A69391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01255" y="1886878"/>
                    <a:ext cx="0" cy="3520842"/>
                  </a:xfrm>
                  <a:prstGeom prst="straightConnector1">
                    <a:avLst/>
                  </a:prstGeom>
                  <a:grpFill/>
                  <a:ln w="76200">
                    <a:solidFill>
                      <a:schemeClr val="tx1"/>
                    </a:solidFill>
                    <a:headEnd w="lg" len="lg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矢印コネクタ 18">
                    <a:extLst>
                      <a:ext uri="{FF2B5EF4-FFF2-40B4-BE49-F238E27FC236}">
                        <a16:creationId xmlns:a16="http://schemas.microsoft.com/office/drawing/2014/main" id="{C02E8379-0F97-9C20-E00F-8464D925C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5047" y="5379479"/>
                    <a:ext cx="4073592" cy="0"/>
                  </a:xfrm>
                  <a:prstGeom prst="straightConnector1">
                    <a:avLst/>
                  </a:prstGeom>
                  <a:grpFill/>
                  <a:ln w="76200">
                    <a:solidFill>
                      <a:schemeClr val="tx1"/>
                    </a:solidFill>
                    <a:headEnd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F567483-C61B-9D8B-6B4A-AA451E90256A}"/>
                    </a:ext>
                  </a:extLst>
                </p:cNvPr>
                <p:cNvSpPr txBox="1"/>
                <p:nvPr/>
              </p:nvSpPr>
              <p:spPr>
                <a:xfrm>
                  <a:off x="4474622" y="6248638"/>
                  <a:ext cx="3634641" cy="66220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400" b="1"/>
                    <a:t>交通費</a:t>
                  </a:r>
                  <a:r>
                    <a:rPr kumimoji="1" lang="en-US" altLang="ja-JP" sz="2400" b="1"/>
                    <a:t>(</a:t>
                  </a:r>
                  <a:r>
                    <a:rPr kumimoji="1" lang="ja-JP" altLang="en-US" sz="2400" b="1"/>
                    <a:t>最小化</a:t>
                  </a:r>
                  <a:r>
                    <a:rPr kumimoji="1" lang="en-US" altLang="ja-JP" sz="2400" b="1"/>
                    <a:t>)</a:t>
                  </a:r>
                  <a:endParaRPr kumimoji="1" lang="ja-JP" altLang="en-US" sz="2400" b="1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64654897-09C1-1E3D-DAB7-A469ED93BFAC}"/>
                    </a:ext>
                  </a:extLst>
                </p:cNvPr>
                <p:cNvSpPr txBox="1"/>
                <p:nvPr/>
              </p:nvSpPr>
              <p:spPr>
                <a:xfrm rot="16200000">
                  <a:off x="1369093" y="3758580"/>
                  <a:ext cx="3844841" cy="69118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400" b="1"/>
                    <a:t>移動時間</a:t>
                  </a:r>
                  <a:r>
                    <a:rPr lang="en-US" altLang="ja-JP" sz="2400" b="1"/>
                    <a:t>(</a:t>
                  </a:r>
                  <a:r>
                    <a:rPr lang="ja-JP" altLang="en-US" sz="2400" b="1"/>
                    <a:t>最小化</a:t>
                  </a:r>
                  <a:r>
                    <a:rPr lang="en-US" altLang="ja-JP" sz="2400" b="1"/>
                    <a:t>)</a:t>
                  </a:r>
                  <a:endParaRPr kumimoji="1" lang="ja-JP" altLang="en-US" sz="2400" b="1"/>
                </a:p>
              </p:txBody>
            </p:sp>
          </p:grpSp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C062FEEE-1CEA-9762-33E0-3ABC4EE5B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258" y="-106409"/>
                <a:ext cx="5772671" cy="5772674"/>
              </a:xfrm>
              <a:prstGeom prst="arc">
                <a:avLst>
                  <a:gd name="adj1" fmla="val 16200000"/>
                  <a:gd name="adj2" fmla="val 125335"/>
                </a:avLst>
              </a:prstGeom>
              <a:grpFill/>
              <a:ln w="762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90E70D9B-5018-63F1-A15D-F6C434F3EC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4151" y="4717956"/>
                <a:ext cx="1451695" cy="941785"/>
              </a:xfrm>
              <a:prstGeom prst="rect">
                <a:avLst/>
              </a:prstGeom>
              <a:grpFill/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92876CFF-AEDD-A585-80DC-80B4D7277C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0104" y="2878409"/>
                <a:ext cx="1260819" cy="871542"/>
              </a:xfrm>
              <a:prstGeom prst="rect">
                <a:avLst/>
              </a:prstGeom>
              <a:grpFill/>
            </p:spPr>
          </p:pic>
          <p:pic>
            <p:nvPicPr>
              <p:cNvPr id="14" name="Picture 8">
                <a:extLst>
                  <a:ext uri="{FF2B5EF4-FFF2-40B4-BE49-F238E27FC236}">
                    <a16:creationId xmlns:a16="http://schemas.microsoft.com/office/drawing/2014/main" id="{6B16C45C-3FEC-0F0B-7D80-94912BFB8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4782" y="4027391"/>
                <a:ext cx="1366551" cy="918434"/>
              </a:xfrm>
              <a:prstGeom prst="rect">
                <a:avLst/>
              </a:prstGeom>
              <a:grpFill/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41068A6-9A60-6488-9DD4-4C6A739501ED}"/>
                </a:ext>
              </a:extLst>
            </p:cNvPr>
            <p:cNvSpPr txBox="1"/>
            <p:nvPr/>
          </p:nvSpPr>
          <p:spPr>
            <a:xfrm>
              <a:off x="5598727" y="2426000"/>
              <a:ext cx="2527343" cy="8714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rPr>
                <a:t>パレートフロント</a:t>
              </a:r>
              <a:br>
                <a:rPr kumimoji="1" lang="en-US" altLang="ja-JP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rPr>
              </a:br>
              <a:r>
                <a:rPr kumimoji="1" lang="en-US" altLang="ja-JP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rPr>
                <a:t>PF</a:t>
              </a:r>
              <a:endPara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1D15A3-ED31-7446-743C-18B093047453}"/>
              </a:ext>
            </a:extLst>
          </p:cNvPr>
          <p:cNvSpPr txBox="1"/>
          <p:nvPr/>
        </p:nvSpPr>
        <p:spPr bwMode="auto">
          <a:xfrm>
            <a:off x="2159154" y="3310781"/>
            <a:ext cx="770277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1" lang="ja-JP" altLang="en-US" sz="2400" b="1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381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3089-4368-F795-1434-F5C64BE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BCC5E-014E-0B5E-D8AF-2FEE9E43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55063C-F93C-D60D-CD38-2153C2D4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F3F63D1-D8AE-313C-CE4E-AD0B6FF85D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1174240"/>
            <a:ext cx="11582400" cy="18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C627AEE-41FE-A370-B523-139E91BE2CC7}"/>
              </a:ext>
            </a:extLst>
          </p:cNvPr>
          <p:cNvGrpSpPr/>
          <p:nvPr/>
        </p:nvGrpSpPr>
        <p:grpSpPr>
          <a:xfrm>
            <a:off x="2101612" y="3328374"/>
            <a:ext cx="7988775" cy="3304892"/>
            <a:chOff x="1203698" y="2922824"/>
            <a:chExt cx="9640464" cy="3988184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EEB308AE-5CBA-BE00-C1C2-1674CE2924CF}"/>
                </a:ext>
              </a:extLst>
            </p:cNvPr>
            <p:cNvCxnSpPr/>
            <p:nvPr/>
          </p:nvCxnSpPr>
          <p:spPr>
            <a:xfrm flipV="1">
              <a:off x="1839183" y="3609920"/>
              <a:ext cx="0" cy="271115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392E45D5-B065-A858-88CE-DB5B6D110269}"/>
                </a:ext>
              </a:extLst>
            </p:cNvPr>
            <p:cNvCxnSpPr/>
            <p:nvPr/>
          </p:nvCxnSpPr>
          <p:spPr>
            <a:xfrm>
              <a:off x="1815833" y="6321078"/>
              <a:ext cx="26955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コンテンツ プレースホルダー 2">
              <a:extLst>
                <a:ext uri="{FF2B5EF4-FFF2-40B4-BE49-F238E27FC236}">
                  <a16:creationId xmlns:a16="http://schemas.microsoft.com/office/drawing/2014/main" id="{729BB8A3-A01D-9986-F262-55D56A25B5DB}"/>
                </a:ext>
              </a:extLst>
            </p:cNvPr>
            <p:cNvSpPr txBox="1">
              <a:spLocks/>
            </p:cNvSpPr>
            <p:nvPr/>
          </p:nvSpPr>
          <p:spPr bwMode="auto">
            <a:xfrm rot="16200000">
              <a:off x="126108" y="4492708"/>
              <a:ext cx="2711158" cy="55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507" tIns="45253" rIns="90507" bIns="45253" numCol="1" anchor="t" anchorCtr="0" compatLnSpc="1">
              <a:prstTxWarp prst="textNoShape">
                <a:avLst/>
              </a:prstTxWarp>
              <a:spAutoFit/>
            </a:bodyPr>
            <a:lstStyle>
              <a:lvl1pPr marL="336550" indent="-336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3425" indent="-280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28713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81150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18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33588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8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488949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41485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94021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46556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ja-JP" sz="2400" kern="0">
                  <a:latin typeface="+mj-lt"/>
                </a:rPr>
                <a:t>Minimize</a:t>
              </a:r>
              <a:r>
                <a:rPr lang="en-US" altLang="ja-JP" sz="2400" b="0" kern="0">
                  <a:latin typeface="+mj-lt"/>
                </a:rPr>
                <a:t>  </a:t>
              </a:r>
              <a:r>
                <a:rPr lang="en-US" altLang="ja-JP" sz="2400" b="0" i="1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="0" kern="0" baseline="-25000">
                  <a:latin typeface="+mj-lt"/>
                </a:rPr>
                <a:t>2</a:t>
              </a:r>
              <a:r>
                <a:rPr lang="en-US" altLang="ja-JP" sz="2400" b="0" kern="0">
                  <a:latin typeface="+mj-lt"/>
                </a:rPr>
                <a:t>(</a:t>
              </a:r>
              <a:r>
                <a:rPr lang="en-US" altLang="ja-JP" sz="2400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 b="0" kern="0">
                  <a:latin typeface="+mj-lt"/>
                </a:rPr>
                <a:t>)</a:t>
              </a:r>
            </a:p>
          </p:txBody>
        </p:sp>
        <p:sp>
          <p:nvSpPr>
            <p:cNvPr id="26" name="コンテンツ プレースホルダー 2">
              <a:extLst>
                <a:ext uri="{FF2B5EF4-FFF2-40B4-BE49-F238E27FC236}">
                  <a16:creationId xmlns:a16="http://schemas.microsoft.com/office/drawing/2014/main" id="{17B8F509-7C68-BD1A-9895-413E9B11003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29449" y="6355031"/>
              <a:ext cx="2650403" cy="555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0507" tIns="45253" rIns="90507" bIns="45253" numCol="1" anchor="t" anchorCtr="0" compatLnSpc="1">
              <a:prstTxWarp prst="textNoShape">
                <a:avLst/>
              </a:prstTxWarp>
              <a:spAutoFit/>
            </a:bodyPr>
            <a:lstStyle>
              <a:lvl1pPr marL="336550" indent="-3365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3425" indent="-28098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28713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81150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18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33588" indent="-223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800" b="1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488949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41485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394021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46556" indent="-226268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</a:pPr>
              <a:r>
                <a:rPr lang="en-US" altLang="ja-JP" sz="2400" kern="0">
                  <a:latin typeface="+mj-lt"/>
                </a:rPr>
                <a:t>Minimize</a:t>
              </a:r>
              <a:r>
                <a:rPr lang="en-US" altLang="ja-JP" sz="2400" b="0" kern="0">
                  <a:latin typeface="+mj-lt"/>
                </a:rPr>
                <a:t>  </a:t>
              </a:r>
              <a:r>
                <a:rPr lang="en-US" altLang="ja-JP" sz="2400" b="0" i="1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="0" kern="0" baseline="-25000">
                  <a:latin typeface="+mj-lt"/>
                </a:rPr>
                <a:t>1</a:t>
              </a:r>
              <a:r>
                <a:rPr lang="en-US" altLang="ja-JP" sz="2400" b="0" kern="0">
                  <a:latin typeface="+mj-lt"/>
                </a:rPr>
                <a:t>(</a:t>
              </a:r>
              <a:r>
                <a:rPr lang="en-US" altLang="ja-JP" sz="2400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 b="0" kern="0">
                  <a:latin typeface="+mj-lt"/>
                </a:rPr>
                <a:t>)</a:t>
              </a:r>
            </a:p>
          </p:txBody>
        </p:sp>
        <p:sp>
          <p:nvSpPr>
            <p:cNvPr id="27" name="コンテンツ プレースホルダー 2">
              <a:extLst>
                <a:ext uri="{FF2B5EF4-FFF2-40B4-BE49-F238E27FC236}">
                  <a16:creationId xmlns:a16="http://schemas.microsoft.com/office/drawing/2014/main" id="{3A591ACD-7612-5165-64BE-87A222813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215" y="2988956"/>
              <a:ext cx="1271631" cy="303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ja-JP" sz="2400" kern="0"/>
                <a:t>: </a:t>
              </a:r>
              <a:r>
                <a:rPr lang="ja-JP" altLang="en-US" sz="2400" kern="0"/>
                <a:t>個体</a:t>
              </a:r>
              <a:endParaRPr lang="en-US" altLang="ja-JP" sz="2400" kern="0"/>
            </a:p>
          </p:txBody>
        </p:sp>
        <p:sp>
          <p:nvSpPr>
            <p:cNvPr id="28" name="フリーフォーム 5">
              <a:extLst>
                <a:ext uri="{FF2B5EF4-FFF2-40B4-BE49-F238E27FC236}">
                  <a16:creationId xmlns:a16="http://schemas.microsoft.com/office/drawing/2014/main" id="{8CE477EC-BC3D-0A5F-F38C-A5A7890A00E3}"/>
                </a:ext>
              </a:extLst>
            </p:cNvPr>
            <p:cNvSpPr/>
            <p:nvPr/>
          </p:nvSpPr>
          <p:spPr>
            <a:xfrm>
              <a:off x="2299713" y="4178632"/>
              <a:ext cx="1753896" cy="1502288"/>
            </a:xfrm>
            <a:custGeom>
              <a:avLst/>
              <a:gdLst>
                <a:gd name="connsiteX0" fmla="*/ 1296 w 1753896"/>
                <a:gd name="connsiteY0" fmla="*/ 0 h 1502288"/>
                <a:gd name="connsiteX1" fmla="*/ 67971 w 1753896"/>
                <a:gd name="connsiteY1" fmla="*/ 476250 h 1502288"/>
                <a:gd name="connsiteX2" fmla="*/ 439446 w 1753896"/>
                <a:gd name="connsiteY2" fmla="*/ 1009650 h 1502288"/>
                <a:gd name="connsiteX3" fmla="*/ 991896 w 1753896"/>
                <a:gd name="connsiteY3" fmla="*/ 1352550 h 1502288"/>
                <a:gd name="connsiteX4" fmla="*/ 1611021 w 1753896"/>
                <a:gd name="connsiteY4" fmla="*/ 1485900 h 1502288"/>
                <a:gd name="connsiteX5" fmla="*/ 1753896 w 1753896"/>
                <a:gd name="connsiteY5" fmla="*/ 1495425 h 150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3896" h="1502288">
                  <a:moveTo>
                    <a:pt x="1296" y="0"/>
                  </a:moveTo>
                  <a:cubicBezTo>
                    <a:pt x="-1879" y="153987"/>
                    <a:pt x="-5054" y="307975"/>
                    <a:pt x="67971" y="476250"/>
                  </a:cubicBezTo>
                  <a:cubicBezTo>
                    <a:pt x="140996" y="644525"/>
                    <a:pt x="285459" y="863600"/>
                    <a:pt x="439446" y="1009650"/>
                  </a:cubicBezTo>
                  <a:cubicBezTo>
                    <a:pt x="593434" y="1155700"/>
                    <a:pt x="796634" y="1273175"/>
                    <a:pt x="991896" y="1352550"/>
                  </a:cubicBezTo>
                  <a:cubicBezTo>
                    <a:pt x="1187158" y="1431925"/>
                    <a:pt x="1484021" y="1462088"/>
                    <a:pt x="1611021" y="1485900"/>
                  </a:cubicBezTo>
                  <a:cubicBezTo>
                    <a:pt x="1738021" y="1509712"/>
                    <a:pt x="1745958" y="1502568"/>
                    <a:pt x="1753896" y="1495425"/>
                  </a:cubicBezTo>
                </a:path>
              </a:pathLst>
            </a:cu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accent1"/>
                </a:solidFill>
              </a:endParaRPr>
            </a:p>
          </p:txBody>
        </p:sp>
        <p:sp>
          <p:nvSpPr>
            <p:cNvPr id="29" name="コンテンツ プレースホルダー 2">
              <a:extLst>
                <a:ext uri="{FF2B5EF4-FFF2-40B4-BE49-F238E27FC236}">
                  <a16:creationId xmlns:a16="http://schemas.microsoft.com/office/drawing/2014/main" id="{3546C278-6F31-68D0-5A2D-255394DB3CA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09786" y="5478811"/>
              <a:ext cx="622858" cy="432466"/>
            </a:xfrm>
            <a:prstGeom prst="rect">
              <a:avLst/>
            </a:prstGeom>
            <a:noFill/>
            <a:ln>
              <a:noFill/>
            </a:ln>
          </p:spPr>
          <p:txBody>
            <a:bodyPr lIns="90516" tIns="45258" rIns="90516" bIns="45258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35013" indent="-282575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30300" indent="-225425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582738" indent="-225425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35175" indent="-225425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492375" indent="-2254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49575" indent="-2254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06775" indent="-2254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63975" indent="-22542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>
                <a:buNone/>
              </a:pPr>
              <a:r>
                <a:rPr lang="en-US" altLang="ja-JP" sz="2000" b="1">
                  <a:solidFill>
                    <a:schemeClr val="accent1"/>
                  </a:solidFill>
                </a:rPr>
                <a:t>PF</a:t>
              </a:r>
              <a:endParaRPr lang="ja-JP" alt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0" name="円/楕円 74">
              <a:extLst>
                <a:ext uri="{FF2B5EF4-FFF2-40B4-BE49-F238E27FC236}">
                  <a16:creationId xmlns:a16="http://schemas.microsoft.com/office/drawing/2014/main" id="{75822EC6-1DD0-472B-7A20-E621427642AB}"/>
                </a:ext>
              </a:extLst>
            </p:cNvPr>
            <p:cNvSpPr/>
            <p:nvPr/>
          </p:nvSpPr>
          <p:spPr>
            <a:xfrm>
              <a:off x="4030211" y="3911411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1" name="円/楕円 75">
              <a:extLst>
                <a:ext uri="{FF2B5EF4-FFF2-40B4-BE49-F238E27FC236}">
                  <a16:creationId xmlns:a16="http://schemas.microsoft.com/office/drawing/2014/main" id="{B014267E-B773-066D-5DFD-F3F767260E52}"/>
                </a:ext>
              </a:extLst>
            </p:cNvPr>
            <p:cNvSpPr/>
            <p:nvPr/>
          </p:nvSpPr>
          <p:spPr>
            <a:xfrm>
              <a:off x="3833282" y="399332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2" name="円/楕円 78">
              <a:extLst>
                <a:ext uri="{FF2B5EF4-FFF2-40B4-BE49-F238E27FC236}">
                  <a16:creationId xmlns:a16="http://schemas.microsoft.com/office/drawing/2014/main" id="{8C745812-3D96-F0BE-F2CD-79550B1D4C27}"/>
                </a:ext>
              </a:extLst>
            </p:cNvPr>
            <p:cNvSpPr/>
            <p:nvPr/>
          </p:nvSpPr>
          <p:spPr>
            <a:xfrm>
              <a:off x="3997104" y="3692395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3" name="円/楕円 79">
              <a:extLst>
                <a:ext uri="{FF2B5EF4-FFF2-40B4-BE49-F238E27FC236}">
                  <a16:creationId xmlns:a16="http://schemas.microsoft.com/office/drawing/2014/main" id="{CC31C00D-8329-34EA-6D98-C0712967A15F}"/>
                </a:ext>
              </a:extLst>
            </p:cNvPr>
            <p:cNvSpPr/>
            <p:nvPr/>
          </p:nvSpPr>
          <p:spPr>
            <a:xfrm>
              <a:off x="3737774" y="353161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4" name="円/楕円 80">
              <a:extLst>
                <a:ext uri="{FF2B5EF4-FFF2-40B4-BE49-F238E27FC236}">
                  <a16:creationId xmlns:a16="http://schemas.microsoft.com/office/drawing/2014/main" id="{8FC3824F-4E14-AB76-53A4-583F69585D81}"/>
                </a:ext>
              </a:extLst>
            </p:cNvPr>
            <p:cNvSpPr/>
            <p:nvPr/>
          </p:nvSpPr>
          <p:spPr>
            <a:xfrm>
              <a:off x="3690817" y="378507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5" name="円/楕円 4">
              <a:extLst>
                <a:ext uri="{FF2B5EF4-FFF2-40B4-BE49-F238E27FC236}">
                  <a16:creationId xmlns:a16="http://schemas.microsoft.com/office/drawing/2014/main" id="{5EA07C6C-CF7B-0C6B-8CED-7C2012818B0C}"/>
                </a:ext>
              </a:extLst>
            </p:cNvPr>
            <p:cNvSpPr/>
            <p:nvPr/>
          </p:nvSpPr>
          <p:spPr>
            <a:xfrm>
              <a:off x="3524019" y="3466162"/>
              <a:ext cx="795136" cy="7620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6" name="円/楕円 87">
              <a:extLst>
                <a:ext uri="{FF2B5EF4-FFF2-40B4-BE49-F238E27FC236}">
                  <a16:creationId xmlns:a16="http://schemas.microsoft.com/office/drawing/2014/main" id="{7FDDF8F6-AE4C-FEB5-B327-42EC0C82E21F}"/>
                </a:ext>
              </a:extLst>
            </p:cNvPr>
            <p:cNvSpPr/>
            <p:nvPr/>
          </p:nvSpPr>
          <p:spPr>
            <a:xfrm>
              <a:off x="3492041" y="4762557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7" name="円/楕円 88">
              <a:extLst>
                <a:ext uri="{FF2B5EF4-FFF2-40B4-BE49-F238E27FC236}">
                  <a16:creationId xmlns:a16="http://schemas.microsoft.com/office/drawing/2014/main" id="{3755D9E7-523D-1088-2F7C-77967C2A134C}"/>
                </a:ext>
              </a:extLst>
            </p:cNvPr>
            <p:cNvSpPr/>
            <p:nvPr/>
          </p:nvSpPr>
          <p:spPr>
            <a:xfrm>
              <a:off x="3221242" y="4609599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8" name="円/楕円 89">
              <a:extLst>
                <a:ext uri="{FF2B5EF4-FFF2-40B4-BE49-F238E27FC236}">
                  <a16:creationId xmlns:a16="http://schemas.microsoft.com/office/drawing/2014/main" id="{B10A88B3-2AAC-AD97-A16F-3CF4EFBD7B7D}"/>
                </a:ext>
              </a:extLst>
            </p:cNvPr>
            <p:cNvSpPr/>
            <p:nvPr/>
          </p:nvSpPr>
          <p:spPr>
            <a:xfrm>
              <a:off x="3421666" y="4477565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39" name="円/楕円 90">
              <a:extLst>
                <a:ext uri="{FF2B5EF4-FFF2-40B4-BE49-F238E27FC236}">
                  <a16:creationId xmlns:a16="http://schemas.microsoft.com/office/drawing/2014/main" id="{245067AE-6586-5EA5-4B29-E9C7400CB22C}"/>
                </a:ext>
              </a:extLst>
            </p:cNvPr>
            <p:cNvSpPr/>
            <p:nvPr/>
          </p:nvSpPr>
          <p:spPr>
            <a:xfrm>
              <a:off x="3126406" y="431509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0" name="円/楕円 91">
              <a:extLst>
                <a:ext uri="{FF2B5EF4-FFF2-40B4-BE49-F238E27FC236}">
                  <a16:creationId xmlns:a16="http://schemas.microsoft.com/office/drawing/2014/main" id="{F4A3AE0A-D42E-8985-23A0-DC3ACD563BD6}"/>
                </a:ext>
              </a:extLst>
            </p:cNvPr>
            <p:cNvSpPr/>
            <p:nvPr/>
          </p:nvSpPr>
          <p:spPr>
            <a:xfrm>
              <a:off x="2962777" y="4467599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1" name="円/楕円 92">
              <a:extLst>
                <a:ext uri="{FF2B5EF4-FFF2-40B4-BE49-F238E27FC236}">
                  <a16:creationId xmlns:a16="http://schemas.microsoft.com/office/drawing/2014/main" id="{563CDA6A-2F5F-F74E-5737-B993C6E56B0D}"/>
                </a:ext>
              </a:extLst>
            </p:cNvPr>
            <p:cNvSpPr/>
            <p:nvPr/>
          </p:nvSpPr>
          <p:spPr>
            <a:xfrm rot="2120433">
              <a:off x="2774839" y="4330862"/>
              <a:ext cx="1103464" cy="54173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2" name="円/楕円 93">
              <a:extLst>
                <a:ext uri="{FF2B5EF4-FFF2-40B4-BE49-F238E27FC236}">
                  <a16:creationId xmlns:a16="http://schemas.microsoft.com/office/drawing/2014/main" id="{62423E59-A02C-DE07-7828-330760AE62E0}"/>
                </a:ext>
              </a:extLst>
            </p:cNvPr>
            <p:cNvSpPr/>
            <p:nvPr/>
          </p:nvSpPr>
          <p:spPr>
            <a:xfrm>
              <a:off x="3790090" y="5443419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3" name="円/楕円 94">
              <a:extLst>
                <a:ext uri="{FF2B5EF4-FFF2-40B4-BE49-F238E27FC236}">
                  <a16:creationId xmlns:a16="http://schemas.microsoft.com/office/drawing/2014/main" id="{7377DDB0-6CAA-E1DC-CCF9-B2BC3E72258A}"/>
                </a:ext>
              </a:extLst>
            </p:cNvPr>
            <p:cNvSpPr/>
            <p:nvPr/>
          </p:nvSpPr>
          <p:spPr>
            <a:xfrm>
              <a:off x="3410130" y="5361508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4" name="円/楕円 95">
              <a:extLst>
                <a:ext uri="{FF2B5EF4-FFF2-40B4-BE49-F238E27FC236}">
                  <a16:creationId xmlns:a16="http://schemas.microsoft.com/office/drawing/2014/main" id="{978D804C-BECF-14AE-07AE-87C01D0AAF0B}"/>
                </a:ext>
              </a:extLst>
            </p:cNvPr>
            <p:cNvSpPr/>
            <p:nvPr/>
          </p:nvSpPr>
          <p:spPr>
            <a:xfrm>
              <a:off x="2366890" y="4233181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5" name="円/楕円 96">
              <a:extLst>
                <a:ext uri="{FF2B5EF4-FFF2-40B4-BE49-F238E27FC236}">
                  <a16:creationId xmlns:a16="http://schemas.microsoft.com/office/drawing/2014/main" id="{985C24D7-3A74-BECF-39B6-9F26F051F1CD}"/>
                </a:ext>
              </a:extLst>
            </p:cNvPr>
            <p:cNvSpPr/>
            <p:nvPr/>
          </p:nvSpPr>
          <p:spPr>
            <a:xfrm>
              <a:off x="2633590" y="4867355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6" name="円/楕円 97">
              <a:extLst>
                <a:ext uri="{FF2B5EF4-FFF2-40B4-BE49-F238E27FC236}">
                  <a16:creationId xmlns:a16="http://schemas.microsoft.com/office/drawing/2014/main" id="{6F31EE1D-BCB2-134F-3955-C21CE51AE4B3}"/>
                </a:ext>
              </a:extLst>
            </p:cNvPr>
            <p:cNvSpPr/>
            <p:nvPr/>
          </p:nvSpPr>
          <p:spPr>
            <a:xfrm>
              <a:off x="2964182" y="518878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47" name="フリーフォーム 6">
              <a:extLst>
                <a:ext uri="{FF2B5EF4-FFF2-40B4-BE49-F238E27FC236}">
                  <a16:creationId xmlns:a16="http://schemas.microsoft.com/office/drawing/2014/main" id="{DA257F3F-AA7F-EC61-0898-E7EE11D5E63C}"/>
                </a:ext>
              </a:extLst>
            </p:cNvPr>
            <p:cNvSpPr/>
            <p:nvPr/>
          </p:nvSpPr>
          <p:spPr>
            <a:xfrm>
              <a:off x="2325368" y="4113004"/>
              <a:ext cx="1752873" cy="1522021"/>
            </a:xfrm>
            <a:custGeom>
              <a:avLst/>
              <a:gdLst>
                <a:gd name="connsiteX0" fmla="*/ 131852 w 1752873"/>
                <a:gd name="connsiteY0" fmla="*/ 859 h 1522021"/>
                <a:gd name="connsiteX1" fmla="*/ 269012 w 1752873"/>
                <a:gd name="connsiteY1" fmla="*/ 115159 h 1522021"/>
                <a:gd name="connsiteX2" fmla="*/ 337592 w 1752873"/>
                <a:gd name="connsiteY2" fmla="*/ 557119 h 1522021"/>
                <a:gd name="connsiteX3" fmla="*/ 672872 w 1752873"/>
                <a:gd name="connsiteY3" fmla="*/ 900019 h 1522021"/>
                <a:gd name="connsiteX4" fmla="*/ 1008152 w 1752873"/>
                <a:gd name="connsiteY4" fmla="*/ 1166719 h 1522021"/>
                <a:gd name="connsiteX5" fmla="*/ 1366292 w 1752873"/>
                <a:gd name="connsiteY5" fmla="*/ 1235299 h 1522021"/>
                <a:gd name="connsiteX6" fmla="*/ 1693952 w 1752873"/>
                <a:gd name="connsiteY6" fmla="*/ 1311499 h 1522021"/>
                <a:gd name="connsiteX7" fmla="*/ 1724432 w 1752873"/>
                <a:gd name="connsiteY7" fmla="*/ 1494379 h 1522021"/>
                <a:gd name="connsiteX8" fmla="*/ 1389152 w 1752873"/>
                <a:gd name="connsiteY8" fmla="*/ 1509619 h 1522021"/>
                <a:gd name="connsiteX9" fmla="*/ 947192 w 1752873"/>
                <a:gd name="connsiteY9" fmla="*/ 1380079 h 1522021"/>
                <a:gd name="connsiteX10" fmla="*/ 535712 w 1752873"/>
                <a:gd name="connsiteY10" fmla="*/ 1181959 h 1522021"/>
                <a:gd name="connsiteX11" fmla="*/ 192812 w 1752873"/>
                <a:gd name="connsiteY11" fmla="*/ 762859 h 1522021"/>
                <a:gd name="connsiteX12" fmla="*/ 55652 w 1752873"/>
                <a:gd name="connsiteY12" fmla="*/ 442819 h 1522021"/>
                <a:gd name="connsiteX13" fmla="*/ 2312 w 1752873"/>
                <a:gd name="connsiteY13" fmla="*/ 153259 h 1522021"/>
                <a:gd name="connsiteX14" fmla="*/ 131852 w 1752873"/>
                <a:gd name="connsiteY14" fmla="*/ 859 h 1522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2873" h="1522021">
                  <a:moveTo>
                    <a:pt x="131852" y="859"/>
                  </a:moveTo>
                  <a:cubicBezTo>
                    <a:pt x="176302" y="-5491"/>
                    <a:pt x="234722" y="22449"/>
                    <a:pt x="269012" y="115159"/>
                  </a:cubicBezTo>
                  <a:cubicBezTo>
                    <a:pt x="303302" y="207869"/>
                    <a:pt x="270282" y="426309"/>
                    <a:pt x="337592" y="557119"/>
                  </a:cubicBezTo>
                  <a:cubicBezTo>
                    <a:pt x="404902" y="687929"/>
                    <a:pt x="561112" y="798419"/>
                    <a:pt x="672872" y="900019"/>
                  </a:cubicBezTo>
                  <a:cubicBezTo>
                    <a:pt x="784632" y="1001619"/>
                    <a:pt x="892582" y="1110839"/>
                    <a:pt x="1008152" y="1166719"/>
                  </a:cubicBezTo>
                  <a:cubicBezTo>
                    <a:pt x="1123722" y="1222599"/>
                    <a:pt x="1251992" y="1211169"/>
                    <a:pt x="1366292" y="1235299"/>
                  </a:cubicBezTo>
                  <a:cubicBezTo>
                    <a:pt x="1480592" y="1259429"/>
                    <a:pt x="1634262" y="1268319"/>
                    <a:pt x="1693952" y="1311499"/>
                  </a:cubicBezTo>
                  <a:cubicBezTo>
                    <a:pt x="1753642" y="1354679"/>
                    <a:pt x="1775232" y="1461359"/>
                    <a:pt x="1724432" y="1494379"/>
                  </a:cubicBezTo>
                  <a:cubicBezTo>
                    <a:pt x="1673632" y="1527399"/>
                    <a:pt x="1518692" y="1528669"/>
                    <a:pt x="1389152" y="1509619"/>
                  </a:cubicBezTo>
                  <a:cubicBezTo>
                    <a:pt x="1259612" y="1490569"/>
                    <a:pt x="1089432" y="1434689"/>
                    <a:pt x="947192" y="1380079"/>
                  </a:cubicBezTo>
                  <a:cubicBezTo>
                    <a:pt x="804952" y="1325469"/>
                    <a:pt x="661442" y="1284829"/>
                    <a:pt x="535712" y="1181959"/>
                  </a:cubicBezTo>
                  <a:cubicBezTo>
                    <a:pt x="409982" y="1079089"/>
                    <a:pt x="272822" y="886049"/>
                    <a:pt x="192812" y="762859"/>
                  </a:cubicBezTo>
                  <a:cubicBezTo>
                    <a:pt x="112802" y="639669"/>
                    <a:pt x="87402" y="544419"/>
                    <a:pt x="55652" y="442819"/>
                  </a:cubicBezTo>
                  <a:cubicBezTo>
                    <a:pt x="23902" y="341219"/>
                    <a:pt x="-9118" y="225649"/>
                    <a:pt x="2312" y="153259"/>
                  </a:cubicBezTo>
                  <a:cubicBezTo>
                    <a:pt x="13742" y="80869"/>
                    <a:pt x="87402" y="7209"/>
                    <a:pt x="131852" y="859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8" name="矢印: 下 6">
              <a:extLst>
                <a:ext uri="{FF2B5EF4-FFF2-40B4-BE49-F238E27FC236}">
                  <a16:creationId xmlns:a16="http://schemas.microsoft.com/office/drawing/2014/main" id="{4A341466-A6A1-25CF-7C00-825AF6174767}"/>
                </a:ext>
              </a:extLst>
            </p:cNvPr>
            <p:cNvSpPr/>
            <p:nvPr/>
          </p:nvSpPr>
          <p:spPr>
            <a:xfrm rot="2410989">
              <a:off x="3355443" y="4151771"/>
              <a:ext cx="425842" cy="245258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矢印: 下 6">
              <a:extLst>
                <a:ext uri="{FF2B5EF4-FFF2-40B4-BE49-F238E27FC236}">
                  <a16:creationId xmlns:a16="http://schemas.microsoft.com/office/drawing/2014/main" id="{2BEAB391-D8F2-212E-87BD-50251CAC21FA}"/>
                </a:ext>
              </a:extLst>
            </p:cNvPr>
            <p:cNvSpPr/>
            <p:nvPr/>
          </p:nvSpPr>
          <p:spPr>
            <a:xfrm rot="5400000">
              <a:off x="2548519" y="4300617"/>
              <a:ext cx="333965" cy="163822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矢印: 下 6">
              <a:extLst>
                <a:ext uri="{FF2B5EF4-FFF2-40B4-BE49-F238E27FC236}">
                  <a16:creationId xmlns:a16="http://schemas.microsoft.com/office/drawing/2014/main" id="{080D7235-FB02-7CD5-BEAB-AE62433BBFAA}"/>
                </a:ext>
              </a:extLst>
            </p:cNvPr>
            <p:cNvSpPr/>
            <p:nvPr/>
          </p:nvSpPr>
          <p:spPr>
            <a:xfrm rot="2991068">
              <a:off x="2853586" y="4792103"/>
              <a:ext cx="333965" cy="163822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1" name="矢印: 下 6">
              <a:extLst>
                <a:ext uri="{FF2B5EF4-FFF2-40B4-BE49-F238E27FC236}">
                  <a16:creationId xmlns:a16="http://schemas.microsoft.com/office/drawing/2014/main" id="{FB00A53A-135F-93A5-BAC9-DAE01E40B4E5}"/>
                </a:ext>
              </a:extLst>
            </p:cNvPr>
            <p:cNvSpPr/>
            <p:nvPr/>
          </p:nvSpPr>
          <p:spPr>
            <a:xfrm rot="20456661">
              <a:off x="3418506" y="5059913"/>
              <a:ext cx="333965" cy="163822"/>
            </a:xfrm>
            <a:prstGeom prst="downArrow">
              <a:avLst/>
            </a:prstGeom>
            <a:solidFill>
              <a:schemeClr val="accent4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2" name="円/楕円 102">
              <a:extLst>
                <a:ext uri="{FF2B5EF4-FFF2-40B4-BE49-F238E27FC236}">
                  <a16:creationId xmlns:a16="http://schemas.microsoft.com/office/drawing/2014/main" id="{D15A25F9-9A2D-E1FF-6BCA-5F52F983A3CD}"/>
                </a:ext>
              </a:extLst>
            </p:cNvPr>
            <p:cNvSpPr/>
            <p:nvPr/>
          </p:nvSpPr>
          <p:spPr>
            <a:xfrm>
              <a:off x="1791210" y="3130882"/>
              <a:ext cx="163822" cy="16382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ja-JP" altLang="en-US" sz="2800" b="1">
                <a:solidFill>
                  <a:schemeClr val="tx1"/>
                </a:solidFill>
              </a:endParaRPr>
            </a:p>
          </p:txBody>
        </p:sp>
        <p:sp>
          <p:nvSpPr>
            <p:cNvPr id="53" name="コンテンツ プレースホルダー 2">
              <a:extLst>
                <a:ext uri="{FF2B5EF4-FFF2-40B4-BE49-F238E27FC236}">
                  <a16:creationId xmlns:a16="http://schemas.microsoft.com/office/drawing/2014/main" id="{3F6F4362-8A8C-94DF-D7B1-3F49AD12F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228" y="2922824"/>
              <a:ext cx="1454680" cy="53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9144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716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828800" algn="just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ja-JP" altLang="en-US" sz="2400" kern="0"/>
                <a:t>個体群</a:t>
              </a:r>
              <a:endParaRPr lang="en-US" altLang="ja-JP" sz="2400" kern="0"/>
            </a:p>
          </p:txBody>
        </p:sp>
        <p:sp>
          <p:nvSpPr>
            <p:cNvPr id="54" name="角丸四角形 38">
              <a:extLst>
                <a:ext uri="{FF2B5EF4-FFF2-40B4-BE49-F238E27FC236}">
                  <a16:creationId xmlns:a16="http://schemas.microsoft.com/office/drawing/2014/main" id="{FACE200E-7C1A-4A83-37F7-DED6D6CD1778}"/>
                </a:ext>
              </a:extLst>
            </p:cNvPr>
            <p:cNvSpPr/>
            <p:nvPr/>
          </p:nvSpPr>
          <p:spPr>
            <a:xfrm>
              <a:off x="4832341" y="3262940"/>
              <a:ext cx="6011821" cy="2971891"/>
            </a:xfrm>
            <a:prstGeom prst="roundRect">
              <a:avLst/>
            </a:prstGeom>
            <a:solidFill>
              <a:srgbClr val="E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5" name="円/楕円 677">
              <a:extLst>
                <a:ext uri="{FF2B5EF4-FFF2-40B4-BE49-F238E27FC236}">
                  <a16:creationId xmlns:a16="http://schemas.microsoft.com/office/drawing/2014/main" id="{B40EE443-55BB-9B18-7B93-7823D8841C07}"/>
                </a:ext>
              </a:extLst>
            </p:cNvPr>
            <p:cNvSpPr/>
            <p:nvPr/>
          </p:nvSpPr>
          <p:spPr>
            <a:xfrm>
              <a:off x="5650879" y="4559925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3F968006-D581-D64D-70B3-F30FFAADF91A}"/>
                </a:ext>
              </a:extLst>
            </p:cNvPr>
            <p:cNvCxnSpPr/>
            <p:nvPr/>
          </p:nvCxnSpPr>
          <p:spPr>
            <a:xfrm>
              <a:off x="6080325" y="4825914"/>
              <a:ext cx="11372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A873E4D0-1D53-99E9-DD08-88FA9260132B}"/>
                </a:ext>
              </a:extLst>
            </p:cNvPr>
            <p:cNvSpPr txBox="1"/>
            <p:nvPr/>
          </p:nvSpPr>
          <p:spPr>
            <a:xfrm>
              <a:off x="5752910" y="4171811"/>
              <a:ext cx="1784590" cy="48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/>
                <a:t>子個体生成</a:t>
              </a:r>
              <a:endParaRPr lang="en-US" altLang="ja-JP" sz="200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BC98DD6-46A4-AD5F-67F4-E598516D0618}"/>
                </a:ext>
              </a:extLst>
            </p:cNvPr>
            <p:cNvCxnSpPr/>
            <p:nvPr/>
          </p:nvCxnSpPr>
          <p:spPr>
            <a:xfrm>
              <a:off x="8410806" y="4825914"/>
              <a:ext cx="1053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28CA22A-FB40-3BCF-7197-A8DBEBF3B9A8}"/>
                </a:ext>
              </a:extLst>
            </p:cNvPr>
            <p:cNvSpPr txBox="1"/>
            <p:nvPr/>
          </p:nvSpPr>
          <p:spPr>
            <a:xfrm>
              <a:off x="8396794" y="5007433"/>
              <a:ext cx="1456383" cy="48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/>
                <a:t>個体選択</a:t>
              </a:r>
            </a:p>
          </p:txBody>
        </p:sp>
        <p:sp>
          <p:nvSpPr>
            <p:cNvPr id="60" name="円/楕円 682">
              <a:extLst>
                <a:ext uri="{FF2B5EF4-FFF2-40B4-BE49-F238E27FC236}">
                  <a16:creationId xmlns:a16="http://schemas.microsoft.com/office/drawing/2014/main" id="{EC213692-06FA-D67E-82DD-FB91AE4E7BEA}"/>
                </a:ext>
              </a:extLst>
            </p:cNvPr>
            <p:cNvSpPr/>
            <p:nvPr/>
          </p:nvSpPr>
          <p:spPr>
            <a:xfrm>
              <a:off x="9960606" y="442463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1" name="円/楕円 683">
              <a:extLst>
                <a:ext uri="{FF2B5EF4-FFF2-40B4-BE49-F238E27FC236}">
                  <a16:creationId xmlns:a16="http://schemas.microsoft.com/office/drawing/2014/main" id="{D482D10A-B4CA-D728-6855-874F925F7192}"/>
                </a:ext>
              </a:extLst>
            </p:cNvPr>
            <p:cNvSpPr/>
            <p:nvPr/>
          </p:nvSpPr>
          <p:spPr>
            <a:xfrm>
              <a:off x="10281835" y="4461435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2" name="円/楕円 684">
              <a:extLst>
                <a:ext uri="{FF2B5EF4-FFF2-40B4-BE49-F238E27FC236}">
                  <a16:creationId xmlns:a16="http://schemas.microsoft.com/office/drawing/2014/main" id="{5A39F86F-F2EC-0279-5CB4-3C6E61F27FDE}"/>
                </a:ext>
              </a:extLst>
            </p:cNvPr>
            <p:cNvSpPr/>
            <p:nvPr/>
          </p:nvSpPr>
          <p:spPr>
            <a:xfrm>
              <a:off x="9931255" y="4741851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3" name="円/楕円 685">
              <a:extLst>
                <a:ext uri="{FF2B5EF4-FFF2-40B4-BE49-F238E27FC236}">
                  <a16:creationId xmlns:a16="http://schemas.microsoft.com/office/drawing/2014/main" id="{7F69F32F-6962-C47F-DDE8-28D52C663656}"/>
                </a:ext>
              </a:extLst>
            </p:cNvPr>
            <p:cNvSpPr/>
            <p:nvPr/>
          </p:nvSpPr>
          <p:spPr>
            <a:xfrm>
              <a:off x="10141603" y="4996875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4" name="円/楕円 686">
              <a:extLst>
                <a:ext uri="{FF2B5EF4-FFF2-40B4-BE49-F238E27FC236}">
                  <a16:creationId xmlns:a16="http://schemas.microsoft.com/office/drawing/2014/main" id="{4A7E1770-1124-D61A-58C4-512A2DC3884B}"/>
                </a:ext>
              </a:extLst>
            </p:cNvPr>
            <p:cNvSpPr/>
            <p:nvPr/>
          </p:nvSpPr>
          <p:spPr>
            <a:xfrm>
              <a:off x="10351951" y="495216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5" name="円/楕円 687">
              <a:extLst>
                <a:ext uri="{FF2B5EF4-FFF2-40B4-BE49-F238E27FC236}">
                  <a16:creationId xmlns:a16="http://schemas.microsoft.com/office/drawing/2014/main" id="{A51D2395-65E7-0FAD-37B3-AC758786E80C}"/>
                </a:ext>
              </a:extLst>
            </p:cNvPr>
            <p:cNvSpPr/>
            <p:nvPr/>
          </p:nvSpPr>
          <p:spPr>
            <a:xfrm>
              <a:off x="5791112" y="470013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6" name="円/楕円 688">
              <a:extLst>
                <a:ext uri="{FF2B5EF4-FFF2-40B4-BE49-F238E27FC236}">
                  <a16:creationId xmlns:a16="http://schemas.microsoft.com/office/drawing/2014/main" id="{2754CA1B-BCC7-B8AC-70A6-69B18BB47C36}"/>
                </a:ext>
              </a:extLst>
            </p:cNvPr>
            <p:cNvSpPr/>
            <p:nvPr/>
          </p:nvSpPr>
          <p:spPr>
            <a:xfrm>
              <a:off x="5536044" y="4795629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7" name="円/楕円 689">
              <a:extLst>
                <a:ext uri="{FF2B5EF4-FFF2-40B4-BE49-F238E27FC236}">
                  <a16:creationId xmlns:a16="http://schemas.microsoft.com/office/drawing/2014/main" id="{C4323D27-9E54-ED2B-AECC-7B483ABA66C5}"/>
                </a:ext>
              </a:extLst>
            </p:cNvPr>
            <p:cNvSpPr/>
            <p:nvPr/>
          </p:nvSpPr>
          <p:spPr>
            <a:xfrm>
              <a:off x="5606160" y="505065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8" name="円/楕円 690">
              <a:extLst>
                <a:ext uri="{FF2B5EF4-FFF2-40B4-BE49-F238E27FC236}">
                  <a16:creationId xmlns:a16="http://schemas.microsoft.com/office/drawing/2014/main" id="{F785F04C-008C-AD30-6D31-8CD010AFA162}"/>
                </a:ext>
              </a:extLst>
            </p:cNvPr>
            <p:cNvSpPr/>
            <p:nvPr/>
          </p:nvSpPr>
          <p:spPr>
            <a:xfrm>
              <a:off x="5965828" y="4907451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EE069CB-3D00-A8D2-B82E-82E01BA4B634}"/>
                </a:ext>
              </a:extLst>
            </p:cNvPr>
            <p:cNvSpPr txBox="1"/>
            <p:nvPr/>
          </p:nvSpPr>
          <p:spPr>
            <a:xfrm>
              <a:off x="7219223" y="5621132"/>
              <a:ext cx="1388021" cy="48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/>
                <a:t>繰り返し</a:t>
              </a:r>
            </a:p>
          </p:txBody>
        </p:sp>
        <p:sp>
          <p:nvSpPr>
            <p:cNvPr id="70" name="円/楕円 692">
              <a:extLst>
                <a:ext uri="{FF2B5EF4-FFF2-40B4-BE49-F238E27FC236}">
                  <a16:creationId xmlns:a16="http://schemas.microsoft.com/office/drawing/2014/main" id="{659B96B5-98F6-233B-E8B0-49B45F3757F3}"/>
                </a:ext>
              </a:extLst>
            </p:cNvPr>
            <p:cNvSpPr/>
            <p:nvPr/>
          </p:nvSpPr>
          <p:spPr>
            <a:xfrm>
              <a:off x="7394116" y="4637440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1" name="円/楕円 693">
              <a:extLst>
                <a:ext uri="{FF2B5EF4-FFF2-40B4-BE49-F238E27FC236}">
                  <a16:creationId xmlns:a16="http://schemas.microsoft.com/office/drawing/2014/main" id="{59967BD2-7A3E-A5F7-882B-F23C01037564}"/>
                </a:ext>
              </a:extLst>
            </p:cNvPr>
            <p:cNvSpPr/>
            <p:nvPr/>
          </p:nvSpPr>
          <p:spPr>
            <a:xfrm>
              <a:off x="7695547" y="464815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2" name="円/楕円 694">
              <a:extLst>
                <a:ext uri="{FF2B5EF4-FFF2-40B4-BE49-F238E27FC236}">
                  <a16:creationId xmlns:a16="http://schemas.microsoft.com/office/drawing/2014/main" id="{3858941D-7E0C-0229-7A1A-98D221B57326}"/>
                </a:ext>
              </a:extLst>
            </p:cNvPr>
            <p:cNvSpPr/>
            <p:nvPr/>
          </p:nvSpPr>
          <p:spPr>
            <a:xfrm>
              <a:off x="7324461" y="481108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3" name="円/楕円 695">
              <a:extLst>
                <a:ext uri="{FF2B5EF4-FFF2-40B4-BE49-F238E27FC236}">
                  <a16:creationId xmlns:a16="http://schemas.microsoft.com/office/drawing/2014/main" id="{BCBE26AA-0828-4485-C912-0E5BDB5DE6FE}"/>
                </a:ext>
              </a:extLst>
            </p:cNvPr>
            <p:cNvSpPr/>
            <p:nvPr/>
          </p:nvSpPr>
          <p:spPr>
            <a:xfrm>
              <a:off x="7440478" y="4957206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4" name="円/楕円 696">
              <a:extLst>
                <a:ext uri="{FF2B5EF4-FFF2-40B4-BE49-F238E27FC236}">
                  <a16:creationId xmlns:a16="http://schemas.microsoft.com/office/drawing/2014/main" id="{DD3CEF3C-AA13-09C6-E617-19CE5590C00E}"/>
                </a:ext>
              </a:extLst>
            </p:cNvPr>
            <p:cNvSpPr/>
            <p:nvPr/>
          </p:nvSpPr>
          <p:spPr>
            <a:xfrm>
              <a:off x="7765663" y="5087639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5" name="円/楕円 697">
              <a:extLst>
                <a:ext uri="{FF2B5EF4-FFF2-40B4-BE49-F238E27FC236}">
                  <a16:creationId xmlns:a16="http://schemas.microsoft.com/office/drawing/2014/main" id="{40DA1C95-D7F3-6913-860A-2250FED24B3F}"/>
                </a:ext>
              </a:extLst>
            </p:cNvPr>
            <p:cNvSpPr/>
            <p:nvPr/>
          </p:nvSpPr>
          <p:spPr>
            <a:xfrm>
              <a:off x="7612733" y="4833096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6" name="円/楕円 698">
              <a:extLst>
                <a:ext uri="{FF2B5EF4-FFF2-40B4-BE49-F238E27FC236}">
                  <a16:creationId xmlns:a16="http://schemas.microsoft.com/office/drawing/2014/main" id="{21608162-7FED-743E-E6EA-2D53DCA4ED15}"/>
                </a:ext>
              </a:extLst>
            </p:cNvPr>
            <p:cNvSpPr/>
            <p:nvPr/>
          </p:nvSpPr>
          <p:spPr>
            <a:xfrm>
              <a:off x="7607284" y="443249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7" name="円/楕円 699">
              <a:extLst>
                <a:ext uri="{FF2B5EF4-FFF2-40B4-BE49-F238E27FC236}">
                  <a16:creationId xmlns:a16="http://schemas.microsoft.com/office/drawing/2014/main" id="{662D8692-BE9E-8A61-1EFA-735339485719}"/>
                </a:ext>
              </a:extLst>
            </p:cNvPr>
            <p:cNvSpPr/>
            <p:nvPr/>
          </p:nvSpPr>
          <p:spPr>
            <a:xfrm>
              <a:off x="7931292" y="4790234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8" name="円/楕円 700">
              <a:extLst>
                <a:ext uri="{FF2B5EF4-FFF2-40B4-BE49-F238E27FC236}">
                  <a16:creationId xmlns:a16="http://schemas.microsoft.com/office/drawing/2014/main" id="{33ACEAF1-5EFA-261B-A24A-CA330F827EC8}"/>
                </a:ext>
              </a:extLst>
            </p:cNvPr>
            <p:cNvSpPr/>
            <p:nvPr/>
          </p:nvSpPr>
          <p:spPr>
            <a:xfrm>
              <a:off x="7523293" y="5105601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79" name="円/楕円 701">
              <a:extLst>
                <a:ext uri="{FF2B5EF4-FFF2-40B4-BE49-F238E27FC236}">
                  <a16:creationId xmlns:a16="http://schemas.microsoft.com/office/drawing/2014/main" id="{40C24692-EC33-FE17-10BC-E0BFBE3BEAAA}"/>
                </a:ext>
              </a:extLst>
            </p:cNvPr>
            <p:cNvSpPr/>
            <p:nvPr/>
          </p:nvSpPr>
          <p:spPr>
            <a:xfrm>
              <a:off x="8014107" y="4968184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0" name="円/楕円 702">
              <a:extLst>
                <a:ext uri="{FF2B5EF4-FFF2-40B4-BE49-F238E27FC236}">
                  <a16:creationId xmlns:a16="http://schemas.microsoft.com/office/drawing/2014/main" id="{85552F8D-07F8-B012-B1FA-243BB65E7F3F}"/>
                </a:ext>
              </a:extLst>
            </p:cNvPr>
            <p:cNvSpPr/>
            <p:nvPr/>
          </p:nvSpPr>
          <p:spPr>
            <a:xfrm>
              <a:off x="8151425" y="483307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1" name="円/楕円 703">
              <a:extLst>
                <a:ext uri="{FF2B5EF4-FFF2-40B4-BE49-F238E27FC236}">
                  <a16:creationId xmlns:a16="http://schemas.microsoft.com/office/drawing/2014/main" id="{6BA22DDC-0385-63B2-A939-FA726FAE9356}"/>
                </a:ext>
              </a:extLst>
            </p:cNvPr>
            <p:cNvSpPr/>
            <p:nvPr/>
          </p:nvSpPr>
          <p:spPr>
            <a:xfrm>
              <a:off x="7861176" y="448255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2" name="円/楕円 704">
              <a:extLst>
                <a:ext uri="{FF2B5EF4-FFF2-40B4-BE49-F238E27FC236}">
                  <a16:creationId xmlns:a16="http://schemas.microsoft.com/office/drawing/2014/main" id="{A4A93B43-D111-E77D-F773-70FFCB74A73E}"/>
                </a:ext>
              </a:extLst>
            </p:cNvPr>
            <p:cNvSpPr/>
            <p:nvPr/>
          </p:nvSpPr>
          <p:spPr>
            <a:xfrm>
              <a:off x="5743478" y="492873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3" name="円/楕円 705">
              <a:extLst>
                <a:ext uri="{FF2B5EF4-FFF2-40B4-BE49-F238E27FC236}">
                  <a16:creationId xmlns:a16="http://schemas.microsoft.com/office/drawing/2014/main" id="{BD198395-B864-F312-CD6E-545F559304FE}"/>
                </a:ext>
              </a:extLst>
            </p:cNvPr>
            <p:cNvSpPr/>
            <p:nvPr/>
          </p:nvSpPr>
          <p:spPr>
            <a:xfrm>
              <a:off x="5401395" y="4980549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4" name="円/楕円 706">
              <a:extLst>
                <a:ext uri="{FF2B5EF4-FFF2-40B4-BE49-F238E27FC236}">
                  <a16:creationId xmlns:a16="http://schemas.microsoft.com/office/drawing/2014/main" id="{9A635EBA-6549-43EF-0F4B-D3D0E87E2EC6}"/>
                </a:ext>
              </a:extLst>
            </p:cNvPr>
            <p:cNvSpPr/>
            <p:nvPr/>
          </p:nvSpPr>
          <p:spPr>
            <a:xfrm>
              <a:off x="5863827" y="5105093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5" name="円/楕円 707">
              <a:extLst>
                <a:ext uri="{FF2B5EF4-FFF2-40B4-BE49-F238E27FC236}">
                  <a16:creationId xmlns:a16="http://schemas.microsoft.com/office/drawing/2014/main" id="{3713BFBE-5B6B-2728-99A7-88E7A7C70BFA}"/>
                </a:ext>
              </a:extLst>
            </p:cNvPr>
            <p:cNvSpPr/>
            <p:nvPr/>
          </p:nvSpPr>
          <p:spPr>
            <a:xfrm>
              <a:off x="9931255" y="5035302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6" name="円/楕円 708">
              <a:extLst>
                <a:ext uri="{FF2B5EF4-FFF2-40B4-BE49-F238E27FC236}">
                  <a16:creationId xmlns:a16="http://schemas.microsoft.com/office/drawing/2014/main" id="{3E019C34-F913-1DBF-4627-B1094DBA2703}"/>
                </a:ext>
              </a:extLst>
            </p:cNvPr>
            <p:cNvSpPr/>
            <p:nvPr/>
          </p:nvSpPr>
          <p:spPr>
            <a:xfrm>
              <a:off x="10211719" y="4736024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7" name="円/楕円 709">
              <a:extLst>
                <a:ext uri="{FF2B5EF4-FFF2-40B4-BE49-F238E27FC236}">
                  <a16:creationId xmlns:a16="http://schemas.microsoft.com/office/drawing/2014/main" id="{40A96E30-A68A-4254-1E4C-2D2E0BD194EB}"/>
                </a:ext>
              </a:extLst>
            </p:cNvPr>
            <p:cNvSpPr/>
            <p:nvPr/>
          </p:nvSpPr>
          <p:spPr>
            <a:xfrm>
              <a:off x="10211719" y="5251899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1E90C3B2-8CD6-8987-3C18-2B252C1FCA5B}"/>
                </a:ext>
              </a:extLst>
            </p:cNvPr>
            <p:cNvSpPr/>
            <p:nvPr/>
          </p:nvSpPr>
          <p:spPr>
            <a:xfrm>
              <a:off x="8410806" y="4278761"/>
              <a:ext cx="841394" cy="12880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9" name="円/楕円 711">
              <a:extLst>
                <a:ext uri="{FF2B5EF4-FFF2-40B4-BE49-F238E27FC236}">
                  <a16:creationId xmlns:a16="http://schemas.microsoft.com/office/drawing/2014/main" id="{1CF3C8E0-3C98-3E38-D256-292EAE5E7738}"/>
                </a:ext>
              </a:extLst>
            </p:cNvPr>
            <p:cNvSpPr/>
            <p:nvPr/>
          </p:nvSpPr>
          <p:spPr>
            <a:xfrm>
              <a:off x="5665478" y="5240169"/>
              <a:ext cx="165628" cy="1656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E990F382-CDF1-68F8-289E-A1FF194922F4}"/>
                </a:ext>
              </a:extLst>
            </p:cNvPr>
            <p:cNvSpPr/>
            <p:nvPr/>
          </p:nvSpPr>
          <p:spPr>
            <a:xfrm>
              <a:off x="5325695" y="4275555"/>
              <a:ext cx="968928" cy="12880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91" name="図形 53">
              <a:extLst>
                <a:ext uri="{FF2B5EF4-FFF2-40B4-BE49-F238E27FC236}">
                  <a16:creationId xmlns:a16="http://schemas.microsoft.com/office/drawing/2014/main" id="{6DECB253-5DF3-2EC7-FD36-40D5B80A852E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7454795" y="2687379"/>
              <a:ext cx="591068" cy="4849260"/>
            </a:xfrm>
            <a:prstGeom prst="bentConnector4">
              <a:avLst>
                <a:gd name="adj1" fmla="val -38676"/>
                <a:gd name="adj2" fmla="val 106669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A8B0AB5-28B2-6C59-7BE4-605B3BDF1624}"/>
                </a:ext>
              </a:extLst>
            </p:cNvPr>
            <p:cNvSpPr txBox="1"/>
            <p:nvPr/>
          </p:nvSpPr>
          <p:spPr>
            <a:xfrm>
              <a:off x="5197696" y="3032107"/>
              <a:ext cx="3894420" cy="557115"/>
            </a:xfrm>
            <a:prstGeom prst="rect">
              <a:avLst/>
            </a:prstGeom>
            <a:solidFill>
              <a:srgbClr val="EFFFFF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/>
                <a:t>Evolutionary Algorithm</a:t>
              </a:r>
              <a:endParaRPr lang="ja-JP" altLang="en-US" sz="2400"/>
            </a:p>
          </p:txBody>
        </p:sp>
        <p:sp>
          <p:nvSpPr>
            <p:cNvPr id="93" name="円/楕円 719">
              <a:extLst>
                <a:ext uri="{FF2B5EF4-FFF2-40B4-BE49-F238E27FC236}">
                  <a16:creationId xmlns:a16="http://schemas.microsoft.com/office/drawing/2014/main" id="{3F8A016E-2E4E-5009-B43D-42ED5748375B}"/>
                </a:ext>
              </a:extLst>
            </p:cNvPr>
            <p:cNvSpPr/>
            <p:nvPr/>
          </p:nvSpPr>
          <p:spPr>
            <a:xfrm>
              <a:off x="9659647" y="4754886"/>
              <a:ext cx="165628" cy="165600"/>
            </a:xfrm>
            <a:prstGeom prst="ellipse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cxnSp>
          <p:nvCxnSpPr>
            <p:cNvPr id="94" name="カギ線コネクタ 91">
              <a:extLst>
                <a:ext uri="{FF2B5EF4-FFF2-40B4-BE49-F238E27FC236}">
                  <a16:creationId xmlns:a16="http://schemas.microsoft.com/office/drawing/2014/main" id="{A3BAF7FF-02B4-DC0E-64BD-495A68B382E0}"/>
                </a:ext>
              </a:extLst>
            </p:cNvPr>
            <p:cNvCxnSpPr/>
            <p:nvPr/>
          </p:nvCxnSpPr>
          <p:spPr>
            <a:xfrm rot="16200000" flipH="1">
              <a:off x="7185101" y="3016453"/>
              <a:ext cx="330199" cy="3252422"/>
            </a:xfrm>
            <a:prstGeom prst="bentConnector3">
              <a:avLst>
                <a:gd name="adj1" fmla="val -119127"/>
              </a:avLst>
            </a:prstGeom>
            <a:ln w="285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346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6E8A-147F-79A0-03A4-B7D74EBD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1A6BD-2138-F70A-B22D-B5658267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95128B-893E-230B-9FF9-1889B84C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1795900-DD2A-BC66-9F7C-1B2834D564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1174240"/>
            <a:ext cx="11582400" cy="18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50546F0-CE77-C637-E5BC-2F9E48003551}"/>
              </a:ext>
            </a:extLst>
          </p:cNvPr>
          <p:cNvGrpSpPr/>
          <p:nvPr/>
        </p:nvGrpSpPr>
        <p:grpSpPr>
          <a:xfrm>
            <a:off x="1363278" y="2054863"/>
            <a:ext cx="9843979" cy="4476103"/>
            <a:chOff x="1745947" y="1983685"/>
            <a:chExt cx="10141251" cy="461127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9C83DEE-8306-01FB-DAA4-758919F7DDD8}"/>
                </a:ext>
              </a:extLst>
            </p:cNvPr>
            <p:cNvGrpSpPr/>
            <p:nvPr/>
          </p:nvGrpSpPr>
          <p:grpSpPr>
            <a:xfrm>
              <a:off x="7046612" y="1983685"/>
              <a:ext cx="3991145" cy="4156446"/>
              <a:chOff x="2637583" y="916206"/>
              <a:chExt cx="4635529" cy="4518990"/>
            </a:xfrm>
          </p:grpSpPr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0C937B35-DC51-0A79-CE70-46C61B8273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37583" y="916206"/>
                <a:ext cx="4635529" cy="4518990"/>
                <a:chOff x="4562871" y="513211"/>
                <a:chExt cx="5527128" cy="5388175"/>
              </a:xfrm>
            </p:grpSpPr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CC19CF3B-75D5-FAB9-7BBE-BAD063BFBC53}"/>
                    </a:ext>
                  </a:extLst>
                </p:cNvPr>
                <p:cNvGrpSpPr/>
                <p:nvPr/>
              </p:nvGrpSpPr>
              <p:grpSpPr>
                <a:xfrm>
                  <a:off x="4562871" y="2923718"/>
                  <a:ext cx="3116265" cy="2977668"/>
                  <a:chOff x="2695047" y="2505128"/>
                  <a:chExt cx="2902591" cy="2902591"/>
                </a:xfrm>
              </p:grpSpPr>
              <p:cxnSp>
                <p:nvCxnSpPr>
                  <p:cNvPr id="128" name="直線矢印コネクタ 127">
                    <a:extLst>
                      <a:ext uri="{FF2B5EF4-FFF2-40B4-BE49-F238E27FC236}">
                        <a16:creationId xmlns:a16="http://schemas.microsoft.com/office/drawing/2014/main" id="{EAF21062-7D11-9B45-3B29-292CF195DF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1255" y="2505128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線矢印コネクタ 128">
                    <a:extLst>
                      <a:ext uri="{FF2B5EF4-FFF2-40B4-BE49-F238E27FC236}">
                        <a16:creationId xmlns:a16="http://schemas.microsoft.com/office/drawing/2014/main" id="{74CF5CCB-019B-BCF6-9E2E-FB73AA780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4146343" y="3928183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円弧 126">
                  <a:extLst>
                    <a:ext uri="{FF2B5EF4-FFF2-40B4-BE49-F238E27FC236}">
                      <a16:creationId xmlns:a16="http://schemas.microsoft.com/office/drawing/2014/main" id="{6ED11C02-338F-38D3-D0BA-57B56737C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049998" y="513211"/>
                  <a:ext cx="5040001" cy="5040000"/>
                </a:xfrm>
                <a:prstGeom prst="arc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73062806-B7E9-E38F-B6F2-80AF07AAE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5902" y="3435354"/>
                <a:ext cx="292686" cy="29344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4" name="二等辺三角形 123">
                <a:extLst>
                  <a:ext uri="{FF2B5EF4-FFF2-40B4-BE49-F238E27FC236}">
                    <a16:creationId xmlns:a16="http://schemas.microsoft.com/office/drawing/2014/main" id="{3E0AE8A8-9310-CE5E-845D-FB0A5DE7AC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5060" y="4298461"/>
                <a:ext cx="292686" cy="24390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285AB576-1E8C-1872-7D87-9C4C08910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0889" y="4920886"/>
                <a:ext cx="250874" cy="25087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9AAECEC2-1FD4-3966-C1EA-7CCF6B492A0C}"/>
                </a:ext>
              </a:extLst>
            </p:cNvPr>
            <p:cNvSpPr txBox="1"/>
            <p:nvPr/>
          </p:nvSpPr>
          <p:spPr>
            <a:xfrm>
              <a:off x="9022304" y="5738949"/>
              <a:ext cx="1031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rPr>
                <a:t>PF</a:t>
              </a:r>
              <a:endPara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CE975748-5FBB-6B1A-6234-F053ADACA27C}"/>
                </a:ext>
              </a:extLst>
            </p:cNvPr>
            <p:cNvSpPr txBox="1"/>
            <p:nvPr/>
          </p:nvSpPr>
          <p:spPr bwMode="auto">
            <a:xfrm>
              <a:off x="6073190" y="3145699"/>
              <a:ext cx="2613569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2400" b="1"/>
                <a:t>目的関数空間</a:t>
              </a:r>
              <a:endParaRPr kumimoji="1" lang="ja-JP" altLang="en-US" sz="2400" b="1"/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CF110F68-39AA-4D48-89F0-5C3E31F9DB3E}"/>
                </a:ext>
              </a:extLst>
            </p:cNvPr>
            <p:cNvGrpSpPr/>
            <p:nvPr/>
          </p:nvGrpSpPr>
          <p:grpSpPr>
            <a:xfrm>
              <a:off x="8477904" y="4075209"/>
              <a:ext cx="3409294" cy="475606"/>
              <a:chOff x="-8344" y="4890801"/>
              <a:chExt cx="2014058" cy="280967"/>
            </a:xfrm>
          </p:grpSpPr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831A9F6D-A758-94D1-2D66-36203EC63964}"/>
                  </a:ext>
                </a:extLst>
              </p:cNvPr>
              <p:cNvSpPr txBox="1"/>
              <p:nvPr/>
            </p:nvSpPr>
            <p:spPr bwMode="auto">
              <a:xfrm>
                <a:off x="542929" y="4890801"/>
                <a:ext cx="1462785" cy="2809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ja-JP" sz="2400" b="1"/>
                  <a:t>: </a:t>
                </a:r>
                <a:r>
                  <a:rPr kumimoji="1" lang="ja-JP" altLang="en-US" sz="2400" b="1"/>
                  <a:t>パレート最適解</a:t>
                </a:r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06553C9C-F147-22BD-EB65-69A7737001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8344" y="4968546"/>
                <a:ext cx="144000" cy="14437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0" name="二等辺三角形 119">
                <a:extLst>
                  <a:ext uri="{FF2B5EF4-FFF2-40B4-BE49-F238E27FC236}">
                    <a16:creationId xmlns:a16="http://schemas.microsoft.com/office/drawing/2014/main" id="{6CBFEAF1-3F7B-F60A-888B-CD68E0BC8D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509" y="4961086"/>
                <a:ext cx="144000" cy="144000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5AB0A9BD-74CF-CE5D-0791-F5D61EAAC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449" y="4959394"/>
                <a:ext cx="144000" cy="1440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C3854FC6-FC3F-9671-9BE2-8632B5484CF3}"/>
                </a:ext>
              </a:extLst>
            </p:cNvPr>
            <p:cNvGrpSpPr/>
            <p:nvPr/>
          </p:nvGrpSpPr>
          <p:grpSpPr>
            <a:xfrm>
              <a:off x="1745947" y="3145699"/>
              <a:ext cx="4135918" cy="3448648"/>
              <a:chOff x="1745947" y="3145699"/>
              <a:chExt cx="4135918" cy="3448648"/>
            </a:xfrm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A841F78D-9AF7-D0BB-5413-BBC9D43CE080}"/>
                  </a:ext>
                </a:extLst>
              </p:cNvPr>
              <p:cNvGrpSpPr/>
              <p:nvPr/>
            </p:nvGrpSpPr>
            <p:grpSpPr>
              <a:xfrm>
                <a:off x="2732828" y="3856775"/>
                <a:ext cx="2250259" cy="2296975"/>
                <a:chOff x="6592336" y="2937867"/>
                <a:chExt cx="2613572" cy="2497329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BBE2117C-BA4D-0AD5-FCD5-3E25905126DD}"/>
                    </a:ext>
                  </a:extLst>
                </p:cNvPr>
                <p:cNvGrpSpPr/>
                <p:nvPr/>
              </p:nvGrpSpPr>
              <p:grpSpPr>
                <a:xfrm>
                  <a:off x="6592336" y="2937867"/>
                  <a:ext cx="2613572" cy="2497329"/>
                  <a:chOff x="2695047" y="2505128"/>
                  <a:chExt cx="2902591" cy="2902591"/>
                </a:xfrm>
              </p:grpSpPr>
              <p:cxnSp>
                <p:nvCxnSpPr>
                  <p:cNvPr id="116" name="直線矢印コネクタ 115">
                    <a:extLst>
                      <a:ext uri="{FF2B5EF4-FFF2-40B4-BE49-F238E27FC236}">
                        <a16:creationId xmlns:a16="http://schemas.microsoft.com/office/drawing/2014/main" id="{E6B1B0BD-4CE8-C32E-995A-522F5C3359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1255" y="2505128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線矢印コネクタ 116">
                    <a:extLst>
                      <a:ext uri="{FF2B5EF4-FFF2-40B4-BE49-F238E27FC236}">
                        <a16:creationId xmlns:a16="http://schemas.microsoft.com/office/drawing/2014/main" id="{E9C1A5A1-AC9A-2326-38E7-A7D7EF2F2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4146343" y="3928183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9A6FCA2D-4EE3-05E3-0863-ED6913033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038" y="4822136"/>
                  <a:ext cx="1931987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F0D405D0-F578-F706-4FB3-A04CE682A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038" y="3717236"/>
                  <a:ext cx="1931987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楕円 109">
                  <a:extLst>
                    <a:ext uri="{FF2B5EF4-FFF2-40B4-BE49-F238E27FC236}">
                      <a16:creationId xmlns:a16="http://schemas.microsoft.com/office/drawing/2014/main" id="{ED3723CA-84B1-73B2-2A69-E032439E37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6627" y="3558818"/>
                  <a:ext cx="292686" cy="2934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1" name="楕円 110">
                  <a:extLst>
                    <a:ext uri="{FF2B5EF4-FFF2-40B4-BE49-F238E27FC236}">
                      <a16:creationId xmlns:a16="http://schemas.microsoft.com/office/drawing/2014/main" id="{AE6F4CC6-246B-0FE0-26BC-3157F5A612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6627" y="4670418"/>
                  <a:ext cx="292686" cy="2934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2" name="二等辺三角形 111">
                  <a:extLst>
                    <a:ext uri="{FF2B5EF4-FFF2-40B4-BE49-F238E27FC236}">
                      <a16:creationId xmlns:a16="http://schemas.microsoft.com/office/drawing/2014/main" id="{1E8AE64F-4AB4-B2A2-F931-6F49209DD6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9312" y="3549156"/>
                  <a:ext cx="292686" cy="24390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3" name="二等辺三角形 112">
                  <a:extLst>
                    <a:ext uri="{FF2B5EF4-FFF2-40B4-BE49-F238E27FC236}">
                      <a16:creationId xmlns:a16="http://schemas.microsoft.com/office/drawing/2014/main" id="{A464ECE1-D794-ABEC-F035-38960597A1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9312" y="4687185"/>
                  <a:ext cx="292686" cy="24390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DD2A9CC8-9C74-0ED3-35F9-2B3C5904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81581" y="3542187"/>
                  <a:ext cx="250874" cy="2508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A19000D2-0F3F-A90A-5FA6-1B0C958CCE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81581" y="4668547"/>
                  <a:ext cx="250874" cy="2508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8A9D0FF7-7FF1-636E-EA67-693BF3CF34E5}"/>
                  </a:ext>
                </a:extLst>
              </p:cNvPr>
              <p:cNvSpPr txBox="1"/>
              <p:nvPr/>
            </p:nvSpPr>
            <p:spPr>
              <a:xfrm>
                <a:off x="4706723" y="4321208"/>
                <a:ext cx="115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PS1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B3A78631-86A0-E8EC-6E3E-5C715296D0D0}"/>
                  </a:ext>
                </a:extLst>
              </p:cNvPr>
              <p:cNvSpPr txBox="1"/>
              <p:nvPr/>
            </p:nvSpPr>
            <p:spPr>
              <a:xfrm>
                <a:off x="4725601" y="5359041"/>
                <a:ext cx="115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PS2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4F6EF81B-5677-B60C-E994-9F636243C4BE}"/>
                  </a:ext>
                </a:extLst>
              </p:cNvPr>
              <p:cNvSpPr txBox="1"/>
              <p:nvPr/>
            </p:nvSpPr>
            <p:spPr bwMode="auto">
              <a:xfrm>
                <a:off x="1745947" y="3145699"/>
                <a:ext cx="2613569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400" b="1"/>
                  <a:t>決定変数空間</a:t>
                </a:r>
                <a:endParaRPr kumimoji="1" lang="ja-JP" altLang="en-US" sz="2400" b="1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9CDDA9A9-8678-5D81-EEB5-1648325D01D3}"/>
                  </a:ext>
                </a:extLst>
              </p:cNvPr>
              <p:cNvSpPr txBox="1"/>
              <p:nvPr/>
            </p:nvSpPr>
            <p:spPr>
              <a:xfrm rot="16200000">
                <a:off x="2063329" y="4815271"/>
                <a:ext cx="5019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endParaRPr lang="ja-JP" altLang="en-US" sz="2400">
                  <a:solidFill>
                    <a:srgbClr val="0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0074F6FA-9ABB-BF75-43AC-91EE1A2F7665}"/>
                  </a:ext>
                </a:extLst>
              </p:cNvPr>
              <p:cNvSpPr txBox="1"/>
              <p:nvPr/>
            </p:nvSpPr>
            <p:spPr>
              <a:xfrm>
                <a:off x="3678538" y="6225015"/>
                <a:ext cx="4742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  <a:endParaRPr lang="ja-JP" altLang="en-US" sz="2400">
                  <a:solidFill>
                    <a:srgbClr val="0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D5DE0DA2-C669-AA22-85A7-E1C2127252AC}"/>
                </a:ext>
              </a:extLst>
            </p:cNvPr>
            <p:cNvSpPr txBox="1"/>
            <p:nvPr/>
          </p:nvSpPr>
          <p:spPr>
            <a:xfrm>
              <a:off x="7804764" y="6214474"/>
              <a:ext cx="777257" cy="380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>
                <a:tabLst>
                  <a:tab pos="1081088" algn="l"/>
                </a:tabLst>
                <a:defRPr/>
              </a:pPr>
              <a:r>
                <a:rPr lang="en-US" altLang="ja-JP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45AC8674-C3C7-F330-B363-C4C1BC2F6977}"/>
                </a:ext>
              </a:extLst>
            </p:cNvPr>
            <p:cNvSpPr txBox="1"/>
            <p:nvPr/>
          </p:nvSpPr>
          <p:spPr>
            <a:xfrm rot="16200000">
              <a:off x="6299491" y="4733641"/>
              <a:ext cx="7662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>
                <a:tabLst>
                  <a:tab pos="1081088" algn="l"/>
                </a:tabLst>
                <a:defRPr/>
              </a:pPr>
              <a:r>
                <a:rPr lang="en-US" altLang="ja-JP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58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35ACC-3909-7767-749B-D441E4DF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C155C-538E-D7C9-3AE6-79A6B1D9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B8277D-A940-E8D5-4177-19FB436A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8F9DB59-FD12-2AA9-6159-E66D64003C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991332"/>
            <a:ext cx="11582400" cy="589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制約付き単一目的最適化問題として定式化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・複数目的の荷重和による最適化</a:t>
            </a:r>
            <a:r>
              <a:rPr kumimoji="1" lang="ja-JP" altLang="en-US" sz="2800"/>
              <a:t>→</a:t>
            </a:r>
            <a:r>
              <a:rPr kumimoji="1" lang="ja-JP" altLang="en-US" sz="2800" b="1">
                <a:solidFill>
                  <a:schemeClr val="accent1"/>
                </a:solidFill>
              </a:rPr>
              <a:t>非線形最適化ソルバ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１つの解しか求まらない．事前の重み付けが困難．</a:t>
            </a:r>
            <a:endParaRPr kumimoji="1"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制約付き多目的最適化問題として定式化</a:t>
            </a:r>
            <a:endParaRPr kumimoji="1" lang="en-US" altLang="ja-JP" sz="2800" b="1"/>
          </a:p>
          <a:p>
            <a:pPr>
              <a:spcAft>
                <a:spcPts val="1200"/>
              </a:spcAft>
            </a:pPr>
            <a:r>
              <a:rPr lang="ja-JP" altLang="en-US" sz="2800"/>
              <a:t>・</a:t>
            </a:r>
            <a:r>
              <a:rPr kumimoji="1" lang="ja-JP" altLang="en-US" sz="2800"/>
              <a:t>現場からの複数の要望（選好）→</a:t>
            </a:r>
            <a:r>
              <a:rPr kumimoji="1" lang="ja-JP" altLang="en-US" sz="2800" b="1">
                <a:solidFill>
                  <a:schemeClr val="accent1"/>
                </a:solidFill>
              </a:rPr>
              <a:t>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  <a:p>
            <a:pPr>
              <a:spcAft>
                <a:spcPts val="1200"/>
              </a:spcAft>
            </a:pPr>
            <a:r>
              <a:rPr lang="ja-JP" altLang="en-US" sz="2800">
                <a:solidFill>
                  <a:srgbClr val="FF0000"/>
                </a:solidFill>
              </a:rPr>
              <a:t>✗</a:t>
            </a:r>
            <a:r>
              <a:rPr lang="en-US" altLang="ja-JP" sz="2800"/>
              <a:t> </a:t>
            </a:r>
            <a:r>
              <a:rPr lang="ja-JP" altLang="en-US" sz="2800"/>
              <a:t>異なる設計変数値でも同じ目的関数値を持つ解の存在を無視．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6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FE5C2-EE4F-5151-D0C6-C4AA88B6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1E47-3C8D-90B0-31BA-5D8DBABB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自動化アプローチ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D6CCA3-EACD-FBE7-607A-C41A721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EB78A84-5C06-2B6D-2021-6C65E8CB12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5600" y="1174240"/>
            <a:ext cx="11582400" cy="18651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ja-JP" altLang="en-US" sz="2800" b="1"/>
              <a:t>制約付きマルチモーダル多目的最適化問題として定式化</a:t>
            </a:r>
          </a:p>
          <a:p>
            <a:pPr>
              <a:spcAft>
                <a:spcPts val="1200"/>
              </a:spcAft>
            </a:pPr>
            <a:r>
              <a:rPr lang="ja-JP" altLang="en-US" sz="2800"/>
              <a:t>・同じ目的関数値を持つような複数の解の探索</a:t>
            </a:r>
            <a:endParaRPr lang="en-US" altLang="ja-JP" sz="2800"/>
          </a:p>
          <a:p>
            <a:pPr>
              <a:spcAft>
                <a:spcPts val="1200"/>
              </a:spcAft>
            </a:pPr>
            <a:r>
              <a:rPr kumimoji="1" lang="ja-JP" altLang="en-US" sz="2800"/>
              <a:t>　　　　　　　→</a:t>
            </a:r>
            <a:r>
              <a:rPr kumimoji="1" lang="ja-JP" altLang="en-US" sz="2800" b="1">
                <a:solidFill>
                  <a:schemeClr val="accent1"/>
                </a:solidFill>
              </a:rPr>
              <a:t>マルチモーダル進化型多目的最適化アルゴリズム</a:t>
            </a:r>
            <a:endParaRPr kumimoji="1" lang="en-US" altLang="ja-JP" sz="2800" b="1">
              <a:solidFill>
                <a:schemeClr val="accent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9495149-1AC6-83B8-2A06-9D8BD1FC7CF3}"/>
              </a:ext>
            </a:extLst>
          </p:cNvPr>
          <p:cNvGrpSpPr/>
          <p:nvPr/>
        </p:nvGrpSpPr>
        <p:grpSpPr>
          <a:xfrm>
            <a:off x="1363278" y="2054863"/>
            <a:ext cx="9843979" cy="4476103"/>
            <a:chOff x="1745947" y="1983685"/>
            <a:chExt cx="10141251" cy="461127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93BAF06-55F4-CC4C-7981-AF44E499578A}"/>
                </a:ext>
              </a:extLst>
            </p:cNvPr>
            <p:cNvGrpSpPr/>
            <p:nvPr/>
          </p:nvGrpSpPr>
          <p:grpSpPr>
            <a:xfrm>
              <a:off x="7046612" y="1983685"/>
              <a:ext cx="3991145" cy="4156446"/>
              <a:chOff x="2637583" y="916206"/>
              <a:chExt cx="4635529" cy="4518990"/>
            </a:xfrm>
          </p:grpSpPr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8B3D746A-3B02-DE74-BF55-59422FC045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637583" y="916206"/>
                <a:ext cx="4635529" cy="4518990"/>
                <a:chOff x="4562871" y="513211"/>
                <a:chExt cx="5527128" cy="5388175"/>
              </a:xfrm>
            </p:grpSpPr>
            <p:grpSp>
              <p:nvGrpSpPr>
                <p:cNvPr id="126" name="グループ化 125">
                  <a:extLst>
                    <a:ext uri="{FF2B5EF4-FFF2-40B4-BE49-F238E27FC236}">
                      <a16:creationId xmlns:a16="http://schemas.microsoft.com/office/drawing/2014/main" id="{85E3261B-871B-4382-5D37-6F0549E85A19}"/>
                    </a:ext>
                  </a:extLst>
                </p:cNvPr>
                <p:cNvGrpSpPr/>
                <p:nvPr/>
              </p:nvGrpSpPr>
              <p:grpSpPr>
                <a:xfrm>
                  <a:off x="4562871" y="2923718"/>
                  <a:ext cx="3116265" cy="2977668"/>
                  <a:chOff x="2695047" y="2505128"/>
                  <a:chExt cx="2902591" cy="2902591"/>
                </a:xfrm>
              </p:grpSpPr>
              <p:cxnSp>
                <p:nvCxnSpPr>
                  <p:cNvPr id="128" name="直線矢印コネクタ 127">
                    <a:extLst>
                      <a:ext uri="{FF2B5EF4-FFF2-40B4-BE49-F238E27FC236}">
                        <a16:creationId xmlns:a16="http://schemas.microsoft.com/office/drawing/2014/main" id="{47877235-6559-45CA-5785-9EAD070850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1255" y="2505128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直線矢印コネクタ 128">
                    <a:extLst>
                      <a:ext uri="{FF2B5EF4-FFF2-40B4-BE49-F238E27FC236}">
                        <a16:creationId xmlns:a16="http://schemas.microsoft.com/office/drawing/2014/main" id="{50267D59-C360-CF63-64E0-C26CD48B7F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4146343" y="3928183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円弧 126">
                  <a:extLst>
                    <a:ext uri="{FF2B5EF4-FFF2-40B4-BE49-F238E27FC236}">
                      <a16:creationId xmlns:a16="http://schemas.microsoft.com/office/drawing/2014/main" id="{170CA975-FCCF-D6C0-76C9-1CBE14853C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049998" y="513211"/>
                  <a:ext cx="5040001" cy="5040000"/>
                </a:xfrm>
                <a:prstGeom prst="arc">
                  <a:avLst/>
                </a:prstGeom>
                <a:ln w="571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40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1854BE87-2260-F808-482E-C4A499306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5902" y="3435354"/>
                <a:ext cx="292686" cy="293445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4" name="二等辺三角形 123">
                <a:extLst>
                  <a:ext uri="{FF2B5EF4-FFF2-40B4-BE49-F238E27FC236}">
                    <a16:creationId xmlns:a16="http://schemas.microsoft.com/office/drawing/2014/main" id="{E0DD7850-4BD0-65CA-CB19-69B7A027E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5060" y="4298461"/>
                <a:ext cx="292686" cy="243905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E325846A-4B69-99AC-BAF7-01D815070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0889" y="4920886"/>
                <a:ext cx="250874" cy="250874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FBC0DD0C-27B6-8B31-4F9C-66882A36A219}"/>
                </a:ext>
              </a:extLst>
            </p:cNvPr>
            <p:cNvSpPr txBox="1"/>
            <p:nvPr/>
          </p:nvSpPr>
          <p:spPr>
            <a:xfrm>
              <a:off x="9022304" y="5738949"/>
              <a:ext cx="1031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rPr>
                <a:t>PF</a:t>
              </a:r>
              <a:endPara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602F96D0-88D6-C733-1185-CF20B391A787}"/>
                </a:ext>
              </a:extLst>
            </p:cNvPr>
            <p:cNvSpPr txBox="1"/>
            <p:nvPr/>
          </p:nvSpPr>
          <p:spPr bwMode="auto">
            <a:xfrm>
              <a:off x="6073190" y="3145699"/>
              <a:ext cx="2613569" cy="46166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ja-JP" altLang="en-US" sz="2400" b="1"/>
                <a:t>目的関数空間</a:t>
              </a:r>
              <a:endParaRPr kumimoji="1" lang="ja-JP" altLang="en-US" sz="2400" b="1"/>
            </a:p>
          </p:txBody>
        </p:sp>
        <p:grpSp>
          <p:nvGrpSpPr>
            <p:cNvPr id="97" name="グループ化 96">
              <a:extLst>
                <a:ext uri="{FF2B5EF4-FFF2-40B4-BE49-F238E27FC236}">
                  <a16:creationId xmlns:a16="http://schemas.microsoft.com/office/drawing/2014/main" id="{5E3BAEF3-4B8F-9FA0-8CE4-A4D731B42D76}"/>
                </a:ext>
              </a:extLst>
            </p:cNvPr>
            <p:cNvGrpSpPr/>
            <p:nvPr/>
          </p:nvGrpSpPr>
          <p:grpSpPr>
            <a:xfrm>
              <a:off x="8477904" y="4075209"/>
              <a:ext cx="3409294" cy="475606"/>
              <a:chOff x="-8344" y="4890801"/>
              <a:chExt cx="2014058" cy="280967"/>
            </a:xfrm>
          </p:grpSpPr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B4572F16-41B0-3BA2-9AB2-B000B1B8B9D7}"/>
                  </a:ext>
                </a:extLst>
              </p:cNvPr>
              <p:cNvSpPr txBox="1"/>
              <p:nvPr/>
            </p:nvSpPr>
            <p:spPr bwMode="auto">
              <a:xfrm>
                <a:off x="542929" y="4890801"/>
                <a:ext cx="1462785" cy="280967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kumimoji="1" lang="en-US" altLang="ja-JP" sz="2400" b="1"/>
                  <a:t>: </a:t>
                </a:r>
                <a:r>
                  <a:rPr kumimoji="1" lang="ja-JP" altLang="en-US" sz="2400" b="1"/>
                  <a:t>パレート最適解</a:t>
                </a:r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C10923B0-2949-F810-D2AA-CE79709A4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8344" y="4968546"/>
                <a:ext cx="144000" cy="14437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0" name="二等辺三角形 119">
                <a:extLst>
                  <a:ext uri="{FF2B5EF4-FFF2-40B4-BE49-F238E27FC236}">
                    <a16:creationId xmlns:a16="http://schemas.microsoft.com/office/drawing/2014/main" id="{E7092628-6413-6B20-8442-39C3CCDF2B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8509" y="4961086"/>
                <a:ext cx="144000" cy="144000"/>
              </a:xfrm>
              <a:prstGeom prst="triangl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F2C6DB56-FCA9-BBBF-A0C8-77C898C446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2449" y="4959394"/>
                <a:ext cx="144000" cy="144000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B66BDB04-27D2-C33D-0A35-45C2BEB645BE}"/>
                </a:ext>
              </a:extLst>
            </p:cNvPr>
            <p:cNvGrpSpPr/>
            <p:nvPr/>
          </p:nvGrpSpPr>
          <p:grpSpPr>
            <a:xfrm>
              <a:off x="1745947" y="3145699"/>
              <a:ext cx="4135918" cy="3448648"/>
              <a:chOff x="1745947" y="3145699"/>
              <a:chExt cx="4135918" cy="3448648"/>
            </a:xfrm>
          </p:grpSpPr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FA3DC4B6-3CDF-0AF6-6F8E-0D806CA275C0}"/>
                  </a:ext>
                </a:extLst>
              </p:cNvPr>
              <p:cNvGrpSpPr/>
              <p:nvPr/>
            </p:nvGrpSpPr>
            <p:grpSpPr>
              <a:xfrm>
                <a:off x="2732828" y="3856775"/>
                <a:ext cx="2250259" cy="2296975"/>
                <a:chOff x="6592336" y="2937867"/>
                <a:chExt cx="2613572" cy="2497329"/>
              </a:xfrm>
            </p:grpSpPr>
            <p:grpSp>
              <p:nvGrpSpPr>
                <p:cNvPr id="107" name="グループ化 106">
                  <a:extLst>
                    <a:ext uri="{FF2B5EF4-FFF2-40B4-BE49-F238E27FC236}">
                      <a16:creationId xmlns:a16="http://schemas.microsoft.com/office/drawing/2014/main" id="{7E1C7A4B-1AC8-A49C-8151-F99D83ACDAE4}"/>
                    </a:ext>
                  </a:extLst>
                </p:cNvPr>
                <p:cNvGrpSpPr/>
                <p:nvPr/>
              </p:nvGrpSpPr>
              <p:grpSpPr>
                <a:xfrm>
                  <a:off x="6592336" y="2937867"/>
                  <a:ext cx="2613572" cy="2497329"/>
                  <a:chOff x="2695047" y="2505128"/>
                  <a:chExt cx="2902591" cy="2902591"/>
                </a:xfrm>
              </p:grpSpPr>
              <p:cxnSp>
                <p:nvCxnSpPr>
                  <p:cNvPr id="116" name="直線矢印コネクタ 115">
                    <a:extLst>
                      <a:ext uri="{FF2B5EF4-FFF2-40B4-BE49-F238E27FC236}">
                        <a16:creationId xmlns:a16="http://schemas.microsoft.com/office/drawing/2014/main" id="{5B10401D-B637-6346-4971-7237D73CB3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1255" y="2505128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線矢印コネクタ 116">
                    <a:extLst>
                      <a:ext uri="{FF2B5EF4-FFF2-40B4-BE49-F238E27FC236}">
                        <a16:creationId xmlns:a16="http://schemas.microsoft.com/office/drawing/2014/main" id="{C214BEEF-6C7A-2D75-0703-A829739BF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4146343" y="3928183"/>
                    <a:ext cx="0" cy="2902591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8" name="直線コネクタ 107">
                  <a:extLst>
                    <a:ext uri="{FF2B5EF4-FFF2-40B4-BE49-F238E27FC236}">
                      <a16:creationId xmlns:a16="http://schemas.microsoft.com/office/drawing/2014/main" id="{4BFA45A6-8F7D-3732-1E46-D7F098174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038" y="4822136"/>
                  <a:ext cx="1931987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>
                  <a:extLst>
                    <a:ext uri="{FF2B5EF4-FFF2-40B4-BE49-F238E27FC236}">
                      <a16:creationId xmlns:a16="http://schemas.microsoft.com/office/drawing/2014/main" id="{684AF9BB-9BC9-2AC6-0E35-7190717DC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1038" y="3717236"/>
                  <a:ext cx="1931987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楕円 109">
                  <a:extLst>
                    <a:ext uri="{FF2B5EF4-FFF2-40B4-BE49-F238E27FC236}">
                      <a16:creationId xmlns:a16="http://schemas.microsoft.com/office/drawing/2014/main" id="{D973E780-F066-A476-E1CB-34BD8CAD9C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6627" y="3558818"/>
                  <a:ext cx="292686" cy="2934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1" name="楕円 110">
                  <a:extLst>
                    <a:ext uri="{FF2B5EF4-FFF2-40B4-BE49-F238E27FC236}">
                      <a16:creationId xmlns:a16="http://schemas.microsoft.com/office/drawing/2014/main" id="{0A1525F3-2111-0EBA-044E-6C32096878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246627" y="4670418"/>
                  <a:ext cx="292686" cy="29344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2" name="二等辺三角形 111">
                  <a:extLst>
                    <a:ext uri="{FF2B5EF4-FFF2-40B4-BE49-F238E27FC236}">
                      <a16:creationId xmlns:a16="http://schemas.microsoft.com/office/drawing/2014/main" id="{E182B0BB-4C1B-15E9-6E49-7F6FC114B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9312" y="3549156"/>
                  <a:ext cx="292686" cy="24390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3" name="二等辺三角形 112">
                  <a:extLst>
                    <a:ext uri="{FF2B5EF4-FFF2-40B4-BE49-F238E27FC236}">
                      <a16:creationId xmlns:a16="http://schemas.microsoft.com/office/drawing/2014/main" id="{32F2C450-07BF-D9C3-2D84-E696CC96C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9312" y="4687185"/>
                  <a:ext cx="292686" cy="24390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207A7713-33FA-3B5C-9229-DAC8432FA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81581" y="3542187"/>
                  <a:ext cx="250874" cy="2508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sp>
              <p:nvSpPr>
                <p:cNvPr id="115" name="正方形/長方形 114">
                  <a:extLst>
                    <a:ext uri="{FF2B5EF4-FFF2-40B4-BE49-F238E27FC236}">
                      <a16:creationId xmlns:a16="http://schemas.microsoft.com/office/drawing/2014/main" id="{999F02F3-C6DC-B901-C993-B5C2FD7F7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81581" y="4668547"/>
                  <a:ext cx="250874" cy="25087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</p:grp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3736781-C096-025F-20EC-869CE88CBE6A}"/>
                  </a:ext>
                </a:extLst>
              </p:cNvPr>
              <p:cNvSpPr txBox="1"/>
              <p:nvPr/>
            </p:nvSpPr>
            <p:spPr>
              <a:xfrm>
                <a:off x="4706723" y="4321208"/>
                <a:ext cx="115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PS1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0F4E46E-697A-0860-B4A5-7883AA833E5C}"/>
                  </a:ext>
                </a:extLst>
              </p:cNvPr>
              <p:cNvSpPr txBox="1"/>
              <p:nvPr/>
            </p:nvSpPr>
            <p:spPr>
              <a:xfrm>
                <a:off x="4725601" y="5359041"/>
                <a:ext cx="115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PS2</a:t>
                </a:r>
                <a:endParaRPr kumimoji="1" lang="ja-JP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5C94FE3-298E-5E90-BCE8-C5BC02699457}"/>
                  </a:ext>
                </a:extLst>
              </p:cNvPr>
              <p:cNvSpPr txBox="1"/>
              <p:nvPr/>
            </p:nvSpPr>
            <p:spPr bwMode="auto">
              <a:xfrm>
                <a:off x="1745947" y="3145699"/>
                <a:ext cx="2613569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ja-JP" altLang="en-US" sz="2400" b="1"/>
                  <a:t>決定変数空間</a:t>
                </a:r>
                <a:endParaRPr kumimoji="1" lang="ja-JP" altLang="en-US" sz="2400" b="1"/>
              </a:p>
            </p:txBody>
          </p:sp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4247F5AB-6116-F3AA-D497-D2D348573806}"/>
                  </a:ext>
                </a:extLst>
              </p:cNvPr>
              <p:cNvSpPr txBox="1"/>
              <p:nvPr/>
            </p:nvSpPr>
            <p:spPr>
              <a:xfrm rot="16200000">
                <a:off x="2063329" y="4815271"/>
                <a:ext cx="5019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2</a:t>
                </a:r>
                <a:endParaRPr lang="ja-JP" altLang="en-US" sz="2400">
                  <a:solidFill>
                    <a:srgbClr val="0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A9E4EFD1-24D4-D941-7D52-80F3E8B2176B}"/>
                  </a:ext>
                </a:extLst>
              </p:cNvPr>
              <p:cNvSpPr txBox="1"/>
              <p:nvPr/>
            </p:nvSpPr>
            <p:spPr>
              <a:xfrm>
                <a:off x="3678538" y="6225015"/>
                <a:ext cx="4742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>
                <a:spAutoFit/>
              </a:bodyPr>
              <a:lstStyle/>
              <a:p>
                <a:pPr>
                  <a:tabLst>
                    <a:tab pos="1081088" algn="l"/>
                  </a:tabLst>
                  <a:defRPr/>
                </a:pPr>
                <a:r>
                  <a:rPr lang="en-US" altLang="ja-JP" sz="2400" i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400" baseline="-25000">
                    <a:solidFill>
                      <a:srgbClr val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1</a:t>
                </a:r>
                <a:endParaRPr lang="ja-JP" altLang="en-US" sz="2400">
                  <a:solidFill>
                    <a:srgbClr val="0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AF623E2A-1912-CE11-D5E3-6A2D421EEDBC}"/>
                </a:ext>
              </a:extLst>
            </p:cNvPr>
            <p:cNvSpPr txBox="1"/>
            <p:nvPr/>
          </p:nvSpPr>
          <p:spPr>
            <a:xfrm>
              <a:off x="7804764" y="6214474"/>
              <a:ext cx="777257" cy="3804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>
                <a:tabLst>
                  <a:tab pos="1081088" algn="l"/>
                </a:tabLst>
                <a:defRPr/>
              </a:pPr>
              <a:r>
                <a:rPr lang="en-US" altLang="ja-JP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9D3A1EC4-ABA3-FD3E-E8F6-1BD3842708BB}"/>
                </a:ext>
              </a:extLst>
            </p:cNvPr>
            <p:cNvSpPr txBox="1"/>
            <p:nvPr/>
          </p:nvSpPr>
          <p:spPr>
            <a:xfrm rot="16200000">
              <a:off x="6299491" y="4733641"/>
              <a:ext cx="76629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>
              <a:spAutoFit/>
            </a:bodyPr>
            <a:lstStyle/>
            <a:p>
              <a:pPr>
                <a:tabLst>
                  <a:tab pos="1081088" algn="l"/>
                </a:tabLst>
                <a:defRPr/>
              </a:pPr>
              <a:r>
                <a:rPr lang="en-US" altLang="ja-JP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24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ja-JP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ja-JP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ja-JP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5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D0EFFF-5139-C957-945E-43B7710F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目的とアプローチ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93DDC-ABE6-48D2-C934-1DC6A379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3" y="2098110"/>
            <a:ext cx="11582400" cy="1078207"/>
          </a:xfrm>
        </p:spPr>
        <p:txBody>
          <a:bodyPr/>
          <a:lstStyle/>
          <a:p>
            <a:r>
              <a:rPr lang="ja-JP" altLang="en-US"/>
              <a:t>橋梁の部材配置最適化問題において，</a:t>
            </a:r>
            <a:r>
              <a:rPr kumimoji="1" lang="ja-JP" altLang="en-US"/>
              <a:t>複数の選好を満たす，</a:t>
            </a:r>
            <a:br>
              <a:rPr kumimoji="1" lang="en-US" altLang="ja-JP"/>
            </a:br>
            <a:r>
              <a:rPr kumimoji="1" lang="ja-JP" altLang="en-US">
                <a:solidFill>
                  <a:srgbClr val="FF0000"/>
                </a:solidFill>
              </a:rPr>
              <a:t>多様な実行可能解</a:t>
            </a:r>
            <a:r>
              <a:rPr kumimoji="1" lang="ja-JP" altLang="en-US"/>
              <a:t>の獲得．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8DF437-70DB-81B2-1DA6-1FB882BC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7937-D10B-4F1B-BCB2-26B69D4AE1E2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575DD0-A5D2-2F70-8ACA-6D1FC440A87A}"/>
              </a:ext>
            </a:extLst>
          </p:cNvPr>
          <p:cNvSpPr/>
          <p:nvPr/>
        </p:nvSpPr>
        <p:spPr>
          <a:xfrm>
            <a:off x="298174" y="1282148"/>
            <a:ext cx="2315817" cy="646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7849AA0-9255-EBA9-11DA-CB74E9B2F47A}"/>
              </a:ext>
            </a:extLst>
          </p:cNvPr>
          <p:cNvSpPr/>
          <p:nvPr/>
        </p:nvSpPr>
        <p:spPr>
          <a:xfrm>
            <a:off x="298174" y="3299413"/>
            <a:ext cx="2315817" cy="6460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アプローチ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A1822BF-67E3-44D3-884A-EBFE0236F4AB}"/>
              </a:ext>
            </a:extLst>
          </p:cNvPr>
          <p:cNvSpPr txBox="1">
            <a:spLocks/>
          </p:cNvSpPr>
          <p:nvPr/>
        </p:nvSpPr>
        <p:spPr bwMode="auto">
          <a:xfrm>
            <a:off x="298173" y="4129116"/>
            <a:ext cx="11704119" cy="218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just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685800" indent="0" algn="just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>
                <a:solidFill>
                  <a:srgbClr val="FF0000"/>
                </a:solidFill>
              </a:rPr>
              <a:t>多目的最適化問題</a:t>
            </a:r>
            <a:r>
              <a:rPr lang="ja-JP" altLang="en-US" kern="0"/>
              <a:t>として再度定式化し，進化型多目的最適化</a:t>
            </a:r>
            <a:br>
              <a:rPr lang="en-US" altLang="ja-JP" kern="0"/>
            </a:br>
            <a:r>
              <a:rPr lang="ja-JP" altLang="en-US" kern="0"/>
              <a:t>アルゴリズム </a:t>
            </a:r>
            <a:r>
              <a:rPr lang="en-US" altLang="ja-JP" kern="0"/>
              <a:t>(MOEA)</a:t>
            </a:r>
            <a:r>
              <a:rPr lang="ja-JP" altLang="en-US" kern="0"/>
              <a:t> で探索を行う．</a:t>
            </a:r>
            <a:endParaRPr lang="en-US" altLang="ja-JP" kern="0"/>
          </a:p>
          <a:p>
            <a:r>
              <a:rPr lang="ja-JP" altLang="en-US" kern="0"/>
              <a:t>またマルチモーダル性に着目し，</a:t>
            </a:r>
            <a:r>
              <a:rPr lang="en-US" altLang="ja-JP" kern="0"/>
              <a:t>MMOP</a:t>
            </a:r>
            <a:r>
              <a:rPr lang="ja-JP" altLang="en-US" kern="0"/>
              <a:t>に対応した</a:t>
            </a:r>
            <a:r>
              <a:rPr lang="en-US" altLang="ja-JP" kern="0"/>
              <a:t>MMOEA</a:t>
            </a:r>
            <a:r>
              <a:rPr lang="ja-JP" altLang="en-US" kern="0"/>
              <a:t>での</a:t>
            </a:r>
            <a:br>
              <a:rPr lang="en-US" altLang="ja-JP" kern="0"/>
            </a:br>
            <a:r>
              <a:rPr lang="ja-JP" altLang="en-US" kern="0"/>
              <a:t>探索も行う．</a:t>
            </a:r>
            <a:endParaRPr lang="en-US" altLang="ja-JP" kern="0"/>
          </a:p>
        </p:txBody>
      </p:sp>
    </p:spTree>
    <p:extLst>
      <p:ext uri="{BB962C8B-B14F-4D97-AF65-F5344CB8AC3E}">
        <p14:creationId xmlns:p14="http://schemas.microsoft.com/office/powerpoint/2010/main" val="14162135"/>
      </p:ext>
    </p:extLst>
  </p:cSld>
  <p:clrMapOvr>
    <a:masterClrMapping/>
  </p:clrMapOvr>
</p:sld>
</file>

<file path=ppt/theme/theme1.xml><?xml version="1.0" encoding="utf-8"?>
<a:theme xmlns:a="http://schemas.openxmlformats.org/drawingml/2006/main" name="labo">
  <a:themeElements>
    <a:clrScheme name="ユーザー定義 1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abo" id="{0EB51BC8-D498-4289-880B-19F2EA0B2BB4}" vid="{FE3A058B-3DE9-49CC-B031-805929154345}"/>
    </a:ext>
  </a:extLst>
</a:theme>
</file>

<file path=ppt/theme/theme2.xml><?xml version="1.0" encoding="utf-8"?>
<a:theme xmlns:a="http://schemas.openxmlformats.org/drawingml/2006/main" name="Theme_lab_print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43AB4C34-A4BF-0F4F-9A5A-EB889014C14D}"/>
    </a:ext>
  </a:extLst>
</a:theme>
</file>

<file path=ppt/theme/theme3.xml><?xml version="1.0" encoding="utf-8"?>
<a:theme xmlns:a="http://schemas.openxmlformats.org/drawingml/2006/main" name="CI_Labo_16_9">
  <a:themeElements>
    <a:clrScheme name="ユーザー定義 1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E81623C2-8F5D-354C-A4FD-0CABD2E941AE}"/>
    </a:ext>
  </a:extLst>
</a:theme>
</file>

<file path=ppt/theme/theme4.xml><?xml version="1.0" encoding="utf-8"?>
<a:theme xmlns:a="http://schemas.openxmlformats.org/drawingml/2006/main" name="1_Theme_lab_print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47E2D253-4E32-4F4A-8E52-1038A760746E}"/>
    </a:ext>
  </a:extLst>
</a:theme>
</file>

<file path=ppt/theme/theme5.xml><?xml version="1.0" encoding="utf-8"?>
<a:theme xmlns:a="http://schemas.openxmlformats.org/drawingml/2006/main" name="1_Theme_Lab">
  <a:themeElements>
    <a:clrScheme name="ユーザー定義 2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CD108026-D26B-3F42-8110-7E9A9A7CEBE0}"/>
    </a:ext>
  </a:extLst>
</a:theme>
</file>

<file path=ppt/theme/theme6.xml><?xml version="1.0" encoding="utf-8"?>
<a:theme xmlns:a="http://schemas.openxmlformats.org/drawingml/2006/main" name="Theme_Lab_Meiryo">
  <a:themeElements>
    <a:clrScheme name="ユーザー定義 2">
      <a:dk1>
        <a:srgbClr val="000000"/>
      </a:dk1>
      <a:lt1>
        <a:srgbClr val="FFFAF5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16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181D34FC-39A0-4A4E-9730-0199CFF63C05}"/>
    </a:ext>
  </a:extLst>
</a:theme>
</file>

<file path=ppt/theme/theme7.xml><?xml version="1.0" encoding="utf-8"?>
<a:theme xmlns:a="http://schemas.openxmlformats.org/drawingml/2006/main" name="2_Theme_lab_print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1D38"/>
      </a:accent1>
      <a:accent2>
        <a:srgbClr val="333399"/>
      </a:accent2>
      <a:accent3>
        <a:srgbClr val="34ADFD"/>
      </a:accent3>
      <a:accent4>
        <a:srgbClr val="FFFF00"/>
      </a:accent4>
      <a:accent5>
        <a:srgbClr val="00B050"/>
      </a:accent5>
      <a:accent6>
        <a:srgbClr val="F93DD5"/>
      </a:accent6>
      <a:hlink>
        <a:srgbClr val="009999"/>
      </a:hlink>
      <a:folHlink>
        <a:srgbClr val="99CC0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kumimoji="1" sz="2800" dirty="0" smtClean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Sympo2022" id="{83561204-7374-6044-8B6C-B1B05A634B26}" vid="{69576F01-140F-0940-901F-6893F65041BB}"/>
    </a:ext>
  </a:extLst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B14A7AD94B8F448361D4F5834800D9" ma:contentTypeVersion="8" ma:contentTypeDescription="Create a new document." ma:contentTypeScope="" ma:versionID="003d51ab48e969edc050a530d5fac0ad">
  <xsd:schema xmlns:xsd="http://www.w3.org/2001/XMLSchema" xmlns:xs="http://www.w3.org/2001/XMLSchema" xmlns:p="http://schemas.microsoft.com/office/2006/metadata/properties" xmlns:ns2="4e380b22-2fdb-4ae1-9613-b00a2cb1c21f" xmlns:ns3="bed460d4-a47c-4811-a250-fe3611787192" xmlns:ns4="26f12763-32b3-4903-ae14-39ee5070efde" xmlns:ns5="8400a9c3-6aab-4a82-bf70-377227053506" targetNamespace="http://schemas.microsoft.com/office/2006/metadata/properties" ma:root="true" ma:fieldsID="1ab3126e365866634a4a7deb18aa7bd4" ns2:_="" ns3:_="" ns4:_="" ns5:_="">
    <xsd:import namespace="4e380b22-2fdb-4ae1-9613-b00a2cb1c21f"/>
    <xsd:import namespace="bed460d4-a47c-4811-a250-fe3611787192"/>
    <xsd:import namespace="26f12763-32b3-4903-ae14-39ee5070efde"/>
    <xsd:import namespace="8400a9c3-6aab-4a82-bf70-3772270535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5:TaxCatchAll" minOccurs="0"/>
                <xsd:element ref="ns4:MediaServiceLocation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80b22-2fdb-4ae1-9613-b00a2cb1c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460d4-a47c-4811-a250-fe3611787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12763-32b3-4903-ae14-39ee5070efd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a789d6b-bc24-4e35-93cc-6799487c5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00a9c3-6aab-4a82-bf70-37722705350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96c5f3-c3ae-43e2-9e7f-43a0788f0907}" ma:internalName="TaxCatchAll" ma:showField="CatchAllData" ma:web="8400a9c3-6aab-4a82-bf70-3772270535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f12763-32b3-4903-ae14-39ee5070efde">
      <Terms xmlns="http://schemas.microsoft.com/office/infopath/2007/PartnerControls"/>
    </lcf76f155ced4ddcb4097134ff3c332f>
    <TaxCatchAll xmlns="8400a9c3-6aab-4a82-bf70-3772270535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C5A8AE-CC52-4BA3-BBF6-4E86EF501F18}">
  <ds:schemaRefs>
    <ds:schemaRef ds:uri="26f12763-32b3-4903-ae14-39ee5070efde"/>
    <ds:schemaRef ds:uri="4e380b22-2fdb-4ae1-9613-b00a2cb1c21f"/>
    <ds:schemaRef ds:uri="8400a9c3-6aab-4a82-bf70-377227053506"/>
    <ds:schemaRef ds:uri="bed460d4-a47c-4811-a250-fe36117871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D63D59-8E80-4CB9-9EA7-D805327D64A0}">
  <ds:schemaRefs>
    <ds:schemaRef ds:uri="26f12763-32b3-4903-ae14-39ee5070efde"/>
    <ds:schemaRef ds:uri="8400a9c3-6aab-4a82-bf70-37722705350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42D149-2CC7-4361-8E6A-F55400ADA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</Template>
  <Application>Microsoft Office PowerPoint</Application>
  <PresentationFormat>Widescreen</PresentationFormat>
  <Slides>37</Slides>
  <Notes>2</Notes>
  <HiddenSlides>0</HiddenSlide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labo</vt:lpstr>
      <vt:lpstr>Theme_lab_print</vt:lpstr>
      <vt:lpstr>CI_Labo_16_9</vt:lpstr>
      <vt:lpstr>1_Theme_lab_print</vt:lpstr>
      <vt:lpstr>1_Theme_Lab</vt:lpstr>
      <vt:lpstr>Theme_Lab_Meiryo</vt:lpstr>
      <vt:lpstr>2_Theme_lab_print</vt:lpstr>
      <vt:lpstr>マルチモーダル性を考慮した 橋梁部材配置最適化問題に対する 進化型多目的最適化アルゴリズムの有効性調査</vt:lpstr>
      <vt:lpstr>橋梁部材配置最適化</vt:lpstr>
      <vt:lpstr>自動化アプローチ</vt:lpstr>
      <vt:lpstr>自動化アプローチ</vt:lpstr>
      <vt:lpstr>自動化アプローチ</vt:lpstr>
      <vt:lpstr>自動化アプローチ</vt:lpstr>
      <vt:lpstr>自動化アプローチ</vt:lpstr>
      <vt:lpstr>自動化アプローチ</vt:lpstr>
      <vt:lpstr>目的とアプローチ</vt:lpstr>
      <vt:lpstr>MOPへの拡張</vt:lpstr>
      <vt:lpstr>数値実験</vt:lpstr>
      <vt:lpstr>実験1</vt:lpstr>
      <vt:lpstr>実験1</vt:lpstr>
      <vt:lpstr>実験1</vt:lpstr>
      <vt:lpstr>実験1</vt:lpstr>
      <vt:lpstr>実験1</vt:lpstr>
      <vt:lpstr>実験1</vt:lpstr>
      <vt:lpstr>実験1</vt:lpstr>
      <vt:lpstr>実験1</vt:lpstr>
      <vt:lpstr>実験2</vt:lpstr>
      <vt:lpstr>実験2</vt:lpstr>
      <vt:lpstr>実験3</vt:lpstr>
      <vt:lpstr>実験3</vt:lpstr>
      <vt:lpstr>実験3</vt:lpstr>
      <vt:lpstr>MMOEAの有効性調査</vt:lpstr>
      <vt:lpstr>まとめ</vt:lpstr>
      <vt:lpstr>PowerPoint Presentation</vt:lpstr>
      <vt:lpstr>使用するアルゴリズム</vt:lpstr>
      <vt:lpstr>NSGA-II</vt:lpstr>
      <vt:lpstr>多目的最適化問題への拡張</vt:lpstr>
      <vt:lpstr>多目的最適化問題への拡張</vt:lpstr>
      <vt:lpstr>数値実験</vt:lpstr>
      <vt:lpstr>マルチモーダル性に関する調査</vt:lpstr>
      <vt:lpstr>マルチモーダル性に関する調査</vt:lpstr>
      <vt:lpstr>自動化アプローチ</vt:lpstr>
      <vt:lpstr>自動化アプローチ</vt:lpstr>
      <vt:lpstr>自動化アプローチ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マルチモーダル性を考慮した 橋梁部材配置最適化問題に対する 進化型多目的最適化アルゴリズムの有効性調査</dc:title>
  <dc:creator>木下　貴登</dc:creator>
  <cp:revision>1</cp:revision>
  <dcterms:created xsi:type="dcterms:W3CDTF">2024-08-01T02:39:25Z</dcterms:created>
  <dcterms:modified xsi:type="dcterms:W3CDTF">2025-02-17T02:46:16Z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0x010100F4B14A7AD94B8F448361D4F5834800D9</vt:lpwstr>
  </property>
  <property fmtid="{D5CDD505-2E9C-101B-9397-08002B2CF9AE}" pid="3" name="MediaServiceImageTags">
    <vt:lpwstr/>
  </property>
</Properties>
</file>