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 created a tool that adapts tangible learning project tutorials by customising them into a syllabus. This is to make them accessible to people with disabilities, specifically intellectual, so that they can participate in tangible learning and gain its benefits.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bac79a0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bac79a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Tangible learning is the process of learning using physical objects. It can be an effective way to understand concepts, especially in people for whom traditional learning isn’t well suited for.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“Making” is one of its most popular forms. Its a global subculture that focuses on the process of building things yourself and the benefits this brings. This usually takes place in “makerspaces” - community workshops where makers can come together to share knowledge and tools to carry out their projects.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Intellectual disabilities are a</a:t>
            </a:r>
            <a:r>
              <a:rPr lang="en-GB">
                <a:solidFill>
                  <a:schemeClr val="dk1"/>
                </a:solidFill>
              </a:rPr>
              <a:t> group of neurodevelopmental disorders that affect a person’s mental abilities, typically causing limitations in abstract thinking, problem solving, and learning amongst other areas. Additionally, people may have issues with social and cognitive functioning, such as language, communication, memory and attention. People with intellectual disabilities also often struggle with motor functioning, or physical movement. Therefore tangible learning, and more specifically the culture of ‘making’ could offer an alternative way for people with these disabilities and other similar impairments to learn concepts in an effective way.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ac79a0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ac79a0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However, Making can be </a:t>
            </a:r>
            <a:r>
              <a:rPr lang="en-GB"/>
              <a:t>inaccessible</a:t>
            </a:r>
            <a:r>
              <a:rPr lang="en-GB"/>
              <a:t> to people with IDs. There are many reasons for this; many projects require high manual dexterity such as twisting small screws or using fiddly switches; Assumptions of the persons prior knowledge and memory ability; or the tutorials having unclear and complex instructions. Tutorials can also not make it clear upfront what skills they require, leading to someone getting halfway through a project before realising they are not able to continue.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They should be able to fully participate and benefit from it. </a:t>
            </a:r>
            <a:r>
              <a:rPr lang="en-GB">
                <a:solidFill>
                  <a:schemeClr val="dk1"/>
                </a:solidFill>
              </a:rPr>
              <a:t>Some research has been done to tackle this, especially </a:t>
            </a:r>
            <a:r>
              <a:rPr lang="en-GB">
                <a:solidFill>
                  <a:schemeClr val="dk1"/>
                </a:solidFill>
              </a:rPr>
              <a:t>surrounding</a:t>
            </a:r>
            <a:r>
              <a:rPr lang="en-GB">
                <a:solidFill>
                  <a:schemeClr val="dk1"/>
                </a:solidFill>
              </a:rPr>
              <a:t> accessible toolkits but it has highlighted a need for </a:t>
            </a:r>
            <a:r>
              <a:rPr lang="en-GB">
                <a:solidFill>
                  <a:schemeClr val="dk1"/>
                </a:solidFill>
              </a:rPr>
              <a:t>adaptable</a:t>
            </a:r>
            <a:r>
              <a:rPr lang="en-GB">
                <a:solidFill>
                  <a:schemeClr val="dk1"/>
                </a:solidFill>
              </a:rPr>
              <a:t> resources, particularly ones that extend beyond beginner projects.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bac79a0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bac79a0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Therefore I created a tool that can be used by those with intellectual disabilities and other disabilities to access projects that they both want to do, and have the ability to. It </a:t>
            </a:r>
            <a:r>
              <a:rPr lang="en-GB">
                <a:solidFill>
                  <a:schemeClr val="dk1"/>
                </a:solidFill>
              </a:rPr>
              <a:t>contains tutorials and allows a user to work out their requirements, then shows them if projects are currently suitable for them. It also  allows them to have a customised syllabus of tutorials made for them which allows them to grow their skills over several suitable projects.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bac79a0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bac79a0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This was </a:t>
            </a:r>
            <a:r>
              <a:rPr lang="en-GB">
                <a:solidFill>
                  <a:schemeClr val="dk1"/>
                </a:solidFill>
              </a:rPr>
              <a:t>implemented</a:t>
            </a:r>
            <a:r>
              <a:rPr lang="en-GB">
                <a:solidFill>
                  <a:schemeClr val="dk1"/>
                </a:solidFill>
              </a:rPr>
              <a:t> as Django site, which is currently hosted on PythonAnywhere (link).</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Its main components are the database models of the tutorials and the user, which use related functions to compare their requirements, as well as querying the database for project tutorials that match a users needs.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is also designed to fail gracefully, in that if an exact match cannot be found, a project which is still do-able by the user is returned insead.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bac79a05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bac79a05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should show:</a:t>
            </a:r>
            <a:endParaRPr/>
          </a:p>
          <a:p>
            <a:pPr indent="-298450" lvl="0" marL="457200" rtl="0" algn="l">
              <a:spcBef>
                <a:spcPts val="0"/>
              </a:spcBef>
              <a:spcAft>
                <a:spcPts val="0"/>
              </a:spcAft>
              <a:buSzPts val="1100"/>
              <a:buChar char="-"/>
            </a:pPr>
            <a:r>
              <a:rPr lang="en-GB"/>
              <a:t>A project</a:t>
            </a:r>
            <a:endParaRPr/>
          </a:p>
          <a:p>
            <a:pPr indent="-298450" lvl="0" marL="457200" rtl="0" algn="l">
              <a:spcBef>
                <a:spcPts val="0"/>
              </a:spcBef>
              <a:spcAft>
                <a:spcPts val="0"/>
              </a:spcAft>
              <a:buSzPts val="1100"/>
              <a:buChar char="-"/>
            </a:pPr>
            <a:r>
              <a:rPr lang="en-GB"/>
              <a:t>Creating an account</a:t>
            </a:r>
            <a:endParaRPr/>
          </a:p>
          <a:p>
            <a:pPr indent="-298450" lvl="0" marL="457200" rtl="0" algn="l">
              <a:spcBef>
                <a:spcPts val="0"/>
              </a:spcBef>
              <a:spcAft>
                <a:spcPts val="0"/>
              </a:spcAft>
              <a:buSzPts val="1100"/>
              <a:buChar char="-"/>
            </a:pPr>
            <a:r>
              <a:rPr lang="en-GB"/>
              <a:t>Making a profile</a:t>
            </a:r>
            <a:endParaRPr/>
          </a:p>
          <a:p>
            <a:pPr indent="-298450" lvl="0" marL="457200" rtl="0" algn="l">
              <a:spcBef>
                <a:spcPts val="0"/>
              </a:spcBef>
              <a:spcAft>
                <a:spcPts val="0"/>
              </a:spcAft>
              <a:buSzPts val="1100"/>
              <a:buChar char="-"/>
            </a:pPr>
            <a:r>
              <a:rPr lang="en-GB"/>
              <a:t>Making a syllabus</a:t>
            </a:r>
            <a:endParaRPr/>
          </a:p>
          <a:p>
            <a:pPr indent="-298450" lvl="0" marL="457200" rtl="0" algn="l">
              <a:spcBef>
                <a:spcPts val="0"/>
              </a:spcBef>
              <a:spcAft>
                <a:spcPts val="0"/>
              </a:spcAft>
              <a:buSzPts val="1100"/>
              <a:buChar char="-"/>
            </a:pPr>
            <a:r>
              <a:rPr lang="en-GB"/>
              <a:t>Click on one of those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I will show you a brief demonstration of the tool. You can view projects without creating an account, and it shows you what materials you need. As well as what skill levels are needed, and what tools you need.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easily create an account, and then you’re redirected to work out your requirements. It was important to do this in such a way that clearly and accurately captured what someone could do, in a way that people with disabilities could easily understand.  </a:t>
            </a:r>
            <a:endParaRPr/>
          </a:p>
          <a:p>
            <a:pPr indent="0" lvl="0" marL="0" rtl="0" algn="l">
              <a:spcBef>
                <a:spcPts val="0"/>
              </a:spcBef>
              <a:spcAft>
                <a:spcPts val="0"/>
              </a:spcAft>
              <a:buNone/>
            </a:pPr>
            <a:r>
              <a:rPr lang="en-GB"/>
              <a:t>You can also change your requirements.</a:t>
            </a:r>
            <a:endParaRPr/>
          </a:p>
          <a:p>
            <a:pPr indent="0" lvl="0" marL="0" rtl="0" algn="l">
              <a:spcBef>
                <a:spcPts val="0"/>
              </a:spcBef>
              <a:spcAft>
                <a:spcPts val="0"/>
              </a:spcAft>
              <a:buNone/>
            </a:pPr>
            <a:r>
              <a:rPr lang="en-GB"/>
              <a:t>You create a syllabus by selecting what </a:t>
            </a:r>
            <a:r>
              <a:rPr lang="en-GB"/>
              <a:t>project you’d like to be able to do, and the tool shows you what projects to carry out to build the skills needed. For example, if I want to make the Cube Creature, I should do these two other projects first. The braille cube will introduce me to 3D printing, which I dont have any experience in. But I can see is at a suitable skill level for 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bac79a05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bac79a05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project was evaluated in a one to one lab study with three participants, who each had relevant experience with disabled people and tangible learning. This c</a:t>
            </a:r>
            <a:r>
              <a:rPr lang="en-GB">
                <a:solidFill>
                  <a:schemeClr val="dk1"/>
                </a:solidFill>
              </a:rPr>
              <a:t>onsisted</a:t>
            </a:r>
            <a:r>
              <a:rPr lang="en-GB">
                <a:solidFill>
                  <a:schemeClr val="dk1"/>
                </a:solidFill>
              </a:rPr>
              <a:t> of an interview, doing some tasks with the tool, and another interview post trial.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revealed that participants found the tool easy to use as it removed complex technical language, is </a:t>
            </a:r>
            <a:r>
              <a:rPr lang="en-GB">
                <a:solidFill>
                  <a:schemeClr val="dk1"/>
                </a:solidFill>
              </a:rPr>
              <a:t>intuitive for people with different abilities, </a:t>
            </a:r>
            <a:r>
              <a:rPr lang="en-GB">
                <a:solidFill>
                  <a:schemeClr val="dk1"/>
                </a:solidFill>
              </a:rPr>
              <a:t>and would allow people with intellectual disabilities to </a:t>
            </a:r>
            <a:r>
              <a:rPr lang="en-GB">
                <a:solidFill>
                  <a:schemeClr val="dk1"/>
                </a:solidFill>
              </a:rPr>
              <a:t>successfully</a:t>
            </a:r>
            <a:r>
              <a:rPr lang="en-GB">
                <a:solidFill>
                  <a:schemeClr val="dk1"/>
                </a:solidFill>
              </a:rPr>
              <a:t> carry out projects, especially using the syllabus feature.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bac79a0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bac79a0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conclude, I developed a tool that aimed to fill this gap in the research by allowing people with disabilities to participate in tangible learning in a way that’s accessible to them, and continue their journey with more complex projects. The focus was less on the actual content of the projects, and more about creating an </a:t>
            </a:r>
            <a:r>
              <a:rPr lang="en-GB">
                <a:solidFill>
                  <a:schemeClr val="dk1"/>
                </a:solidFill>
              </a:rPr>
              <a:t>environment</a:t>
            </a:r>
            <a:r>
              <a:rPr lang="en-GB">
                <a:solidFill>
                  <a:schemeClr val="dk1"/>
                </a:solidFill>
              </a:rPr>
              <a:t> that could be used in these situations. The tool functions as required and I have identified areas which could be improved - such as appearance and optimising the search algorithm for projects. I’ve also highlighted </a:t>
            </a:r>
            <a:r>
              <a:rPr lang="en-GB">
                <a:solidFill>
                  <a:schemeClr val="dk1"/>
                </a:solidFill>
              </a:rPr>
              <a:t>some of the key requirements for targeting the needs of people with intellectual disabilities, as well as the need </a:t>
            </a:r>
            <a:r>
              <a:rPr lang="en-GB">
                <a:solidFill>
                  <a:schemeClr val="dk1"/>
                </a:solidFill>
              </a:rPr>
              <a:t>for more tools to make tangible learning accessible.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Thank you very much for watching.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flickr.com/photos/raster/6777645024" TargetMode="External"/><Relationship Id="rId5" Type="http://schemas.openxmlformats.org/officeDocument/2006/relationships/hyperlink" Target="https://creativecommons.org/licenses/by-nc-sa/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Making Projects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Claire Williamson 2464406w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Tangible Learning &amp; </a:t>
            </a:r>
            <a:r>
              <a:rPr lang="en-GB"/>
              <a:t>Intellectual Disabilities</a:t>
            </a:r>
            <a:endParaRPr/>
          </a:p>
        </p:txBody>
      </p:sp>
      <p:sp>
        <p:nvSpPr>
          <p:cNvPr id="92" name="Google Shape;92;p14"/>
          <p:cNvSpPr txBox="1"/>
          <p:nvPr>
            <p:ph idx="1" type="body"/>
          </p:nvPr>
        </p:nvSpPr>
        <p:spPr>
          <a:xfrm>
            <a:off x="311700" y="1312200"/>
            <a:ext cx="464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making?</a:t>
            </a:r>
            <a:endParaRPr/>
          </a:p>
          <a:p>
            <a:pPr indent="0" lvl="0" marL="0" rtl="0" algn="l">
              <a:spcBef>
                <a:spcPts val="1200"/>
              </a:spcBef>
              <a:spcAft>
                <a:spcPts val="0"/>
              </a:spcAft>
              <a:buNone/>
            </a:pPr>
            <a:r>
              <a:rPr lang="en-GB"/>
              <a:t>Makerspaces</a:t>
            </a:r>
            <a:endParaRPr/>
          </a:p>
          <a:p>
            <a:pPr indent="0" lvl="0" marL="0" rtl="0" algn="l">
              <a:spcBef>
                <a:spcPts val="1200"/>
              </a:spcBef>
              <a:spcAft>
                <a:spcPts val="0"/>
              </a:spcAft>
              <a:buNone/>
            </a:pPr>
            <a:r>
              <a:rPr lang="en-GB"/>
              <a:t>Intellectual disabilities (IDs)</a:t>
            </a:r>
            <a:endParaRPr/>
          </a:p>
          <a:p>
            <a:pPr indent="0" lvl="0" marL="0" rtl="0" algn="l">
              <a:spcBef>
                <a:spcPts val="1200"/>
              </a:spcBef>
              <a:spcAft>
                <a:spcPts val="1200"/>
              </a:spcAft>
              <a:buNone/>
            </a:pPr>
            <a:r>
              <a:t/>
            </a:r>
            <a:endParaRPr/>
          </a:p>
        </p:txBody>
      </p:sp>
      <p:pic>
        <p:nvPicPr>
          <p:cNvPr id="93" name="Google Shape;93;p14"/>
          <p:cNvPicPr preferRelativeResize="0"/>
          <p:nvPr/>
        </p:nvPicPr>
        <p:blipFill>
          <a:blip r:embed="rId3">
            <a:alphaModFix/>
          </a:blip>
          <a:stretch>
            <a:fillRect/>
          </a:stretch>
        </p:blipFill>
        <p:spPr>
          <a:xfrm>
            <a:off x="4572000" y="1216599"/>
            <a:ext cx="4375025" cy="2905292"/>
          </a:xfrm>
          <a:prstGeom prst="rect">
            <a:avLst/>
          </a:prstGeom>
          <a:noFill/>
          <a:ln>
            <a:noFill/>
          </a:ln>
        </p:spPr>
      </p:pic>
      <p:sp>
        <p:nvSpPr>
          <p:cNvPr id="94" name="Google Shape;94;p14"/>
          <p:cNvSpPr txBox="1"/>
          <p:nvPr/>
        </p:nvSpPr>
        <p:spPr>
          <a:xfrm>
            <a:off x="3619425" y="4286175"/>
            <a:ext cx="267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Milwaukee Makerspace Shop</a:t>
            </a:r>
            <a:r>
              <a:rPr lang="en-GB"/>
              <a:t> - </a:t>
            </a:r>
            <a:endParaRPr/>
          </a:p>
          <a:p>
            <a:pPr indent="0" lvl="0" marL="0" rtl="0" algn="l">
              <a:spcBef>
                <a:spcPts val="0"/>
              </a:spcBef>
              <a:spcAft>
                <a:spcPts val="0"/>
              </a:spcAft>
              <a:buNone/>
            </a:pPr>
            <a:r>
              <a:rPr lang="en-GB"/>
              <a:t>Pete Prodehl - Flickr under </a:t>
            </a:r>
            <a:r>
              <a:rPr lang="en-GB" u="sng">
                <a:solidFill>
                  <a:schemeClr val="hlink"/>
                </a:solidFill>
                <a:hlinkClick r:id="rId5"/>
              </a:rPr>
              <a:t>CC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Barriers</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Tangible learning can be </a:t>
            </a:r>
            <a:r>
              <a:rPr lang="en-GB"/>
              <a:t>inaccessible</a:t>
            </a:r>
            <a:r>
              <a:rPr lang="en-GB"/>
              <a:t> to people with IDs:</a:t>
            </a:r>
            <a:endParaRPr/>
          </a:p>
          <a:p>
            <a:pPr indent="-342900" lvl="0" marL="457200" rtl="0" algn="l">
              <a:spcBef>
                <a:spcPts val="1200"/>
              </a:spcBef>
              <a:spcAft>
                <a:spcPts val="0"/>
              </a:spcAft>
              <a:buSzPts val="1800"/>
              <a:buChar char="-"/>
            </a:pPr>
            <a:r>
              <a:rPr lang="en-GB"/>
              <a:t>Requires high manual dexterity </a:t>
            </a:r>
            <a:endParaRPr/>
          </a:p>
          <a:p>
            <a:pPr indent="-342900" lvl="0" marL="457200" rtl="0" algn="l">
              <a:spcBef>
                <a:spcPts val="0"/>
              </a:spcBef>
              <a:spcAft>
                <a:spcPts val="0"/>
              </a:spcAft>
              <a:buSzPts val="1800"/>
              <a:buChar char="-"/>
            </a:pPr>
            <a:r>
              <a:rPr lang="en-GB"/>
              <a:t>Assumptions of prior knowledge and memory </a:t>
            </a:r>
            <a:endParaRPr/>
          </a:p>
          <a:p>
            <a:pPr indent="-342900" lvl="0" marL="457200" rtl="0" algn="l">
              <a:spcBef>
                <a:spcPts val="0"/>
              </a:spcBef>
              <a:spcAft>
                <a:spcPts val="0"/>
              </a:spcAft>
              <a:buSzPts val="1800"/>
              <a:buChar char="-"/>
            </a:pPr>
            <a:r>
              <a:rPr lang="en-GB"/>
              <a:t>Unclear, complex instructions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Solution </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way of automatically adapting a course of tangible learning projects, to fit an individuals needs. </a:t>
            </a:r>
            <a:endParaRPr/>
          </a:p>
          <a:p>
            <a:pPr indent="-342900" lvl="0" marL="457200" rtl="0" algn="l">
              <a:spcBef>
                <a:spcPts val="1200"/>
              </a:spcBef>
              <a:spcAft>
                <a:spcPts val="0"/>
              </a:spcAft>
              <a:buSzPts val="1800"/>
              <a:buChar char="-"/>
            </a:pPr>
            <a:r>
              <a:rPr lang="en-GB"/>
              <a:t>Focus on what a person can do, rather than what they can’t</a:t>
            </a:r>
            <a:endParaRPr/>
          </a:p>
          <a:p>
            <a:pPr indent="-342900" lvl="0" marL="457200" rtl="0" algn="l">
              <a:spcBef>
                <a:spcPts val="0"/>
              </a:spcBef>
              <a:spcAft>
                <a:spcPts val="0"/>
              </a:spcAft>
              <a:buSzPts val="1800"/>
              <a:buChar char="-"/>
            </a:pPr>
            <a:r>
              <a:rPr lang="en-GB"/>
              <a:t>Prioritising</a:t>
            </a:r>
            <a:r>
              <a:rPr lang="en-GB"/>
              <a:t> autonomy and choice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Django site: Python, SQLite, HTML, CSS, JavaScript.</a:t>
            </a:r>
            <a:endParaRPr/>
          </a:p>
          <a:p>
            <a:pPr indent="0" lvl="0" marL="0" rtl="0" algn="l">
              <a:spcBef>
                <a:spcPts val="1200"/>
              </a:spcBef>
              <a:spcAft>
                <a:spcPts val="0"/>
              </a:spcAft>
              <a:buNone/>
            </a:pPr>
            <a:r>
              <a:rPr lang="en-GB"/>
              <a:t>Hosted on PythonAnywhere: https://ciw.eu.pythonanywhere.com/</a:t>
            </a:r>
            <a:endParaRPr/>
          </a:p>
          <a:p>
            <a:pPr indent="0" lvl="0" marL="0" rtl="0" algn="l">
              <a:spcBef>
                <a:spcPts val="120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1589075" y="2327576"/>
            <a:ext cx="5580649" cy="224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Demonstration</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1-on-1 lab study with 3 participants.</a:t>
            </a:r>
            <a:endParaRPr/>
          </a:p>
          <a:p>
            <a:pPr indent="-342900" lvl="0" marL="457200" rtl="0" algn="l">
              <a:spcBef>
                <a:spcPts val="1200"/>
              </a:spcBef>
              <a:spcAft>
                <a:spcPts val="0"/>
              </a:spcAft>
              <a:buSzPts val="1800"/>
              <a:buChar char="-"/>
            </a:pPr>
            <a:r>
              <a:rPr lang="en-GB"/>
              <a:t>Removing jargon</a:t>
            </a:r>
            <a:endParaRPr/>
          </a:p>
          <a:p>
            <a:pPr indent="-342900" lvl="0" marL="457200" rtl="0" algn="l">
              <a:spcBef>
                <a:spcPts val="0"/>
              </a:spcBef>
              <a:spcAft>
                <a:spcPts val="0"/>
              </a:spcAft>
              <a:buSzPts val="1800"/>
              <a:buChar char="-"/>
            </a:pPr>
            <a:r>
              <a:rPr lang="en-GB"/>
              <a:t>Legibility</a:t>
            </a:r>
            <a:endParaRPr/>
          </a:p>
          <a:p>
            <a:pPr indent="-342900" lvl="0" marL="457200" rtl="0" algn="l">
              <a:spcBef>
                <a:spcPts val="0"/>
              </a:spcBef>
              <a:spcAft>
                <a:spcPts val="0"/>
              </a:spcAft>
              <a:buSzPts val="1800"/>
              <a:buChar char="-"/>
            </a:pPr>
            <a:r>
              <a:rPr lang="en-GB"/>
              <a:t>Syllabus</a:t>
            </a:r>
            <a:endParaRPr/>
          </a:p>
          <a:p>
            <a:pPr indent="0" lvl="0" marL="0" rtl="0" algn="l">
              <a:spcBef>
                <a:spcPts val="1200"/>
              </a:spcBef>
              <a:spcAft>
                <a:spcPts val="0"/>
              </a:spcAft>
              <a:buNone/>
            </a:pPr>
            <a:r>
              <a:rPr lang="en-GB"/>
              <a:t>"If you're on your own and you know you want to achieve something but you're not sure how to get there, it will show you the intermediate steps."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Highlighted the needs of people with IDs when interacting with technology and making</a:t>
            </a:r>
            <a:endParaRPr/>
          </a:p>
          <a:p>
            <a:pPr indent="-342900" lvl="0" marL="457200" rtl="0" algn="l">
              <a:spcBef>
                <a:spcPts val="0"/>
              </a:spcBef>
              <a:spcAft>
                <a:spcPts val="0"/>
              </a:spcAft>
              <a:buSzPts val="1800"/>
              <a:buChar char="-"/>
            </a:pPr>
            <a:r>
              <a:rPr lang="en-GB"/>
              <a:t>Developed a tool to address these needs </a:t>
            </a:r>
            <a:endParaRPr/>
          </a:p>
          <a:p>
            <a:pPr indent="-342900" lvl="0" marL="457200" rtl="0" algn="l">
              <a:spcBef>
                <a:spcPts val="0"/>
              </a:spcBef>
              <a:spcAft>
                <a:spcPts val="0"/>
              </a:spcAft>
              <a:buSzPts val="1800"/>
              <a:buChar char="-"/>
            </a:pPr>
            <a:r>
              <a:rPr lang="en-GB"/>
              <a:t>Evaluated the tool with relevant people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EBE2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